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  <p:sldMasterId id="2147483846" r:id="rId2"/>
  </p:sldMasterIdLst>
  <p:notesMasterIdLst>
    <p:notesMasterId r:id="rId28"/>
  </p:notesMasterIdLst>
  <p:handoutMasterIdLst>
    <p:handoutMasterId r:id="rId29"/>
  </p:handoutMasterIdLst>
  <p:sldIdLst>
    <p:sldId id="309" r:id="rId3"/>
    <p:sldId id="306" r:id="rId4"/>
    <p:sldId id="325" r:id="rId5"/>
    <p:sldId id="326" r:id="rId6"/>
    <p:sldId id="327" r:id="rId7"/>
    <p:sldId id="314" r:id="rId8"/>
    <p:sldId id="315" r:id="rId9"/>
    <p:sldId id="319" r:id="rId10"/>
    <p:sldId id="320" r:id="rId11"/>
    <p:sldId id="321" r:id="rId12"/>
    <p:sldId id="322" r:id="rId13"/>
    <p:sldId id="328" r:id="rId14"/>
    <p:sldId id="323" r:id="rId15"/>
    <p:sldId id="324" r:id="rId16"/>
    <p:sldId id="330" r:id="rId17"/>
    <p:sldId id="332" r:id="rId18"/>
    <p:sldId id="331" r:id="rId19"/>
    <p:sldId id="333" r:id="rId20"/>
    <p:sldId id="335" r:id="rId21"/>
    <p:sldId id="337" r:id="rId22"/>
    <p:sldId id="334" r:id="rId23"/>
    <p:sldId id="336" r:id="rId24"/>
    <p:sldId id="313" r:id="rId25"/>
    <p:sldId id="268" r:id="rId26"/>
    <p:sldId id="329" r:id="rId27"/>
  </p:sldIdLst>
  <p:sldSz cx="9144000" cy="6858000" type="screen4x3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1" autoAdjust="0"/>
    <p:restoredTop sz="94660"/>
  </p:normalViewPr>
  <p:slideViewPr>
    <p:cSldViewPr>
      <p:cViewPr varScale="1">
        <p:scale>
          <a:sx n="104" d="100"/>
          <a:sy n="104" d="100"/>
        </p:scale>
        <p:origin x="163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A8A31-B297-4252-AA64-B5831F454371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98EC6-5D5A-4104-9EC5-C466E2C0564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954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6C070-1478-4F1E-85BF-DA6DAF9E68D8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CCA52-DBCE-474D-A3EE-5886BAB7CD9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460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716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621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7C0BA-CA17-63BD-EA4C-C3115A5B3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>
            <a:extLst>
              <a:ext uri="{FF2B5EF4-FFF2-40B4-BE49-F238E27FC236}">
                <a16:creationId xmlns:a16="http://schemas.microsoft.com/office/drawing/2014/main" id="{7A8AF361-CA95-B861-DF7B-6DD251952C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FDC53D0-189F-E2B3-1408-9731FBEC8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1823982-ED94-D203-FA51-003AC342FE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5675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96AD0-B51A-F39B-6929-717611F03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>
            <a:extLst>
              <a:ext uri="{FF2B5EF4-FFF2-40B4-BE49-F238E27FC236}">
                <a16:creationId xmlns:a16="http://schemas.microsoft.com/office/drawing/2014/main" id="{FBB5FD55-1488-3386-2EF9-794D149D7A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9A501003-C78F-1C43-3CEB-6A03F3C9CB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3FF0AC2-63B9-E2CE-109A-62EB3B901F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1357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011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362E6-AAFA-56A7-3481-AB6F876E4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AC8A8ACC-FAA7-1C40-9279-D6ECC3A79E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CED2B4A7-268A-DC4F-CEDE-C455630BC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B66C4B6-1A4F-1294-4862-437F5E2A47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157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DB26B-9EE7-B92B-D32B-37A7C52F4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0E0A6E4-F9F2-EEB7-7D31-63317D36B4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8238D468-E5A0-47E6-EAB9-61506EB943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2ABA34E-6086-0FA6-73F6-EB3454048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248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C7AB3-981E-9BA1-B5D2-267B85C01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F8E16DB1-ADA9-5DCB-8D76-8810F8354D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5CE3487-985B-7F3F-D628-B64EA9CE09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C9435C9-F68F-E89F-809F-1D162EBCF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3916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E07F8-2F20-A663-FB49-DD17B9F5A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5C3EEB24-F317-8712-EE06-46B89B1750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65108BA4-FFFC-66A7-D6BC-7FBF8BF29C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F2809B8-10DE-CB1F-DD9B-6680876F47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4654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A8E31-FEF1-CE3C-5733-620D5369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46D13347-057B-7286-36A5-73A03310E0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465E78C-BAA0-9679-3610-9C5CE5B332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649C2FF-18A6-469F-A923-C4F26AA2C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1447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3CA53-DE94-1B25-B41F-FF0AF9F68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71CEF49-B8C6-0126-0EA9-67BDB2919C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ABB10AB-0F1F-CA5C-77FF-1D26E98D8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CEBE103-AB02-74E2-7E85-E9A50FE6BE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7664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9DF55-4FB6-EC1F-E05D-FF9554BA6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E6D90126-5393-4A2F-FC91-5CAA60AAB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38C0AAC9-EC18-895C-5FC2-4BA6E1BE6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E01DD12-2DEE-FC2C-204D-FF006EA76B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0745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53839-CE48-4BA9-CC68-A31B04349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1CD4CC8-A9C1-4521-916E-5476B44DD2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96B8E1E-0AE0-3DE6-BBAC-57AADC6292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2FCC86E-ECE6-A6BC-BC62-FD0418B466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32817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4C1E2-4827-BFD1-FF5E-B663F8AA4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F2B40117-9CF7-3C9E-180B-3E77358BE9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99199FF5-7038-DF3E-BFCD-69888A0B47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098DB89-498D-CF56-9D4A-47CA8E3FE1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2438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7CEA2-E660-D29C-F0EB-5A924CC77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9BD854E7-6474-14BB-8BE9-F7BDEF4898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66CA842-F228-3D48-8E4D-A587041D9E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98A9B22-C674-287D-532B-D005D2849C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8014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9E358-F9B8-3887-DBAF-79491B55E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C756E236-08ED-94CF-4D9A-3380A12DC4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EF31E78-D3EF-053B-B0ED-D951D3FA57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C3FC238-FB94-1FE3-1C37-B91C9B2119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5769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9A1F9-596D-D412-305C-F629A94C7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F423178B-996D-5124-B609-F3A93DA5B1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139AA95-707D-C0BA-8E91-C9E9887331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357CB34-A7E0-CBE7-D9D5-CC5DA082AD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913A0-8194-43AB-8CE1-D8825DE3150C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3289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8530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0111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3792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5387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716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7798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1746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6105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4086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1748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6623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5687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7076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8385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0830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7871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8" descr="粉紅色背景上的棕櫚葉相片&#10;">
            <a:extLst>
              <a:ext uri="{FF2B5EF4-FFF2-40B4-BE49-F238E27FC236}">
                <a16:creationId xmlns:a16="http://schemas.microsoft.com/office/drawing/2014/main" id="{E987AC57-CBB8-467C-8A39-019EA33D08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" y="0"/>
            <a:ext cx="9141714" cy="6858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11192F3-A424-430E-B4BC-525DF06AE7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943" y="777240"/>
            <a:ext cx="7770114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350" noProof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7938" y="1901952"/>
            <a:ext cx="2953062" cy="2387600"/>
          </a:xfrm>
        </p:spPr>
        <p:txBody>
          <a:bodyPr rtlCol="0" anchor="b">
            <a:normAutofit/>
          </a:bodyPr>
          <a:lstStyle>
            <a:lvl1pPr algn="l">
              <a:defRPr sz="3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9" name="副標題 2">
            <a:extLst>
              <a:ext uri="{FF2B5EF4-FFF2-40B4-BE49-F238E27FC236}">
                <a16:creationId xmlns:a16="http://schemas.microsoft.com/office/drawing/2014/main" id="{8FD8B2AA-F7CC-4211-87D1-ABF49E9994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47938" y="4379976"/>
            <a:ext cx="2953062" cy="572798"/>
          </a:xfrm>
        </p:spPr>
        <p:txBody>
          <a:bodyPr rtlCol="0">
            <a:normAutofit/>
          </a:bodyPr>
          <a:lstStyle>
            <a:lvl1pPr marL="0" indent="0" algn="l">
              <a:buNone/>
              <a:defRPr sz="150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11" name="圖片版面配置區 10">
            <a:extLst>
              <a:ext uri="{FF2B5EF4-FFF2-40B4-BE49-F238E27FC236}">
                <a16:creationId xmlns:a16="http://schemas.microsoft.com/office/drawing/2014/main" id="{8CAF1BA5-EAFF-4D55-A445-675B1CEF48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45369" y="1143000"/>
            <a:ext cx="3771900" cy="4572000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</p:spTree>
    <p:extLst>
      <p:ext uri="{BB962C8B-B14F-4D97-AF65-F5344CB8AC3E}">
        <p14:creationId xmlns:p14="http://schemas.microsoft.com/office/powerpoint/2010/main" val="36809318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司宗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 descr="棕櫚樹葉的相片&#10;">
            <a:extLst>
              <a:ext uri="{FF2B5EF4-FFF2-40B4-BE49-F238E27FC236}">
                <a16:creationId xmlns:a16="http://schemas.microsoft.com/office/drawing/2014/main" id="{A048BE5A-008A-4FF6-883D-F5F006940A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" y="0"/>
            <a:ext cx="9141714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581EE29-7D44-4587-82CF-1233814B7533}"/>
              </a:ext>
            </a:extLst>
          </p:cNvPr>
          <p:cNvSpPr/>
          <p:nvPr userDrawn="1"/>
        </p:nvSpPr>
        <p:spPr>
          <a:xfrm>
            <a:off x="686943" y="777240"/>
            <a:ext cx="7770114" cy="5303520"/>
          </a:xfrm>
          <a:prstGeom prst="rect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350" noProof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8" name="圖片版面配置區 10">
            <a:extLst>
              <a:ext uri="{FF2B5EF4-FFF2-40B4-BE49-F238E27FC236}">
                <a16:creationId xmlns:a16="http://schemas.microsoft.com/office/drawing/2014/main" id="{D9DE5763-72AE-43A2-A15B-0A85851E82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4286" y="777240"/>
            <a:ext cx="3888486" cy="5303520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828800"/>
            <a:ext cx="3065526" cy="841248"/>
          </a:xfrm>
        </p:spPr>
        <p:txBody>
          <a:bodyPr rtlCol="0">
            <a:normAutofit/>
          </a:bodyPr>
          <a:lstStyle>
            <a:lvl1pPr>
              <a:defRPr sz="3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7280" y="2799983"/>
            <a:ext cx="3065526" cy="2203704"/>
          </a:xfrm>
        </p:spPr>
        <p:txBody>
          <a:bodyPr rtlCol="0">
            <a:normAutofit/>
          </a:bodyPr>
          <a:lstStyle>
            <a:lvl1pPr marL="0" indent="0">
              <a:lnSpc>
                <a:spcPts val="1650"/>
              </a:lnSpc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7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fld id="{B5CEABB6-07DC-46E8-9B57-56EC44A396E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9459791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小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版面配置區 64">
            <a:extLst>
              <a:ext uri="{FF2B5EF4-FFF2-40B4-BE49-F238E27FC236}">
                <a16:creationId xmlns:a16="http://schemas.microsoft.com/office/drawing/2014/main" id="{D73C250B-F170-486D-A636-FAA4ED926C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191" y="0"/>
            <a:ext cx="9141619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27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8" name="圖片版面配置區 7">
            <a:extLst>
              <a:ext uri="{FF2B5EF4-FFF2-40B4-BE49-F238E27FC236}">
                <a16:creationId xmlns:a16="http://schemas.microsoft.com/office/drawing/2014/main" id="{DAE32DAA-2F83-4F0B-B593-EAEC38A22B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8650" y="1975104"/>
            <a:ext cx="1577340" cy="3017520"/>
          </a:xfrm>
          <a:solidFill>
            <a:schemeClr val="accent4"/>
          </a:solidFill>
          <a:ln w="88900">
            <a:solidFill>
              <a:schemeClr val="bg1"/>
            </a:solidFill>
            <a:miter lim="800000"/>
          </a:ln>
          <a:effectLst>
            <a:outerShdw blurRad="127000" dist="38100" dir="2700000" algn="ctr" rotWithShape="0">
              <a:schemeClr val="tx1">
                <a:alpha val="40000"/>
              </a:schemeClr>
            </a:outerShdw>
          </a:effectLst>
        </p:spPr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3" name="文字版面配置區 12">
            <a:extLst>
              <a:ext uri="{FF2B5EF4-FFF2-40B4-BE49-F238E27FC236}">
                <a16:creationId xmlns:a16="http://schemas.microsoft.com/office/drawing/2014/main" id="{6F62CE30-AF00-49C9-BB4C-FF4623AE488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8650" y="5249545"/>
            <a:ext cx="1577579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05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zh-TW" altLang="en-US" noProof="0" dirty="0"/>
              <a:t>姓名</a:t>
            </a:r>
          </a:p>
        </p:txBody>
      </p:sp>
      <p:sp>
        <p:nvSpPr>
          <p:cNvPr id="14" name="文字版面配置區 12">
            <a:extLst>
              <a:ext uri="{FF2B5EF4-FFF2-40B4-BE49-F238E27FC236}">
                <a16:creationId xmlns:a16="http://schemas.microsoft.com/office/drawing/2014/main" id="{11E27B3C-F9CB-489A-B87D-B019E80246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8411" y="5538152"/>
            <a:ext cx="1577579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zh-TW" altLang="en-US" noProof="0"/>
              <a:t>職稱</a:t>
            </a:r>
          </a:p>
        </p:txBody>
      </p:sp>
      <p:sp>
        <p:nvSpPr>
          <p:cNvPr id="9" name="圖片版面配置區 7">
            <a:extLst>
              <a:ext uri="{FF2B5EF4-FFF2-40B4-BE49-F238E27FC236}">
                <a16:creationId xmlns:a16="http://schemas.microsoft.com/office/drawing/2014/main" id="{DE0F61DF-6086-4D91-A1DB-0C91BD225C0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731770" y="1975104"/>
            <a:ext cx="1577340" cy="3017520"/>
          </a:xfrm>
          <a:solidFill>
            <a:schemeClr val="accent4"/>
          </a:solidFill>
          <a:ln w="88900">
            <a:solidFill>
              <a:schemeClr val="bg1"/>
            </a:solidFill>
            <a:miter lim="800000"/>
          </a:ln>
          <a:effectLst>
            <a:outerShdw blurRad="127000" dist="38100" dir="2700000" algn="ctr" rotWithShape="0">
              <a:schemeClr val="tx1">
                <a:alpha val="40000"/>
              </a:schemeClr>
            </a:outerShdw>
          </a:effectLst>
        </p:spPr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5" name="文字版面配置區 12">
            <a:extLst>
              <a:ext uri="{FF2B5EF4-FFF2-40B4-BE49-F238E27FC236}">
                <a16:creationId xmlns:a16="http://schemas.microsoft.com/office/drawing/2014/main" id="{DD1B9ECE-8B72-4E8C-BF0F-42BAD333E5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32008" y="5249545"/>
            <a:ext cx="1577579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05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zh-TW" altLang="en-US" noProof="0"/>
              <a:t>姓名</a:t>
            </a:r>
          </a:p>
        </p:txBody>
      </p:sp>
      <p:sp>
        <p:nvSpPr>
          <p:cNvPr id="16" name="文字版面配置區 12">
            <a:extLst>
              <a:ext uri="{FF2B5EF4-FFF2-40B4-BE49-F238E27FC236}">
                <a16:creationId xmlns:a16="http://schemas.microsoft.com/office/drawing/2014/main" id="{CC01C00D-D845-4EA4-ACEA-80430CEC0EA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31770" y="5538152"/>
            <a:ext cx="1577579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zh-TW" altLang="en-US" noProof="0"/>
              <a:t>職稱</a:t>
            </a:r>
          </a:p>
        </p:txBody>
      </p:sp>
      <p:sp>
        <p:nvSpPr>
          <p:cNvPr id="10" name="圖片版面配置區 7">
            <a:extLst>
              <a:ext uri="{FF2B5EF4-FFF2-40B4-BE49-F238E27FC236}">
                <a16:creationId xmlns:a16="http://schemas.microsoft.com/office/drawing/2014/main" id="{E36DA0C1-756A-41EF-BD41-B210DAD57AC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834890" y="1975104"/>
            <a:ext cx="1577340" cy="3017520"/>
          </a:xfrm>
          <a:solidFill>
            <a:schemeClr val="accent4"/>
          </a:solidFill>
          <a:ln w="88900">
            <a:solidFill>
              <a:schemeClr val="bg1"/>
            </a:solidFill>
            <a:miter lim="800000"/>
          </a:ln>
          <a:effectLst>
            <a:outerShdw blurRad="127000" dist="38100" dir="2700000" algn="ctr" rotWithShape="0">
              <a:schemeClr val="tx1">
                <a:alpha val="40000"/>
              </a:schemeClr>
            </a:outerShdw>
          </a:effectLst>
        </p:spPr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7" name="文字版面配置區 12">
            <a:extLst>
              <a:ext uri="{FF2B5EF4-FFF2-40B4-BE49-F238E27FC236}">
                <a16:creationId xmlns:a16="http://schemas.microsoft.com/office/drawing/2014/main" id="{22C7D19B-8BCA-4A46-A531-C74F00C501A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34653" y="5249545"/>
            <a:ext cx="1577579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05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zh-TW" altLang="en-US" noProof="0"/>
              <a:t>姓名</a:t>
            </a:r>
          </a:p>
        </p:txBody>
      </p:sp>
      <p:sp>
        <p:nvSpPr>
          <p:cNvPr id="18" name="文字版面配置區 12">
            <a:extLst>
              <a:ext uri="{FF2B5EF4-FFF2-40B4-BE49-F238E27FC236}">
                <a16:creationId xmlns:a16="http://schemas.microsoft.com/office/drawing/2014/main" id="{A1BA12AE-AA7B-4898-AE4C-6EF1BF0293B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34414" y="5538152"/>
            <a:ext cx="1577579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zh-TW" altLang="en-US" noProof="0"/>
              <a:t>職稱</a:t>
            </a:r>
          </a:p>
        </p:txBody>
      </p:sp>
      <p:sp>
        <p:nvSpPr>
          <p:cNvPr id="11" name="圖片版面配置區 7">
            <a:extLst>
              <a:ext uri="{FF2B5EF4-FFF2-40B4-BE49-F238E27FC236}">
                <a16:creationId xmlns:a16="http://schemas.microsoft.com/office/drawing/2014/main" id="{C824A7A5-D0EA-414B-A57F-AFC09799DF8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938010" y="1975104"/>
            <a:ext cx="1577340" cy="3017520"/>
          </a:xfrm>
          <a:solidFill>
            <a:schemeClr val="accent4"/>
          </a:solidFill>
          <a:ln w="88900">
            <a:solidFill>
              <a:schemeClr val="bg1"/>
            </a:solidFill>
            <a:miter lim="800000"/>
          </a:ln>
          <a:effectLst>
            <a:outerShdw blurRad="127000" dist="38100" dir="2700000" algn="ctr" rotWithShape="0">
              <a:schemeClr val="tx1">
                <a:alpha val="40000"/>
              </a:schemeClr>
            </a:outerShdw>
          </a:effectLst>
        </p:spPr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9" name="文字版面配置區 12">
            <a:extLst>
              <a:ext uri="{FF2B5EF4-FFF2-40B4-BE49-F238E27FC236}">
                <a16:creationId xmlns:a16="http://schemas.microsoft.com/office/drawing/2014/main" id="{0CCA0A92-44E0-4256-BDF5-D01C27404D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37059" y="5249545"/>
            <a:ext cx="1577579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05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zh-TW" altLang="en-US" noProof="0"/>
              <a:t>姓名</a:t>
            </a:r>
          </a:p>
        </p:txBody>
      </p:sp>
      <p:sp>
        <p:nvSpPr>
          <p:cNvPr id="20" name="文字版面配置區 12">
            <a:extLst>
              <a:ext uri="{FF2B5EF4-FFF2-40B4-BE49-F238E27FC236}">
                <a16:creationId xmlns:a16="http://schemas.microsoft.com/office/drawing/2014/main" id="{16D5C7BE-6D3E-4E7E-BBE6-230B10C2F43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936820" y="5538152"/>
            <a:ext cx="1577579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zh-TW" altLang="en-US" noProof="0"/>
              <a:t>職稱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fld id="{B5CEABB6-07DC-46E8-9B57-56EC44A396E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3247317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rg 圖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38">
            <a:extLst>
              <a:ext uri="{FF2B5EF4-FFF2-40B4-BE49-F238E27FC236}">
                <a16:creationId xmlns:a16="http://schemas.microsoft.com/office/drawing/2014/main" id="{FCA6EB2C-E8DA-46AE-AD91-63B890E4AC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02" b="7802"/>
          <a:stretch>
            <a:fillRect/>
          </a:stretch>
        </p:blipFill>
        <p:spPr>
          <a:xfrm>
            <a:off x="0" y="0"/>
            <a:ext cx="9141714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fld id="{B5CEABB6-07DC-46E8-9B57-56EC44A396E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21" name="SmartArt 版面配置區 20">
            <a:extLst>
              <a:ext uri="{FF2B5EF4-FFF2-40B4-BE49-F238E27FC236}">
                <a16:creationId xmlns:a16="http://schemas.microsoft.com/office/drawing/2014/main" id="{22DDECCB-0586-4A4E-B5E8-F4F3A0C4DD2C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816102" y="2039112"/>
            <a:ext cx="7886700" cy="3960812"/>
          </a:xfrm>
        </p:spPr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 </a:t>
            </a:r>
            <a:r>
              <a:rPr lang="en-US" altLang="zh-TW" noProof="0"/>
              <a:t>SmartArt </a:t>
            </a:r>
            <a:r>
              <a:rPr lang="zh-TW" altLang="en-US" noProof="0"/>
              <a:t>圖形</a:t>
            </a:r>
          </a:p>
        </p:txBody>
      </p:sp>
    </p:spTree>
    <p:extLst>
      <p:ext uri="{BB962C8B-B14F-4D97-AF65-F5344CB8AC3E}">
        <p14:creationId xmlns:p14="http://schemas.microsoft.com/office/powerpoint/2010/main" val="2363380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機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版面配置區 17" descr="植物特寫相片&#10;">
            <a:extLst>
              <a:ext uri="{FF2B5EF4-FFF2-40B4-BE49-F238E27FC236}">
                <a16:creationId xmlns:a16="http://schemas.microsoft.com/office/drawing/2014/main" id="{7863BFED-18F0-48ED-A69C-CA7DB56543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" y="0"/>
            <a:ext cx="9141714" cy="68580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9072CCB7-8B6D-4640-9349-4BF4E6715721}"/>
              </a:ext>
            </a:extLst>
          </p:cNvPr>
          <p:cNvSpPr/>
          <p:nvPr userDrawn="1"/>
        </p:nvSpPr>
        <p:spPr>
          <a:xfrm>
            <a:off x="686943" y="777240"/>
            <a:ext cx="7770114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350" noProof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055BE3A6-48FA-4624-9CA9-027EFA2EF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1500289"/>
            <a:ext cx="7543800" cy="565265"/>
          </a:xfrm>
        </p:spPr>
        <p:txBody>
          <a:bodyPr rtlCol="0"/>
          <a:lstStyle>
            <a:lvl1pPr algn="ctr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890913CB-E9D8-4BC6-BF27-FBDED2266B7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242887" y="2411516"/>
            <a:ext cx="3086100" cy="274320"/>
          </a:xfrm>
        </p:spPr>
        <p:txBody>
          <a:bodyPr rtlCol="0">
            <a:noAutofit/>
          </a:bodyPr>
          <a:lstStyle>
            <a:lvl1pPr marL="0" indent="0">
              <a:lnSpc>
                <a:spcPts val="1650"/>
              </a:lnSpc>
              <a:buNone/>
              <a:defRPr sz="1350">
                <a:solidFill>
                  <a:schemeClr val="accent3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 dirty="0"/>
              <a:t>按一下以編輯文字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42887" y="2707071"/>
            <a:ext cx="30861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650"/>
              </a:lnSpc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13" name="內容版面配置區 2">
            <a:extLst>
              <a:ext uri="{FF2B5EF4-FFF2-40B4-BE49-F238E27FC236}">
                <a16:creationId xmlns:a16="http://schemas.microsoft.com/office/drawing/2014/main" id="{AC961473-F8E7-498A-AFFD-2BC0065884EC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242887" y="3567512"/>
            <a:ext cx="3086100" cy="274320"/>
          </a:xfrm>
        </p:spPr>
        <p:txBody>
          <a:bodyPr rtlCol="0">
            <a:noAutofit/>
          </a:bodyPr>
          <a:lstStyle>
            <a:lvl1pPr marL="0" indent="0">
              <a:lnSpc>
                <a:spcPts val="1650"/>
              </a:lnSpc>
              <a:buNone/>
              <a:defRPr sz="1350">
                <a:solidFill>
                  <a:schemeClr val="accent3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 dirty="0"/>
              <a:t>按一下以編輯文字</a:t>
            </a:r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F32F6735-86D0-4D0F-9741-8D6C74C99BA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242887" y="3863067"/>
            <a:ext cx="30861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650"/>
              </a:lnSpc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15" name="內容版面配置區 2">
            <a:extLst>
              <a:ext uri="{FF2B5EF4-FFF2-40B4-BE49-F238E27FC236}">
                <a16:creationId xmlns:a16="http://schemas.microsoft.com/office/drawing/2014/main" id="{DAD41BAB-B874-4283-8FDD-618EAB4B7CC6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242887" y="4737597"/>
            <a:ext cx="3086100" cy="274320"/>
          </a:xfrm>
        </p:spPr>
        <p:txBody>
          <a:bodyPr rtlCol="0">
            <a:noAutofit/>
          </a:bodyPr>
          <a:lstStyle>
            <a:lvl1pPr marL="0" indent="0">
              <a:lnSpc>
                <a:spcPts val="1650"/>
              </a:lnSpc>
              <a:buNone/>
              <a:defRPr sz="1350">
                <a:solidFill>
                  <a:schemeClr val="accent3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14" name="內容版面配置區 2">
            <a:extLst>
              <a:ext uri="{FF2B5EF4-FFF2-40B4-BE49-F238E27FC236}">
                <a16:creationId xmlns:a16="http://schemas.microsoft.com/office/drawing/2014/main" id="{6382FE5C-EADC-4EF2-9E4F-06BDCA5551B3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1242887" y="5033152"/>
            <a:ext cx="30861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650"/>
              </a:lnSpc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11" name="內容版面配置區 2">
            <a:extLst>
              <a:ext uri="{FF2B5EF4-FFF2-40B4-BE49-F238E27FC236}">
                <a16:creationId xmlns:a16="http://schemas.microsoft.com/office/drawing/2014/main" id="{65016684-22E4-49BC-9E14-2E73CF3F757D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803608" y="2411516"/>
            <a:ext cx="3086100" cy="274320"/>
          </a:xfrm>
        </p:spPr>
        <p:txBody>
          <a:bodyPr rtlCol="0">
            <a:noAutofit/>
          </a:bodyPr>
          <a:lstStyle>
            <a:lvl1pPr marL="0" indent="0">
              <a:lnSpc>
                <a:spcPts val="1650"/>
              </a:lnSpc>
              <a:buNone/>
              <a:defRPr sz="1350">
                <a:solidFill>
                  <a:schemeClr val="accent3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5C52459E-612F-4699-B9E5-39839B5B6D79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803608" y="2707071"/>
            <a:ext cx="30861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650"/>
              </a:lnSpc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17" name="內容版面配置區 2">
            <a:extLst>
              <a:ext uri="{FF2B5EF4-FFF2-40B4-BE49-F238E27FC236}">
                <a16:creationId xmlns:a16="http://schemas.microsoft.com/office/drawing/2014/main" id="{C93FEF41-CD0D-4D3A-90FA-2F123068E73D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4803608" y="3570539"/>
            <a:ext cx="3086100" cy="274320"/>
          </a:xfrm>
        </p:spPr>
        <p:txBody>
          <a:bodyPr rtlCol="0">
            <a:noAutofit/>
          </a:bodyPr>
          <a:lstStyle>
            <a:lvl1pPr marL="0" indent="0">
              <a:lnSpc>
                <a:spcPts val="1650"/>
              </a:lnSpc>
              <a:buNone/>
              <a:defRPr sz="1350">
                <a:solidFill>
                  <a:schemeClr val="accent3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16" name="內容版面配置區 2">
            <a:extLst>
              <a:ext uri="{FF2B5EF4-FFF2-40B4-BE49-F238E27FC236}">
                <a16:creationId xmlns:a16="http://schemas.microsoft.com/office/drawing/2014/main" id="{56A7E58B-04CA-4390-878D-CBE6185E320A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4803608" y="3865136"/>
            <a:ext cx="30861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650"/>
              </a:lnSpc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fld id="{B5CEABB6-07DC-46E8-9B57-56EC44A396E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241182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市場摘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5">
            <a:extLst>
              <a:ext uri="{FF2B5EF4-FFF2-40B4-BE49-F238E27FC236}">
                <a16:creationId xmlns:a16="http://schemas.microsoft.com/office/drawing/2014/main" id="{5FF0F6C8-DE96-49F6-9B94-970D5FD91A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" y="0"/>
            <a:ext cx="9141714" cy="685800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B74849AF-E9E9-4606-B5ED-99DD9840B922}"/>
              </a:ext>
            </a:extLst>
          </p:cNvPr>
          <p:cNvSpPr/>
          <p:nvPr userDrawn="1"/>
        </p:nvSpPr>
        <p:spPr>
          <a:xfrm>
            <a:off x="686943" y="777240"/>
            <a:ext cx="7770114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350" noProof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1500289"/>
            <a:ext cx="7543800" cy="565265"/>
          </a:xfrm>
        </p:spPr>
        <p:txBody>
          <a:bodyPr rtlCol="0"/>
          <a:lstStyle>
            <a:lvl1pPr algn="ctr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14984" y="3548340"/>
            <a:ext cx="2057400" cy="2286000"/>
          </a:xfrm>
        </p:spPr>
        <p:txBody>
          <a:bodyPr rtlCol="0">
            <a:normAutofit/>
          </a:bodyPr>
          <a:lstStyle>
            <a:lvl1pPr marL="0" indent="0" algn="ctr">
              <a:lnSpc>
                <a:spcPts val="1500"/>
              </a:lnSpc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2230B408-EB55-4F52-8E6D-81122B0E674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569589" y="3548340"/>
            <a:ext cx="2057400" cy="2286000"/>
          </a:xfrm>
        </p:spPr>
        <p:txBody>
          <a:bodyPr rtlCol="0">
            <a:normAutofit/>
          </a:bodyPr>
          <a:lstStyle>
            <a:lvl1pPr marL="0" indent="0" algn="ctr">
              <a:lnSpc>
                <a:spcPts val="1500"/>
              </a:lnSpc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8594AD6F-861E-4958-9DD7-5C6CBEA1534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124194" y="3548340"/>
            <a:ext cx="2057400" cy="2286000"/>
          </a:xfrm>
        </p:spPr>
        <p:txBody>
          <a:bodyPr rtlCol="0">
            <a:normAutofit/>
          </a:bodyPr>
          <a:lstStyle>
            <a:lvl1pPr marL="0" indent="0" algn="ctr">
              <a:lnSpc>
                <a:spcPts val="1500"/>
              </a:lnSpc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fld id="{B5CEABB6-07DC-46E8-9B57-56EC44A396E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42248338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圖片版面配置區 11">
            <a:extLst>
              <a:ext uri="{FF2B5EF4-FFF2-40B4-BE49-F238E27FC236}">
                <a16:creationId xmlns:a16="http://schemas.microsoft.com/office/drawing/2014/main" id="{5AA14AE4-11F2-4FDA-9E81-B2567D6A647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43" y="0"/>
            <a:ext cx="4636008" cy="6858000"/>
          </a:xfrm>
          <a:custGeom>
            <a:avLst/>
            <a:gdLst>
              <a:gd name="connsiteX0" fmla="*/ 961757 w 6181344"/>
              <a:gd name="connsiteY0" fmla="*/ 4070850 h 6858000"/>
              <a:gd name="connsiteX1" fmla="*/ 961757 w 6181344"/>
              <a:gd name="connsiteY1" fmla="*/ 5076690 h 6858000"/>
              <a:gd name="connsiteX2" fmla="*/ 6094475 w 6181344"/>
              <a:gd name="connsiteY2" fmla="*/ 5076690 h 6858000"/>
              <a:gd name="connsiteX3" fmla="*/ 6094475 w 6181344"/>
              <a:gd name="connsiteY3" fmla="*/ 4070850 h 6858000"/>
              <a:gd name="connsiteX4" fmla="*/ 0 w 6181344"/>
              <a:gd name="connsiteY4" fmla="*/ 0 h 6858000"/>
              <a:gd name="connsiteX5" fmla="*/ 6181344 w 6181344"/>
              <a:gd name="connsiteY5" fmla="*/ 0 h 6858000"/>
              <a:gd name="connsiteX6" fmla="*/ 6181344 w 6181344"/>
              <a:gd name="connsiteY6" fmla="*/ 6858000 h 6858000"/>
              <a:gd name="connsiteX7" fmla="*/ 0 w 618134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81344" h="6858000">
                <a:moveTo>
                  <a:pt x="961757" y="4070850"/>
                </a:moveTo>
                <a:lnTo>
                  <a:pt x="961757" y="5076690"/>
                </a:lnTo>
                <a:lnTo>
                  <a:pt x="6094475" y="5076690"/>
                </a:lnTo>
                <a:lnTo>
                  <a:pt x="6094475" y="4070850"/>
                </a:lnTo>
                <a:close/>
                <a:moveTo>
                  <a:pt x="0" y="0"/>
                </a:moveTo>
                <a:lnTo>
                  <a:pt x="6181344" y="0"/>
                </a:lnTo>
                <a:lnTo>
                  <a:pt x="618134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>
            <a:noAutofit/>
          </a:bodyPr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93EBD09-1706-473B-B779-2BE1D717216B}"/>
              </a:ext>
            </a:extLst>
          </p:cNvPr>
          <p:cNvSpPr/>
          <p:nvPr userDrawn="1"/>
        </p:nvSpPr>
        <p:spPr>
          <a:xfrm>
            <a:off x="722461" y="4070850"/>
            <a:ext cx="3849539" cy="1005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350" noProof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546" y="4151376"/>
            <a:ext cx="3332748" cy="914400"/>
          </a:xfrm>
        </p:spPr>
        <p:txBody>
          <a:bodyPr rtlCol="0" anchor="ctr" anchorCtr="0">
            <a:normAutofit/>
          </a:bodyPr>
          <a:lstStyle>
            <a:lvl1pPr algn="ctr">
              <a:defRPr sz="27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9" name="圖片版面配置區 8">
            <a:extLst>
              <a:ext uri="{FF2B5EF4-FFF2-40B4-BE49-F238E27FC236}">
                <a16:creationId xmlns:a16="http://schemas.microsoft.com/office/drawing/2014/main" id="{5F381AAE-62C0-4761-90A8-43C8E0B3D2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286000" y="777240"/>
            <a:ext cx="6172200" cy="5303520"/>
          </a:xfrm>
          <a:custGeom>
            <a:avLst/>
            <a:gdLst>
              <a:gd name="connsiteX0" fmla="*/ 0 w 8229600"/>
              <a:gd name="connsiteY0" fmla="*/ 0 h 5303520"/>
              <a:gd name="connsiteX1" fmla="*/ 8229600 w 8229600"/>
              <a:gd name="connsiteY1" fmla="*/ 0 h 5303520"/>
              <a:gd name="connsiteX2" fmla="*/ 8229600 w 8229600"/>
              <a:gd name="connsiteY2" fmla="*/ 5303520 h 5303520"/>
              <a:gd name="connsiteX3" fmla="*/ 0 w 8229600"/>
              <a:gd name="connsiteY3" fmla="*/ 5303520 h 5303520"/>
              <a:gd name="connsiteX4" fmla="*/ 0 w 8229600"/>
              <a:gd name="connsiteY4" fmla="*/ 4299450 h 5303520"/>
              <a:gd name="connsiteX5" fmla="*/ 3047999 w 8229600"/>
              <a:gd name="connsiteY5" fmla="*/ 4299450 h 5303520"/>
              <a:gd name="connsiteX6" fmla="*/ 3047999 w 8229600"/>
              <a:gd name="connsiteY6" fmla="*/ 3293610 h 5303520"/>
              <a:gd name="connsiteX7" fmla="*/ 0 w 8229600"/>
              <a:gd name="connsiteY7" fmla="*/ 3293610 h 5303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9600" h="5303520">
                <a:moveTo>
                  <a:pt x="0" y="0"/>
                </a:moveTo>
                <a:lnTo>
                  <a:pt x="8229600" y="0"/>
                </a:lnTo>
                <a:lnTo>
                  <a:pt x="8229600" y="5303520"/>
                </a:lnTo>
                <a:lnTo>
                  <a:pt x="0" y="5303520"/>
                </a:lnTo>
                <a:lnTo>
                  <a:pt x="0" y="4299450"/>
                </a:lnTo>
                <a:lnTo>
                  <a:pt x="3047999" y="4299450"/>
                </a:lnTo>
                <a:lnTo>
                  <a:pt x="3047999" y="3293610"/>
                </a:lnTo>
                <a:lnTo>
                  <a:pt x="0" y="329361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7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fld id="{B5CEABB6-07DC-46E8-9B57-56EC44A396E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699520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業務概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6">
            <a:extLst>
              <a:ext uri="{FF2B5EF4-FFF2-40B4-BE49-F238E27FC236}">
                <a16:creationId xmlns:a16="http://schemas.microsoft.com/office/drawing/2014/main" id="{C62EDD7B-9CFE-429C-B002-CB0D9B31EC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43" y="0"/>
            <a:ext cx="9141714" cy="6858000"/>
          </a:xfrm>
          <a:solidFill>
            <a:schemeClr val="bg1"/>
          </a:solidFill>
        </p:spPr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0F3BCA8-7FE0-4921-AE34-6F98AC0AC858}"/>
              </a:ext>
            </a:extLst>
          </p:cNvPr>
          <p:cNvSpPr/>
          <p:nvPr userDrawn="1"/>
        </p:nvSpPr>
        <p:spPr>
          <a:xfrm>
            <a:off x="4572000" y="1143000"/>
            <a:ext cx="4114800" cy="4572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ctr"/>
          <a:lstStyle/>
          <a:p>
            <a:pPr algn="ctr" rtl="0"/>
            <a:endParaRPr lang="zh-TW" altLang="en-US" sz="2700" noProof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1143000"/>
            <a:ext cx="4114800" cy="4572000"/>
          </a:xfrm>
          <a:solidFill>
            <a:schemeClr val="bg1">
              <a:alpha val="90000"/>
            </a:schemeClr>
          </a:solidFill>
        </p:spPr>
        <p:txBody>
          <a:bodyPr lIns="612648" tIns="822960" rIns="457200" rtlCol="0" anchor="t">
            <a:noAutofit/>
          </a:bodyPr>
          <a:lstStyle>
            <a:lvl1pPr>
              <a:defRPr sz="27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72050" y="2996693"/>
            <a:ext cx="3312414" cy="2216986"/>
          </a:xfrm>
        </p:spPr>
        <p:txBody>
          <a:bodyPr rtlCol="0">
            <a:normAutofit/>
          </a:bodyPr>
          <a:lstStyle>
            <a:lvl1pPr marL="0" indent="0">
              <a:lnSpc>
                <a:spcPts val="1500"/>
              </a:lnSpc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fld id="{B5CEABB6-07DC-46E8-9B57-56EC44A396E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4270338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2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時間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27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ZA" noProof="0" dirty="0"/>
          </a:p>
        </p:txBody>
      </p:sp>
      <p:sp>
        <p:nvSpPr>
          <p:cNvPr id="64" name="文字版面配置區 3">
            <a:extLst>
              <a:ext uri="{FF2B5EF4-FFF2-40B4-BE49-F238E27FC236}">
                <a16:creationId xmlns:a16="http://schemas.microsoft.com/office/drawing/2014/main" id="{7CFD315B-9E75-4209-B7A2-80B8449A4E2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611630" y="1993393"/>
            <a:ext cx="1371600" cy="696885"/>
          </a:xfrm>
          <a:noFill/>
          <a:ln w="12700">
            <a:solidFill>
              <a:schemeClr val="accent3"/>
            </a:solidFill>
          </a:ln>
        </p:spPr>
        <p:txBody>
          <a:bodyPr tIns="36000" rtlCol="0" anchor="ctr" anchorCtr="1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項目標題</a:t>
            </a:r>
            <a:endParaRPr lang="zh-TW" altLang="en-ZA" noProof="0"/>
          </a:p>
        </p:txBody>
      </p:sp>
      <p:sp>
        <p:nvSpPr>
          <p:cNvPr id="38" name="文字版面配置區 10">
            <a:extLst>
              <a:ext uri="{FF2B5EF4-FFF2-40B4-BE49-F238E27FC236}">
                <a16:creationId xmlns:a16="http://schemas.microsoft.com/office/drawing/2014/main" id="{0FE649C6-E102-4D6E-ABCC-F2992D28195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5799" y="3255264"/>
            <a:ext cx="548640" cy="457200"/>
          </a:xfrm>
        </p:spPr>
        <p:txBody>
          <a:bodyPr rtlCol="0" anchor="ctr"/>
          <a:lstStyle>
            <a:lvl1pPr marL="0" indent="0" algn="ctr">
              <a:buNone/>
              <a:defRPr sz="1050" b="1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年份</a:t>
            </a:r>
            <a:endParaRPr lang="zh-TW" altLang="en-ZA" noProof="0"/>
          </a:p>
        </p:txBody>
      </p:sp>
      <p:sp>
        <p:nvSpPr>
          <p:cNvPr id="39" name="文字版面配置區 10">
            <a:extLst>
              <a:ext uri="{FF2B5EF4-FFF2-40B4-BE49-F238E27FC236}">
                <a16:creationId xmlns:a16="http://schemas.microsoft.com/office/drawing/2014/main" id="{BE213787-ACF7-458D-9A73-3F194978B6D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474470" y="336499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40" name="文字版面配置區 10">
            <a:extLst>
              <a:ext uri="{FF2B5EF4-FFF2-40B4-BE49-F238E27FC236}">
                <a16:creationId xmlns:a16="http://schemas.microsoft.com/office/drawing/2014/main" id="{6154F8E5-E3E5-4C0F-AE2F-2170C25EDC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064258" y="336499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41" name="文字版面配置區 10">
            <a:extLst>
              <a:ext uri="{FF2B5EF4-FFF2-40B4-BE49-F238E27FC236}">
                <a16:creationId xmlns:a16="http://schemas.microsoft.com/office/drawing/2014/main" id="{B1453360-81EF-4EB1-B249-712DA6E62C8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656350" y="336499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42" name="文字版面配置區 10">
            <a:extLst>
              <a:ext uri="{FF2B5EF4-FFF2-40B4-BE49-F238E27FC236}">
                <a16:creationId xmlns:a16="http://schemas.microsoft.com/office/drawing/2014/main" id="{9FBB54B5-A522-4A23-BBF7-AD1A18EDFD1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247290" y="336499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44" name="文字版面配置區 10">
            <a:extLst>
              <a:ext uri="{FF2B5EF4-FFF2-40B4-BE49-F238E27FC236}">
                <a16:creationId xmlns:a16="http://schemas.microsoft.com/office/drawing/2014/main" id="{867C3CE9-8463-4382-AE21-F6BF3518D01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838230" y="336499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45" name="文字版面配置區 10">
            <a:extLst>
              <a:ext uri="{FF2B5EF4-FFF2-40B4-BE49-F238E27FC236}">
                <a16:creationId xmlns:a16="http://schemas.microsoft.com/office/drawing/2014/main" id="{FDB7C866-DDCF-4E42-8CC8-A211234AFBA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29170" y="336499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46" name="文字版面配置區 10">
            <a:extLst>
              <a:ext uri="{FF2B5EF4-FFF2-40B4-BE49-F238E27FC236}">
                <a16:creationId xmlns:a16="http://schemas.microsoft.com/office/drawing/2014/main" id="{C4F4671C-F421-46D3-B43B-46B3F0DF596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020110" y="336499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48" name="文字版面配置區 10">
            <a:extLst>
              <a:ext uri="{FF2B5EF4-FFF2-40B4-BE49-F238E27FC236}">
                <a16:creationId xmlns:a16="http://schemas.microsoft.com/office/drawing/2014/main" id="{0E7055C4-CE9C-411A-A475-92AB82FE1E7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611050" y="336499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49" name="文字版面配置區 10">
            <a:extLst>
              <a:ext uri="{FF2B5EF4-FFF2-40B4-BE49-F238E27FC236}">
                <a16:creationId xmlns:a16="http://schemas.microsoft.com/office/drawing/2014/main" id="{5B7AA0C1-6D4F-4D6B-9E27-6ECEE6F49E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201990" y="336499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47" name="文字版面配置區 10">
            <a:extLst>
              <a:ext uri="{FF2B5EF4-FFF2-40B4-BE49-F238E27FC236}">
                <a16:creationId xmlns:a16="http://schemas.microsoft.com/office/drawing/2014/main" id="{6D392CE7-6DB5-412C-939E-200FAC21643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792930" y="336499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50" name="文字版面配置區 10">
            <a:extLst>
              <a:ext uri="{FF2B5EF4-FFF2-40B4-BE49-F238E27FC236}">
                <a16:creationId xmlns:a16="http://schemas.microsoft.com/office/drawing/2014/main" id="{A5EC4B0C-5DD6-4EEB-AF30-E36D4F9E5EC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383870" y="336499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51" name="文字版面配置區 10">
            <a:extLst>
              <a:ext uri="{FF2B5EF4-FFF2-40B4-BE49-F238E27FC236}">
                <a16:creationId xmlns:a16="http://schemas.microsoft.com/office/drawing/2014/main" id="{2521C66C-8612-487A-AB8B-18249AB8BF2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974814" y="336499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43" name="文字版面配置區 10">
            <a:extLst>
              <a:ext uri="{FF2B5EF4-FFF2-40B4-BE49-F238E27FC236}">
                <a16:creationId xmlns:a16="http://schemas.microsoft.com/office/drawing/2014/main" id="{824436FA-ECBE-4BB1-9126-66F330E7F0A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85800" y="4114800"/>
            <a:ext cx="548640" cy="457200"/>
          </a:xfrm>
        </p:spPr>
        <p:txBody>
          <a:bodyPr rtlCol="0" anchor="ctr"/>
          <a:lstStyle>
            <a:lvl1pPr marL="0" indent="0" algn="ctr">
              <a:buNone/>
              <a:defRPr sz="1050" b="1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年份</a:t>
            </a:r>
            <a:endParaRPr lang="zh-TW" altLang="en-ZA" noProof="0"/>
          </a:p>
        </p:txBody>
      </p:sp>
      <p:sp>
        <p:nvSpPr>
          <p:cNvPr id="52" name="文字版面配置區 10">
            <a:extLst>
              <a:ext uri="{FF2B5EF4-FFF2-40B4-BE49-F238E27FC236}">
                <a16:creationId xmlns:a16="http://schemas.microsoft.com/office/drawing/2014/main" id="{0622C4FE-C10F-4B57-B40B-0FA21F33051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477436" y="423367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53" name="文字版面配置區 10">
            <a:extLst>
              <a:ext uri="{FF2B5EF4-FFF2-40B4-BE49-F238E27FC236}">
                <a16:creationId xmlns:a16="http://schemas.microsoft.com/office/drawing/2014/main" id="{0E5C83ED-676D-4C6E-84B3-CF127AC5444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064258" y="423367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54" name="文字版面配置區 10">
            <a:extLst>
              <a:ext uri="{FF2B5EF4-FFF2-40B4-BE49-F238E27FC236}">
                <a16:creationId xmlns:a16="http://schemas.microsoft.com/office/drawing/2014/main" id="{678DF814-ABAE-422D-8055-BD8FF43DDF5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658967" y="423367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55" name="文字版面配置區 10">
            <a:extLst>
              <a:ext uri="{FF2B5EF4-FFF2-40B4-BE49-F238E27FC236}">
                <a16:creationId xmlns:a16="http://schemas.microsoft.com/office/drawing/2014/main" id="{E7022C5B-31FF-4550-9CDC-2CF1AB17D55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249732" y="423367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56" name="文字版面配置區 10">
            <a:extLst>
              <a:ext uri="{FF2B5EF4-FFF2-40B4-BE49-F238E27FC236}">
                <a16:creationId xmlns:a16="http://schemas.microsoft.com/office/drawing/2014/main" id="{C54252E9-4902-4781-BE29-34163ABE7ED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840497" y="423367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57" name="文字版面配置區 10">
            <a:extLst>
              <a:ext uri="{FF2B5EF4-FFF2-40B4-BE49-F238E27FC236}">
                <a16:creationId xmlns:a16="http://schemas.microsoft.com/office/drawing/2014/main" id="{0FD8FBC5-AD5D-464D-8360-6AA55AA2FA7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431263" y="423367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58" name="文字版面配置區 10">
            <a:extLst>
              <a:ext uri="{FF2B5EF4-FFF2-40B4-BE49-F238E27FC236}">
                <a16:creationId xmlns:a16="http://schemas.microsoft.com/office/drawing/2014/main" id="{C90BD4FA-047A-4A4F-B1E2-4FDEA49BB0A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022028" y="423367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60" name="文字版面配置區 10">
            <a:extLst>
              <a:ext uri="{FF2B5EF4-FFF2-40B4-BE49-F238E27FC236}">
                <a16:creationId xmlns:a16="http://schemas.microsoft.com/office/drawing/2014/main" id="{5FBE1C04-A830-4310-A83C-178E44D8A72F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612793" y="423367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61" name="文字版面配置區 10">
            <a:extLst>
              <a:ext uri="{FF2B5EF4-FFF2-40B4-BE49-F238E27FC236}">
                <a16:creationId xmlns:a16="http://schemas.microsoft.com/office/drawing/2014/main" id="{EB543626-7655-454D-8E28-B2391850A39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203558" y="423367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59" name="文字版面配置區 10">
            <a:extLst>
              <a:ext uri="{FF2B5EF4-FFF2-40B4-BE49-F238E27FC236}">
                <a16:creationId xmlns:a16="http://schemas.microsoft.com/office/drawing/2014/main" id="{5F306D8F-E1A5-492D-9145-6445614AB28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794324" y="423367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62" name="文字版面配置區 10">
            <a:extLst>
              <a:ext uri="{FF2B5EF4-FFF2-40B4-BE49-F238E27FC236}">
                <a16:creationId xmlns:a16="http://schemas.microsoft.com/office/drawing/2014/main" id="{9C109601-CAE5-44CE-ADF7-9FB216F8178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385089" y="423367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63" name="文字版面配置區 10">
            <a:extLst>
              <a:ext uri="{FF2B5EF4-FFF2-40B4-BE49-F238E27FC236}">
                <a16:creationId xmlns:a16="http://schemas.microsoft.com/office/drawing/2014/main" id="{17AE5B8B-FA0E-40E2-9841-D0F9AB83E02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975854" y="423367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75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lvl="0" rtl="0"/>
            <a:r>
              <a:rPr lang="en-US" altLang="zh-TW" noProof="0"/>
              <a:t>MM</a:t>
            </a:r>
            <a:endParaRPr lang="zh-TW" altLang="en-ZA" noProof="0"/>
          </a:p>
        </p:txBody>
      </p:sp>
      <p:sp>
        <p:nvSpPr>
          <p:cNvPr id="33" name="日期版面配置區 3">
            <a:extLst>
              <a:ext uri="{FF2B5EF4-FFF2-40B4-BE49-F238E27FC236}">
                <a16:creationId xmlns:a16="http://schemas.microsoft.com/office/drawing/2014/main" id="{1560C8D6-BAAE-4E4C-B478-D7EEA33BC3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34" name="頁尾版面配置區 4">
            <a:extLst>
              <a:ext uri="{FF2B5EF4-FFF2-40B4-BE49-F238E27FC236}">
                <a16:creationId xmlns:a16="http://schemas.microsoft.com/office/drawing/2014/main" id="{2D34A825-4619-4016-B027-DA83FE075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35" name="投影片編號版面配置區 5">
            <a:extLst>
              <a:ext uri="{FF2B5EF4-FFF2-40B4-BE49-F238E27FC236}">
                <a16:creationId xmlns:a16="http://schemas.microsoft.com/office/drawing/2014/main" id="{A065CC06-C5B6-44D0-8071-1833580AB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fld id="{B5CEABB6-07DC-46E8-9B57-56EC44A396E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642379379"/>
      </p:ext>
    </p:extLst>
  </p:cSld>
  <p:clrMapOvr>
    <a:masterClrMapping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風險與報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44" descr="棕櫚葉的相片&#10;">
            <a:extLst>
              <a:ext uri="{FF2B5EF4-FFF2-40B4-BE49-F238E27FC236}">
                <a16:creationId xmlns:a16="http://schemas.microsoft.com/office/drawing/2014/main" id="{7C4AAE08-43F5-49E6-AEBD-2C27A2BE08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" y="0"/>
            <a:ext cx="9141714" cy="685800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FF83E037-B49C-4664-8547-6F1930E2BD04}"/>
              </a:ext>
            </a:extLst>
          </p:cNvPr>
          <p:cNvSpPr/>
          <p:nvPr userDrawn="1"/>
        </p:nvSpPr>
        <p:spPr>
          <a:xfrm>
            <a:off x="685800" y="777240"/>
            <a:ext cx="7771257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350" noProof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15" name="標題 1">
            <a:extLst>
              <a:ext uri="{FF2B5EF4-FFF2-40B4-BE49-F238E27FC236}">
                <a16:creationId xmlns:a16="http://schemas.microsoft.com/office/drawing/2014/main" id="{6A8F5C17-5DF3-42C2-B87F-A2F50BE04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150" y="1371600"/>
            <a:ext cx="3793331" cy="640080"/>
          </a:xfrm>
        </p:spPr>
        <p:txBody>
          <a:bodyPr rtlCol="0">
            <a:noAutofit/>
          </a:bodyPr>
          <a:lstStyle>
            <a:lvl1pPr algn="l">
              <a:defRPr sz="27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12" name="圖片版面配置區 11">
            <a:extLst>
              <a:ext uri="{FF2B5EF4-FFF2-40B4-BE49-F238E27FC236}">
                <a16:creationId xmlns:a16="http://schemas.microsoft.com/office/drawing/2014/main" id="{DE97EF55-0D4D-4801-869B-04ED682D62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82446" y="2105025"/>
            <a:ext cx="3134106" cy="3383280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0872" y="2103120"/>
            <a:ext cx="1639062" cy="365760"/>
          </a:xfrm>
        </p:spPr>
        <p:txBody>
          <a:bodyPr rtlCol="0" anchor="b">
            <a:normAutofit/>
          </a:bodyPr>
          <a:lstStyle>
            <a:lvl1pPr marL="0" indent="0">
              <a:buNone/>
              <a:defRPr sz="1350" b="0">
                <a:solidFill>
                  <a:schemeClr val="accent3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90872" y="2569464"/>
            <a:ext cx="1639062" cy="2916936"/>
          </a:xfrm>
        </p:spPr>
        <p:txBody>
          <a:bodyPr rtlCol="0">
            <a:normAutofit/>
          </a:bodyPr>
          <a:lstStyle>
            <a:lvl1pPr marL="0" indent="0">
              <a:lnSpc>
                <a:spcPts val="1500"/>
              </a:lnSpc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105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35674" y="2103120"/>
            <a:ext cx="1639062" cy="365760"/>
          </a:xfrm>
        </p:spPr>
        <p:txBody>
          <a:bodyPr rtlCol="0" anchor="b">
            <a:normAutofit/>
          </a:bodyPr>
          <a:lstStyle>
            <a:lvl1pPr marL="0" indent="0">
              <a:buNone/>
              <a:defRPr sz="1350" b="0">
                <a:solidFill>
                  <a:schemeClr val="accent3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535674" y="2569464"/>
            <a:ext cx="1639062" cy="2916936"/>
          </a:xfrm>
        </p:spPr>
        <p:txBody>
          <a:bodyPr rtlCol="0">
            <a:normAutofit/>
          </a:bodyPr>
          <a:lstStyle>
            <a:lvl1pPr marL="0" indent="0">
              <a:lnSpc>
                <a:spcPts val="1500"/>
              </a:lnSpc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105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fld id="{B5CEABB6-07DC-46E8-9B57-56EC44A396E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0058250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主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8" descr="膝上型電腦鍵盤以 2 片棕櫚葉框上的相片&#10;">
            <a:extLst>
              <a:ext uri="{FF2B5EF4-FFF2-40B4-BE49-F238E27FC236}">
                <a16:creationId xmlns:a16="http://schemas.microsoft.com/office/drawing/2014/main" id="{729C024A-3DD8-474A-848D-7BCCC032BC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" y="0"/>
            <a:ext cx="9141714" cy="685800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F1584ECC-FA3B-4A7A-A456-6472AE8B1DA3}"/>
              </a:ext>
            </a:extLst>
          </p:cNvPr>
          <p:cNvSpPr/>
          <p:nvPr userDrawn="1"/>
        </p:nvSpPr>
        <p:spPr>
          <a:xfrm>
            <a:off x="686943" y="777240"/>
            <a:ext cx="7770114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350" noProof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15" name="標題 1">
            <a:extLst>
              <a:ext uri="{FF2B5EF4-FFF2-40B4-BE49-F238E27FC236}">
                <a16:creationId xmlns:a16="http://schemas.microsoft.com/office/drawing/2014/main" id="{6A8F5C17-5DF3-42C2-B87F-A2F50BE04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262" y="1929383"/>
            <a:ext cx="3360420" cy="640080"/>
          </a:xfrm>
        </p:spPr>
        <p:txBody>
          <a:bodyPr rtlCol="0">
            <a:noAutofit/>
          </a:bodyPr>
          <a:lstStyle>
            <a:lvl1pPr algn="l">
              <a:defRPr sz="27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73836" y="2871216"/>
            <a:ext cx="1549908" cy="365760"/>
          </a:xfrm>
        </p:spPr>
        <p:txBody>
          <a:bodyPr rtlCol="0" anchor="b">
            <a:normAutofit/>
          </a:bodyPr>
          <a:lstStyle>
            <a:lvl1pPr marL="0" indent="0">
              <a:buNone/>
              <a:defRPr sz="1350" b="0">
                <a:solidFill>
                  <a:schemeClr val="accent3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973836" y="3337560"/>
            <a:ext cx="1549908" cy="2286000"/>
          </a:xfrm>
        </p:spPr>
        <p:txBody>
          <a:bodyPr rtlCol="0">
            <a:normAutofit/>
          </a:bodyPr>
          <a:lstStyle>
            <a:lvl1pPr marL="0" indent="0">
              <a:lnSpc>
                <a:spcPts val="1500"/>
              </a:lnSpc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105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763774" y="2871216"/>
            <a:ext cx="1549908" cy="365760"/>
          </a:xfrm>
        </p:spPr>
        <p:txBody>
          <a:bodyPr rtlCol="0" anchor="b">
            <a:normAutofit/>
          </a:bodyPr>
          <a:lstStyle>
            <a:lvl1pPr marL="0" indent="0">
              <a:buNone/>
              <a:defRPr sz="1350" b="0">
                <a:solidFill>
                  <a:schemeClr val="accent3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2763774" y="3337560"/>
            <a:ext cx="1549908" cy="2286000"/>
          </a:xfrm>
        </p:spPr>
        <p:txBody>
          <a:bodyPr rtlCol="0">
            <a:normAutofit/>
          </a:bodyPr>
          <a:lstStyle>
            <a:lvl1pPr marL="0" indent="0">
              <a:lnSpc>
                <a:spcPts val="1500"/>
              </a:lnSpc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105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12" name="圖片版面配置區 11">
            <a:extLst>
              <a:ext uri="{FF2B5EF4-FFF2-40B4-BE49-F238E27FC236}">
                <a16:creationId xmlns:a16="http://schemas.microsoft.com/office/drawing/2014/main" id="{DE97EF55-0D4D-4801-869B-04ED682D62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56582" y="1289304"/>
            <a:ext cx="3429000" cy="43342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fld id="{B5CEABB6-07DC-46E8-9B57-56EC44A396E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41413088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714980"/>
            <a:ext cx="7886700" cy="640080"/>
          </a:xfrm>
        </p:spPr>
        <p:txBody>
          <a:bodyPr rtlCol="0">
            <a:normAutofit/>
          </a:bodyPr>
          <a:lstStyle>
            <a:lvl1pPr>
              <a:defRPr sz="27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819656"/>
            <a:ext cx="3868340" cy="54864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1200" b="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386584"/>
            <a:ext cx="3868340" cy="3684588"/>
          </a:xfrm>
        </p:spPr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2pPr>
            <a:lvl3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3pPr>
            <a:lvl4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4pPr>
            <a:lvl5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819656"/>
            <a:ext cx="3887391" cy="54864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1200" b="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386584"/>
            <a:ext cx="3887391" cy="3684588"/>
          </a:xfrm>
        </p:spPr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2pPr>
            <a:lvl3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3pPr>
            <a:lvl4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4pPr>
            <a:lvl5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fld id="{B5CEABB6-07DC-46E8-9B57-56EC44A396E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5754968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2700"/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36192"/>
            <a:ext cx="7886700" cy="4351338"/>
          </a:xfrm>
        </p:spPr>
        <p:txBody>
          <a:bodyPr rtlCol="0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US" altLang="zh-TW" noProof="0" smtClean="0"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491811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重要概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6">
            <a:extLst>
              <a:ext uri="{FF2B5EF4-FFF2-40B4-BE49-F238E27FC236}">
                <a16:creationId xmlns:a16="http://schemas.microsoft.com/office/drawing/2014/main" id="{C62EDD7B-9CFE-429C-B002-CB0D9B31EC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43" y="0"/>
            <a:ext cx="9141714" cy="6858000"/>
          </a:xfrm>
          <a:solidFill>
            <a:schemeClr val="bg1"/>
          </a:solidFill>
        </p:spPr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83" y="1878097"/>
            <a:ext cx="3429000" cy="939209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fld id="{B5CEABB6-07DC-46E8-9B57-56EC44A396E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4EF15002-67E4-4A4E-8458-C33E897B7F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88683" y="3184149"/>
            <a:ext cx="34290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650"/>
              </a:lnSpc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5FEF5233-78E0-4693-B7BD-AB83F3704938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88683" y="2888594"/>
            <a:ext cx="3429000" cy="274320"/>
          </a:xfrm>
        </p:spPr>
        <p:txBody>
          <a:bodyPr rtlCol="0">
            <a:noAutofit/>
          </a:bodyPr>
          <a:lstStyle>
            <a:lvl1pPr marL="0" indent="0">
              <a:lnSpc>
                <a:spcPts val="1650"/>
              </a:lnSpc>
              <a:buNone/>
              <a:defRPr sz="1350">
                <a:solidFill>
                  <a:schemeClr val="accent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DAFFB0F1-B93F-405D-9BAC-C8487E8EAD32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88683" y="4340145"/>
            <a:ext cx="34290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650"/>
              </a:lnSpc>
              <a:buNone/>
              <a:defRPr sz="10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11" name="內容版面配置區 2">
            <a:extLst>
              <a:ext uri="{FF2B5EF4-FFF2-40B4-BE49-F238E27FC236}">
                <a16:creationId xmlns:a16="http://schemas.microsoft.com/office/drawing/2014/main" id="{78DECC8A-9731-47C9-ADC8-DB414C006D1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88683" y="4044590"/>
            <a:ext cx="3429000" cy="274320"/>
          </a:xfrm>
        </p:spPr>
        <p:txBody>
          <a:bodyPr rtlCol="0">
            <a:noAutofit/>
          </a:bodyPr>
          <a:lstStyle>
            <a:lvl1pPr marL="0" indent="0">
              <a:lnSpc>
                <a:spcPts val="1650"/>
              </a:lnSpc>
              <a:buNone/>
              <a:defRPr sz="1350">
                <a:solidFill>
                  <a:schemeClr val="accent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342900" indent="0">
              <a:lnSpc>
                <a:spcPts val="1650"/>
              </a:lnSpc>
              <a:buNone/>
              <a:defRPr sz="1200"/>
            </a:lvl2pPr>
            <a:lvl3pPr marL="685800" indent="0">
              <a:lnSpc>
                <a:spcPts val="1650"/>
              </a:lnSpc>
              <a:buNone/>
              <a:defRPr sz="1200"/>
            </a:lvl3pPr>
            <a:lvl4pPr marL="1028700" indent="0">
              <a:lnSpc>
                <a:spcPts val="1650"/>
              </a:lnSpc>
              <a:buNone/>
              <a:defRPr sz="1200"/>
            </a:lvl4pPr>
            <a:lvl5pPr marL="1371600" indent="0">
              <a:lnSpc>
                <a:spcPts val="1650"/>
              </a:lnSpc>
              <a:buNone/>
              <a:defRPr sz="120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</p:spTree>
    <p:extLst>
      <p:ext uri="{BB962C8B-B14F-4D97-AF65-F5344CB8AC3E}">
        <p14:creationId xmlns:p14="http://schemas.microsoft.com/office/powerpoint/2010/main" val="399774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感謝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13" descr="葉子特寫相片&#10;">
            <a:extLst>
              <a:ext uri="{FF2B5EF4-FFF2-40B4-BE49-F238E27FC236}">
                <a16:creationId xmlns:a16="http://schemas.microsoft.com/office/drawing/2014/main" id="{5B334254-BCFF-4714-B7C4-38E7C0814F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" y="0"/>
            <a:ext cx="9141714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CFE1AAB-5EBC-4913-9A1E-DBC69C761B22}"/>
              </a:ext>
            </a:extLst>
          </p:cNvPr>
          <p:cNvSpPr/>
          <p:nvPr userDrawn="1"/>
        </p:nvSpPr>
        <p:spPr>
          <a:xfrm>
            <a:off x="3049524" y="0"/>
            <a:ext cx="3044952" cy="6858000"/>
          </a:xfrm>
          <a:prstGeom prst="rect">
            <a:avLst/>
          </a:prstGeom>
          <a:solidFill>
            <a:schemeClr val="accent5">
              <a:lumMod val="9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sz="1350" noProof="0"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3300" y="2450592"/>
            <a:ext cx="2057400" cy="640080"/>
          </a:xfrm>
        </p:spPr>
        <p:txBody>
          <a:bodyPr rtlCol="0">
            <a:noAutofit/>
          </a:bodyPr>
          <a:lstStyle>
            <a:lvl1pPr algn="ctr">
              <a:defRPr sz="27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3300" y="3566160"/>
            <a:ext cx="2057400" cy="2651760"/>
          </a:xfrm>
        </p:spPr>
        <p:txBody>
          <a:bodyPr rtlCol="0">
            <a:normAutofit/>
          </a:bodyPr>
          <a:lstStyle>
            <a:lvl1pPr marL="0" indent="0" algn="ctr">
              <a:buNone/>
              <a:defRPr sz="1350"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35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</a:lstStyle>
          <a:p>
            <a:pPr lvl="0" rtl="0"/>
            <a:r>
              <a:rPr lang="zh-TW" altLang="en-US" noProof="0"/>
              <a:t>按一下以編輯文字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fld id="{B5CEABB6-07DC-46E8-9B57-56EC44A396E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67286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2218D-03DE-4877-8287-F6AB2461DA6D}" type="datetimeFigureOut">
              <a:rPr lang="zh-TW" altLang="en-US" smtClean="0"/>
              <a:pPr/>
              <a:t>2025/9/1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3A29FFA-4DA6-458D-9D75-28DC4317B2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1629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  <p:sldLayoutId id="214748384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07029"/>
            <a:ext cx="78867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TW" altLang="en-US" noProof="0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fld id="{B5CEABB6-07DC-46E8-9B57-56EC44A396E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55838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Microsoft JhengHei UI Light" panose="020B0304030504040204" pitchFamily="34" charset="-120"/>
          <a:ea typeface="Microsoft JhengHei UI Light" panose="020B0304030504040204" pitchFamily="34" charset="-120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 UI Light" panose="020B0304030504040204" pitchFamily="34" charset="-120"/>
          <a:ea typeface="Microsoft JhengHei UI Light" panose="020B0304030504040204" pitchFamily="34" charset="-120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Microsoft JhengHei UI Light" panose="020B0304030504040204" pitchFamily="34" charset="-120"/>
          <a:ea typeface="Microsoft JhengHei UI Light" panose="020B0304030504040204" pitchFamily="34" charset="-120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JhengHei UI Light" panose="020B0304030504040204" pitchFamily="34" charset="-120"/>
          <a:ea typeface="Microsoft JhengHei UI Light" panose="020B0304030504040204" pitchFamily="34" charset="-120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JhengHei UI Light" panose="020B0304030504040204" pitchFamily="34" charset="-120"/>
          <a:ea typeface="Microsoft JhengHei UI Light" panose="020B0304030504040204" pitchFamily="34" charset="-120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0">
          <p15:clr>
            <a:srgbClr val="F26B43"/>
          </p15:clr>
        </p15:guide>
        <p15:guide id="2" pos="3840">
          <p15:clr>
            <a:srgbClr val="F26B43"/>
          </p15:clr>
        </p15:guide>
        <p15:guide id="3" pos="1920">
          <p15:clr>
            <a:srgbClr val="F26B43"/>
          </p15:clr>
        </p15:guide>
        <p15:guide id="4" pos="5760">
          <p15:clr>
            <a:srgbClr val="F26B43"/>
          </p15:clr>
        </p15:guide>
        <p15:guide id="5" pos="5184">
          <p15:clr>
            <a:srgbClr val="5ACBF0"/>
          </p15:clr>
        </p15:guide>
        <p15:guide id="6" pos="2496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&#32068;&#35347;/08_&#25552;&#26696;&#34920;.pdf" TargetMode="External"/><Relationship Id="rId3" Type="http://schemas.openxmlformats.org/officeDocument/2006/relationships/hyperlink" Target="&#32068;&#35347;/01_&#26371;&#21729;&#21517;&#20874;.pdf" TargetMode="External"/><Relationship Id="rId7" Type="http://schemas.openxmlformats.org/officeDocument/2006/relationships/hyperlink" Target="&#32068;&#35347;/07_&#22577;&#32317;&#26371;&#20633;&#26597;&#35696;&#26696;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6" Type="http://schemas.openxmlformats.org/officeDocument/2006/relationships/hyperlink" Target="&#32068;&#35347;/06_&#20986;&#24109;&#24773;&#24418;.pdf" TargetMode="External"/><Relationship Id="rId11" Type="http://schemas.openxmlformats.org/officeDocument/2006/relationships/hyperlink" Target="&#32068;&#35347;/11_0202&#21205;&#21729;&#36039;&#35338;&#22238;&#22577;&#34920;.pdf" TargetMode="External"/><Relationship Id="rId5" Type="http://schemas.openxmlformats.org/officeDocument/2006/relationships/hyperlink" Target="&#32068;&#35347;/05_&#26371;&#35696;&#32000;&#37636;.pdf" TargetMode="External"/><Relationship Id="rId10" Type="http://schemas.openxmlformats.org/officeDocument/2006/relationships/hyperlink" Target="&#32068;&#35347;/10_&#32879;&#24109;&#26371;&#35696;&#32000;&#37636;.pdf" TargetMode="External"/><Relationship Id="rId4" Type="http://schemas.openxmlformats.org/officeDocument/2006/relationships/hyperlink" Target="&#32068;&#35347;/03_&#26371;&#36027;&#25187;&#27454;&#36890;&#22577;&#21934;.pdf" TargetMode="External"/><Relationship Id="rId9" Type="http://schemas.openxmlformats.org/officeDocument/2006/relationships/hyperlink" Target="&#32068;&#35347;/09_&#23567;&#32068;&#26371;&#35696;&#32000;&#37636;.pdf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&#31119;&#21033;/07_&#39640;&#20013;&#29518;&#23416;&#37329;.pdf" TargetMode="External"/><Relationship Id="rId3" Type="http://schemas.openxmlformats.org/officeDocument/2006/relationships/hyperlink" Target="&#31119;&#21033;/01_&#36864;&#20241;.pdf" TargetMode="External"/><Relationship Id="rId7" Type="http://schemas.openxmlformats.org/officeDocument/2006/relationships/hyperlink" Target="&#31119;&#21033;/05_&#24373;&#23478;&#30028;&#27963;&#21205;&#32147;&#36942;&#22577;&#21578;&#34920;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6" Type="http://schemas.openxmlformats.org/officeDocument/2006/relationships/hyperlink" Target="&#31119;&#21033;/04_&#31119;&#21033;&#26371;&#35696;&#32000;&#37636;.pdf" TargetMode="External"/><Relationship Id="rId5" Type="http://schemas.openxmlformats.org/officeDocument/2006/relationships/hyperlink" Target="&#31119;&#21033;/03_&#24944;&#21839;.pdf" TargetMode="External"/><Relationship Id="rId10" Type="http://schemas.openxmlformats.org/officeDocument/2006/relationships/hyperlink" Target="&#31119;&#21033;/08_&#20663;&#20129;&#20114;&#21161;&#37329;&#35531;&#38936;&#21934;.pdf" TargetMode="External"/><Relationship Id="rId4" Type="http://schemas.openxmlformats.org/officeDocument/2006/relationships/hyperlink" Target="&#31119;&#21033;/02_&#32080;&#23130;.pdf" TargetMode="External"/><Relationship Id="rId9" Type="http://schemas.openxmlformats.org/officeDocument/2006/relationships/hyperlink" Target="&#31119;&#21033;/06_&#22823;&#23560;&#29518;&#23416;&#37329;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&#25991;&#23459;/01_&#36984;&#33289;&#20844;&#21578;&#20989;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6" Type="http://schemas.openxmlformats.org/officeDocument/2006/relationships/hyperlink" Target="&#25991;&#23459;/04_&#38651;&#24037;&#36890;&#35338;&#30332;&#25918;&#21517;&#20874;.pdf" TargetMode="External"/><Relationship Id="rId5" Type="http://schemas.openxmlformats.org/officeDocument/2006/relationships/hyperlink" Target="&#25991;&#23459;/03_&#36984;&#33289;&#29031;&#29255;.pdf" TargetMode="External"/><Relationship Id="rId4" Type="http://schemas.openxmlformats.org/officeDocument/2006/relationships/hyperlink" Target="&#25991;&#23459;/02_&#36984;&#33289;&#20844;&#22577;.pdf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&#32317;&#21209;/06_&#27284;&#26696;&#31227;&#20132;.pdf" TargetMode="External"/><Relationship Id="rId13" Type="http://schemas.openxmlformats.org/officeDocument/2006/relationships/hyperlink" Target="&#32317;&#21209;/12_&#24115;&#21209;&#23529;&#26597;&#34920;.pdf" TargetMode="External"/><Relationship Id="rId3" Type="http://schemas.openxmlformats.org/officeDocument/2006/relationships/hyperlink" Target="&#32317;&#21209;/01_&#25991;&#26360;&#31649;&#29702;&#36896;&#20874;&#29031;&#29255;.pdf" TargetMode="External"/><Relationship Id="rId7" Type="http://schemas.openxmlformats.org/officeDocument/2006/relationships/hyperlink" Target="&#32317;&#21209;/05_&#36001;&#29986;&#31227;&#20132;.pdf" TargetMode="External"/><Relationship Id="rId12" Type="http://schemas.openxmlformats.org/officeDocument/2006/relationships/hyperlink" Target="&#32317;&#21209;/11_&#23384;&#31807;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Relationship Id="rId6" Type="http://schemas.openxmlformats.org/officeDocument/2006/relationships/hyperlink" Target="&#32317;&#21209;/04_&#26989;&#21209;&#31227;&#20132;.pdf" TargetMode="External"/><Relationship Id="rId11" Type="http://schemas.openxmlformats.org/officeDocument/2006/relationships/hyperlink" Target="&#32317;&#21209;/10_&#37109;&#25919;&#40655;&#23384;&#21934;.pdf" TargetMode="External"/><Relationship Id="rId5" Type="http://schemas.openxmlformats.org/officeDocument/2006/relationships/hyperlink" Target="&#32317;&#21209;/02_&#30332;&#25991;&#30331;&#35352;&#31807;.pdf" TargetMode="External"/><Relationship Id="rId10" Type="http://schemas.openxmlformats.org/officeDocument/2006/relationships/hyperlink" Target="&#32317;&#21209;/09_&#25910;&#25903;&#26085;&#35352;&#31807;.pdf" TargetMode="External"/><Relationship Id="rId4" Type="http://schemas.openxmlformats.org/officeDocument/2006/relationships/hyperlink" Target="&#32317;&#21209;/103&#24180;&#25910;&#25991;&#30331;&#35352;&#31807;.pdf" TargetMode="External"/><Relationship Id="rId9" Type="http://schemas.openxmlformats.org/officeDocument/2006/relationships/hyperlink" Target="&#32317;&#21209;/08_&#21360;&#20449;&#31227;&#20132;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&#21214;&#36039;/&#21214;&#36039;&#20195;&#34920;&#21517;&#21934;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Relationship Id="rId4" Type="http://schemas.openxmlformats.org/officeDocument/2006/relationships/hyperlink" Target="&#21214;&#36039;/&#21214;&#36039;&#26371;&#35696;&#32000;&#37636;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&#24037;&#23433;/&#23433;&#20840;&#34907;&#29983;&#26597;&#26680;&#32000;&#37636;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Relationship Id="rId4" Type="http://schemas.openxmlformats.org/officeDocument/2006/relationships/hyperlink" Target="&#24037;&#23433;/&#21729;&#24037;&#24037;&#23433;&#20107;&#25925;&#22577;&#21578;&#34920;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&#36001;&#21209;/&#31532;17&#20998;&#26371;&#25910;&#25903;&#22577;&#21578;&#34920;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Relationship Id="rId5" Type="http://schemas.openxmlformats.org/officeDocument/2006/relationships/hyperlink" Target="&#36001;&#21209;/&#21508;&#20998;&#26371;&#26371;&#36027;&#30041;&#29992;&#25976;&#20998;&#37197;&#34920;.pdf" TargetMode="External"/><Relationship Id="rId4" Type="http://schemas.openxmlformats.org/officeDocument/2006/relationships/hyperlink" Target="&#36001;&#21209;/09&#20013;&#33775;&#38651;&#20449;&#40655;&#23384;&#21934;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5569" y="1820418"/>
            <a:ext cx="2953062" cy="2098687"/>
          </a:xfrm>
        </p:spPr>
        <p:txBody>
          <a:bodyPr rtlCol="0">
            <a:normAutofit/>
          </a:bodyPr>
          <a:lstStyle/>
          <a:p>
            <a:pPr algn="ctr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en-US" altLang="zh-TW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年度</a:t>
            </a:r>
            <a:br>
              <a:rPr lang="en-US" altLang="zh-TW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勞工教育訓練</a:t>
            </a:r>
            <a:br>
              <a:rPr lang="en-US" altLang="zh-TW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研習會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3" name="副標題 22">
            <a:extLst>
              <a:ext uri="{FF2B5EF4-FFF2-40B4-BE49-F238E27FC236}">
                <a16:creationId xmlns:a16="http://schemas.microsoft.com/office/drawing/2014/main" id="{4829E901-B0F6-4B1C-8D1C-8B758458B7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36096" y="4343114"/>
            <a:ext cx="2495630" cy="800386"/>
          </a:xfrm>
        </p:spPr>
        <p:txBody>
          <a:bodyPr rtlCol="0">
            <a:normAutofit fontScale="85000" lnSpcReduction="10000"/>
          </a:bodyPr>
          <a:lstStyle/>
          <a:p>
            <a:pPr algn="ctr"/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主講人</a:t>
            </a:r>
            <a:endParaRPr lang="en-US" altLang="zh-TW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陳志明 常務監事</a:t>
            </a:r>
            <a:endParaRPr lang="en-US" altLang="zh-TW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r"/>
            <a:endParaRPr lang="zh-TW" altLang="en-US" dirty="0">
              <a:latin typeface="華康龍門石碑" panose="03000709000000000000" pitchFamily="65" charset="-120"/>
              <a:ea typeface="華康龍門石碑" panose="03000709000000000000" pitchFamily="65" charset="-120"/>
            </a:endParaRPr>
          </a:p>
        </p:txBody>
      </p:sp>
      <p:pic>
        <p:nvPicPr>
          <p:cNvPr id="16" name="圖片版面配置區 15" descr="2 名男士繪製圖表的相片&#10;">
            <a:extLst>
              <a:ext uri="{FF2B5EF4-FFF2-40B4-BE49-F238E27FC236}">
                <a16:creationId xmlns:a16="http://schemas.microsoft.com/office/drawing/2014/main" id="{AE10A7AB-4E16-4B85-8C75-FABB6412DD5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369" y="1714500"/>
            <a:ext cx="3771900" cy="3429000"/>
          </a:xfrm>
        </p:spPr>
      </p:pic>
    </p:spTree>
    <p:extLst>
      <p:ext uri="{BB962C8B-B14F-4D97-AF65-F5344CB8AC3E}">
        <p14:creationId xmlns:p14="http://schemas.microsoft.com/office/powerpoint/2010/main" val="3946180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77" y="1151612"/>
            <a:ext cx="3535095" cy="581564"/>
          </a:xfrm>
        </p:spPr>
        <p:txBody>
          <a:bodyPr rtlCol="0">
            <a:noAutofit/>
          </a:bodyPr>
          <a:lstStyle/>
          <a:p>
            <a:pPr algn="ctr"/>
            <a:r>
              <a:rPr lang="zh-TW" altLang="en-US" sz="18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18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en-US" sz="18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屆監事會第</a:t>
            </a:r>
            <a:r>
              <a:rPr lang="en-US" altLang="zh-TW" sz="18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18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次臨時會議紀錄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626" y="1733176"/>
            <a:ext cx="3671455" cy="3086476"/>
          </a:xfrm>
        </p:spPr>
        <p:txBody>
          <a:bodyPr vert="horz" lIns="68580" tIns="34290" rIns="68580" bIns="34290" rtlCol="0" anchor="t">
            <a:no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案  由：討論「分會工作績效考核辦法」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決  議：第</a:t>
            </a:r>
            <a:r>
              <a:rPr lang="en-US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條經討論後修改：各項工作績效評分以總分數一百分為滿分、六十分以下為不及格</a:t>
            </a:r>
            <a:r>
              <a:rPr lang="en-US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…..</a:t>
            </a: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，並由本會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製發服裝及獎狀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牌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壹紙</a:t>
            </a: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，以資鼓勵，所有獎勵事項併入五一勞動節慶祝活動項目中辦理。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決  議：通過，送理事會討論。</a:t>
            </a:r>
          </a:p>
        </p:txBody>
      </p:sp>
      <p:sp>
        <p:nvSpPr>
          <p:cNvPr id="7" name="副標題 2">
            <a:extLst>
              <a:ext uri="{FF2B5EF4-FFF2-40B4-BE49-F238E27FC236}">
                <a16:creationId xmlns:a16="http://schemas.microsoft.com/office/drawing/2014/main" id="{36987A70-156F-735E-4A17-D77223554124}"/>
              </a:ext>
            </a:extLst>
          </p:cNvPr>
          <p:cNvSpPr txBox="1">
            <a:spLocks/>
          </p:cNvSpPr>
          <p:nvPr/>
        </p:nvSpPr>
        <p:spPr>
          <a:xfrm>
            <a:off x="842843" y="3344142"/>
            <a:ext cx="5347856" cy="1475510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ts val="1425"/>
              </a:lnSpc>
              <a:spcBef>
                <a:spcPts val="0"/>
              </a:spcBef>
            </a:pPr>
            <a:endParaRPr lang="zh-TW" altLang="en-US" sz="105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22EDAC37-5944-A30A-73FA-32C5A4079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062" y="1011707"/>
            <a:ext cx="3535095" cy="466487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19" name="圖片版面配置區 42" descr="兩位商務人士繪製圖形的相片&#10;">
            <a:extLst>
              <a:ext uri="{FF2B5EF4-FFF2-40B4-BE49-F238E27FC236}">
                <a16:creationId xmlns:a16="http://schemas.microsoft.com/office/drawing/2014/main" id="{6824C747-BA22-FDF1-5CF1-6B501D7B102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6655" y="4905571"/>
            <a:ext cx="2613395" cy="703770"/>
          </a:xfrm>
        </p:spPr>
      </p:pic>
    </p:spTree>
    <p:extLst>
      <p:ext uri="{BB962C8B-B14F-4D97-AF65-F5344CB8AC3E}">
        <p14:creationId xmlns:p14="http://schemas.microsoft.com/office/powerpoint/2010/main" val="1942026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A1709-4393-7E4A-27BD-1E0C77E84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7876F4-B866-95A0-DF3B-27A24B58B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867055"/>
            <a:ext cx="6601691" cy="581564"/>
          </a:xfrm>
        </p:spPr>
        <p:txBody>
          <a:bodyPr rtlCol="0">
            <a:normAutofit/>
          </a:bodyPr>
          <a:lstStyle/>
          <a:p>
            <a:pPr algn="ctr"/>
            <a:r>
              <a:rPr lang="zh-TW" altLang="en-US" sz="18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18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en-US" sz="18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屆監事會第</a:t>
            </a:r>
            <a:r>
              <a:rPr lang="en-US" altLang="zh-TW" sz="18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18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次會議暨宣導、研習會會議紀錄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7E25616-3FF5-531F-420C-654C01775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483" y="1350464"/>
            <a:ext cx="7487880" cy="2652370"/>
          </a:xfrm>
        </p:spPr>
        <p:txBody>
          <a:bodyPr vert="horz" lIns="68580" tIns="34290" rIns="68580" bIns="34290" rtlCol="0" anchor="t">
            <a:noAutofit/>
          </a:bodyPr>
          <a:lstStyle/>
          <a:p>
            <a:pPr>
              <a:lnSpc>
                <a:spcPts val="1600"/>
              </a:lnSpc>
              <a:spcBef>
                <a:spcPts val="450"/>
              </a:spcBef>
            </a:pPr>
            <a:r>
              <a:rPr lang="en-US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1.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案</a:t>
            </a:r>
            <a:r>
              <a:rPr lang="en-US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由：配合台電公司於</a:t>
            </a:r>
            <a:r>
              <a:rPr lang="en-US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114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年</a:t>
            </a:r>
            <a:r>
              <a:rPr lang="en-US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月開始調高差旅住宿費用，擬建議</a:t>
            </a:r>
            <a:r>
              <a:rPr lang="en-US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總會比照辦理。</a:t>
            </a:r>
            <a:endParaRPr lang="en-US" altLang="zh-TW" sz="1600" dirty="0">
              <a:solidFill>
                <a:srgbClr val="00B05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>
              <a:lnSpc>
                <a:spcPts val="1600"/>
              </a:lnSpc>
              <a:spcBef>
                <a:spcPts val="450"/>
              </a:spcBef>
            </a:pPr>
            <a:r>
              <a:rPr lang="zh-TW" altLang="en-US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說</a:t>
            </a:r>
            <a:r>
              <a:rPr lang="en-US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明：</a:t>
            </a:r>
            <a:endParaRPr lang="zh-TW" altLang="zh-TW" sz="1600" dirty="0">
              <a:solidFill>
                <a:srgbClr val="00B05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>
              <a:lnSpc>
                <a:spcPts val="1600"/>
              </a:lnSpc>
              <a:spcBef>
                <a:spcPts val="450"/>
              </a:spcBef>
            </a:pPr>
            <a:r>
              <a:rPr lang="zh-TW" altLang="en-US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一、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台電公司差旅住宿費用平日調高到</a:t>
            </a:r>
            <a:r>
              <a:rPr lang="en-US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3500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元，假日調高到</a:t>
            </a:r>
            <a:r>
              <a:rPr lang="en-US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4500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元，因應飯店勢</a:t>
            </a:r>
            <a:r>
              <a:rPr lang="zh-TW" altLang="en-US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</a:t>
            </a:r>
            <a:endParaRPr lang="en-US" altLang="zh-TW" sz="1600" dirty="0">
              <a:solidFill>
                <a:srgbClr val="00B05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>
              <a:lnSpc>
                <a:spcPts val="1600"/>
              </a:lnSpc>
              <a:spcBef>
                <a:spcPts val="450"/>
              </a:spcBef>
            </a:pPr>
            <a:r>
              <a:rPr lang="zh-TW" altLang="en-US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        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必也會調整住宿費用，使幹部在差旅住宿支出增加，建議總會提高差旅住宿</a:t>
            </a:r>
            <a:endParaRPr lang="en-US" altLang="zh-TW" sz="1600" dirty="0">
              <a:solidFill>
                <a:srgbClr val="00B05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>
              <a:lnSpc>
                <a:spcPts val="1600"/>
              </a:lnSpc>
              <a:spcBef>
                <a:spcPts val="450"/>
              </a:spcBef>
            </a:pPr>
            <a:r>
              <a:rPr lang="zh-TW" altLang="en-US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        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費用。</a:t>
            </a:r>
            <a:endParaRPr lang="zh-TW" altLang="zh-TW" sz="1600" dirty="0">
              <a:solidFill>
                <a:srgbClr val="00B05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>
              <a:lnSpc>
                <a:spcPts val="1600"/>
              </a:lnSpc>
              <a:spcBef>
                <a:spcPts val="450"/>
              </a:spcBef>
            </a:pPr>
            <a:r>
              <a:rPr lang="zh-TW" altLang="en-US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二、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離島住宿費用調整與公司相同（需檢具證明），本島住宿費用</a:t>
            </a:r>
            <a:r>
              <a:rPr lang="en-US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2500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元</a:t>
            </a:r>
            <a:r>
              <a:rPr lang="en-US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/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日（需</a:t>
            </a:r>
            <a:endParaRPr lang="en-US" altLang="zh-TW" sz="1600" dirty="0">
              <a:solidFill>
                <a:srgbClr val="00B05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>
              <a:lnSpc>
                <a:spcPts val="1600"/>
              </a:lnSpc>
              <a:spcBef>
                <a:spcPts val="450"/>
              </a:spcBef>
            </a:pPr>
            <a:r>
              <a:rPr lang="zh-TW" altLang="en-US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        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檢具報銷），未檢具證明者</a:t>
            </a:r>
            <a:r>
              <a:rPr lang="en-US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1400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元</a:t>
            </a:r>
            <a:r>
              <a:rPr lang="en-US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/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日。</a:t>
            </a:r>
            <a:endParaRPr lang="zh-TW" altLang="zh-TW" sz="1600" dirty="0">
              <a:solidFill>
                <a:srgbClr val="00B05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>
              <a:lnSpc>
                <a:spcPts val="1600"/>
              </a:lnSpc>
              <a:spcBef>
                <a:spcPts val="450"/>
              </a:spcBef>
            </a:pPr>
            <a:r>
              <a:rPr lang="zh-TW" altLang="en-US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三、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如若本案通過，請總務處及主計處針對上述費用，預估全年支出金額，並編</a:t>
            </a:r>
            <a:endParaRPr lang="en-US" altLang="zh-TW" sz="1600" dirty="0">
              <a:solidFill>
                <a:srgbClr val="00B05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>
              <a:lnSpc>
                <a:spcPts val="1600"/>
              </a:lnSpc>
              <a:spcBef>
                <a:spcPts val="450"/>
              </a:spcBef>
            </a:pPr>
            <a:r>
              <a:rPr lang="zh-TW" altLang="en-US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        </a:t>
            </a:r>
            <a:r>
              <a:rPr lang="zh-TW" altLang="zh-TW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列預算執行</a:t>
            </a:r>
            <a:r>
              <a:rPr lang="zh-TW" altLang="en-US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。</a:t>
            </a:r>
            <a:endParaRPr lang="en-US" altLang="zh-TW" sz="1600" dirty="0">
              <a:solidFill>
                <a:srgbClr val="00B05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>
              <a:lnSpc>
                <a:spcPts val="1600"/>
              </a:lnSpc>
              <a:spcBef>
                <a:spcPts val="450"/>
              </a:spcBef>
            </a:pPr>
            <a:r>
              <a:rPr lang="zh-TW" altLang="en-US" sz="16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決  議：通過，送理事會討論。</a:t>
            </a:r>
            <a:endParaRPr lang="en-US" altLang="zh-TW" sz="1600" dirty="0">
              <a:solidFill>
                <a:srgbClr val="00B05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>
              <a:lnSpc>
                <a:spcPts val="1600"/>
              </a:lnSpc>
            </a:pPr>
            <a:r>
              <a:rPr lang="zh-TW" altLang="en-US" sz="825" dirty="0">
                <a:latin typeface="Times New Roman" panose="02020603050405020304" pitchFamily="18" charset="0"/>
                <a:ea typeface="新細明體" panose="02020500000000000000" pitchFamily="18" charset="-120"/>
              </a:rPr>
              <a:t> </a:t>
            </a:r>
            <a:endParaRPr lang="zh-TW" altLang="zh-TW" sz="825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7" name="副標題 2">
            <a:extLst>
              <a:ext uri="{FF2B5EF4-FFF2-40B4-BE49-F238E27FC236}">
                <a16:creationId xmlns:a16="http://schemas.microsoft.com/office/drawing/2014/main" id="{7B58AE32-BA74-5AC0-AF42-CE3667579780}"/>
              </a:ext>
            </a:extLst>
          </p:cNvPr>
          <p:cNvSpPr txBox="1">
            <a:spLocks/>
          </p:cNvSpPr>
          <p:nvPr/>
        </p:nvSpPr>
        <p:spPr>
          <a:xfrm>
            <a:off x="900544" y="3344142"/>
            <a:ext cx="5347856" cy="1475510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ts val="1425"/>
              </a:lnSpc>
              <a:spcBef>
                <a:spcPts val="0"/>
              </a:spcBef>
            </a:pPr>
            <a:endParaRPr lang="zh-TW" altLang="en-US" sz="105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副標題 2">
            <a:extLst>
              <a:ext uri="{FF2B5EF4-FFF2-40B4-BE49-F238E27FC236}">
                <a16:creationId xmlns:a16="http://schemas.microsoft.com/office/drawing/2014/main" id="{FD14326F-4CF0-3200-0F09-85BD847BEA98}"/>
              </a:ext>
            </a:extLst>
          </p:cNvPr>
          <p:cNvSpPr txBox="1">
            <a:spLocks/>
          </p:cNvSpPr>
          <p:nvPr/>
        </p:nvSpPr>
        <p:spPr>
          <a:xfrm>
            <a:off x="846518" y="4002833"/>
            <a:ext cx="7595933" cy="1895524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ts val="1800"/>
              </a:lnSpc>
              <a:spcBef>
                <a:spcPts val="450"/>
              </a:spcBef>
            </a:pPr>
            <a:r>
              <a:rPr lang="en-US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2.</a:t>
            </a:r>
            <a:r>
              <a:rPr lang="zh-TW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案</a:t>
            </a:r>
            <a:r>
              <a:rPr lang="en-US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</a:t>
            </a:r>
            <a:r>
              <a:rPr lang="zh-TW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由：往例特優分會以模範勞工身分出國，有許多會員誤認為工會幹部自肥，造</a:t>
            </a:r>
            <a:endParaRPr lang="en-US" altLang="zh-TW" sz="1600" dirty="0">
              <a:solidFill>
                <a:srgbClr val="0070C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defTabSz="685800">
              <a:lnSpc>
                <a:spcPts val="1800"/>
              </a:lnSpc>
              <a:spcBef>
                <a:spcPts val="450"/>
              </a:spcBef>
            </a:pPr>
            <a:r>
              <a:rPr lang="zh-TW" altLang="en-US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              </a:t>
            </a:r>
            <a:r>
              <a:rPr lang="zh-TW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成觀感不佳的情況，建議將特優分會出國名稱改為特優工會幹部，由組訓</a:t>
            </a:r>
            <a:endParaRPr lang="en-US" altLang="zh-TW" sz="1600" dirty="0">
              <a:solidFill>
                <a:srgbClr val="0070C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defTabSz="685800">
              <a:lnSpc>
                <a:spcPts val="1800"/>
              </a:lnSpc>
              <a:spcBef>
                <a:spcPts val="450"/>
              </a:spcBef>
            </a:pPr>
            <a:r>
              <a:rPr lang="zh-TW" altLang="en-US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              </a:t>
            </a:r>
            <a:r>
              <a:rPr lang="zh-TW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處編列每人</a:t>
            </a:r>
            <a:r>
              <a:rPr lang="en-US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40000</a:t>
            </a:r>
            <a:r>
              <a:rPr lang="zh-TW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元預算補助出國。</a:t>
            </a:r>
          </a:p>
          <a:p>
            <a:pPr defTabSz="685800">
              <a:lnSpc>
                <a:spcPts val="1800"/>
              </a:lnSpc>
              <a:spcBef>
                <a:spcPts val="450"/>
              </a:spcBef>
            </a:pPr>
            <a:r>
              <a:rPr lang="zh-TW" altLang="en-US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zh-TW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決</a:t>
            </a:r>
            <a:r>
              <a:rPr lang="zh-TW" altLang="en-US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 </a:t>
            </a:r>
            <a:r>
              <a:rPr lang="zh-TW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議</a:t>
            </a:r>
            <a:r>
              <a:rPr lang="zh-TW" altLang="en-US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：</a:t>
            </a:r>
            <a:r>
              <a:rPr lang="zh-TW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通過，送</a:t>
            </a:r>
            <a:r>
              <a:rPr lang="en-US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12</a:t>
            </a:r>
            <a:r>
              <a:rPr lang="zh-TW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月份理事會討論並請組訓處另編列特優工會幹部出國</a:t>
            </a:r>
            <a:r>
              <a:rPr lang="en-US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該年度得</a:t>
            </a:r>
            <a:endParaRPr lang="en-US" altLang="zh-TW" sz="1600" dirty="0">
              <a:solidFill>
                <a:srgbClr val="0070C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defTabSz="685800">
              <a:lnSpc>
                <a:spcPts val="1800"/>
              </a:lnSpc>
              <a:spcBef>
                <a:spcPts val="450"/>
              </a:spcBef>
            </a:pPr>
            <a:r>
              <a:rPr lang="zh-TW" altLang="en-US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              </a:t>
            </a:r>
            <a:r>
              <a:rPr lang="zh-TW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獎分會常理或秘書</a:t>
            </a:r>
            <a:r>
              <a:rPr lang="en-US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)6</a:t>
            </a:r>
            <a:r>
              <a:rPr lang="zh-TW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名預算，如</a:t>
            </a:r>
            <a:r>
              <a:rPr lang="zh-TW" altLang="en-US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zh-TW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常理、秘書不克參加，由總會收回處理。</a:t>
            </a:r>
            <a:endParaRPr lang="en-US" altLang="zh-TW" sz="1600" dirty="0">
              <a:solidFill>
                <a:srgbClr val="0070C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defTabSz="685800">
              <a:lnSpc>
                <a:spcPts val="1800"/>
              </a:lnSpc>
              <a:spcBef>
                <a:spcPts val="450"/>
              </a:spcBef>
            </a:pPr>
            <a:r>
              <a:rPr lang="zh-TW" altLang="en-US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              </a:t>
            </a:r>
            <a:r>
              <a:rPr lang="zh-TW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另外有關渠等公假，請理事長赴台電公司協商，比照模範勞工出</a:t>
            </a:r>
            <a:r>
              <a:rPr lang="zh-TW" altLang="en-US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zh-TW" altLang="zh-TW" sz="1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國天數。</a:t>
            </a:r>
          </a:p>
        </p:txBody>
      </p:sp>
    </p:spTree>
    <p:extLst>
      <p:ext uri="{BB962C8B-B14F-4D97-AF65-F5344CB8AC3E}">
        <p14:creationId xmlns:p14="http://schemas.microsoft.com/office/powerpoint/2010/main" val="3702358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A6217-B6B8-924D-3932-DCD8632A7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50C16FA-1986-C8D3-2EFA-2B80BB507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138" y="959643"/>
            <a:ext cx="4022923" cy="581564"/>
          </a:xfrm>
        </p:spPr>
        <p:txBody>
          <a:bodyPr rtlCol="0">
            <a:noAutofit/>
          </a:bodyPr>
          <a:lstStyle/>
          <a:p>
            <a:pPr algn="ctr"/>
            <a:r>
              <a:rPr lang="zh-TW" altLang="en-US" sz="1800" dirty="0">
                <a:solidFill>
                  <a:srgbClr val="7030A0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第</a:t>
            </a:r>
            <a:r>
              <a:rPr lang="en-US" altLang="zh-TW" sz="1800" dirty="0">
                <a:solidFill>
                  <a:srgbClr val="7030A0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15</a:t>
            </a:r>
            <a:r>
              <a:rPr lang="zh-TW" altLang="en-US" sz="1800" dirty="0">
                <a:solidFill>
                  <a:srgbClr val="7030A0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屆監事會第</a:t>
            </a:r>
            <a:r>
              <a:rPr lang="en-US" altLang="zh-TW" sz="1800" dirty="0">
                <a:solidFill>
                  <a:srgbClr val="7030A0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12</a:t>
            </a:r>
            <a:r>
              <a:rPr lang="zh-TW" altLang="en-US" sz="1800" dirty="0">
                <a:solidFill>
                  <a:srgbClr val="7030A0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次臨時會會議紀錄</a:t>
            </a:r>
            <a:endParaRPr lang="zh-TW" altLang="en-US" sz="1800" dirty="0">
              <a:solidFill>
                <a:srgbClr val="7030A0"/>
              </a:solidFill>
            </a:endParaRP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73103F5A-5C52-8F30-98F0-82887D266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900" y="1412776"/>
            <a:ext cx="4345489" cy="4485581"/>
          </a:xfrm>
        </p:spPr>
        <p:txBody>
          <a:bodyPr vert="horz" lIns="68580" tIns="34290" rIns="68580" bIns="34290" rtlCol="0" anchor="t">
            <a:noAutofit/>
          </a:bodyPr>
          <a:lstStyle/>
          <a:p>
            <a:pPr marL="134779" indent="476">
              <a:lnSpc>
                <a:spcPts val="2500"/>
              </a:lnSpc>
              <a:spcBef>
                <a:spcPts val="450"/>
              </a:spcBef>
            </a:pPr>
            <a:r>
              <a:rPr lang="zh-TW" altLang="zh-TW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案</a:t>
            </a:r>
            <a:r>
              <a:rPr lang="en-US" altLang="zh-TW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  </a:t>
            </a:r>
            <a:r>
              <a:rPr lang="zh-TW" altLang="zh-TW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由：建請修訂分會工作績效考核評分表中，有關職安類別之工作項目及評分事項之說明，使評分表更為完備。</a:t>
            </a:r>
            <a:endParaRPr lang="zh-TW" altLang="zh-TW" sz="1600" kern="1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>
              <a:lnSpc>
                <a:spcPts val="2500"/>
              </a:lnSpc>
              <a:spcBef>
                <a:spcPts val="450"/>
              </a:spcBef>
            </a:pPr>
            <a:r>
              <a:rPr lang="en-US" altLang="zh-TW" sz="1600" kern="100" dirty="0">
                <a:solidFill>
                  <a:srgbClr val="000000"/>
                </a:solidFill>
                <a:latin typeface="標楷體" panose="03000509000000000000" pitchFamily="65" charset="-120"/>
                <a:ea typeface="新細明體" panose="02020500000000000000" pitchFamily="18" charset="-120"/>
              </a:rPr>
              <a:t>  </a:t>
            </a:r>
            <a:r>
              <a:rPr lang="zh-TW" altLang="zh-TW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說</a:t>
            </a:r>
            <a:r>
              <a:rPr lang="en-US" altLang="zh-TW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</a:t>
            </a:r>
            <a:r>
              <a:rPr lang="zh-TW" altLang="zh-TW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明：</a:t>
            </a:r>
            <a:endParaRPr lang="en-US" altLang="zh-TW" sz="1600" kern="100" dirty="0">
              <a:solidFill>
                <a:srgbClr val="00000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>
              <a:lnSpc>
                <a:spcPts val="2500"/>
              </a:lnSpc>
              <a:spcBef>
                <a:spcPts val="450"/>
              </a:spcBef>
            </a:pPr>
            <a:r>
              <a:rPr lang="en-US" altLang="zh-TW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         </a:t>
            </a:r>
            <a:r>
              <a:rPr lang="zh-TW" altLang="en-US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一、</a:t>
            </a:r>
            <a:r>
              <a:rPr lang="zh-TW" altLang="zh-TW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分會工作績效考核評分表中，職安</a:t>
            </a:r>
            <a:endParaRPr lang="en-US" altLang="zh-TW" sz="1600" kern="1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>
              <a:lnSpc>
                <a:spcPts val="2500"/>
              </a:lnSpc>
              <a:spcBef>
                <a:spcPts val="450"/>
              </a:spcBef>
            </a:pPr>
            <a:r>
              <a:rPr lang="zh-TW" altLang="en-US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                 </a:t>
            </a:r>
            <a:r>
              <a:rPr lang="zh-TW" altLang="zh-TW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類別有部分不完整，必須補充明訂。</a:t>
            </a:r>
            <a:endParaRPr lang="en-US" altLang="zh-TW" sz="1600" kern="1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>
              <a:lnSpc>
                <a:spcPts val="2500"/>
              </a:lnSpc>
              <a:spcBef>
                <a:spcPts val="450"/>
              </a:spcBef>
            </a:pPr>
            <a:r>
              <a:rPr lang="en-US" altLang="zh-TW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         </a:t>
            </a:r>
            <a:r>
              <a:rPr lang="zh-TW" altLang="en-US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二、</a:t>
            </a:r>
            <a:r>
              <a:rPr lang="zh-TW" altLang="zh-TW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職安類別之工作項目及評分事項之說</a:t>
            </a:r>
            <a:r>
              <a:rPr lang="zh-TW" altLang="en-US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               </a:t>
            </a:r>
            <a:endParaRPr lang="en-US" altLang="zh-TW" sz="1600" kern="1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>
              <a:lnSpc>
                <a:spcPts val="2500"/>
              </a:lnSpc>
              <a:spcBef>
                <a:spcPts val="450"/>
              </a:spcBef>
            </a:pPr>
            <a:r>
              <a:rPr lang="zh-TW" altLang="en-US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                 </a:t>
            </a:r>
            <a:r>
              <a:rPr lang="zh-TW" altLang="zh-TW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明，未臻完善，應做部分文字上之調</a:t>
            </a:r>
            <a:endParaRPr lang="en-US" altLang="zh-TW" sz="1600" kern="1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>
              <a:lnSpc>
                <a:spcPts val="2500"/>
              </a:lnSpc>
              <a:spcBef>
                <a:spcPts val="450"/>
              </a:spcBef>
            </a:pPr>
            <a:r>
              <a:rPr lang="zh-TW" altLang="en-US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                 </a:t>
            </a:r>
            <a:r>
              <a:rPr lang="zh-TW" altLang="zh-TW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整。</a:t>
            </a:r>
          </a:p>
          <a:p>
            <a:pPr>
              <a:lnSpc>
                <a:spcPts val="2500"/>
              </a:lnSpc>
              <a:spcBef>
                <a:spcPts val="450"/>
              </a:spcBef>
            </a:pPr>
            <a:r>
              <a:rPr lang="zh-TW" altLang="en-US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         三、</a:t>
            </a:r>
            <a:r>
              <a:rPr lang="zh-TW" altLang="zh-TW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建請參閱之修訂。</a:t>
            </a:r>
          </a:p>
          <a:p>
            <a:pPr marL="134779" indent="476">
              <a:lnSpc>
                <a:spcPts val="2500"/>
              </a:lnSpc>
              <a:spcBef>
                <a:spcPts val="450"/>
              </a:spcBef>
            </a:pPr>
            <a:r>
              <a:rPr lang="zh-TW" altLang="zh-TW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決</a:t>
            </a:r>
            <a:r>
              <a:rPr lang="en-US" altLang="zh-TW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  </a:t>
            </a:r>
            <a:r>
              <a:rPr lang="zh-TW" altLang="zh-TW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議：</a:t>
            </a:r>
            <a:r>
              <a:rPr lang="zh-TW" altLang="en-US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其他一併</a:t>
            </a:r>
            <a:r>
              <a:rPr lang="zh-TW" altLang="zh-TW" sz="16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修正通過，如附件，</a:t>
            </a:r>
            <a:r>
              <a:rPr lang="zh-TW" altLang="zh-TW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請各</a:t>
            </a:r>
            <a:endParaRPr lang="en-US" altLang="zh-TW" sz="1600" kern="1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134779" indent="476">
              <a:lnSpc>
                <a:spcPts val="2500"/>
              </a:lnSpc>
              <a:spcBef>
                <a:spcPts val="450"/>
              </a:spcBef>
            </a:pPr>
            <a:r>
              <a:rPr lang="zh-TW" altLang="en-US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             </a:t>
            </a:r>
            <a:r>
              <a:rPr lang="zh-TW" altLang="zh-TW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分會自</a:t>
            </a:r>
            <a:r>
              <a:rPr lang="en-US" altLang="zh-TW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114</a:t>
            </a:r>
            <a:r>
              <a:rPr lang="zh-TW" altLang="zh-TW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年度</a:t>
            </a:r>
            <a:r>
              <a:rPr lang="en-US" altLang="zh-TW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en-US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考核</a:t>
            </a:r>
            <a:r>
              <a:rPr lang="en-US" altLang="zh-TW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113</a:t>
            </a:r>
            <a:r>
              <a:rPr lang="zh-TW" altLang="en-US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年</a:t>
            </a:r>
            <a:r>
              <a:rPr lang="en-US" altLang="zh-TW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)</a:t>
            </a:r>
            <a:r>
              <a:rPr lang="zh-TW" altLang="zh-TW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起適用。</a:t>
            </a:r>
            <a:endParaRPr lang="zh-TW" altLang="zh-TW" sz="1600" kern="100" dirty="0">
              <a:solidFill>
                <a:srgbClr val="FF000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CEA6A8A-77A3-ABB3-62C6-4B821A164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24513"/>
            <a:ext cx="2057400" cy="273844"/>
          </a:xfrm>
        </p:spPr>
        <p:txBody>
          <a:bodyPr rtlCol="0"/>
          <a:lstStyle/>
          <a:p>
            <a:pPr defTabSz="685800"/>
            <a:fld id="{19B51A1E-902D-48AF-9020-955120F399B6}" type="slidenum">
              <a:rPr lang="en-ZA" altLang="zh-TW">
                <a:solidFill>
                  <a:prstClr val="black">
                    <a:lumMod val="50000"/>
                    <a:lumOff val="50000"/>
                  </a:prstClr>
                </a:solidFill>
              </a:rPr>
              <a:pPr defTabSz="685800"/>
              <a:t>4</a:t>
            </a:fld>
            <a:endParaRPr lang="zh-TW" altLang="en-Z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副標題 2">
            <a:extLst>
              <a:ext uri="{FF2B5EF4-FFF2-40B4-BE49-F238E27FC236}">
                <a16:creationId xmlns:a16="http://schemas.microsoft.com/office/drawing/2014/main" id="{FB0154E4-0258-0784-0669-4E97566F96A5}"/>
              </a:ext>
            </a:extLst>
          </p:cNvPr>
          <p:cNvSpPr txBox="1">
            <a:spLocks/>
          </p:cNvSpPr>
          <p:nvPr/>
        </p:nvSpPr>
        <p:spPr>
          <a:xfrm>
            <a:off x="900544" y="3344142"/>
            <a:ext cx="5347856" cy="1475510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ts val="1425"/>
              </a:lnSpc>
              <a:spcBef>
                <a:spcPts val="0"/>
              </a:spcBef>
            </a:pPr>
            <a:endParaRPr lang="zh-TW" altLang="en-US" sz="105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E911AD7D-7235-B815-E11A-99E1FE0E21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48063" y="959643"/>
            <a:ext cx="3285755" cy="493871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887542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1" y="3861048"/>
            <a:ext cx="7105599" cy="2088233"/>
          </a:xfrm>
        </p:spPr>
        <p:txBody>
          <a:bodyPr rtlCol="0">
            <a:noAutofit/>
          </a:bodyPr>
          <a:lstStyle/>
          <a:p>
            <a:pPr>
              <a:lnSpc>
                <a:spcPts val="2000"/>
              </a:lnSpc>
              <a:spcBef>
                <a:spcPts val="450"/>
              </a:spcBef>
            </a:pPr>
            <a:r>
              <a:rPr lang="zh-TW" altLang="en-US" sz="18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年度考核路線參考明細表       </a:t>
            </a:r>
            <a:r>
              <a:rPr lang="en-US" altLang="zh-TW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日期暫以</a:t>
            </a:r>
            <a:r>
              <a:rPr lang="en-US" altLang="zh-TW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年度為範本</a:t>
            </a:r>
            <a:r>
              <a:rPr lang="en-US" altLang="zh-TW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br>
              <a:rPr lang="en-US" altLang="zh-TW" sz="12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一、考核期間</a:t>
            </a:r>
            <a:r>
              <a:rPr lang="en-US" altLang="zh-TW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日（星期四）起至</a:t>
            </a:r>
            <a:r>
              <a:rPr lang="en-US" altLang="zh-TW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日（星期三）止，考核日期由考核人員與分會協商決定。</a:t>
            </a:r>
            <a:b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二、分會更改考核日期時須先通知考核人員，避免造成考核人員的不便。</a:t>
            </a:r>
            <a:b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三、考核總評會議暫訂</a:t>
            </a:r>
            <a:r>
              <a:rPr lang="en-US" altLang="zh-TW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日（星期五）於總會召開。</a:t>
            </a:r>
            <a:b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四、第一組：優良分會選</a:t>
            </a:r>
            <a:r>
              <a:rPr lang="en-US" altLang="zh-TW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名。            第二組：優良分會選</a:t>
            </a:r>
            <a:r>
              <a:rPr lang="en-US" altLang="zh-TW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名。</a:t>
            </a:r>
            <a:b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第三組：優良分會選</a:t>
            </a:r>
            <a:r>
              <a:rPr lang="en-US" altLang="zh-TW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名。            第四組：優良分會選</a:t>
            </a:r>
            <a:r>
              <a:rPr lang="en-US" altLang="zh-TW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名。</a:t>
            </a:r>
            <a:b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第五組：優良分會選</a:t>
            </a:r>
            <a:r>
              <a:rPr lang="en-US" altLang="zh-TW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名。            第六組：優良分會選</a:t>
            </a:r>
            <a:r>
              <a:rPr lang="en-US" altLang="zh-TW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1600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名。</a:t>
            </a:r>
          </a:p>
        </p:txBody>
      </p:sp>
      <p:pic>
        <p:nvPicPr>
          <p:cNvPr id="22" name="內容版面配置區 21">
            <a:extLst>
              <a:ext uri="{FF2B5EF4-FFF2-40B4-BE49-F238E27FC236}">
                <a16:creationId xmlns:a16="http://schemas.microsoft.com/office/drawing/2014/main" id="{793DE6BC-5A6B-34AE-FF71-96B8C260AF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87624" y="908720"/>
            <a:ext cx="6984776" cy="2952328"/>
          </a:xfrm>
        </p:spPr>
      </p:pic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47081026-6073-4FB4-BACC-6C021DD4E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24513"/>
            <a:ext cx="2057400" cy="273844"/>
          </a:xfrm>
        </p:spPr>
        <p:txBody>
          <a:bodyPr rtlCol="0"/>
          <a:lstStyle/>
          <a:p>
            <a:pPr defTabSz="685800"/>
            <a:fld id="{B5CEABB6-07DC-46E8-9B57-56EC44A396E5}" type="slidenum">
              <a:rPr lang="en-US" altLang="zh-TW">
                <a:solidFill>
                  <a:prstClr val="white"/>
                </a:solidFill>
              </a:rPr>
              <a:pPr defTabSz="685800"/>
              <a:t>5</a:t>
            </a:fld>
            <a:endParaRPr lang="zh-TW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94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FDC7-E4D2-2381-1339-E03819DF2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782F36FD-EF41-FF44-6444-441ED66FFB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05401" y="2021910"/>
            <a:ext cx="3977640" cy="2814180"/>
          </a:xfrm>
          <a:prstGeom prst="rect">
            <a:avLst/>
          </a:prstGeom>
          <a:noFill/>
        </p:spPr>
      </p:pic>
      <p:sp>
        <p:nvSpPr>
          <p:cNvPr id="36" name="日期版面配置區 35">
            <a:extLst>
              <a:ext uri="{FF2B5EF4-FFF2-40B4-BE49-F238E27FC236}">
                <a16:creationId xmlns:a16="http://schemas.microsoft.com/office/drawing/2014/main" id="{2F97B14C-244E-A205-D0E0-2782C5EBE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624513"/>
            <a:ext cx="2057400" cy="273844"/>
          </a:xfrm>
        </p:spPr>
        <p:txBody>
          <a:bodyPr rtlCol="0" anchor="ctr">
            <a:normAutofit/>
          </a:bodyPr>
          <a:lstStyle/>
          <a:p>
            <a:pPr defTabSz="685800">
              <a:spcAft>
                <a:spcPts val="450"/>
              </a:spcAft>
            </a:pPr>
            <a:r>
              <a:rPr lang="en-US" altLang="zh-TW">
                <a:solidFill>
                  <a:prstClr val="white">
                    <a:lumMod val="75000"/>
                  </a:prstClr>
                </a:solidFill>
              </a:rPr>
              <a:t>20XX </a:t>
            </a:r>
            <a:r>
              <a:rPr lang="zh-TW" altLang="en-US">
                <a:solidFill>
                  <a:prstClr val="white">
                    <a:lumMod val="75000"/>
                  </a:prstClr>
                </a:solidFill>
              </a:rPr>
              <a:t>年</a:t>
            </a:r>
          </a:p>
        </p:txBody>
      </p:sp>
      <p:sp>
        <p:nvSpPr>
          <p:cNvPr id="38" name="投影片編號版面配置區 37">
            <a:extLst>
              <a:ext uri="{FF2B5EF4-FFF2-40B4-BE49-F238E27FC236}">
                <a16:creationId xmlns:a16="http://schemas.microsoft.com/office/drawing/2014/main" id="{D70D5E9E-9662-AB9D-DAEB-9890F12DA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24513"/>
            <a:ext cx="2057400" cy="273844"/>
          </a:xfrm>
        </p:spPr>
        <p:txBody>
          <a:bodyPr rtlCol="0" anchor="ctr">
            <a:normAutofit/>
          </a:bodyPr>
          <a:lstStyle/>
          <a:p>
            <a:pPr defTabSz="685800">
              <a:spcAft>
                <a:spcPts val="450"/>
              </a:spcAft>
            </a:pPr>
            <a:fld id="{B5CEABB6-07DC-46E8-9B57-56EC44A396E5}" type="slidenum">
              <a:rPr lang="en-US" altLang="zh-TW">
                <a:solidFill>
                  <a:prstClr val="black">
                    <a:lumMod val="50000"/>
                    <a:lumOff val="50000"/>
                  </a:prstClr>
                </a:solidFill>
              </a:rPr>
              <a:pPr defTabSz="685800">
                <a:spcAft>
                  <a:spcPts val="450"/>
                </a:spcAft>
              </a:pPr>
              <a:t>6</a:t>
            </a:fld>
            <a:endParaRPr lang="zh-TW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5" name="標題 14">
            <a:extLst>
              <a:ext uri="{FF2B5EF4-FFF2-40B4-BE49-F238E27FC236}">
                <a16:creationId xmlns:a16="http://schemas.microsoft.com/office/drawing/2014/main" id="{15150FDA-34A1-BE51-86DA-3A4E8165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735" y="2415886"/>
            <a:ext cx="2491046" cy="1891145"/>
          </a:xfrm>
        </p:spPr>
        <p:txBody>
          <a:bodyPr>
            <a:normAutofit/>
          </a:bodyPr>
          <a:lstStyle/>
          <a:p>
            <a:pPr algn="ctr">
              <a:lnSpc>
                <a:spcPct val="200000"/>
              </a:lnSpc>
            </a:pP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分會會務運作手冊</a:t>
            </a:r>
          </a:p>
        </p:txBody>
      </p:sp>
    </p:spTree>
    <p:extLst>
      <p:ext uri="{BB962C8B-B14F-4D97-AF65-F5344CB8AC3E}">
        <p14:creationId xmlns:p14="http://schemas.microsoft.com/office/powerpoint/2010/main" val="3922884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78BDC-A607-3D56-4651-5F187C70F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日期版面配置區 35">
            <a:extLst>
              <a:ext uri="{FF2B5EF4-FFF2-40B4-BE49-F238E27FC236}">
                <a16:creationId xmlns:a16="http://schemas.microsoft.com/office/drawing/2014/main" id="{A526091A-948A-4D0D-B842-DFDDA30F2B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624513"/>
            <a:ext cx="2057400" cy="273844"/>
          </a:xfrm>
        </p:spPr>
        <p:txBody>
          <a:bodyPr rtlCol="0"/>
          <a:lstStyle/>
          <a:p>
            <a:pPr defTabSz="685800"/>
            <a:r>
              <a:rPr lang="en-US" altLang="zh-TW">
                <a:solidFill>
                  <a:prstClr val="white"/>
                </a:solidFill>
              </a:rPr>
              <a:t>20XX </a:t>
            </a:r>
            <a:r>
              <a:rPr lang="zh-TW" altLang="en-US">
                <a:solidFill>
                  <a:prstClr val="white"/>
                </a:solidFill>
              </a:rPr>
              <a:t>年</a:t>
            </a:r>
          </a:p>
        </p:txBody>
      </p:sp>
      <p:sp>
        <p:nvSpPr>
          <p:cNvPr id="37" name="頁尾版面配置區 36">
            <a:extLst>
              <a:ext uri="{FF2B5EF4-FFF2-40B4-BE49-F238E27FC236}">
                <a16:creationId xmlns:a16="http://schemas.microsoft.com/office/drawing/2014/main" id="{3F76E8D1-9EA3-9BB5-86B1-6D425BB35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5624513"/>
            <a:ext cx="3086100" cy="273844"/>
          </a:xfrm>
        </p:spPr>
        <p:txBody>
          <a:bodyPr rtlCol="0"/>
          <a:lstStyle/>
          <a:p>
            <a:pPr defTabSz="685800"/>
            <a:r>
              <a:rPr lang="en-US" altLang="zh-TW">
                <a:solidFill>
                  <a:prstClr val="white"/>
                </a:solidFill>
              </a:rPr>
              <a:t>Contoso </a:t>
            </a:r>
            <a:r>
              <a:rPr lang="zh-TW" altLang="en-US">
                <a:solidFill>
                  <a:prstClr val="white"/>
                </a:solidFill>
              </a:rPr>
              <a:t>業務計劃</a:t>
            </a:r>
          </a:p>
        </p:txBody>
      </p:sp>
      <p:sp>
        <p:nvSpPr>
          <p:cNvPr id="38" name="投影片編號版面配置區 37">
            <a:extLst>
              <a:ext uri="{FF2B5EF4-FFF2-40B4-BE49-F238E27FC236}">
                <a16:creationId xmlns:a16="http://schemas.microsoft.com/office/drawing/2014/main" id="{60F22862-9D36-0D09-D5A9-DCE324FCB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24513"/>
            <a:ext cx="2057400" cy="273844"/>
          </a:xfrm>
        </p:spPr>
        <p:txBody>
          <a:bodyPr rtlCol="0"/>
          <a:lstStyle/>
          <a:p>
            <a:pPr defTabSz="685800"/>
            <a:fld id="{B5CEABB6-07DC-46E8-9B57-56EC44A396E5}" type="slidenum">
              <a:rPr lang="en-US" altLang="zh-TW">
                <a:solidFill>
                  <a:prstClr val="white"/>
                </a:solidFill>
              </a:rPr>
              <a:pPr defTabSz="685800"/>
              <a:t>7</a:t>
            </a:fld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A84DBDD7-7F15-4149-101E-B218180F0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950" y="1766500"/>
            <a:ext cx="5540087" cy="3378731"/>
          </a:xfrm>
          <a:prstGeom prst="rect">
            <a:avLst/>
          </a:prstGeom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id="{E02A236A-0C29-7253-FAD4-2F4A9831BDFF}"/>
              </a:ext>
            </a:extLst>
          </p:cNvPr>
          <p:cNvSpPr txBox="1"/>
          <p:nvPr/>
        </p:nvSpPr>
        <p:spPr>
          <a:xfrm>
            <a:off x="928254" y="1821919"/>
            <a:ext cx="29856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zh-TW" altLang="en-US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分會工作</a:t>
            </a:r>
            <a:endParaRPr lang="en-US" altLang="zh-TW" sz="30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685800"/>
            <a:r>
              <a:rPr lang="zh-TW" altLang="en-US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績效評分類別</a:t>
            </a:r>
          </a:p>
        </p:txBody>
      </p:sp>
    </p:spTree>
    <p:extLst>
      <p:ext uri="{BB962C8B-B14F-4D97-AF65-F5344CB8AC3E}">
        <p14:creationId xmlns:p14="http://schemas.microsoft.com/office/powerpoint/2010/main" val="4226324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8182B-4F54-3184-E35B-EA700AAFC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日期版面配置區 35">
            <a:extLst>
              <a:ext uri="{FF2B5EF4-FFF2-40B4-BE49-F238E27FC236}">
                <a16:creationId xmlns:a16="http://schemas.microsoft.com/office/drawing/2014/main" id="{A88C9007-4060-009B-BDFB-2B372983C1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624513"/>
            <a:ext cx="2057400" cy="273844"/>
          </a:xfrm>
        </p:spPr>
        <p:txBody>
          <a:bodyPr rtlCol="0"/>
          <a:lstStyle/>
          <a:p>
            <a:pPr defTabSz="685800"/>
            <a:r>
              <a:rPr lang="en-US" altLang="zh-TW">
                <a:solidFill>
                  <a:prstClr val="white"/>
                </a:solidFill>
              </a:rPr>
              <a:t>20XX </a:t>
            </a:r>
            <a:r>
              <a:rPr lang="zh-TW" altLang="en-US">
                <a:solidFill>
                  <a:prstClr val="white"/>
                </a:solidFill>
              </a:rPr>
              <a:t>年</a:t>
            </a:r>
          </a:p>
        </p:txBody>
      </p:sp>
      <p:sp>
        <p:nvSpPr>
          <p:cNvPr id="38" name="投影片編號版面配置區 37">
            <a:extLst>
              <a:ext uri="{FF2B5EF4-FFF2-40B4-BE49-F238E27FC236}">
                <a16:creationId xmlns:a16="http://schemas.microsoft.com/office/drawing/2014/main" id="{1E13B145-0111-7B3A-2D35-78DC859D3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24513"/>
            <a:ext cx="2057400" cy="273844"/>
          </a:xfrm>
        </p:spPr>
        <p:txBody>
          <a:bodyPr rtlCol="0"/>
          <a:lstStyle/>
          <a:p>
            <a:pPr defTabSz="685800"/>
            <a:fld id="{B5CEABB6-07DC-46E8-9B57-56EC44A396E5}" type="slidenum">
              <a:rPr lang="en-US" altLang="zh-TW">
                <a:solidFill>
                  <a:prstClr val="white"/>
                </a:solidFill>
              </a:rPr>
              <a:pPr defTabSz="685800"/>
              <a:t>8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509D69B9-283E-1C82-7194-6FCDF95AB705}"/>
              </a:ext>
            </a:extLst>
          </p:cNvPr>
          <p:cNvSpPr txBox="1"/>
          <p:nvPr/>
        </p:nvSpPr>
        <p:spPr>
          <a:xfrm>
            <a:off x="976745" y="1844824"/>
            <a:ext cx="193907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zh-TW" altLang="en-US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組訓工作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6BA27943-7925-F3D6-CFE6-790A3ED88C99}"/>
              </a:ext>
            </a:extLst>
          </p:cNvPr>
          <p:cNvSpPr txBox="1"/>
          <p:nvPr/>
        </p:nvSpPr>
        <p:spPr>
          <a:xfrm>
            <a:off x="2686050" y="1291931"/>
            <a:ext cx="5233737" cy="4328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5763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15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會籍及各種報表是否按時統計，逐月定期陳報。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分會會員名冊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會籍異動表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會籍移轉單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會費扣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  <a:hlinkClick r:id="rId4" action="ppaction://hlinkfile"/>
            </a:endParaRPr>
          </a:p>
          <a:p>
            <a:pPr marL="685800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款單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入會申請書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會員資料表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85763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理事會議及建議案是否按時召開、處理。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5" action="ppaction://hlinkfile"/>
              </a:rPr>
              <a:t>會議紀錄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6" action="ppaction://hlinkfile"/>
              </a:rPr>
              <a:t>出席情形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函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7" action="ppaction://hlinkfile"/>
              </a:rPr>
              <a:t>報總會備查議案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8" action="ppaction://hlinkfile"/>
              </a:rPr>
              <a:t>提案表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85763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小組會議及聯席會議、會議紀錄是否完整。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模範勞工推薦紀錄、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9" action="ppaction://hlinkfile"/>
              </a:rPr>
              <a:t>小組會議紀錄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10" action="ppaction://hlinkfile"/>
              </a:rPr>
              <a:t>幹部聯席會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85763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配合本會各種重大活動推定情形。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11" action="ppaction://hlinkfile"/>
              </a:rPr>
              <a:t>配合動員情形及協助總會推行各項活動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05708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3D7C4-7335-5C41-45E3-C57C53D06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日期版面配置區 35">
            <a:extLst>
              <a:ext uri="{FF2B5EF4-FFF2-40B4-BE49-F238E27FC236}">
                <a16:creationId xmlns:a16="http://schemas.microsoft.com/office/drawing/2014/main" id="{DCC37CEF-726C-236F-2E78-459F0E1AD2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624513"/>
            <a:ext cx="2057400" cy="273844"/>
          </a:xfrm>
        </p:spPr>
        <p:txBody>
          <a:bodyPr rtlCol="0"/>
          <a:lstStyle/>
          <a:p>
            <a:pPr defTabSz="685800"/>
            <a:r>
              <a:rPr lang="en-US" altLang="zh-TW">
                <a:solidFill>
                  <a:prstClr val="white"/>
                </a:solidFill>
              </a:rPr>
              <a:t>20XX </a:t>
            </a:r>
            <a:r>
              <a:rPr lang="zh-TW" altLang="en-US">
                <a:solidFill>
                  <a:prstClr val="white"/>
                </a:solidFill>
              </a:rPr>
              <a:t>年</a:t>
            </a:r>
          </a:p>
        </p:txBody>
      </p:sp>
      <p:sp>
        <p:nvSpPr>
          <p:cNvPr id="38" name="投影片編號版面配置區 37">
            <a:extLst>
              <a:ext uri="{FF2B5EF4-FFF2-40B4-BE49-F238E27FC236}">
                <a16:creationId xmlns:a16="http://schemas.microsoft.com/office/drawing/2014/main" id="{72B676BF-F3CA-6EF3-899F-72A73A16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24513"/>
            <a:ext cx="2057400" cy="273844"/>
          </a:xfrm>
        </p:spPr>
        <p:txBody>
          <a:bodyPr rtlCol="0"/>
          <a:lstStyle/>
          <a:p>
            <a:pPr defTabSz="685800"/>
            <a:fld id="{B5CEABB6-07DC-46E8-9B57-56EC44A396E5}" type="slidenum">
              <a:rPr lang="en-US" altLang="zh-TW">
                <a:solidFill>
                  <a:prstClr val="white"/>
                </a:solidFill>
              </a:rPr>
              <a:pPr defTabSz="685800"/>
              <a:t>9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76A6F7EC-285C-7CCF-DFD0-67C2C3BED282}"/>
              </a:ext>
            </a:extLst>
          </p:cNvPr>
          <p:cNvSpPr txBox="1"/>
          <p:nvPr/>
        </p:nvSpPr>
        <p:spPr>
          <a:xfrm>
            <a:off x="1179368" y="1808949"/>
            <a:ext cx="205220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zh-TW" altLang="en-US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福利服務</a:t>
            </a:r>
            <a:endParaRPr lang="zh-TW" altLang="en-US" sz="3000" dirty="0">
              <a:solidFill>
                <a:srgbClr val="0070C0"/>
              </a:solidFill>
              <a:latin typeface="王漢宗中隸書繁" panose="02000500000000000000" pitchFamily="2" charset="-120"/>
              <a:ea typeface="王漢宗中隸書繁" panose="02000500000000000000" pitchFamily="2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29F5BD9E-E093-0501-5A60-F46FB80FFC6E}"/>
              </a:ext>
            </a:extLst>
          </p:cNvPr>
          <p:cNvSpPr txBox="1"/>
          <p:nvPr/>
        </p:nvSpPr>
        <p:spPr>
          <a:xfrm>
            <a:off x="3028950" y="1048285"/>
            <a:ext cx="4935682" cy="4713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5763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辦理會員傷病、災害、喪亡撫慰及結婚、退休紀念品辦理。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2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退休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結婚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5" action="ppaction://hlinkfile"/>
              </a:rPr>
              <a:t>慰問弔奠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具領憑證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85763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會員福利、康樂、保險等服務。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2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6" action="ppaction://hlinkfile"/>
              </a:rPr>
              <a:t>福利會議紀錄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〔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7" action="ppaction://hlinkfile"/>
              </a:rPr>
              <a:t>參與活動紀錄、照片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〕)</a:t>
            </a:r>
          </a:p>
          <a:p>
            <a:pPr marL="385763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會員子女教育獎學金申請是否依規定辦理。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2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簽收單名冊留存 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8" action="ppaction://hlinkfile"/>
              </a:rPr>
              <a:t>高中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9" action="ppaction://hlinkfile"/>
              </a:rPr>
              <a:t>大專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核定名冊簽收具領</a:t>
            </a:r>
            <a:endParaRPr lang="en-US" altLang="zh-TW" sz="1600" u="sng" dirty="0">
              <a:solidFill>
                <a:srgbClr val="00B0F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2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zh-TW" altLang="en-US" sz="16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留存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85763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會員傷亡互助各種報表按時統計填報。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2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10" action="ppaction://hlinkfile"/>
              </a:rPr>
              <a:t>互助金請領單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01213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9FF08-402D-0F26-EE96-55309CFC6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投影片編號版面配置區 37">
            <a:extLst>
              <a:ext uri="{FF2B5EF4-FFF2-40B4-BE49-F238E27FC236}">
                <a16:creationId xmlns:a16="http://schemas.microsoft.com/office/drawing/2014/main" id="{E61294A2-3FD7-748A-0C9A-F59A9FB81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24513"/>
            <a:ext cx="2057400" cy="273844"/>
          </a:xfrm>
        </p:spPr>
        <p:txBody>
          <a:bodyPr rtlCol="0"/>
          <a:lstStyle/>
          <a:p>
            <a:pPr defTabSz="685800"/>
            <a:fld id="{B5CEABB6-07DC-46E8-9B57-56EC44A396E5}" type="slidenum">
              <a:rPr lang="en-US" altLang="zh-TW">
                <a:solidFill>
                  <a:prstClr val="white"/>
                </a:solidFill>
              </a:rPr>
              <a:pPr defTabSz="685800"/>
              <a:t>10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86246FE3-8C7F-8D91-920F-D5608DC78810}"/>
              </a:ext>
            </a:extLst>
          </p:cNvPr>
          <p:cNvSpPr txBox="1"/>
          <p:nvPr/>
        </p:nvSpPr>
        <p:spPr>
          <a:xfrm>
            <a:off x="1179368" y="1808949"/>
            <a:ext cx="205220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zh-TW" altLang="en-US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 宣</a:t>
            </a:r>
            <a:endParaRPr lang="zh-TW" altLang="en-US" sz="3000" dirty="0">
              <a:solidFill>
                <a:srgbClr val="0070C0"/>
              </a:solidFill>
              <a:latin typeface="王漢宗中隸書繁" panose="02000500000000000000" pitchFamily="2" charset="-120"/>
              <a:ea typeface="王漢宗中隸書繁" panose="02000500000000000000" pitchFamily="2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746D06A2-9E6C-130C-D3FC-3D96FBA55460}"/>
              </a:ext>
            </a:extLst>
          </p:cNvPr>
          <p:cNvSpPr txBox="1"/>
          <p:nvPr/>
        </p:nvSpPr>
        <p:spPr>
          <a:xfrm>
            <a:off x="2679121" y="2074406"/>
            <a:ext cx="4783283" cy="3150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5763" indent="-385763" defTabSz="342900">
              <a:lnSpc>
                <a:spcPts val="29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有無建立各項會務活動資料、並作有系統之管理。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ts val="29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選舉活動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〔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發函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公告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5" action="ppaction://hlinkfile"/>
              </a:rPr>
              <a:t>開票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〕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、開會、訓練、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ts val="29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宣導海報、相片、書面紀錄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85763" indent="-385763" defTabSz="342900">
              <a:lnSpc>
                <a:spcPts val="29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「電工通訊」、文宣資料之分發傳閱。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57213" lvl="1" indent="-214313" defTabSz="342900">
              <a:lnSpc>
                <a:spcPts val="29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6" action="ppaction://hlinkfile"/>
              </a:rPr>
              <a:t>相關人員保存、建檔情形是否落實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57213" lvl="1" indent="-214313" defTabSz="342900">
              <a:lnSpc>
                <a:spcPct val="200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endParaRPr lang="zh-TW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3601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1CF13-CB82-535A-171C-83533E090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投影片編號版面配置區 37">
            <a:extLst>
              <a:ext uri="{FF2B5EF4-FFF2-40B4-BE49-F238E27FC236}">
                <a16:creationId xmlns:a16="http://schemas.microsoft.com/office/drawing/2014/main" id="{0CE4CC9A-86F4-F614-DD19-EBA545114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24513"/>
            <a:ext cx="2057400" cy="273844"/>
          </a:xfrm>
        </p:spPr>
        <p:txBody>
          <a:bodyPr rtlCol="0"/>
          <a:lstStyle/>
          <a:p>
            <a:pPr defTabSz="685800"/>
            <a:fld id="{B5CEABB6-07DC-46E8-9B57-56EC44A396E5}" type="slidenum">
              <a:rPr lang="en-US" altLang="zh-TW">
                <a:solidFill>
                  <a:prstClr val="white"/>
                </a:solidFill>
              </a:rPr>
              <a:pPr defTabSz="685800"/>
              <a:t>11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2F91BEB1-7029-8626-21BB-CEE6CB53443C}"/>
              </a:ext>
            </a:extLst>
          </p:cNvPr>
          <p:cNvSpPr txBox="1"/>
          <p:nvPr/>
        </p:nvSpPr>
        <p:spPr>
          <a:xfrm>
            <a:off x="1179368" y="1808949"/>
            <a:ext cx="205220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zh-TW" altLang="en-US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 務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19A8AE47-4780-8855-3A9D-6BA96FF26DE7}"/>
              </a:ext>
            </a:extLst>
          </p:cNvPr>
          <p:cNvSpPr txBox="1"/>
          <p:nvPr/>
        </p:nvSpPr>
        <p:spPr>
          <a:xfrm>
            <a:off x="2555776" y="1633647"/>
            <a:ext cx="5184576" cy="2866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5763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文書管理工作是否落實。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57213" lvl="1" indent="-21431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文書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分類、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收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5" action="ppaction://hlinkfile"/>
              </a:rPr>
              <a:t>發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文登記、</a:t>
            </a:r>
            <a:r>
              <a:rPr lang="zh-TW" altLang="en-US" sz="16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公文簽核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檔案分類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557213" lvl="1" indent="-21431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移交項目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6" action="ppaction://hlinkfile"/>
              </a:rPr>
              <a:t>業務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7" action="ppaction://hlinkfile"/>
              </a:rPr>
              <a:t>財產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8" action="ppaction://hlinkfile"/>
              </a:rPr>
              <a:t>檔案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存摺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9" action="ppaction://hlinkfile"/>
              </a:rPr>
              <a:t>印信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85763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現金出納保管事項。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10" action="ppaction://hlinkfile"/>
              </a:rPr>
              <a:t>收支</a:t>
            </a:r>
            <a:r>
              <a:rPr lang="zh-TW" altLang="en-US" sz="16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報告表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週轉金登記簿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11" action="ppaction://hlinkfile"/>
              </a:rPr>
              <a:t>原始憑證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12" action="ppaction://hlinkfile"/>
              </a:rPr>
              <a:t>存摺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13" action="ppaction://hlinkfile"/>
              </a:rPr>
              <a:t>帳務審查表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" action="ppaction://noaction"/>
              </a:rPr>
              <a:t>帳務審查表填寫範例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7251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95D7F-F517-31E3-2B9D-15CD0C21C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投影片編號版面配置區 37">
            <a:extLst>
              <a:ext uri="{FF2B5EF4-FFF2-40B4-BE49-F238E27FC236}">
                <a16:creationId xmlns:a16="http://schemas.microsoft.com/office/drawing/2014/main" id="{0FE25527-148D-EFB8-E3EA-4B9491F2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24513"/>
            <a:ext cx="2057400" cy="273844"/>
          </a:xfrm>
        </p:spPr>
        <p:txBody>
          <a:bodyPr rtlCol="0"/>
          <a:lstStyle/>
          <a:p>
            <a:pPr defTabSz="685800"/>
            <a:fld id="{B5CEABB6-07DC-46E8-9B57-56EC44A396E5}" type="slidenum">
              <a:rPr lang="en-US" altLang="zh-TW">
                <a:solidFill>
                  <a:prstClr val="white"/>
                </a:solidFill>
              </a:rPr>
              <a:pPr defTabSz="685800"/>
              <a:t>12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A3E40008-2C0E-D262-4138-534CA6DE0D3C}"/>
              </a:ext>
            </a:extLst>
          </p:cNvPr>
          <p:cNvSpPr txBox="1"/>
          <p:nvPr/>
        </p:nvSpPr>
        <p:spPr>
          <a:xfrm>
            <a:off x="3635896" y="1844824"/>
            <a:ext cx="167417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zh-TW" altLang="en-US" sz="27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勞資關係</a:t>
            </a:r>
            <a:endParaRPr lang="zh-TW" altLang="en-US" sz="3000" dirty="0">
              <a:solidFill>
                <a:srgbClr val="0070C0"/>
              </a:solidFill>
              <a:latin typeface="王漢宗中隸書繁" panose="02000500000000000000" pitchFamily="2" charset="-120"/>
              <a:ea typeface="王漢宗中隸書繁" panose="02000500000000000000" pitchFamily="2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18F6A6C-AB37-198F-2527-E2C07C9A5EF8}"/>
              </a:ext>
            </a:extLst>
          </p:cNvPr>
          <p:cNvSpPr txBox="1"/>
          <p:nvPr/>
        </p:nvSpPr>
        <p:spPr>
          <a:xfrm>
            <a:off x="2180357" y="2560326"/>
            <a:ext cx="4783283" cy="1945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ts val="3000"/>
              </a:lnSpc>
              <a:buSzPct val="100000"/>
            </a:pPr>
            <a:r>
              <a:rPr lang="zh-TW" altLang="en-US" sz="1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勞資會議勞方代表是否依規定產生、是否依規定召開、會議紀錄及各項決議是否切實執行。</a:t>
            </a:r>
            <a:r>
              <a:rPr lang="en-US" altLang="zh-TW" sz="1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勞資會議之勞資</a:t>
            </a:r>
            <a:r>
              <a:rPr lang="zh-TW" altLang="en-US" sz="1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雙方代表是否足額</a:t>
            </a:r>
            <a:r>
              <a:rPr lang="zh-TW" altLang="en-US" sz="1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、是否依照規定產生、</a:t>
            </a:r>
            <a:r>
              <a:rPr lang="zh-TW" altLang="en-US" sz="1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勞資會議紀錄</a:t>
            </a:r>
            <a:r>
              <a:rPr lang="zh-TW" altLang="en-US" sz="1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是否留存分會、是否定期召開</a:t>
            </a:r>
            <a:r>
              <a:rPr lang="en-US" altLang="zh-TW" sz="1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16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ct val="200000"/>
              </a:lnSpc>
              <a:buClr>
                <a:srgbClr val="90C226"/>
              </a:buClr>
              <a:buSzPct val="80000"/>
              <a:defRPr/>
            </a:pPr>
            <a:endParaRPr lang="en-US" altLang="zh-TW" sz="12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67670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85382-A1FC-450F-D33C-075B26D12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投影片編號版面配置區 37">
            <a:extLst>
              <a:ext uri="{FF2B5EF4-FFF2-40B4-BE49-F238E27FC236}">
                <a16:creationId xmlns:a16="http://schemas.microsoft.com/office/drawing/2014/main" id="{0FDEDF08-955E-1CDD-F287-926B31198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24513"/>
            <a:ext cx="2057400" cy="273844"/>
          </a:xfrm>
        </p:spPr>
        <p:txBody>
          <a:bodyPr rtlCol="0"/>
          <a:lstStyle/>
          <a:p>
            <a:pPr defTabSz="685800"/>
            <a:fld id="{B5CEABB6-07DC-46E8-9B57-56EC44A396E5}" type="slidenum">
              <a:rPr lang="en-US" altLang="zh-TW">
                <a:solidFill>
                  <a:prstClr val="white"/>
                </a:solidFill>
              </a:rPr>
              <a:pPr defTabSz="685800"/>
              <a:t>13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2E978EED-F3AD-EDD9-CAE8-F96113E5B054}"/>
              </a:ext>
            </a:extLst>
          </p:cNvPr>
          <p:cNvSpPr txBox="1"/>
          <p:nvPr/>
        </p:nvSpPr>
        <p:spPr>
          <a:xfrm>
            <a:off x="1179369" y="1808949"/>
            <a:ext cx="150668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zh-TW" altLang="en-US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 安</a:t>
            </a:r>
            <a:endParaRPr lang="zh-TW" altLang="en-US" sz="3000" dirty="0">
              <a:solidFill>
                <a:srgbClr val="0070C0"/>
              </a:solidFill>
              <a:latin typeface="王漢宗中隸書繁" panose="02000500000000000000" pitchFamily="2" charset="-120"/>
              <a:ea typeface="王漢宗中隸書繁" panose="02000500000000000000" pitchFamily="2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E7B3301-9C90-6913-9A62-D9C047525DF1}"/>
              </a:ext>
            </a:extLst>
          </p:cNvPr>
          <p:cNvSpPr txBox="1"/>
          <p:nvPr/>
        </p:nvSpPr>
        <p:spPr>
          <a:xfrm>
            <a:off x="2555776" y="2204864"/>
            <a:ext cx="5010736" cy="2740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5763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平時分會派員參與工安調查及處理情形。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平時分會派員參與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定期或不定期查核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及協助處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理情形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85763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災害事故發生時分會派員參與調查及處理情形。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災害發生時分會派員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參與調查及處理情形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ct val="200000"/>
              </a:lnSpc>
              <a:buClr>
                <a:srgbClr val="90C226"/>
              </a:buClr>
              <a:buSzPct val="80000"/>
              <a:defRPr/>
            </a:pPr>
            <a:endParaRPr lang="en-US" altLang="zh-TW" sz="12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55144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DA98B-EF0C-44B0-9A88-B0A116A3B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投影片編號版面配置區 37">
            <a:extLst>
              <a:ext uri="{FF2B5EF4-FFF2-40B4-BE49-F238E27FC236}">
                <a16:creationId xmlns:a16="http://schemas.microsoft.com/office/drawing/2014/main" id="{ED40F0D6-AC5B-1A1B-FC0F-B02548A7C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24513"/>
            <a:ext cx="2057400" cy="273844"/>
          </a:xfrm>
        </p:spPr>
        <p:txBody>
          <a:bodyPr rtlCol="0"/>
          <a:lstStyle/>
          <a:p>
            <a:pPr defTabSz="685800"/>
            <a:fld id="{B5CEABB6-07DC-46E8-9B57-56EC44A396E5}" type="slidenum">
              <a:rPr lang="en-US" altLang="zh-TW">
                <a:solidFill>
                  <a:prstClr val="white"/>
                </a:solidFill>
              </a:rPr>
              <a:pPr defTabSz="685800"/>
              <a:t>14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C9ADD646-EEE2-9F95-8770-E1CE996AC79D}"/>
              </a:ext>
            </a:extLst>
          </p:cNvPr>
          <p:cNvSpPr txBox="1"/>
          <p:nvPr/>
        </p:nvSpPr>
        <p:spPr>
          <a:xfrm>
            <a:off x="1158586" y="1829731"/>
            <a:ext cx="205220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zh-TW" altLang="en-US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財務工作</a:t>
            </a:r>
            <a:endParaRPr lang="zh-TW" altLang="en-US" sz="3000" dirty="0">
              <a:solidFill>
                <a:srgbClr val="0070C0"/>
              </a:solidFill>
              <a:latin typeface="王漢宗中隸書繁" panose="02000500000000000000" pitchFamily="2" charset="-120"/>
              <a:ea typeface="王漢宗中隸書繁" panose="02000500000000000000" pitchFamily="2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F0D4E6E7-BA68-11CB-A9AD-89EC1912ECD6}"/>
              </a:ext>
            </a:extLst>
          </p:cNvPr>
          <p:cNvSpPr txBox="1"/>
          <p:nvPr/>
        </p:nvSpPr>
        <p:spPr>
          <a:xfrm>
            <a:off x="2876421" y="1208996"/>
            <a:ext cx="5108993" cy="468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5763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經費收支帳冊紀錄其存放之用手續符合規定。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收支報告表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、每月送總會備查、帳冊紀錄是否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依規定年限保存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85763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經費動支程序及收據憑證內容要件是否合於規定。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查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原始憑證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〔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收據、發票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〕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及支出說明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85763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收支報告表每月是否依規定填報及內容是否正確。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5763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100000"/>
              <a:buFont typeface="+mj-ea"/>
              <a:buAutoNum type="ea1ChtPeriod"/>
              <a:defRPr/>
            </a:pP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每半年填報核對會員扣款會費月報表存分會備查。</a:t>
            </a:r>
            <a:endParaRPr lang="en-US" altLang="zh-TW" sz="16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5" action="ppaction://hlinkfile"/>
              </a:rPr>
              <a:t>留用費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郵政劃撥單備查</a:t>
            </a:r>
            <a:r>
              <a:rPr lang="zh-TW" altLang="en-US" sz="16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收支報告表是否依照</a:t>
            </a:r>
            <a:endParaRPr lang="en-US" altLang="zh-TW" sz="1600" u="sng" dirty="0">
              <a:solidFill>
                <a:srgbClr val="00B0F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lvl="1" indent="-385763" defTabSz="342900">
              <a:lnSpc>
                <a:spcPts val="3000"/>
              </a:lnSpc>
              <a:spcBef>
                <a:spcPts val="750"/>
              </a:spcBef>
              <a:buClr>
                <a:srgbClr val="90C226"/>
              </a:buClr>
              <a:buSzPct val="80000"/>
              <a:defRPr/>
            </a:pPr>
            <a:r>
              <a:rPr lang="zh-TW" altLang="en-US" sz="16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規定公告暨送總會備查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600" u="sng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週轉金是否設簿登記</a:t>
            </a:r>
            <a:r>
              <a:rPr lang="zh-TW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  <a:p>
            <a:pPr marL="685800" lvl="1" indent="-385763" defTabSz="342900">
              <a:lnSpc>
                <a:spcPct val="200000"/>
              </a:lnSpc>
              <a:buClr>
                <a:srgbClr val="90C226"/>
              </a:buClr>
              <a:buSzPct val="80000"/>
              <a:defRPr/>
            </a:pPr>
            <a:endParaRPr lang="en-US" altLang="zh-TW" sz="1200" dirty="0">
              <a:solidFill>
                <a:prstClr val="black">
                  <a:lumMod val="75000"/>
                  <a:lumOff val="2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15983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22F04-9573-F127-6934-B4CA2425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投影片編號版面配置區 37">
            <a:extLst>
              <a:ext uri="{FF2B5EF4-FFF2-40B4-BE49-F238E27FC236}">
                <a16:creationId xmlns:a16="http://schemas.microsoft.com/office/drawing/2014/main" id="{CE947821-D3F7-B841-1336-C3046E7B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24513"/>
            <a:ext cx="2057400" cy="273844"/>
          </a:xfrm>
        </p:spPr>
        <p:txBody>
          <a:bodyPr rtlCol="0"/>
          <a:lstStyle/>
          <a:p>
            <a:pPr defTabSz="685800"/>
            <a:fld id="{B5CEABB6-07DC-46E8-9B57-56EC44A396E5}" type="slidenum">
              <a:rPr lang="en-US" altLang="zh-TW">
                <a:solidFill>
                  <a:prstClr val="white"/>
                </a:solidFill>
              </a:rPr>
              <a:pPr defTabSz="685800"/>
              <a:t>15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9E2E319B-16C7-15E9-E641-A805A8591D49}"/>
              </a:ext>
            </a:extLst>
          </p:cNvPr>
          <p:cNvSpPr txBox="1"/>
          <p:nvPr/>
        </p:nvSpPr>
        <p:spPr>
          <a:xfrm>
            <a:off x="1636102" y="5438269"/>
            <a:ext cx="56722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備註：請統一用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A5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製作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(A4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一半，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A4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可以製作成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張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25788330-DD8F-E3FD-57FA-2D78D2322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398" y="1536794"/>
            <a:ext cx="5823204" cy="422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855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7990C6-9626-467E-F1C0-1B8E21B22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262" y="1929383"/>
            <a:ext cx="2250586" cy="640080"/>
          </a:xfrm>
        </p:spPr>
        <p:txBody>
          <a:bodyPr/>
          <a:lstStyle/>
          <a:p>
            <a:r>
              <a:rPr lang="zh-TW" altLang="en-US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單據黏存單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4A67A036-F04E-98FB-D11F-1FE8D7F7E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908720"/>
            <a:ext cx="5112568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545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BA2828-F28C-2CF2-1D59-B4A33AE84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1412776"/>
            <a:ext cx="2448272" cy="640080"/>
          </a:xfrm>
        </p:spPr>
        <p:txBody>
          <a:bodyPr/>
          <a:lstStyle/>
          <a:p>
            <a:r>
              <a:rPr lang="zh-TW" altLang="en-US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單據黏存單</a:t>
            </a:r>
            <a:r>
              <a:rPr lang="en-US" altLang="zh-TW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-</a:t>
            </a:r>
            <a:r>
              <a:rPr lang="zh-TW" altLang="en-US" sz="24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範例</a:t>
            </a:r>
          </a:p>
        </p:txBody>
      </p:sp>
      <p:pic>
        <p:nvPicPr>
          <p:cNvPr id="12" name="內容版面配置區 11">
            <a:extLst>
              <a:ext uri="{FF2B5EF4-FFF2-40B4-BE49-F238E27FC236}">
                <a16:creationId xmlns:a16="http://schemas.microsoft.com/office/drawing/2014/main" id="{6D66CC99-841A-0553-F476-3846C8A4E49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3635896" y="908720"/>
            <a:ext cx="4752528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37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F580EB-FBCC-F2CF-63CD-A7D600C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262" y="1929383"/>
            <a:ext cx="1818538" cy="640080"/>
          </a:xfrm>
        </p:spPr>
        <p:txBody>
          <a:bodyPr/>
          <a:lstStyle/>
          <a:p>
            <a:r>
              <a:rPr lang="zh-TW" altLang="en-US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來文簽核</a:t>
            </a:r>
            <a:r>
              <a:rPr lang="en-US" altLang="zh-TW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-</a:t>
            </a:r>
            <a:r>
              <a:rPr lang="zh-TW" altLang="en-US" sz="24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範例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0339930B-BF0C-59D1-8CB1-C10DF86A9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836712"/>
            <a:ext cx="4680520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70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版面配置區 7">
            <a:extLst>
              <a:ext uri="{FF2B5EF4-FFF2-40B4-BE49-F238E27FC236}">
                <a16:creationId xmlns:a16="http://schemas.microsoft.com/office/drawing/2014/main" id="{FAD682AA-59E3-EEC3-A0C9-F45EF85BA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9" name="頁尾版面配置區 8">
            <a:extLst>
              <a:ext uri="{FF2B5EF4-FFF2-40B4-BE49-F238E27FC236}">
                <a16:creationId xmlns:a16="http://schemas.microsoft.com/office/drawing/2014/main" id="{BC0B1CC3-3545-CE9B-8FDB-328A9AA9F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53267F77-2A9E-943F-9732-51F438BEA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altLang="zh-TW" noProof="0" smtClean="0"/>
              <a:pPr/>
              <a:t>19</a:t>
            </a:fld>
            <a:endParaRPr lang="zh-TW" altLang="en-US" noProof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B6D67C52-F8E1-376D-6341-DC4046996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836712"/>
            <a:ext cx="3816424" cy="5184576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B9935B31-E7A2-4963-F56C-4B4195164942}"/>
              </a:ext>
            </a:extLst>
          </p:cNvPr>
          <p:cNvSpPr txBox="1"/>
          <p:nvPr/>
        </p:nvSpPr>
        <p:spPr>
          <a:xfrm>
            <a:off x="827584" y="1988840"/>
            <a:ext cx="25922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勞資代表名冊</a:t>
            </a:r>
          </a:p>
        </p:txBody>
      </p:sp>
    </p:spTree>
    <p:extLst>
      <p:ext uri="{BB962C8B-B14F-4D97-AF65-F5344CB8AC3E}">
        <p14:creationId xmlns:p14="http://schemas.microsoft.com/office/powerpoint/2010/main" val="2175719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DD1265E7-16B9-D15C-2D52-4C97E1176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122" y="836712"/>
            <a:ext cx="4046190" cy="5184576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2DC8C60F-6C4B-4B43-038C-36A1CC6D2B81}"/>
              </a:ext>
            </a:extLst>
          </p:cNvPr>
          <p:cNvSpPr txBox="1"/>
          <p:nvPr/>
        </p:nvSpPr>
        <p:spPr>
          <a:xfrm>
            <a:off x="827584" y="1988840"/>
            <a:ext cx="25922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勞資代表異動</a:t>
            </a:r>
          </a:p>
        </p:txBody>
      </p:sp>
    </p:spTree>
    <p:extLst>
      <p:ext uri="{BB962C8B-B14F-4D97-AF65-F5344CB8AC3E}">
        <p14:creationId xmlns:p14="http://schemas.microsoft.com/office/powerpoint/2010/main" val="3462244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版面配置區 7">
            <a:extLst>
              <a:ext uri="{FF2B5EF4-FFF2-40B4-BE49-F238E27FC236}">
                <a16:creationId xmlns:a16="http://schemas.microsoft.com/office/drawing/2014/main" id="{263E0E81-42A5-AEBB-D327-30F26ACB3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noProof="0"/>
              <a:t>20XX </a:t>
            </a:r>
            <a:r>
              <a:rPr lang="zh-TW" altLang="en-US" noProof="0"/>
              <a:t>年</a:t>
            </a:r>
          </a:p>
        </p:txBody>
      </p:sp>
      <p:sp>
        <p:nvSpPr>
          <p:cNvPr id="9" name="頁尾版面配置區 8">
            <a:extLst>
              <a:ext uri="{FF2B5EF4-FFF2-40B4-BE49-F238E27FC236}">
                <a16:creationId xmlns:a16="http://schemas.microsoft.com/office/drawing/2014/main" id="{87EA4891-E57D-A4BB-83D9-A856B3E0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noProof="0"/>
              <a:t>Contoso </a:t>
            </a:r>
            <a:r>
              <a:rPr lang="zh-TW" altLang="en-US" noProof="0"/>
              <a:t>業務計劃</a:t>
            </a:r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5CE87E4D-0CDF-3EDC-C160-5272D843A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altLang="zh-TW" noProof="0" smtClean="0"/>
              <a:pPr/>
              <a:t>21</a:t>
            </a:fld>
            <a:endParaRPr lang="zh-TW" altLang="en-US" noProof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8ABBAD92-7D48-8596-1D83-049CA8332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836712"/>
            <a:ext cx="4536504" cy="5184576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E848809F-FBD0-4A2F-194B-172183DFF5C6}"/>
              </a:ext>
            </a:extLst>
          </p:cNvPr>
          <p:cNvSpPr txBox="1"/>
          <p:nvPr/>
        </p:nvSpPr>
        <p:spPr>
          <a:xfrm>
            <a:off x="827584" y="1988840"/>
            <a:ext cx="18584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職安委員</a:t>
            </a:r>
            <a:endParaRPr lang="en-US" altLang="zh-TW" sz="30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名冊</a:t>
            </a:r>
          </a:p>
        </p:txBody>
      </p:sp>
    </p:spTree>
    <p:extLst>
      <p:ext uri="{BB962C8B-B14F-4D97-AF65-F5344CB8AC3E}">
        <p14:creationId xmlns:p14="http://schemas.microsoft.com/office/powerpoint/2010/main" val="1489952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2FC65AA8-3F84-DE9B-8963-73A1432A3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836712"/>
            <a:ext cx="4536504" cy="5184576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477B8855-17E8-D087-09A0-E54DDCBCFCAC}"/>
              </a:ext>
            </a:extLst>
          </p:cNvPr>
          <p:cNvSpPr txBox="1"/>
          <p:nvPr/>
        </p:nvSpPr>
        <p:spPr>
          <a:xfrm>
            <a:off x="827584" y="1988840"/>
            <a:ext cx="18584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職安會議紀錄</a:t>
            </a:r>
            <a:endParaRPr lang="en-US" altLang="zh-TW" sz="30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33558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D0660-E183-00DC-0C7D-DE7014C33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ABFA616-2221-C42D-7B45-8F88C8D53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42036"/>
            <a:ext cx="6957683" cy="4139729"/>
          </a:xfrm>
        </p:spPr>
        <p:txBody>
          <a:bodyPr rtlCol="0">
            <a:normAutofit fontScale="90000"/>
          </a:bodyPr>
          <a:lstStyle/>
          <a:p>
            <a:pPr>
              <a:lnSpc>
                <a:spcPts val="1875"/>
              </a:lnSpc>
              <a:spcAft>
                <a:spcPts val="1200"/>
              </a:spcAft>
            </a:pPr>
            <a:r>
              <a:rPr lang="zh-TW" altLang="en-US" sz="20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0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en-US" sz="20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屆監事會第</a:t>
            </a:r>
            <a:r>
              <a:rPr lang="en-US" altLang="zh-TW" sz="20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en-US" sz="20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次臨時會議紀錄</a:t>
            </a:r>
            <a:r>
              <a:rPr lang="en-US" altLang="zh-TW" sz="20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考核總評會議</a:t>
            </a:r>
            <a:r>
              <a:rPr lang="en-US" altLang="zh-TW" sz="20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br>
              <a:rPr lang="en-US" altLang="zh-TW" sz="20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1800" dirty="0">
                <a:solidFill>
                  <a:schemeClr val="accent6">
                    <a:lumMod val="90000"/>
                    <a:lumOff val="10000"/>
                  </a:schemeClr>
                </a:solidFill>
                <a:latin typeface="王漢宗中隸書繁" panose="02000500000000000000" pitchFamily="2" charset="-120"/>
                <a:ea typeface="王漢宗中隸書繁" panose="02000500000000000000" pitchFamily="2" charset="-120"/>
              </a:rPr>
            </a:b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建議事項：</a:t>
            </a:r>
            <a:br>
              <a:rPr lang="en-US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周轉金設立用意：不希望由各分會常理或理事自行先墊付各項費用，請各分會應設立周轉金及「周轉金登記簿」，</a:t>
            </a:r>
            <a:r>
              <a:rPr lang="zh-TW" altLang="zh-TW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週轉金金額「不得為負數」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b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請各分會黏貼單據粘存單時，建議以</a:t>
            </a:r>
            <a:r>
              <a:rPr lang="zh-TW" altLang="zh-TW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同性質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歸類黏貼於同一張。</a:t>
            </a:r>
            <a:b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有關總會來文及各單位來文，各分會</a:t>
            </a:r>
            <a:r>
              <a:rPr lang="zh-TW" altLang="zh-TW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常理應有批閱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的動作，方知哪些訊息可以傳達給會員週知。</a:t>
            </a:r>
            <a:b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各分會每月召開理事會議除</a:t>
            </a:r>
            <a:r>
              <a:rPr lang="zh-TW" altLang="zh-TW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會議記錄行文寄送總會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外，應</a:t>
            </a:r>
            <a:r>
              <a:rPr lang="zh-TW" altLang="zh-TW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同時附上每月收支報告表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b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各單位</a:t>
            </a:r>
            <a:r>
              <a:rPr lang="zh-TW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工安巡查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應尊重各分會，邀請</a:t>
            </a:r>
            <a:r>
              <a:rPr lang="zh-TW" altLang="zh-TW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工會派員配合辦理並將結果及後續追蹤辦理情形附知分會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，請各分會將「工安巡查輪值表」相關資料存查。</a:t>
            </a:r>
            <a:b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有關各分會戰鬥背心已發放過，請各分會各自保管，自即日起不再列入移交清冊；</a:t>
            </a:r>
            <a:r>
              <a:rPr lang="zh-TW" altLang="zh-TW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各分會會旗的保管</a:t>
            </a:r>
            <a:r>
              <a:rPr lang="en-US" altLang="zh-TW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</a:t>
            </a:r>
            <a:r>
              <a:rPr lang="zh-TW" altLang="en-US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面</a:t>
            </a:r>
            <a:r>
              <a:rPr lang="en-US" altLang="zh-TW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，代表對於總會之向心力，請總會動員處行文各分會清點，如有短少協助補發。</a:t>
            </a:r>
            <a:b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6.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有關會員</a:t>
            </a:r>
            <a:r>
              <a:rPr lang="zh-TW" altLang="zh-TW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留職停薪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期間停扣</a:t>
            </a:r>
            <a:r>
              <a:rPr lang="zh-TW" altLang="zh-TW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傷亡互助金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，復職</a:t>
            </a:r>
            <a:r>
              <a:rPr lang="en-US" altLang="zh-TW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zh-TW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個月內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請各分會主辦人員應儘速協助會員重新加入，希望未來於分會考核時加強宣導，以</a:t>
            </a:r>
            <a:r>
              <a:rPr lang="zh-TW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公平性來加入傷亡互助金</a:t>
            </a:r>
            <a:r>
              <a:rPr lang="zh-TW" altLang="zh-TW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b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</a:br>
            <a:b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7030A0"/>
              </a:solidFill>
              <a:latin typeface="王漢宗中隸書繁" panose="02000500000000000000" pitchFamily="2" charset="-120"/>
              <a:ea typeface="王漢宗中隸書繁" panose="02000500000000000000" pitchFamily="2" charset="-120"/>
            </a:endParaRPr>
          </a:p>
        </p:txBody>
      </p:sp>
      <p:pic>
        <p:nvPicPr>
          <p:cNvPr id="43" name="圖片版面配置區 42" descr="兩位商務人士繪製圖形的相片&#10;">
            <a:extLst>
              <a:ext uri="{FF2B5EF4-FFF2-40B4-BE49-F238E27FC236}">
                <a16:creationId xmlns:a16="http://schemas.microsoft.com/office/drawing/2014/main" id="{35879F00-57BB-9493-4DD0-D32A4933EAD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4286" y="1170281"/>
            <a:ext cx="1223159" cy="629006"/>
          </a:xfrm>
        </p:spPr>
      </p:pic>
      <p:sp>
        <p:nvSpPr>
          <p:cNvPr id="36" name="日期版面配置區 35">
            <a:extLst>
              <a:ext uri="{FF2B5EF4-FFF2-40B4-BE49-F238E27FC236}">
                <a16:creationId xmlns:a16="http://schemas.microsoft.com/office/drawing/2014/main" id="{6A6DD957-C0A7-5510-13B5-405B3418E2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624513"/>
            <a:ext cx="2057400" cy="273844"/>
          </a:xfrm>
        </p:spPr>
        <p:txBody>
          <a:bodyPr rtlCol="0"/>
          <a:lstStyle/>
          <a:p>
            <a:pPr defTabSz="685800"/>
            <a:r>
              <a:rPr lang="en-US" altLang="zh-TW">
                <a:solidFill>
                  <a:prstClr val="white"/>
                </a:solidFill>
              </a:rPr>
              <a:t>20XX </a:t>
            </a:r>
            <a:r>
              <a:rPr lang="zh-TW" altLang="en-US">
                <a:solidFill>
                  <a:prstClr val="white"/>
                </a:solidFill>
              </a:rPr>
              <a:t>年</a:t>
            </a:r>
          </a:p>
        </p:txBody>
      </p:sp>
      <p:sp>
        <p:nvSpPr>
          <p:cNvPr id="38" name="投影片編號版面配置區 37">
            <a:extLst>
              <a:ext uri="{FF2B5EF4-FFF2-40B4-BE49-F238E27FC236}">
                <a16:creationId xmlns:a16="http://schemas.microsoft.com/office/drawing/2014/main" id="{70B4DA8B-CC70-2B5A-51B1-552AFB26C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24513"/>
            <a:ext cx="2057400" cy="273844"/>
          </a:xfrm>
        </p:spPr>
        <p:txBody>
          <a:bodyPr rtlCol="0"/>
          <a:lstStyle/>
          <a:p>
            <a:pPr defTabSz="685800"/>
            <a:fld id="{B5CEABB6-07DC-46E8-9B57-56EC44A396E5}" type="slidenum">
              <a:rPr lang="en-US" altLang="zh-TW">
                <a:solidFill>
                  <a:prstClr val="white"/>
                </a:solidFill>
              </a:rPr>
              <a:pPr defTabSz="685800"/>
              <a:t>23</a:t>
            </a:fld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99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My Documents\分會資料\分會績效考核評分表_簡報\總務\帳務審查表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41"/>
            <a:ext cx="9143999" cy="6552000"/>
          </a:xfrm>
          <a:prstGeom prst="rect">
            <a:avLst/>
          </a:prstGeom>
          <a:noFill/>
        </p:spPr>
      </p:pic>
      <p:sp>
        <p:nvSpPr>
          <p:cNvPr id="5" name="文字方塊 4"/>
          <p:cNvSpPr txBox="1"/>
          <p:nvPr/>
        </p:nvSpPr>
        <p:spPr>
          <a:xfrm>
            <a:off x="2615162" y="2780928"/>
            <a:ext cx="6606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86,168</a:t>
            </a:r>
            <a:endParaRPr lang="zh-TW" altLang="en-US" sz="1200" b="1" dirty="0"/>
          </a:p>
        </p:txBody>
      </p:sp>
      <p:sp>
        <p:nvSpPr>
          <p:cNvPr id="6" name="文字方塊 5"/>
          <p:cNvSpPr txBox="1"/>
          <p:nvPr/>
        </p:nvSpPr>
        <p:spPr>
          <a:xfrm>
            <a:off x="3491880" y="2780928"/>
            <a:ext cx="750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939,163</a:t>
            </a:r>
            <a:endParaRPr lang="zh-TW" altLang="en-US" sz="1200" b="1" dirty="0"/>
          </a:p>
        </p:txBody>
      </p:sp>
      <p:sp>
        <p:nvSpPr>
          <p:cNvPr id="7" name="文字方塊 6"/>
          <p:cNvSpPr txBox="1"/>
          <p:nvPr/>
        </p:nvSpPr>
        <p:spPr>
          <a:xfrm>
            <a:off x="4397602" y="2780928"/>
            <a:ext cx="757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772,654</a:t>
            </a:r>
            <a:endParaRPr lang="zh-TW" altLang="en-US" sz="1200" b="1" dirty="0"/>
          </a:p>
        </p:txBody>
      </p:sp>
      <p:sp>
        <p:nvSpPr>
          <p:cNvPr id="8" name="文字方塊 7"/>
          <p:cNvSpPr txBox="1"/>
          <p:nvPr/>
        </p:nvSpPr>
        <p:spPr>
          <a:xfrm>
            <a:off x="5508104" y="279196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/>
              <a:t>－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6193500" y="2780928"/>
            <a:ext cx="756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166,509</a:t>
            </a:r>
            <a:endParaRPr lang="zh-TW" altLang="en-US" sz="1200" b="1" dirty="0"/>
          </a:p>
        </p:txBody>
      </p:sp>
      <p:sp>
        <p:nvSpPr>
          <p:cNvPr id="10" name="文字方塊 9"/>
          <p:cNvSpPr txBox="1"/>
          <p:nvPr/>
        </p:nvSpPr>
        <p:spPr>
          <a:xfrm>
            <a:off x="7329790" y="279196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/>
              <a:t>－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8070010" y="2780928"/>
            <a:ext cx="750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939,163</a:t>
            </a:r>
            <a:endParaRPr lang="zh-TW" altLang="en-US" sz="1200" b="1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3491880" y="2780928"/>
            <a:ext cx="750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939,163</a:t>
            </a:r>
            <a:endParaRPr lang="zh-TW" altLang="en-US" sz="1200" b="1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1824407" y="3273439"/>
            <a:ext cx="6659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59,961</a:t>
            </a:r>
            <a:endParaRPr lang="zh-TW" altLang="en-US" sz="1200" b="1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2529741" y="3275397"/>
            <a:ext cx="753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134,185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3480591" y="3273439"/>
            <a:ext cx="7793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864,939</a:t>
            </a:r>
            <a:endParaRPr lang="zh-TW" altLang="en-US" sz="1200" b="1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4427984" y="3284984"/>
            <a:ext cx="7557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820,123</a:t>
            </a:r>
            <a:endParaRPr lang="zh-TW" altLang="en-US" sz="1200" b="1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6286544" y="3284984"/>
            <a:ext cx="6617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44,816</a:t>
            </a:r>
            <a:endParaRPr lang="zh-TW" altLang="en-US" sz="1200" b="1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8057827" y="3296017"/>
            <a:ext cx="7626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864,939</a:t>
            </a:r>
            <a:endParaRPr lang="zh-TW" altLang="en-US" sz="1200" b="1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5508104" y="3284984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/>
              <a:t>－</a:t>
            </a:r>
          </a:p>
        </p:txBody>
      </p:sp>
      <p:sp>
        <p:nvSpPr>
          <p:cNvPr id="21" name="文字方塊 20"/>
          <p:cNvSpPr txBox="1"/>
          <p:nvPr/>
        </p:nvSpPr>
        <p:spPr>
          <a:xfrm>
            <a:off x="7329790" y="3296017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/>
              <a:t>－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763688" y="2780928"/>
            <a:ext cx="7505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196,841</a:t>
            </a:r>
            <a:endParaRPr lang="zh-TW" altLang="en-US" sz="1200" b="1" dirty="0"/>
          </a:p>
        </p:txBody>
      </p:sp>
      <p:sp>
        <p:nvSpPr>
          <p:cNvPr id="3" name="文字方塊 2"/>
          <p:cNvSpPr txBox="1"/>
          <p:nvPr/>
        </p:nvSpPr>
        <p:spPr>
          <a:xfrm>
            <a:off x="827584" y="2780928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828,490</a:t>
            </a:r>
            <a:endParaRPr lang="zh-TW" altLang="en-US" sz="1200" b="1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1475656" y="2708920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華康勘亭流" pitchFamily="65" charset="-120"/>
                <a:ea typeface="華康勘亭流" pitchFamily="65" charset="-120"/>
              </a:rPr>
              <a:t>+</a:t>
            </a:r>
            <a:endParaRPr lang="zh-TW" altLang="en-US" sz="2400" b="1" dirty="0">
              <a:solidFill>
                <a:srgbClr val="FF0000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411760" y="2708920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華康勘亭流" pitchFamily="65" charset="-120"/>
                <a:ea typeface="華康勘亭流" pitchFamily="65" charset="-120"/>
              </a:rPr>
              <a:t>-</a:t>
            </a:r>
            <a:endParaRPr lang="zh-TW" altLang="en-US" sz="2400" b="1" dirty="0">
              <a:solidFill>
                <a:srgbClr val="FF0000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3275856" y="2708920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華康勘亭流" pitchFamily="65" charset="-120"/>
                <a:ea typeface="華康勘亭流" pitchFamily="65" charset="-120"/>
              </a:rPr>
              <a:t>=</a:t>
            </a:r>
            <a:endParaRPr lang="zh-TW" altLang="en-US" sz="2400" b="1" dirty="0">
              <a:solidFill>
                <a:srgbClr val="FF0000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5076056" y="2679303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華康勘亭流" pitchFamily="65" charset="-120"/>
                <a:ea typeface="華康勘亭流" pitchFamily="65" charset="-120"/>
              </a:rPr>
              <a:t>+</a:t>
            </a:r>
            <a:endParaRPr lang="zh-TW" altLang="en-US" sz="2400" b="1" dirty="0">
              <a:solidFill>
                <a:srgbClr val="FF0000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5868144" y="2679303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華康勘亭流" pitchFamily="65" charset="-120"/>
                <a:ea typeface="華康勘亭流" pitchFamily="65" charset="-120"/>
              </a:rPr>
              <a:t>+</a:t>
            </a:r>
            <a:endParaRPr lang="zh-TW" altLang="en-US" sz="2400" b="1" dirty="0">
              <a:solidFill>
                <a:srgbClr val="FF0000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6948264" y="2679303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華康勘亭流" pitchFamily="65" charset="-120"/>
                <a:ea typeface="華康勘亭流" pitchFamily="65" charset="-120"/>
              </a:rPr>
              <a:t>+</a:t>
            </a:r>
            <a:endParaRPr lang="zh-TW" altLang="en-US" sz="2400" b="1" dirty="0">
              <a:solidFill>
                <a:srgbClr val="FF0000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7740352" y="2679303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華康勘亭流" pitchFamily="65" charset="-120"/>
                <a:ea typeface="華康勘亭流" pitchFamily="65" charset="-120"/>
              </a:rPr>
              <a:t>=</a:t>
            </a:r>
            <a:endParaRPr lang="zh-TW" altLang="en-US" sz="2400" b="1" dirty="0">
              <a:solidFill>
                <a:srgbClr val="FF0000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6084168" y="879103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華康勘亭流" pitchFamily="65" charset="-120"/>
                <a:ea typeface="華康勘亭流" pitchFamily="65" charset="-120"/>
              </a:rPr>
              <a:t>=</a:t>
            </a:r>
            <a:endParaRPr lang="zh-TW" altLang="en-US" sz="2400" b="1" dirty="0">
              <a:solidFill>
                <a:srgbClr val="FF0000"/>
              </a:solidFill>
              <a:latin typeface="華康勘亭流" pitchFamily="65" charset="-120"/>
              <a:ea typeface="華康勘亭流" pitchFamily="65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3491880" y="2791961"/>
            <a:ext cx="750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939,163</a:t>
            </a:r>
            <a:endParaRPr lang="zh-TW" altLang="en-US" sz="1200" b="1" dirty="0"/>
          </a:p>
        </p:txBody>
      </p:sp>
      <p:sp>
        <p:nvSpPr>
          <p:cNvPr id="33" name="文字方塊 32"/>
          <p:cNvSpPr txBox="1"/>
          <p:nvPr/>
        </p:nvSpPr>
        <p:spPr>
          <a:xfrm>
            <a:off x="8070010" y="2780928"/>
            <a:ext cx="750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939,163</a:t>
            </a:r>
            <a:endParaRPr lang="zh-TW" altLang="en-US" sz="1200" b="1" dirty="0"/>
          </a:p>
        </p:txBody>
      </p:sp>
      <p:sp>
        <p:nvSpPr>
          <p:cNvPr id="34" name="圓角矩形 33"/>
          <p:cNvSpPr/>
          <p:nvPr/>
        </p:nvSpPr>
        <p:spPr>
          <a:xfrm>
            <a:off x="1403648" y="5589240"/>
            <a:ext cx="1512168" cy="2160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5" name="圓角矩形 34"/>
          <p:cNvSpPr/>
          <p:nvPr/>
        </p:nvSpPr>
        <p:spPr>
          <a:xfrm>
            <a:off x="1403648" y="5854694"/>
            <a:ext cx="1872208" cy="2160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7" name="圓角矩形 36"/>
          <p:cNvSpPr/>
          <p:nvPr/>
        </p:nvSpPr>
        <p:spPr>
          <a:xfrm>
            <a:off x="1403648" y="6131436"/>
            <a:ext cx="792088" cy="216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8" name="圓角矩形 37"/>
          <p:cNvSpPr/>
          <p:nvPr/>
        </p:nvSpPr>
        <p:spPr>
          <a:xfrm>
            <a:off x="1403648" y="6392641"/>
            <a:ext cx="900000" cy="216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6" name="Picture 2" descr="D:\工會網頁\test\images\tplu-logo.gif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60648"/>
            <a:ext cx="907591" cy="864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0479619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2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3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74838E-6 L 0.18559 -0.26272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00" y="-1310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6.19796E-7 L -0.18107 -0.2611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00" y="-1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6.47549E-7 L -0.29306 0.07424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00" y="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2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8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9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5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6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7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8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9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8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9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allAtOnce"/>
      <p:bldP spid="7" grpId="0"/>
      <p:bldP spid="8" grpId="0"/>
      <p:bldP spid="9" grpId="0"/>
      <p:bldP spid="10" grpId="0"/>
      <p:bldP spid="12" grpId="0" build="allAtOnce"/>
      <p:bldP spid="13" grpId="0"/>
      <p:bldP spid="13" grpId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4" grpId="0"/>
      <p:bldP spid="3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0" grpId="1"/>
      <p:bldP spid="32" grpId="0" build="allAtOnce"/>
      <p:bldP spid="32" grpId="1" build="allAtOnce"/>
      <p:bldP spid="32" grpId="2" build="allAtOnce"/>
      <p:bldP spid="33" grpId="0" build="allAtOnce"/>
      <p:bldP spid="33" grpId="1" build="allAtOnce"/>
      <p:bldP spid="33" grpId="2" build="allAtOnce"/>
      <p:bldP spid="34" grpId="0" animBg="1"/>
      <p:bldP spid="35" grpId="0" animBg="1"/>
      <p:bldP spid="37" grpId="0" animBg="1"/>
      <p:bldP spid="3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E6D86-7C8B-2ED0-5736-78369F9BB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D7BA3F1-2909-A337-9369-4647D1BE9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816" y="1339823"/>
            <a:ext cx="3384376" cy="1728192"/>
          </a:xfr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rtl="0"/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感謝</a:t>
            </a:r>
            <a:br>
              <a:rPr lang="en-US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您的聆聽</a:t>
            </a:r>
          </a:p>
        </p:txBody>
      </p:sp>
      <p:pic>
        <p:nvPicPr>
          <p:cNvPr id="5" name="圖片 4" descr="人員團隊合作插圖">
            <a:extLst>
              <a:ext uri="{FF2B5EF4-FFF2-40B4-BE49-F238E27FC236}">
                <a16:creationId xmlns:a16="http://schemas.microsoft.com/office/drawing/2014/main" id="{4BB1584B-2571-B763-D474-8DF4F0D48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028" y="4293097"/>
            <a:ext cx="4672429" cy="13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240661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Custom 8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2E6D8"/>
      </a:accent1>
      <a:accent2>
        <a:srgbClr val="8C3A27"/>
      </a:accent2>
      <a:accent3>
        <a:srgbClr val="F0C8BC"/>
      </a:accent3>
      <a:accent4>
        <a:srgbClr val="D9A491"/>
      </a:accent4>
      <a:accent5>
        <a:srgbClr val="FFF7F5"/>
      </a:accent5>
      <a:accent6>
        <a:srgbClr val="18401F"/>
      </a:accent6>
      <a:hlink>
        <a:srgbClr val="0563C1"/>
      </a:hlink>
      <a:folHlink>
        <a:srgbClr val="954F72"/>
      </a:folHlink>
    </a:clrScheme>
    <a:fontScheme name="Custom 119">
      <a:majorFont>
        <a:latin typeface="Tisa Offc Serif Pro"/>
        <a:ea typeface=""/>
        <a:cs typeface=""/>
      </a:majorFont>
      <a:minorFont>
        <a:latin typeface="Quir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80339418.tgt.Office_59945393_TF10081922_Win32_OJ114675900" id="{A1C8E270-A0D0-4ABC-8B6B-1AE413992C4C}" vid="{5EA63C68-7208-441E-AD2A-D9163B3927C5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28983</TotalTime>
  <Words>1698</Words>
  <Application>Microsoft Office PowerPoint</Application>
  <PresentationFormat>如螢幕大小 (4:3)</PresentationFormat>
  <Paragraphs>172</Paragraphs>
  <Slides>25</Slides>
  <Notes>17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25</vt:i4>
      </vt:variant>
    </vt:vector>
  </HeadingPairs>
  <TitlesOfParts>
    <vt:vector size="39" baseType="lpstr">
      <vt:lpstr>Microsoft JhengHei UI</vt:lpstr>
      <vt:lpstr>Microsoft JhengHei UI Light</vt:lpstr>
      <vt:lpstr>王漢宗中隸書繁</vt:lpstr>
      <vt:lpstr>王漢宗顏楷體繁</vt:lpstr>
      <vt:lpstr>華康勘亭流</vt:lpstr>
      <vt:lpstr>華康龍門石碑</vt:lpstr>
      <vt:lpstr>標楷體</vt:lpstr>
      <vt:lpstr>Arial</vt:lpstr>
      <vt:lpstr>Calibri</vt:lpstr>
      <vt:lpstr>Times New Roman</vt:lpstr>
      <vt:lpstr>Trebuchet MS</vt:lpstr>
      <vt:lpstr>Wingdings 3</vt:lpstr>
      <vt:lpstr>多面向</vt:lpstr>
      <vt:lpstr>Office 佈景主題</vt:lpstr>
      <vt:lpstr>114年度 勞工教育訓練 研習會</vt:lpstr>
      <vt:lpstr>第15屆監事會第7次臨時會議紀錄</vt:lpstr>
      <vt:lpstr>第15屆監事會第12次會議暨宣導、研習會會議紀錄</vt:lpstr>
      <vt:lpstr>第15屆監事會第12次臨時會會議紀錄</vt:lpstr>
      <vt:lpstr>年度考核路線參考明細表       (日期暫以114年度為範本) 一、考核期間114年1月2日（星期四）起至3月12日（星期三）止，考核日期由考核人員與分會協商決定。 二、分會更改考核日期時須先通知考核人員，避免造成考核人員的不便。 三、考核總評會議暫訂114年3月14日（星期五）於總會召開。 四、第一組：優良分會選5名。            第二組：優良分會選5名。     第三組：優良分會選6名。            第四組：優良分會選4名。     第五組：優良分會選5名。            第六組：優良分會選4名。</vt:lpstr>
      <vt:lpstr>分會會務運作手冊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單據黏存單</vt:lpstr>
      <vt:lpstr>單據黏存單-範例</vt:lpstr>
      <vt:lpstr>來文簽核-範例</vt:lpstr>
      <vt:lpstr>PowerPoint 簡報</vt:lpstr>
      <vt:lpstr>PowerPoint 簡報</vt:lpstr>
      <vt:lpstr>PowerPoint 簡報</vt:lpstr>
      <vt:lpstr>PowerPoint 簡報</vt:lpstr>
      <vt:lpstr>第15屆監事會第13次臨時會議紀錄(考核總評會議)  建議事項： 1.周轉金設立用意：不希望由各分會常理或理事自行先墊付各項費用，請各分會應設立周轉金及「周轉金登記簿」，週轉金金額「不得為負數」。 2.請各分會黏貼單據粘存單時，建議以同性質歸類黏貼於同一張。 有關總會來文及各單位來文，各分會常理應有批閱的動作，方知哪些訊息可以傳達給會員週知。 3.各分會每月召開理事會議除會議記錄行文寄送總會外，應同時附上每月收支報告表。 4.各單位工安巡查應尊重各分會，邀請工會派員配合辦理並將結果及後續追蹤辦理情形附知分會，請各分會將「工安巡查輪值表」相關資料存查。 5.有關各分會戰鬥背心已發放過，請各分會各自保管，自即日起不再列入移交清冊；各分會會旗的保管(2面)，代表對於總會之向心力，請總會動員處行文各分會清點，如有短少協助補發。 6.有關會員留職停薪期間停扣傷亡互助金，復職6個月內請各分會主辦人員應儘速協助會員重新加入，希望未來於分會考核時加強宣導，以公平性來加入傷亡互助金。  </vt:lpstr>
      <vt:lpstr>PowerPoint 簡報</vt:lpstr>
      <vt:lpstr>感謝 您的聆聽</vt:lpstr>
    </vt:vector>
  </TitlesOfParts>
  <Company>台灣電力公司/嘉義區處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陳怡辛</dc:creator>
  <cp:lastModifiedBy>台灣電力工會</cp:lastModifiedBy>
  <cp:revision>1458</cp:revision>
  <cp:lastPrinted>2022-12-14T01:38:24Z</cp:lastPrinted>
  <dcterms:created xsi:type="dcterms:W3CDTF">2014-08-11T06:12:34Z</dcterms:created>
  <dcterms:modified xsi:type="dcterms:W3CDTF">2025-09-01T09:45:12Z</dcterms:modified>
</cp:coreProperties>
</file>