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1"/>
  </p:sldMasterIdLst>
  <p:notesMasterIdLst>
    <p:notesMasterId r:id="rId9"/>
  </p:notesMasterIdLst>
  <p:sldIdLst>
    <p:sldId id="275" r:id="rId2"/>
    <p:sldId id="266" r:id="rId3"/>
    <p:sldId id="270" r:id="rId4"/>
    <p:sldId id="8653" r:id="rId5"/>
    <p:sldId id="8661" r:id="rId6"/>
    <p:sldId id="267" r:id="rId7"/>
    <p:sldId id="305" r:id="rId8"/>
  </p:sldIdLst>
  <p:sldSz cx="9144000" cy="6858000" type="screen4x3"/>
  <p:notesSz cx="6805613" cy="99393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hu Yuhao" initials="SY" lastIdx="1" clrIdx="0">
    <p:extLst>
      <p:ext uri="{19B8F6BF-5375-455C-9EA6-DF929625EA0E}">
        <p15:presenceInfo xmlns:p15="http://schemas.microsoft.com/office/powerpoint/2012/main" userId="S::MT122406@globalymc.com::3ded7bfa-46fe-4ff3-9f00-d2b5f1230dcc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0000CC"/>
    <a:srgbClr val="FFFF66"/>
    <a:srgbClr val="DDEBF7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中等深淺樣式 2 - 輔色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75" autoAdjust="0"/>
    <p:restoredTop sz="94660"/>
  </p:normalViewPr>
  <p:slideViewPr>
    <p:cSldViewPr snapToGrid="0">
      <p:cViewPr varScale="1">
        <p:scale>
          <a:sx n="95" d="100"/>
          <a:sy n="95" d="100"/>
        </p:scale>
        <p:origin x="188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099" cy="49869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54939" y="0"/>
            <a:ext cx="2949099" cy="49869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36D6AC6-FE05-47B8-A2BC-96523FC3DE49}" type="datetimeFigureOut">
              <a:rPr lang="zh-TW" altLang="en-US" smtClean="0"/>
              <a:t>2023/2/9</a:t>
            </a:fld>
            <a:endParaRPr lang="zh-TW" altLang="en-US"/>
          </a:p>
        </p:txBody>
      </p:sp>
      <p:sp>
        <p:nvSpPr>
          <p:cNvPr id="4" name="投影片影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3013"/>
            <a:ext cx="4471987" cy="3354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0562" y="4783307"/>
            <a:ext cx="5444490" cy="3913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9440647"/>
            <a:ext cx="2949099" cy="49869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54939" y="9440647"/>
            <a:ext cx="2949099" cy="49869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8CBED72-88CA-4786-A108-314B3F77672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066735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頁首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1371600" y="4822130"/>
            <a:ext cx="6400800" cy="476672"/>
          </a:xfrm>
        </p:spPr>
        <p:txBody>
          <a:bodyPr>
            <a:normAutofit/>
          </a:bodyPr>
          <a:lstStyle>
            <a:lvl1pPr marL="0" indent="0" algn="ctr">
              <a:buNone/>
              <a:defRPr sz="2216" b="1">
                <a:solidFill>
                  <a:schemeClr val="tx1"/>
                </a:solidFill>
              </a:defRPr>
            </a:lvl1pPr>
            <a:lvl2pPr marL="42204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8440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2661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6881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1102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5322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9542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3763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dirty="0"/>
              <a:t>按一下以編輯作成單位</a:t>
            </a:r>
          </a:p>
        </p:txBody>
      </p:sp>
      <p:sp>
        <p:nvSpPr>
          <p:cNvPr id="9" name="標題 8">
            <a:extLst>
              <a:ext uri="{FF2B5EF4-FFF2-40B4-BE49-F238E27FC236}">
                <a16:creationId xmlns:a16="http://schemas.microsoft.com/office/drawing/2014/main" id="{4E594258-E45D-4348-A57F-5CEB0D4254D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0" y="2420888"/>
            <a:ext cx="8229600" cy="1224136"/>
          </a:xfrm>
        </p:spPr>
        <p:txBody>
          <a:bodyPr anchor="ctr" anchorCtr="0">
            <a:noAutofit/>
          </a:bodyPr>
          <a:lstStyle>
            <a:lvl1pPr algn="ctr">
              <a:defRPr sz="4984" b="1"/>
            </a:lvl1pPr>
          </a:lstStyle>
          <a:p>
            <a:r>
              <a:rPr kumimoji="1" lang="zh-TW" altLang="en-US" dirty="0"/>
              <a:t>按一下以編輯簡報標題</a:t>
            </a:r>
            <a:endParaRPr kumimoji="1" lang="ja-JP" altLang="en-US" dirty="0"/>
          </a:p>
        </p:txBody>
      </p:sp>
      <p:sp>
        <p:nvSpPr>
          <p:cNvPr id="13" name="文字版面配置區 12">
            <a:extLst>
              <a:ext uri="{FF2B5EF4-FFF2-40B4-BE49-F238E27FC236}">
                <a16:creationId xmlns:a16="http://schemas.microsoft.com/office/drawing/2014/main" id="{CF2E7AA2-708B-4C55-AA88-B0CDC164C89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700004" y="5619534"/>
            <a:ext cx="3743995" cy="360139"/>
          </a:xfrm>
        </p:spPr>
        <p:txBody>
          <a:bodyPr>
            <a:normAutofit/>
          </a:bodyPr>
          <a:lstStyle>
            <a:lvl1pPr marL="0" indent="0" algn="ctr">
              <a:buNone/>
              <a:defRPr sz="1477"/>
            </a:lvl1pPr>
          </a:lstStyle>
          <a:p>
            <a:pPr lvl="0"/>
            <a:r>
              <a:rPr kumimoji="1" lang="zh-TW" altLang="en-US" dirty="0"/>
              <a:t>按一下以編輯日期</a:t>
            </a:r>
            <a:endParaRPr kumimoji="1" lang="ja-JP" altLang="en-US" dirty="0"/>
          </a:p>
        </p:txBody>
      </p:sp>
      <p:sp>
        <p:nvSpPr>
          <p:cNvPr id="19" name="日期版面配置區 18">
            <a:extLst>
              <a:ext uri="{FF2B5EF4-FFF2-40B4-BE49-F238E27FC236}">
                <a16:creationId xmlns:a16="http://schemas.microsoft.com/office/drawing/2014/main" id="{568161EB-20A0-40D4-86F6-2A640425D6CC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fld id="{F2F94CC6-A6A6-476B-8F6A-4EF2F344BDBE}" type="datetimeFigureOut">
              <a:rPr lang="zh-TW" altLang="en-US" smtClean="0"/>
              <a:t>2023/2/9</a:t>
            </a:fld>
            <a:endParaRPr lang="zh-TW" altLang="en-US"/>
          </a:p>
        </p:txBody>
      </p:sp>
      <p:sp>
        <p:nvSpPr>
          <p:cNvPr id="20" name="頁尾版面配置區 19">
            <a:extLst>
              <a:ext uri="{FF2B5EF4-FFF2-40B4-BE49-F238E27FC236}">
                <a16:creationId xmlns:a16="http://schemas.microsoft.com/office/drawing/2014/main" id="{A2F9CC38-41A7-4F89-B354-2D94DF2D830F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21" name="投影片編號版面配置區 20">
            <a:extLst>
              <a:ext uri="{FF2B5EF4-FFF2-40B4-BE49-F238E27FC236}">
                <a16:creationId xmlns:a16="http://schemas.microsoft.com/office/drawing/2014/main" id="{7669FB50-2D9A-45FD-83BD-BDFA897CF5C6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8EC0150-C856-4FFD-AE9A-A419A089B80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439812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大綱投影片版面配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39C2C982-DFBB-44DC-AEF9-9465BF95EFA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0" y="764704"/>
            <a:ext cx="8229600" cy="796950"/>
          </a:xfrm>
        </p:spPr>
        <p:txBody>
          <a:bodyPr>
            <a:noAutofit/>
          </a:bodyPr>
          <a:lstStyle>
            <a:lvl1pPr>
              <a:defRPr sz="3000" b="1"/>
            </a:lvl1pPr>
          </a:lstStyle>
          <a:p>
            <a:r>
              <a:rPr kumimoji="1" lang="zh-TW" altLang="en-US" dirty="0"/>
              <a:t>按一下以編輯文字</a:t>
            </a:r>
            <a:endParaRPr kumimoji="1" lang="ja-JP" altLang="en-US" dirty="0"/>
          </a:p>
        </p:txBody>
      </p:sp>
      <p:sp>
        <p:nvSpPr>
          <p:cNvPr id="3" name="投影片編號版面配置區 2">
            <a:extLst>
              <a:ext uri="{FF2B5EF4-FFF2-40B4-BE49-F238E27FC236}">
                <a16:creationId xmlns:a16="http://schemas.microsoft.com/office/drawing/2014/main" id="{47B784E3-B460-40E8-96F6-E3A188FCFAB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EC0150-C856-4FFD-AE9A-A419A089B80C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5FA480B0-0324-4B42-BB88-C0AE9289BE45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F2F94CC6-A6A6-476B-8F6A-4EF2F344BDBE}" type="datetimeFigureOut">
              <a:rPr lang="zh-TW" altLang="en-US" smtClean="0"/>
              <a:t>2023/2/9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31F65106-2A66-4AC1-A736-BAC350D9124D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文字版面配置區 8">
            <a:extLst>
              <a:ext uri="{FF2B5EF4-FFF2-40B4-BE49-F238E27FC236}">
                <a16:creationId xmlns:a16="http://schemas.microsoft.com/office/drawing/2014/main" id="{449CCDC8-5289-46D2-96F7-D66C0A74E4D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700809"/>
            <a:ext cx="8229600" cy="2808287"/>
          </a:xfrm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>
            <a:normAutofit/>
          </a:bodyPr>
          <a:lstStyle>
            <a:lvl1pPr>
              <a:defRPr sz="2100" b="1"/>
            </a:lvl1pPr>
          </a:lstStyle>
          <a:p>
            <a:pPr lvl="0"/>
            <a:r>
              <a:rPr kumimoji="1" lang="zh-TW" altLang="en-US" dirty="0"/>
              <a:t>按一下以編輯大綱</a:t>
            </a:r>
          </a:p>
        </p:txBody>
      </p:sp>
      <p:sp>
        <p:nvSpPr>
          <p:cNvPr id="7" name="標題 1">
            <a:extLst>
              <a:ext uri="{FF2B5EF4-FFF2-40B4-BE49-F238E27FC236}">
                <a16:creationId xmlns:a16="http://schemas.microsoft.com/office/drawing/2014/main" id="{3ED78ABD-EA31-4CB4-9EA7-899FA04A897E}"/>
              </a:ext>
            </a:extLst>
          </p:cNvPr>
          <p:cNvSpPr txBox="1">
            <a:spLocks/>
          </p:cNvSpPr>
          <p:nvPr/>
        </p:nvSpPr>
        <p:spPr>
          <a:xfrm>
            <a:off x="457200" y="5286275"/>
            <a:ext cx="8229600" cy="796950"/>
          </a:xfrm>
          <a:prstGeom prst="rect">
            <a:avLst/>
          </a:prstGeom>
        </p:spPr>
        <p:txBody>
          <a:bodyPr vert="horz" lIns="84407" tIns="42203" rIns="84407" bIns="42203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kumimoji="1" lang="ja-JP" altLang="en-US" sz="4062" dirty="0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B66E0F1D-CF5F-45FF-A72B-F012E61EDA61}"/>
              </a:ext>
            </a:extLst>
          </p:cNvPr>
          <p:cNvSpPr/>
          <p:nvPr/>
        </p:nvSpPr>
        <p:spPr>
          <a:xfrm>
            <a:off x="466786" y="5478061"/>
            <a:ext cx="8771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zh-TW" altLang="en-US" sz="1800" b="1" dirty="0"/>
              <a:t>目的：</a:t>
            </a:r>
            <a:endParaRPr kumimoji="1" lang="ja-JP" altLang="en-US" sz="1800" b="1" dirty="0"/>
          </a:p>
        </p:txBody>
      </p:sp>
      <p:sp>
        <p:nvSpPr>
          <p:cNvPr id="10" name="文字版面配置區 12">
            <a:extLst>
              <a:ext uri="{FF2B5EF4-FFF2-40B4-BE49-F238E27FC236}">
                <a16:creationId xmlns:a16="http://schemas.microsoft.com/office/drawing/2014/main" id="{DB76DAD9-EB3E-459C-B1B9-A2FBB4906E2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475658" y="5478063"/>
            <a:ext cx="7211144" cy="446639"/>
          </a:xfrm>
        </p:spPr>
        <p:txBody>
          <a:bodyPr>
            <a:noAutofit/>
          </a:bodyPr>
          <a:lstStyle>
            <a:lvl1pPr marL="0" indent="0" algn="l">
              <a:buNone/>
              <a:defRPr sz="1800" b="1"/>
            </a:lvl1pPr>
          </a:lstStyle>
          <a:p>
            <a:pPr lvl="0"/>
            <a:r>
              <a:rPr kumimoji="1" lang="zh-TW" altLang="en-US" dirty="0"/>
              <a:t>按一下以編輯簡報目的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8690200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內容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0" y="0"/>
            <a:ext cx="6400800" cy="476672"/>
          </a:xfrm>
        </p:spPr>
        <p:txBody>
          <a:bodyPr>
            <a:normAutofit/>
          </a:bodyPr>
          <a:lstStyle>
            <a:lvl1pPr marL="0" indent="0" algn="l">
              <a:buNone/>
              <a:defRPr sz="2216" b="1">
                <a:solidFill>
                  <a:schemeClr val="bg1"/>
                </a:solidFill>
              </a:defRPr>
            </a:lvl1pPr>
            <a:lvl2pPr marL="42204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8440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2661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6881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1102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5322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9542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3763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dirty="0"/>
              <a:t>按一下以編輯投影片標題</a:t>
            </a:r>
            <a:r>
              <a:rPr lang="en-US" altLang="zh-TW" dirty="0"/>
              <a:t>(</a:t>
            </a:r>
            <a:r>
              <a:rPr lang="zh-TW" altLang="en-US" dirty="0"/>
              <a:t>字體大小</a:t>
            </a:r>
            <a:r>
              <a:rPr lang="en-US" altLang="zh-TW" dirty="0"/>
              <a:t>24)</a:t>
            </a:r>
            <a:endParaRPr lang="zh-TW" altLang="en-US" dirty="0"/>
          </a:p>
        </p:txBody>
      </p:sp>
      <p:sp>
        <p:nvSpPr>
          <p:cNvPr id="10" name="投影片編號版面配置區 9">
            <a:extLst>
              <a:ext uri="{FF2B5EF4-FFF2-40B4-BE49-F238E27FC236}">
                <a16:creationId xmlns:a16="http://schemas.microsoft.com/office/drawing/2014/main" id="{FC16C171-1C40-4214-BAC3-B2A5714A5E0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4409BA-F542-4C46-9A5E-40942E40CA60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5" name="文字版面配置區 8">
            <a:extLst>
              <a:ext uri="{FF2B5EF4-FFF2-40B4-BE49-F238E27FC236}">
                <a16:creationId xmlns:a16="http://schemas.microsoft.com/office/drawing/2014/main" id="{06DE19D9-6392-4F43-BFFD-ACEA452E30A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79512" y="620693"/>
            <a:ext cx="8229600" cy="2808287"/>
          </a:xfrm>
          <a:ln>
            <a:noFill/>
          </a:ln>
        </p:spPr>
        <p:txBody>
          <a:bodyPr>
            <a:normAutofit/>
          </a:bodyPr>
          <a:lstStyle>
            <a:lvl1pPr marL="0" indent="0">
              <a:buNone/>
              <a:defRPr sz="1847" b="1"/>
            </a:lvl1pPr>
          </a:lstStyle>
          <a:p>
            <a:pPr lvl="0"/>
            <a:r>
              <a:rPr kumimoji="1" lang="zh-TW" altLang="en-US" dirty="0"/>
              <a:t>按一下以新增</a:t>
            </a:r>
            <a:r>
              <a:rPr kumimoji="1" lang="zh-TW" altLang="en-US"/>
              <a:t>文字</a:t>
            </a:r>
            <a:r>
              <a:rPr kumimoji="1" lang="en-US" altLang="zh-TW" dirty="0"/>
              <a:t>(</a:t>
            </a:r>
            <a:r>
              <a:rPr kumimoji="1" lang="zh-TW" altLang="en-US" dirty="0"/>
              <a:t>字體大小</a:t>
            </a:r>
            <a:r>
              <a:rPr kumimoji="1" lang="en-US" altLang="zh-TW" dirty="0"/>
              <a:t>20)</a:t>
            </a:r>
            <a:endParaRPr kumimoji="1"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633365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頁尾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投影片編號版面配置區 2">
            <a:extLst>
              <a:ext uri="{FF2B5EF4-FFF2-40B4-BE49-F238E27FC236}">
                <a16:creationId xmlns:a16="http://schemas.microsoft.com/office/drawing/2014/main" id="{3A2642DC-8B5A-42A6-9273-5DDFFC4E0D7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EC0150-C856-4FFD-AE9A-A419A089B80C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6F98E1A5-6B82-47B5-945A-DDD24CFCDB86}"/>
              </a:ext>
            </a:extLst>
          </p:cNvPr>
          <p:cNvSpPr/>
          <p:nvPr/>
        </p:nvSpPr>
        <p:spPr>
          <a:xfrm>
            <a:off x="3329371" y="4797152"/>
            <a:ext cx="2575320" cy="29117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sz="1292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「創造</a:t>
            </a:r>
            <a:r>
              <a:rPr lang="ja-JP" altLang="en-US" sz="1292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感動</a:t>
            </a:r>
            <a:r>
              <a:rPr lang="ja-JP" altLang="en-US" sz="1292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的企業」－YAMAHA</a:t>
            </a:r>
          </a:p>
        </p:txBody>
      </p:sp>
      <p:sp>
        <p:nvSpPr>
          <p:cNvPr id="8" name="文字版面配置區 7">
            <a:extLst>
              <a:ext uri="{FF2B5EF4-FFF2-40B4-BE49-F238E27FC236}">
                <a16:creationId xmlns:a16="http://schemas.microsoft.com/office/drawing/2014/main" id="{E6711F5A-0444-442E-9761-65261ECC374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681298" y="2708920"/>
            <a:ext cx="3834919" cy="1552592"/>
          </a:xfrm>
        </p:spPr>
        <p:txBody>
          <a:bodyPr vert="horz" lIns="91440" tIns="45720" rIns="91440" bIns="45720" rtlCol="0" anchor="ctr">
            <a:noAutofit/>
          </a:bodyPr>
          <a:lstStyle>
            <a:lvl1pPr marL="0" indent="0" algn="dist">
              <a:buNone/>
              <a:defRPr kumimoji="1" lang="ja-JP" altLang="en-US" sz="4950" b="1" dirty="0"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</a:defRPr>
            </a:lvl1pPr>
          </a:lstStyle>
          <a:p>
            <a:pPr marL="316531" lvl="0" indent="-316531" algn="ctr">
              <a:spcBef>
                <a:spcPct val="0"/>
              </a:spcBef>
            </a:pPr>
            <a:r>
              <a:rPr kumimoji="1" lang="zh-TW" altLang="en-US" dirty="0"/>
              <a:t>按一下以新增</a:t>
            </a:r>
            <a:r>
              <a:rPr kumimoji="1" lang="en-US" altLang="zh-TW" dirty="0"/>
              <a:t>『</a:t>
            </a:r>
            <a:r>
              <a:rPr kumimoji="1" lang="zh-TW" altLang="en-US" dirty="0"/>
              <a:t>以上等</a:t>
            </a:r>
            <a:r>
              <a:rPr kumimoji="1" lang="en-US" altLang="zh-TW" dirty="0"/>
              <a:t>...』</a:t>
            </a:r>
            <a:r>
              <a:rPr kumimoji="1" lang="zh-TW" altLang="en-US" dirty="0"/>
              <a:t>文字訊息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1115411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投影片編號版面配置區 2">
            <a:extLst>
              <a:ext uri="{FF2B5EF4-FFF2-40B4-BE49-F238E27FC236}">
                <a16:creationId xmlns:a16="http://schemas.microsoft.com/office/drawing/2014/main" id="{8EBB0F3A-0290-4A01-944F-0848E9FA5D1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EC0150-C856-4FFD-AE9A-A419A089B80C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CB699C0E-BB67-48F6-A5F7-18C71C0AB33B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F2F94CC6-A6A6-476B-8F6A-4EF2F344BDBE}" type="datetimeFigureOut">
              <a:rPr lang="zh-TW" altLang="en-US" smtClean="0"/>
              <a:t>2023/2/9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446F3441-EBF4-4CB2-B166-147F6D9C6030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00599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6_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7">
            <a:extLst>
              <a:ext uri="{FF2B5EF4-FFF2-40B4-BE49-F238E27FC236}">
                <a16:creationId xmlns:a16="http://schemas.microsoft.com/office/drawing/2014/main" id="{B5F0B8A5-1DBA-4CDA-A415-EC6BFC4B5319}"/>
              </a:ext>
            </a:extLst>
          </p:cNvPr>
          <p:cNvSpPr/>
          <p:nvPr/>
        </p:nvSpPr>
        <p:spPr bwMode="auto">
          <a:xfrm>
            <a:off x="0" y="0"/>
            <a:ext cx="9144000" cy="460375"/>
          </a:xfrm>
          <a:prstGeom prst="rect">
            <a:avLst/>
          </a:prstGeom>
          <a:gradFill flip="none" rotWithShape="1">
            <a:gsLst>
              <a:gs pos="0">
                <a:srgbClr val="000099"/>
              </a:gs>
              <a:gs pos="66000">
                <a:srgbClr val="000099"/>
              </a:gs>
              <a:gs pos="81000">
                <a:schemeClr val="bg1"/>
              </a:gs>
            </a:gsLst>
            <a:lin ang="3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ja-JP" altLang="en-US" sz="1662" dirty="0">
              <a:solidFill>
                <a:prstClr val="white"/>
              </a:solidFill>
            </a:endParaRPr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B702A9E3-6D48-4F2C-8869-19EDB2CDBCC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4251" y="86690"/>
            <a:ext cx="1083587" cy="373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52014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29989894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4154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661"/>
            </a:lvl1pPr>
            <a:lvl2pPr marL="316531" indent="0" algn="ctr">
              <a:buNone/>
              <a:defRPr sz="1385"/>
            </a:lvl2pPr>
            <a:lvl3pPr marL="633062" indent="0" algn="ctr">
              <a:buNone/>
              <a:defRPr sz="1247"/>
            </a:lvl3pPr>
            <a:lvl4pPr marL="949593" indent="0" algn="ctr">
              <a:buNone/>
              <a:defRPr sz="1108"/>
            </a:lvl4pPr>
            <a:lvl5pPr marL="1266124" indent="0" algn="ctr">
              <a:buNone/>
              <a:defRPr sz="1108"/>
            </a:lvl5pPr>
            <a:lvl6pPr marL="1582655" indent="0" algn="ctr">
              <a:buNone/>
              <a:defRPr sz="1108"/>
            </a:lvl6pPr>
            <a:lvl7pPr marL="1899186" indent="0" algn="ctr">
              <a:buNone/>
              <a:defRPr sz="1108"/>
            </a:lvl7pPr>
            <a:lvl8pPr marL="2215717" indent="0" algn="ctr">
              <a:buNone/>
              <a:defRPr sz="1108"/>
            </a:lvl8pPr>
            <a:lvl9pPr marL="2532248" indent="0" algn="ctr">
              <a:buNone/>
              <a:defRPr sz="1108"/>
            </a:lvl9pPr>
          </a:lstStyle>
          <a:p>
            <a:r>
              <a:rPr lang="zh-TW" altLang="en-US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B89F55-E092-4231-A602-1568AAFEA013}" type="datetimeFigureOut">
              <a:rPr lang="zh-TW" altLang="en-US" smtClean="0"/>
              <a:t>2023/2/9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64CB6F-1227-48D8-9E72-3DCEF3E1682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702372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620688"/>
            <a:ext cx="8229600" cy="7969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dirty="0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5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dirty="0"/>
              <a:t>按一下以編輯母片文字樣式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  <a:p>
            <a:pPr lvl="3"/>
            <a:r>
              <a:rPr lang="zh-TW" altLang="en-US" dirty="0"/>
              <a:t>第四層</a:t>
            </a:r>
          </a:p>
          <a:p>
            <a:pPr lvl="4"/>
            <a:r>
              <a:rPr lang="zh-TW" altLang="en-US" dirty="0"/>
              <a:t>第五層</a:t>
            </a: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EC0150-C856-4FFD-AE9A-A419A089B80C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9" name="正方形/長方形 7">
            <a:extLst>
              <a:ext uri="{FF2B5EF4-FFF2-40B4-BE49-F238E27FC236}">
                <a16:creationId xmlns:a16="http://schemas.microsoft.com/office/drawing/2014/main" id="{98C4386B-4D19-49D4-95C1-18664F903738}"/>
              </a:ext>
            </a:extLst>
          </p:cNvPr>
          <p:cNvSpPr/>
          <p:nvPr/>
        </p:nvSpPr>
        <p:spPr bwMode="auto">
          <a:xfrm>
            <a:off x="0" y="0"/>
            <a:ext cx="9144000" cy="460375"/>
          </a:xfrm>
          <a:prstGeom prst="rect">
            <a:avLst/>
          </a:prstGeom>
          <a:gradFill flip="none" rotWithShape="1">
            <a:gsLst>
              <a:gs pos="0">
                <a:srgbClr val="000099"/>
              </a:gs>
              <a:gs pos="66000">
                <a:srgbClr val="000099"/>
              </a:gs>
              <a:gs pos="81000">
                <a:schemeClr val="bg1"/>
              </a:gs>
            </a:gsLst>
            <a:lin ang="3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ja-JP" altLang="en-US" sz="1661" dirty="0">
              <a:solidFill>
                <a:prstClr val="white"/>
              </a:solidFill>
            </a:endParaRP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A0025A0A-D08A-488F-AFB0-1C7A7364BE2B}"/>
              </a:ext>
            </a:extLst>
          </p:cNvPr>
          <p:cNvSpPr/>
          <p:nvPr/>
        </p:nvSpPr>
        <p:spPr>
          <a:xfrm>
            <a:off x="7299378" y="50187"/>
            <a:ext cx="675000" cy="360000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kumimoji="1" lang="zh-TW" altLang="en-US" sz="12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社外秘</a:t>
            </a:r>
            <a:endParaRPr kumimoji="1" lang="ja-JP" altLang="en-US" sz="1200" b="1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7" name="日期版面配置區 6">
            <a:extLst>
              <a:ext uri="{FF2B5EF4-FFF2-40B4-BE49-F238E27FC236}">
                <a16:creationId xmlns:a16="http://schemas.microsoft.com/office/drawing/2014/main" id="{FAFB4FC3-C003-49C1-B44F-FAE5635C90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1" y="635635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F94CC6-A6A6-476B-8F6A-4EF2F344BDBE}" type="datetimeFigureOut">
              <a:rPr lang="zh-TW" altLang="en-US" smtClean="0"/>
              <a:t>2023/2/9</a:t>
            </a:fld>
            <a:endParaRPr lang="zh-TW" altLang="en-US"/>
          </a:p>
        </p:txBody>
      </p:sp>
      <p:sp>
        <p:nvSpPr>
          <p:cNvPr id="8" name="頁尾版面配置區 7">
            <a:extLst>
              <a:ext uri="{FF2B5EF4-FFF2-40B4-BE49-F238E27FC236}">
                <a16:creationId xmlns:a16="http://schemas.microsoft.com/office/drawing/2014/main" id="{AA4E220A-54BD-4780-9D2C-85EAFF38BDD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1" y="6356355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963379A0-B023-4378-A8B0-5C06B25E74E9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6396" y="138782"/>
            <a:ext cx="891445" cy="409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98622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81" r:id="rId6"/>
    <p:sldLayoutId id="2147483682" r:id="rId7"/>
    <p:sldLayoutId id="2147483683" r:id="rId8"/>
  </p:sldLayoutIdLst>
  <p:txStyles>
    <p:titleStyle>
      <a:lvl1pPr algn="ctr" defTabSz="844083" rtl="0" eaLnBrk="1" latinLnBrk="0" hangingPunct="1">
        <a:spcBef>
          <a:spcPct val="0"/>
        </a:spcBef>
        <a:buNone/>
        <a:defRPr sz="4062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16531" indent="-316531" algn="l" defTabSz="844083" rtl="0" eaLnBrk="1" latinLnBrk="0" hangingPunct="1">
        <a:spcBef>
          <a:spcPct val="20000"/>
        </a:spcBef>
        <a:buFont typeface="Arial" pitchFamily="34" charset="0"/>
        <a:buChar char="•"/>
        <a:defRPr sz="2954" kern="1200">
          <a:solidFill>
            <a:schemeClr val="tx1"/>
          </a:solidFill>
          <a:latin typeface="+mn-lt"/>
          <a:ea typeface="+mn-ea"/>
          <a:cs typeface="+mn-cs"/>
        </a:defRPr>
      </a:lvl1pPr>
      <a:lvl2pPr marL="685817" indent="-263776" algn="l" defTabSz="844083" rtl="0" eaLnBrk="1" latinLnBrk="0" hangingPunct="1">
        <a:spcBef>
          <a:spcPct val="20000"/>
        </a:spcBef>
        <a:buFont typeface="Arial" pitchFamily="34" charset="0"/>
        <a:buChar char="–"/>
        <a:defRPr sz="2585" kern="1200">
          <a:solidFill>
            <a:schemeClr val="tx1"/>
          </a:solidFill>
          <a:latin typeface="+mn-lt"/>
          <a:ea typeface="+mn-ea"/>
          <a:cs typeface="+mn-cs"/>
        </a:defRPr>
      </a:lvl2pPr>
      <a:lvl3pPr marL="1055103" indent="-211021" algn="l" defTabSz="844083" rtl="0" eaLnBrk="1" latinLnBrk="0" hangingPunct="1">
        <a:spcBef>
          <a:spcPct val="20000"/>
        </a:spcBef>
        <a:buFont typeface="Arial" pitchFamily="34" charset="0"/>
        <a:buChar char="•"/>
        <a:defRPr sz="2216" kern="1200">
          <a:solidFill>
            <a:schemeClr val="tx1"/>
          </a:solidFill>
          <a:latin typeface="+mn-lt"/>
          <a:ea typeface="+mn-ea"/>
          <a:cs typeface="+mn-cs"/>
        </a:defRPr>
      </a:lvl3pPr>
      <a:lvl4pPr marL="1477145" indent="-211021" algn="l" defTabSz="844083" rtl="0" eaLnBrk="1" latinLnBrk="0" hangingPunct="1">
        <a:spcBef>
          <a:spcPct val="20000"/>
        </a:spcBef>
        <a:buFont typeface="Arial" pitchFamily="34" charset="0"/>
        <a:buChar char="–"/>
        <a:defRPr sz="1847" kern="1200">
          <a:solidFill>
            <a:schemeClr val="tx1"/>
          </a:solidFill>
          <a:latin typeface="+mn-lt"/>
          <a:ea typeface="+mn-ea"/>
          <a:cs typeface="+mn-cs"/>
        </a:defRPr>
      </a:lvl4pPr>
      <a:lvl5pPr marL="1899186" indent="-211021" algn="l" defTabSz="844083" rtl="0" eaLnBrk="1" latinLnBrk="0" hangingPunct="1">
        <a:spcBef>
          <a:spcPct val="20000"/>
        </a:spcBef>
        <a:buFont typeface="Arial" pitchFamily="34" charset="0"/>
        <a:buChar char="»"/>
        <a:defRPr sz="1847" kern="1200">
          <a:solidFill>
            <a:schemeClr val="tx1"/>
          </a:solidFill>
          <a:latin typeface="+mn-lt"/>
          <a:ea typeface="+mn-ea"/>
          <a:cs typeface="+mn-cs"/>
        </a:defRPr>
      </a:lvl5pPr>
      <a:lvl6pPr marL="2321228" indent="-211021" algn="l" defTabSz="844083" rtl="0" eaLnBrk="1" latinLnBrk="0" hangingPunct="1">
        <a:spcBef>
          <a:spcPct val="20000"/>
        </a:spcBef>
        <a:buFont typeface="Arial" pitchFamily="34" charset="0"/>
        <a:buChar char="•"/>
        <a:defRPr sz="1847" kern="1200">
          <a:solidFill>
            <a:schemeClr val="tx1"/>
          </a:solidFill>
          <a:latin typeface="+mn-lt"/>
          <a:ea typeface="+mn-ea"/>
          <a:cs typeface="+mn-cs"/>
        </a:defRPr>
      </a:lvl6pPr>
      <a:lvl7pPr marL="2743268" indent="-211021" algn="l" defTabSz="844083" rtl="0" eaLnBrk="1" latinLnBrk="0" hangingPunct="1">
        <a:spcBef>
          <a:spcPct val="20000"/>
        </a:spcBef>
        <a:buFont typeface="Arial" pitchFamily="34" charset="0"/>
        <a:buChar char="•"/>
        <a:defRPr sz="1847" kern="1200">
          <a:solidFill>
            <a:schemeClr val="tx1"/>
          </a:solidFill>
          <a:latin typeface="+mn-lt"/>
          <a:ea typeface="+mn-ea"/>
          <a:cs typeface="+mn-cs"/>
        </a:defRPr>
      </a:lvl7pPr>
      <a:lvl8pPr marL="3165310" indent="-211021" algn="l" defTabSz="844083" rtl="0" eaLnBrk="1" latinLnBrk="0" hangingPunct="1">
        <a:spcBef>
          <a:spcPct val="20000"/>
        </a:spcBef>
        <a:buFont typeface="Arial" pitchFamily="34" charset="0"/>
        <a:buChar char="•"/>
        <a:defRPr sz="1847" kern="1200">
          <a:solidFill>
            <a:schemeClr val="tx1"/>
          </a:solidFill>
          <a:latin typeface="+mn-lt"/>
          <a:ea typeface="+mn-ea"/>
          <a:cs typeface="+mn-cs"/>
        </a:defRPr>
      </a:lvl8pPr>
      <a:lvl9pPr marL="3587351" indent="-211021" algn="l" defTabSz="844083" rtl="0" eaLnBrk="1" latinLnBrk="0" hangingPunct="1">
        <a:spcBef>
          <a:spcPct val="20000"/>
        </a:spcBef>
        <a:buFont typeface="Arial" pitchFamily="34" charset="0"/>
        <a:buChar char="•"/>
        <a:defRPr sz="184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844083" rtl="0" eaLnBrk="1" latinLnBrk="0" hangingPunct="1">
        <a:defRPr sz="1661" kern="1200">
          <a:solidFill>
            <a:schemeClr val="tx1"/>
          </a:solidFill>
          <a:latin typeface="+mn-lt"/>
          <a:ea typeface="+mn-ea"/>
          <a:cs typeface="+mn-cs"/>
        </a:defRPr>
      </a:lvl1pPr>
      <a:lvl2pPr marL="422042" algn="l" defTabSz="844083" rtl="0" eaLnBrk="1" latinLnBrk="0" hangingPunct="1">
        <a:defRPr sz="1661" kern="1200">
          <a:solidFill>
            <a:schemeClr val="tx1"/>
          </a:solidFill>
          <a:latin typeface="+mn-lt"/>
          <a:ea typeface="+mn-ea"/>
          <a:cs typeface="+mn-cs"/>
        </a:defRPr>
      </a:lvl2pPr>
      <a:lvl3pPr marL="844083" algn="l" defTabSz="844083" rtl="0" eaLnBrk="1" latinLnBrk="0" hangingPunct="1">
        <a:defRPr sz="1661" kern="1200">
          <a:solidFill>
            <a:schemeClr val="tx1"/>
          </a:solidFill>
          <a:latin typeface="+mn-lt"/>
          <a:ea typeface="+mn-ea"/>
          <a:cs typeface="+mn-cs"/>
        </a:defRPr>
      </a:lvl3pPr>
      <a:lvl4pPr marL="1266124" algn="l" defTabSz="844083" rtl="0" eaLnBrk="1" latinLnBrk="0" hangingPunct="1">
        <a:defRPr sz="1661" kern="1200">
          <a:solidFill>
            <a:schemeClr val="tx1"/>
          </a:solidFill>
          <a:latin typeface="+mn-lt"/>
          <a:ea typeface="+mn-ea"/>
          <a:cs typeface="+mn-cs"/>
        </a:defRPr>
      </a:lvl4pPr>
      <a:lvl5pPr marL="1688165" algn="l" defTabSz="844083" rtl="0" eaLnBrk="1" latinLnBrk="0" hangingPunct="1">
        <a:defRPr sz="1661" kern="1200">
          <a:solidFill>
            <a:schemeClr val="tx1"/>
          </a:solidFill>
          <a:latin typeface="+mn-lt"/>
          <a:ea typeface="+mn-ea"/>
          <a:cs typeface="+mn-cs"/>
        </a:defRPr>
      </a:lvl5pPr>
      <a:lvl6pPr marL="2110207" algn="l" defTabSz="844083" rtl="0" eaLnBrk="1" latinLnBrk="0" hangingPunct="1">
        <a:defRPr sz="1661" kern="1200">
          <a:solidFill>
            <a:schemeClr val="tx1"/>
          </a:solidFill>
          <a:latin typeface="+mn-lt"/>
          <a:ea typeface="+mn-ea"/>
          <a:cs typeface="+mn-cs"/>
        </a:defRPr>
      </a:lvl6pPr>
      <a:lvl7pPr marL="2532248" algn="l" defTabSz="844083" rtl="0" eaLnBrk="1" latinLnBrk="0" hangingPunct="1">
        <a:defRPr sz="1661" kern="1200">
          <a:solidFill>
            <a:schemeClr val="tx1"/>
          </a:solidFill>
          <a:latin typeface="+mn-lt"/>
          <a:ea typeface="+mn-ea"/>
          <a:cs typeface="+mn-cs"/>
        </a:defRPr>
      </a:lvl7pPr>
      <a:lvl8pPr marL="2954289" algn="l" defTabSz="844083" rtl="0" eaLnBrk="1" latinLnBrk="0" hangingPunct="1">
        <a:defRPr sz="1661" kern="1200">
          <a:solidFill>
            <a:schemeClr val="tx1"/>
          </a:solidFill>
          <a:latin typeface="+mn-lt"/>
          <a:ea typeface="+mn-ea"/>
          <a:cs typeface="+mn-cs"/>
        </a:defRPr>
      </a:lvl8pPr>
      <a:lvl9pPr marL="3376331" algn="l" defTabSz="844083" rtl="0" eaLnBrk="1" latinLnBrk="0" hangingPunct="1">
        <a:defRPr sz="166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https://www.yamaha-motor.com.tw/index.aspx" TargetMode="Externa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副標題 1">
            <a:extLst>
              <a:ext uri="{FF2B5EF4-FFF2-40B4-BE49-F238E27FC236}">
                <a16:creationId xmlns:a16="http://schemas.microsoft.com/office/drawing/2014/main" id="{70EDD4B8-7053-43A9-BD01-CB861D1B159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zh-TW" altLang="en-US" dirty="0"/>
              <a:t>營業部 特販</a:t>
            </a:r>
            <a:r>
              <a:rPr lang="en-US" altLang="zh-TW" dirty="0"/>
              <a:t>GR</a:t>
            </a:r>
          </a:p>
          <a:p>
            <a:endParaRPr lang="zh-TW" altLang="en-US" dirty="0"/>
          </a:p>
        </p:txBody>
      </p:sp>
      <p:sp>
        <p:nvSpPr>
          <p:cNvPr id="3" name="標題 2">
            <a:extLst>
              <a:ext uri="{FF2B5EF4-FFF2-40B4-BE49-F238E27FC236}">
                <a16:creationId xmlns:a16="http://schemas.microsoft.com/office/drawing/2014/main" id="{BD443156-504F-4A95-A07D-889ECF8594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341119"/>
            <a:ext cx="8229600" cy="3160279"/>
          </a:xfrm>
        </p:spPr>
        <p:txBody>
          <a:bodyPr/>
          <a:lstStyle/>
          <a:p>
            <a:r>
              <a:rPr lang="en-US" altLang="zh-TW" sz="4400" dirty="0">
                <a:latin typeface="+mn-ea"/>
                <a:ea typeface="+mn-ea"/>
              </a:rPr>
              <a:t>2023</a:t>
            </a:r>
            <a:r>
              <a:rPr lang="zh-TW" altLang="en-US" sz="4400" dirty="0">
                <a:latin typeface="+mn-ea"/>
                <a:ea typeface="+mn-ea"/>
              </a:rPr>
              <a:t>年</a:t>
            </a:r>
            <a:r>
              <a:rPr lang="en-US" altLang="zh-TW" sz="4400" dirty="0">
                <a:latin typeface="+mn-ea"/>
                <a:ea typeface="+mn-ea"/>
              </a:rPr>
              <a:t> YAMAHA </a:t>
            </a:r>
            <a:br>
              <a:rPr lang="en-US" altLang="zh-TW" sz="4400" dirty="0">
                <a:latin typeface="+mn-ea"/>
                <a:ea typeface="+mn-ea"/>
              </a:rPr>
            </a:br>
            <a:br>
              <a:rPr lang="en-US" altLang="zh-TW" sz="4400" dirty="0">
                <a:latin typeface="+mn-ea"/>
                <a:ea typeface="+mn-ea"/>
              </a:rPr>
            </a:br>
            <a:r>
              <a:rPr lang="zh-TW" altLang="en-US" sz="4400" b="1" dirty="0"/>
              <a:t>台灣電力工會福利處</a:t>
            </a:r>
            <a:br>
              <a:rPr lang="en-US" altLang="zh-TW" sz="4400" dirty="0"/>
            </a:br>
            <a:r>
              <a:rPr lang="zh-TW" altLang="en-US" sz="4400" dirty="0">
                <a:latin typeface="+mn-ea"/>
              </a:rPr>
              <a:t>優惠</a:t>
            </a:r>
            <a:r>
              <a:rPr lang="zh-TW" altLang="en-US" sz="4400" dirty="0">
                <a:latin typeface="+mn-ea"/>
                <a:ea typeface="+mn-ea"/>
              </a:rPr>
              <a:t>購車案</a:t>
            </a:r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51A3068D-9A75-40EA-BC0F-D9A4D90645A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altLang="zh-TW" dirty="0"/>
              <a:t>2023.02.08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2527519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字方塊 3">
            <a:extLst>
              <a:ext uri="{FF2B5EF4-FFF2-40B4-BE49-F238E27FC236}">
                <a16:creationId xmlns:a16="http://schemas.microsoft.com/office/drawing/2014/main" id="{A23DEBBE-4C84-40B5-B429-3E68AD4E7292}"/>
              </a:ext>
            </a:extLst>
          </p:cNvPr>
          <p:cNvSpPr txBox="1"/>
          <p:nvPr/>
        </p:nvSpPr>
        <p:spPr>
          <a:xfrm>
            <a:off x="1638337" y="661192"/>
            <a:ext cx="58083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600" b="1" dirty="0">
                <a:latin typeface="+mn-ea"/>
              </a:rPr>
              <a:t>2023</a:t>
            </a:r>
            <a:r>
              <a:rPr lang="zh-TW" altLang="en-US" sz="1600" b="1" dirty="0">
                <a:latin typeface="+mn-ea"/>
              </a:rPr>
              <a:t>年</a:t>
            </a:r>
            <a:r>
              <a:rPr lang="en-US" altLang="zh-TW" sz="1600" b="1" dirty="0">
                <a:latin typeface="+mn-ea"/>
              </a:rPr>
              <a:t>3/1(</a:t>
            </a:r>
            <a:r>
              <a:rPr lang="zh-TW" altLang="en-US" sz="1600" b="1" dirty="0">
                <a:latin typeface="+mn-ea"/>
              </a:rPr>
              <a:t>日</a:t>
            </a:r>
            <a:r>
              <a:rPr lang="en-US" altLang="zh-TW" sz="1600" b="1" dirty="0">
                <a:latin typeface="+mn-ea"/>
              </a:rPr>
              <a:t>)</a:t>
            </a:r>
            <a:r>
              <a:rPr lang="zh-TW" altLang="en-US" sz="1600" b="1" dirty="0">
                <a:latin typeface="+mn-ea"/>
              </a:rPr>
              <a:t>起</a:t>
            </a:r>
            <a:r>
              <a:rPr lang="en-US" altLang="zh-TW" sz="1600" b="1" dirty="0">
                <a:latin typeface="+mn-ea"/>
              </a:rPr>
              <a:t>~12/31(</a:t>
            </a:r>
            <a:r>
              <a:rPr lang="zh-TW" altLang="en-US" sz="1600" b="1" dirty="0">
                <a:latin typeface="+mn-ea"/>
              </a:rPr>
              <a:t>二</a:t>
            </a:r>
            <a:r>
              <a:rPr lang="en-US" altLang="zh-TW" sz="1600" b="1" dirty="0">
                <a:latin typeface="+mn-ea"/>
              </a:rPr>
              <a:t>)</a:t>
            </a:r>
            <a:r>
              <a:rPr lang="zh-TW" altLang="en-US" sz="1600" b="1" dirty="0">
                <a:latin typeface="+mn-ea"/>
              </a:rPr>
              <a:t>止 </a:t>
            </a:r>
            <a:r>
              <a:rPr lang="en-US" altLang="zh-TW" sz="1600" b="1" dirty="0">
                <a:latin typeface="+mn-ea"/>
              </a:rPr>
              <a:t>(</a:t>
            </a:r>
            <a:r>
              <a:rPr lang="zh-TW" altLang="en-US" sz="1600" b="1" dirty="0">
                <a:latin typeface="+mn-ea"/>
              </a:rPr>
              <a:t>須完成領牌</a:t>
            </a:r>
            <a:r>
              <a:rPr lang="en-US" altLang="zh-TW" sz="1600" b="1" dirty="0">
                <a:latin typeface="+mn-ea"/>
              </a:rPr>
              <a:t>)</a:t>
            </a:r>
            <a:endParaRPr lang="zh-TW" altLang="en-US" sz="1600" b="1" dirty="0">
              <a:latin typeface="+mn-ea"/>
            </a:endParaRPr>
          </a:p>
        </p:txBody>
      </p:sp>
      <p:sp>
        <p:nvSpPr>
          <p:cNvPr id="6" name="矩形: 圓角 5">
            <a:extLst>
              <a:ext uri="{FF2B5EF4-FFF2-40B4-BE49-F238E27FC236}">
                <a16:creationId xmlns:a16="http://schemas.microsoft.com/office/drawing/2014/main" id="{8A608FE8-0C61-4BC1-95DF-B67156CC0A28}"/>
              </a:ext>
            </a:extLst>
          </p:cNvPr>
          <p:cNvSpPr/>
          <p:nvPr/>
        </p:nvSpPr>
        <p:spPr>
          <a:xfrm>
            <a:off x="101016" y="588879"/>
            <a:ext cx="1296144" cy="432048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1600" dirty="0">
                <a:solidFill>
                  <a:schemeClr val="tx1"/>
                </a:solidFill>
                <a:latin typeface="+mn-ea"/>
              </a:rPr>
              <a:t>日期</a:t>
            </a:r>
          </a:p>
        </p:txBody>
      </p:sp>
      <p:sp>
        <p:nvSpPr>
          <p:cNvPr id="17" name="矩形: 圓角 16">
            <a:extLst>
              <a:ext uri="{FF2B5EF4-FFF2-40B4-BE49-F238E27FC236}">
                <a16:creationId xmlns:a16="http://schemas.microsoft.com/office/drawing/2014/main" id="{0E980974-0325-4F1E-8E56-6D27A9E4AC25}"/>
              </a:ext>
            </a:extLst>
          </p:cNvPr>
          <p:cNvSpPr/>
          <p:nvPr/>
        </p:nvSpPr>
        <p:spPr>
          <a:xfrm>
            <a:off x="88029" y="1220203"/>
            <a:ext cx="1296144" cy="432048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1600" dirty="0">
                <a:solidFill>
                  <a:schemeClr val="tx1"/>
                </a:solidFill>
                <a:latin typeface="+mn-ea"/>
              </a:rPr>
              <a:t>對象</a:t>
            </a:r>
          </a:p>
        </p:txBody>
      </p:sp>
      <p:sp>
        <p:nvSpPr>
          <p:cNvPr id="18" name="文字方塊 17">
            <a:extLst>
              <a:ext uri="{FF2B5EF4-FFF2-40B4-BE49-F238E27FC236}">
                <a16:creationId xmlns:a16="http://schemas.microsoft.com/office/drawing/2014/main" id="{811D4E0A-23A5-40B2-BF66-CEB3A2F7FA8C}"/>
              </a:ext>
            </a:extLst>
          </p:cNvPr>
          <p:cNvSpPr txBox="1"/>
          <p:nvPr/>
        </p:nvSpPr>
        <p:spPr>
          <a:xfrm>
            <a:off x="1411232" y="1209988"/>
            <a:ext cx="7418444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zh-TW" altLang="en-US" sz="1600" b="1" dirty="0"/>
              <a:t>台電公司在職員工、直系親屬含配偶及</a:t>
            </a:r>
            <a:r>
              <a:rPr lang="zh-TW" altLang="en-US" sz="1600" b="1" u="sng" dirty="0"/>
              <a:t>退休員工本人</a:t>
            </a:r>
            <a:r>
              <a:rPr lang="en-US" altLang="zh-TW" sz="1600" b="1" u="sng" dirty="0"/>
              <a:t>(</a:t>
            </a:r>
            <a:r>
              <a:rPr lang="zh-TW" altLang="en-US" sz="1600" b="1" u="sng" dirty="0"/>
              <a:t>身份證明確認</a:t>
            </a:r>
            <a:r>
              <a:rPr lang="en-US" altLang="zh-TW" sz="1600" b="1" u="sng" dirty="0"/>
              <a:t>)</a:t>
            </a:r>
          </a:p>
          <a:p>
            <a:r>
              <a:rPr lang="en-US" altLang="zh-TW" sz="1600" b="1" dirty="0">
                <a:latin typeface="+mn-ea"/>
              </a:rPr>
              <a:t>(</a:t>
            </a:r>
            <a:r>
              <a:rPr lang="zh-TW" altLang="en-US" sz="1600" b="1" dirty="0">
                <a:latin typeface="+mn-ea"/>
              </a:rPr>
              <a:t>每個身分限制購買</a:t>
            </a:r>
            <a:r>
              <a:rPr lang="en-US" altLang="zh-TW" sz="1600" b="1" dirty="0">
                <a:latin typeface="+mn-ea"/>
              </a:rPr>
              <a:t>1</a:t>
            </a:r>
            <a:r>
              <a:rPr lang="zh-TW" altLang="en-US" sz="1600" b="1" dirty="0">
                <a:latin typeface="+mn-ea"/>
              </a:rPr>
              <a:t>台</a:t>
            </a:r>
            <a:r>
              <a:rPr lang="en-US" altLang="zh-TW" sz="1600" b="1" dirty="0">
                <a:latin typeface="+mn-ea"/>
              </a:rPr>
              <a:t>)</a:t>
            </a:r>
            <a:endParaRPr lang="en-US" altLang="zh-TW" sz="1600" b="1" dirty="0"/>
          </a:p>
        </p:txBody>
      </p:sp>
      <p:sp>
        <p:nvSpPr>
          <p:cNvPr id="22" name="矩形: 圓角 21">
            <a:extLst>
              <a:ext uri="{FF2B5EF4-FFF2-40B4-BE49-F238E27FC236}">
                <a16:creationId xmlns:a16="http://schemas.microsoft.com/office/drawing/2014/main" id="{8932C750-C8C8-4ABA-A3D1-8343A40EE3D1}"/>
              </a:ext>
            </a:extLst>
          </p:cNvPr>
          <p:cNvSpPr/>
          <p:nvPr/>
        </p:nvSpPr>
        <p:spPr>
          <a:xfrm>
            <a:off x="88029" y="2612246"/>
            <a:ext cx="1296144" cy="432048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1600" dirty="0">
                <a:solidFill>
                  <a:schemeClr val="tx1"/>
                </a:solidFill>
                <a:latin typeface="+mn-ea"/>
              </a:rPr>
              <a:t>優惠</a:t>
            </a:r>
          </a:p>
        </p:txBody>
      </p:sp>
      <p:sp>
        <p:nvSpPr>
          <p:cNvPr id="25" name="矩形: 圓角 24">
            <a:extLst>
              <a:ext uri="{FF2B5EF4-FFF2-40B4-BE49-F238E27FC236}">
                <a16:creationId xmlns:a16="http://schemas.microsoft.com/office/drawing/2014/main" id="{C713E71D-24FC-4CF4-8233-0EED3BE0A782}"/>
              </a:ext>
            </a:extLst>
          </p:cNvPr>
          <p:cNvSpPr/>
          <p:nvPr/>
        </p:nvSpPr>
        <p:spPr>
          <a:xfrm>
            <a:off x="115087" y="3292230"/>
            <a:ext cx="1296144" cy="432048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1600" dirty="0">
                <a:solidFill>
                  <a:schemeClr val="tx1"/>
                </a:solidFill>
                <a:latin typeface="+mn-ea"/>
              </a:rPr>
              <a:t>方式</a:t>
            </a:r>
          </a:p>
        </p:txBody>
      </p:sp>
      <p:sp>
        <p:nvSpPr>
          <p:cNvPr id="26" name="文字方塊 25">
            <a:extLst>
              <a:ext uri="{FF2B5EF4-FFF2-40B4-BE49-F238E27FC236}">
                <a16:creationId xmlns:a16="http://schemas.microsoft.com/office/drawing/2014/main" id="{D0149A6C-39CC-46C8-975C-BE10B423F25D}"/>
              </a:ext>
            </a:extLst>
          </p:cNvPr>
          <p:cNvSpPr txBox="1"/>
          <p:nvPr/>
        </p:nvSpPr>
        <p:spPr>
          <a:xfrm>
            <a:off x="1269743" y="3837978"/>
            <a:ext cx="7701421" cy="2263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50000"/>
              </a:lnSpc>
            </a:pPr>
            <a:r>
              <a:rPr lang="en-US" altLang="zh-TW" sz="1600" b="1" dirty="0">
                <a:solidFill>
                  <a:prstClr val="black"/>
                </a:solidFill>
                <a:latin typeface="+mn-ea"/>
              </a:rPr>
              <a:t>1.</a:t>
            </a:r>
            <a:r>
              <a:rPr lang="zh-TW" altLang="en-US" sz="1600" b="1" dirty="0">
                <a:solidFill>
                  <a:prstClr val="black"/>
                </a:solidFill>
                <a:latin typeface="+mn-ea"/>
              </a:rPr>
              <a:t>本專案購車由</a:t>
            </a:r>
            <a:r>
              <a:rPr lang="en-US" altLang="zh-TW" sz="1600" b="1" dirty="0">
                <a:solidFill>
                  <a:prstClr val="black"/>
                </a:solidFill>
                <a:latin typeface="+mn-ea"/>
              </a:rPr>
              <a:t>YAMAHA</a:t>
            </a:r>
            <a:r>
              <a:rPr lang="zh-TW" altLang="en-US" sz="1600" b="1" dirty="0">
                <a:solidFill>
                  <a:prstClr val="black"/>
                </a:solidFill>
                <a:latin typeface="+mn-ea"/>
              </a:rPr>
              <a:t>全國經銷店承辦，各地區店名請上官網查詢。</a:t>
            </a:r>
            <a:endParaRPr lang="en-US" altLang="zh-TW" sz="1600" b="1" dirty="0">
              <a:solidFill>
                <a:prstClr val="black"/>
              </a:solidFill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en-US" altLang="zh-TW" sz="1600" b="1" dirty="0">
                <a:solidFill>
                  <a:prstClr val="black"/>
                </a:solidFill>
                <a:latin typeface="+mn-ea"/>
              </a:rPr>
              <a:t>2.</a:t>
            </a:r>
            <a:r>
              <a:rPr lang="zh-TW" altLang="en-US" sz="1600" b="1" dirty="0">
                <a:solidFill>
                  <a:prstClr val="black"/>
                </a:solidFill>
                <a:latin typeface="+mn-ea"/>
              </a:rPr>
              <a:t>本專案須提供領牌行照</a:t>
            </a:r>
            <a:r>
              <a:rPr lang="en-US" altLang="zh-TW" sz="1600" b="1" dirty="0">
                <a:solidFill>
                  <a:prstClr val="black"/>
                </a:solidFill>
                <a:latin typeface="+mn-ea"/>
              </a:rPr>
              <a:t>/</a:t>
            </a:r>
            <a:r>
              <a:rPr lang="zh-TW" altLang="en-US" sz="1600" b="1" dirty="0">
                <a:solidFill>
                  <a:prstClr val="black"/>
                </a:solidFill>
                <a:latin typeface="+mn-ea"/>
              </a:rPr>
              <a:t>身分證</a:t>
            </a:r>
            <a:r>
              <a:rPr lang="en-US" altLang="zh-TW" sz="1600" b="1" dirty="0">
                <a:solidFill>
                  <a:prstClr val="black"/>
                </a:solidFill>
                <a:latin typeface="+mn-ea"/>
              </a:rPr>
              <a:t>/</a:t>
            </a:r>
            <a:r>
              <a:rPr lang="zh-TW" altLang="en-US" sz="1600" b="1" dirty="0">
                <a:solidFill>
                  <a:prstClr val="black"/>
                </a:solidFill>
                <a:latin typeface="+mn-ea"/>
              </a:rPr>
              <a:t>工會會員卡影本。</a:t>
            </a:r>
            <a:endParaRPr lang="en-US" altLang="zh-TW" sz="1600" b="1" dirty="0">
              <a:solidFill>
                <a:prstClr val="black"/>
              </a:solidFill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en-US" altLang="zh-TW" sz="1600" b="1" dirty="0">
                <a:solidFill>
                  <a:prstClr val="black"/>
                </a:solidFill>
                <a:latin typeface="+mn-ea"/>
              </a:rPr>
              <a:t>    (</a:t>
            </a:r>
            <a:r>
              <a:rPr lang="zh-TW" altLang="en-US" sz="1600" b="1" dirty="0">
                <a:solidFill>
                  <a:prstClr val="black"/>
                </a:solidFill>
                <a:latin typeface="+mn-ea"/>
              </a:rPr>
              <a:t>配偶</a:t>
            </a:r>
            <a:r>
              <a:rPr lang="en-US" altLang="zh-TW" sz="1600" b="1" dirty="0">
                <a:solidFill>
                  <a:prstClr val="black"/>
                </a:solidFill>
                <a:latin typeface="+mn-ea"/>
              </a:rPr>
              <a:t>/</a:t>
            </a:r>
            <a:r>
              <a:rPr lang="zh-TW" altLang="en-US" sz="1600" b="1" dirty="0">
                <a:solidFill>
                  <a:prstClr val="black"/>
                </a:solidFill>
                <a:latin typeface="+mn-ea"/>
              </a:rPr>
              <a:t>直系親屬需另提供身分證影本</a:t>
            </a:r>
            <a:r>
              <a:rPr lang="en-US" altLang="zh-TW" sz="1600" b="1" dirty="0">
                <a:solidFill>
                  <a:prstClr val="black"/>
                </a:solidFill>
                <a:latin typeface="+mn-ea"/>
              </a:rPr>
              <a:t>)</a:t>
            </a:r>
            <a:r>
              <a:rPr lang="zh-TW" altLang="en-US" sz="1600" b="1" dirty="0">
                <a:solidFill>
                  <a:prstClr val="black"/>
                </a:solidFill>
                <a:latin typeface="+mn-ea"/>
              </a:rPr>
              <a:t>、</a:t>
            </a:r>
            <a:r>
              <a:rPr lang="zh-TW" altLang="en-US" sz="1600" b="1" dirty="0">
                <a:solidFill>
                  <a:srgbClr val="0000CC"/>
                </a:solidFill>
                <a:latin typeface="+mn-ea"/>
              </a:rPr>
              <a:t>車主存摺影本</a:t>
            </a:r>
            <a:r>
              <a:rPr lang="zh-TW" altLang="en-US" sz="1600" b="1" dirty="0">
                <a:solidFill>
                  <a:prstClr val="black"/>
                </a:solidFill>
                <a:latin typeface="+mn-ea"/>
              </a:rPr>
              <a:t>。</a:t>
            </a:r>
            <a:endParaRPr lang="en-US" altLang="zh-TW" sz="1600" b="1" dirty="0">
              <a:solidFill>
                <a:prstClr val="black"/>
              </a:solidFill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en-US" altLang="zh-TW" sz="1600" b="1" dirty="0">
                <a:solidFill>
                  <a:prstClr val="black"/>
                </a:solidFill>
                <a:latin typeface="+mn-ea"/>
              </a:rPr>
              <a:t>3.</a:t>
            </a:r>
            <a:r>
              <a:rPr lang="zh-TW" altLang="en-US" sz="1600" b="1" dirty="0">
                <a:solidFill>
                  <a:prstClr val="black"/>
                </a:solidFill>
                <a:latin typeface="+mn-ea"/>
              </a:rPr>
              <a:t>查證核對後</a:t>
            </a:r>
            <a:r>
              <a:rPr lang="en-US" altLang="zh-TW" sz="1600" b="1" dirty="0">
                <a:solidFill>
                  <a:prstClr val="black"/>
                </a:solidFill>
                <a:latin typeface="+mn-ea"/>
              </a:rPr>
              <a:t>,</a:t>
            </a:r>
            <a:r>
              <a:rPr lang="zh-TW" altLang="en-US" sz="1600" b="1" dirty="0">
                <a:solidFill>
                  <a:prstClr val="black"/>
                </a:solidFill>
                <a:latin typeface="+mn-ea"/>
              </a:rPr>
              <a:t>購車金</a:t>
            </a:r>
            <a:r>
              <a:rPr lang="zh-TW" altLang="en-US" sz="1600" b="1" dirty="0">
                <a:latin typeface="+mn-ea"/>
              </a:rPr>
              <a:t>以匯款方式至員工帳戶</a:t>
            </a:r>
            <a:r>
              <a:rPr lang="zh-TW" altLang="en-US" sz="1600" b="1" dirty="0">
                <a:solidFill>
                  <a:prstClr val="black"/>
                </a:solidFill>
                <a:latin typeface="+mn-ea"/>
              </a:rPr>
              <a:t>。</a:t>
            </a:r>
            <a:endParaRPr lang="en-US" altLang="zh-TW" sz="1600" b="1" dirty="0">
              <a:solidFill>
                <a:prstClr val="black"/>
              </a:solidFill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zh-TW" altLang="en-US" sz="1600" b="1" dirty="0">
                <a:solidFill>
                  <a:prstClr val="black"/>
                </a:solidFill>
                <a:latin typeface="+mn-ea"/>
              </a:rPr>
              <a:t>    </a:t>
            </a:r>
            <a:r>
              <a:rPr lang="en-US" altLang="zh-TW" sz="1600" b="1" dirty="0">
                <a:solidFill>
                  <a:prstClr val="black"/>
                </a:solidFill>
                <a:latin typeface="+mn-ea"/>
              </a:rPr>
              <a:t>PS:</a:t>
            </a:r>
            <a:r>
              <a:rPr lang="zh-TW" altLang="en-US" sz="1600" b="1" dirty="0">
                <a:solidFill>
                  <a:prstClr val="black"/>
                </a:solidFill>
                <a:latin typeface="+mn-ea"/>
              </a:rPr>
              <a:t>但網路 購車、大賣場及出清促銷方案除外。</a:t>
            </a:r>
            <a:endParaRPr lang="en-US" altLang="zh-TW" sz="1600" b="1" dirty="0">
              <a:solidFill>
                <a:prstClr val="black"/>
              </a:solidFill>
              <a:latin typeface="+mn-ea"/>
            </a:endParaRPr>
          </a:p>
          <a:p>
            <a:pPr>
              <a:lnSpc>
                <a:spcPct val="150000"/>
              </a:lnSpc>
            </a:pPr>
            <a:endParaRPr lang="en-US" altLang="zh-TW" sz="1600" b="1" dirty="0">
              <a:solidFill>
                <a:prstClr val="black"/>
              </a:solidFill>
              <a:latin typeface="+mn-ea"/>
            </a:endParaRPr>
          </a:p>
        </p:txBody>
      </p:sp>
      <p:sp>
        <p:nvSpPr>
          <p:cNvPr id="16" name="文字方塊 15">
            <a:extLst>
              <a:ext uri="{FF2B5EF4-FFF2-40B4-BE49-F238E27FC236}">
                <a16:creationId xmlns:a16="http://schemas.microsoft.com/office/drawing/2014/main" id="{2DAF577F-A923-4AD1-BB40-E9CC7CFC2B87}"/>
              </a:ext>
            </a:extLst>
          </p:cNvPr>
          <p:cNvSpPr txBox="1"/>
          <p:nvPr/>
        </p:nvSpPr>
        <p:spPr>
          <a:xfrm>
            <a:off x="1500592" y="2626282"/>
            <a:ext cx="75042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600" b="1" dirty="0">
                <a:latin typeface="+mn-ea"/>
              </a:rPr>
              <a:t>凡於活動期間向全省</a:t>
            </a:r>
            <a:r>
              <a:rPr lang="en-US" altLang="zh-TW" sz="1600" b="1" dirty="0">
                <a:latin typeface="+mn-ea"/>
              </a:rPr>
              <a:t>YAMAHA</a:t>
            </a:r>
            <a:r>
              <a:rPr lang="zh-TW" altLang="en-US" sz="1600" b="1" dirty="0">
                <a:latin typeface="+mn-ea"/>
              </a:rPr>
              <a:t>經銷店購買</a:t>
            </a:r>
            <a:r>
              <a:rPr lang="en-US" altLang="zh-TW" sz="1600" b="1" dirty="0">
                <a:latin typeface="+mn-ea"/>
              </a:rPr>
              <a:t>YAMAHA</a:t>
            </a:r>
            <a:r>
              <a:rPr lang="zh-TW" altLang="en-US" sz="1600" b="1" dirty="0">
                <a:latin typeface="+mn-ea"/>
              </a:rPr>
              <a:t>新車</a:t>
            </a:r>
            <a:r>
              <a:rPr lang="en-US" altLang="zh-TW" sz="1600" b="1" dirty="0">
                <a:latin typeface="+mn-ea"/>
              </a:rPr>
              <a:t>,</a:t>
            </a:r>
            <a:r>
              <a:rPr lang="zh-TW" altLang="en-US" sz="1600" b="1" dirty="0">
                <a:latin typeface="+mn-ea"/>
              </a:rPr>
              <a:t>除原有販促優惠外</a:t>
            </a:r>
          </a:p>
        </p:txBody>
      </p:sp>
      <p:sp>
        <p:nvSpPr>
          <p:cNvPr id="15" name="文字方塊 14">
            <a:extLst>
              <a:ext uri="{FF2B5EF4-FFF2-40B4-BE49-F238E27FC236}">
                <a16:creationId xmlns:a16="http://schemas.microsoft.com/office/drawing/2014/main" id="{8A8BFA35-9AC0-43C9-86A2-A0144F7DCB57}"/>
              </a:ext>
            </a:extLst>
          </p:cNvPr>
          <p:cNvSpPr txBox="1"/>
          <p:nvPr/>
        </p:nvSpPr>
        <p:spPr>
          <a:xfrm>
            <a:off x="23047" y="13514"/>
            <a:ext cx="85208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400" b="1" dirty="0">
                <a:solidFill>
                  <a:schemeClr val="bg1"/>
                </a:solidFill>
                <a:latin typeface="+mn-ea"/>
              </a:rPr>
              <a:t>2023</a:t>
            </a:r>
            <a:r>
              <a:rPr lang="zh-TW" altLang="en-US" sz="2400" b="1" dirty="0">
                <a:solidFill>
                  <a:schemeClr val="bg1"/>
                </a:solidFill>
                <a:latin typeface="+mn-ea"/>
              </a:rPr>
              <a:t>年台灣電力工會福利處優惠購車案</a:t>
            </a:r>
          </a:p>
        </p:txBody>
      </p:sp>
      <p:sp>
        <p:nvSpPr>
          <p:cNvPr id="20" name="箭號: 向右 19">
            <a:extLst>
              <a:ext uri="{FF2B5EF4-FFF2-40B4-BE49-F238E27FC236}">
                <a16:creationId xmlns:a16="http://schemas.microsoft.com/office/drawing/2014/main" id="{49064515-2868-4A86-9523-7FBF746D2A5B}"/>
              </a:ext>
            </a:extLst>
          </p:cNvPr>
          <p:cNvSpPr/>
          <p:nvPr/>
        </p:nvSpPr>
        <p:spPr>
          <a:xfrm>
            <a:off x="2782244" y="6005745"/>
            <a:ext cx="962077" cy="580149"/>
          </a:xfrm>
          <a:prstGeom prst="rightArrow">
            <a:avLst>
              <a:gd name="adj1" fmla="val 71312"/>
              <a:gd name="adj2" fmla="val 34371"/>
            </a:avLst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1600" b="1" dirty="0">
                <a:solidFill>
                  <a:schemeClr val="tx1"/>
                </a:solidFill>
                <a:latin typeface="+mn-ea"/>
              </a:rPr>
              <a:t>享有</a:t>
            </a: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9222FD13-E72D-40A7-832B-06A34816B307}"/>
              </a:ext>
            </a:extLst>
          </p:cNvPr>
          <p:cNvSpPr/>
          <p:nvPr/>
        </p:nvSpPr>
        <p:spPr>
          <a:xfrm>
            <a:off x="811530" y="5863465"/>
            <a:ext cx="1721024" cy="85341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000" b="1" dirty="0">
                <a:solidFill>
                  <a:schemeClr val="tx1"/>
                </a:solidFill>
                <a:latin typeface="+mn-ea"/>
              </a:rPr>
              <a:t>台電福利處</a:t>
            </a:r>
            <a:endParaRPr lang="en-US" altLang="zh-TW" sz="2000" b="1" dirty="0">
              <a:solidFill>
                <a:schemeClr val="tx1"/>
              </a:solidFill>
              <a:latin typeface="+mn-ea"/>
            </a:endParaRPr>
          </a:p>
          <a:p>
            <a:pPr algn="ctr"/>
            <a:r>
              <a:rPr lang="zh-TW" altLang="en-US" sz="2000" b="1" dirty="0">
                <a:solidFill>
                  <a:schemeClr val="tx1"/>
                </a:solidFill>
                <a:latin typeface="+mn-ea"/>
              </a:rPr>
              <a:t>會員買車</a:t>
            </a:r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B999B36A-AD1A-4CEB-81FA-CAA0B490FB5A}"/>
              </a:ext>
            </a:extLst>
          </p:cNvPr>
          <p:cNvSpPr/>
          <p:nvPr/>
        </p:nvSpPr>
        <p:spPr>
          <a:xfrm>
            <a:off x="3897902" y="5862362"/>
            <a:ext cx="1466663" cy="85451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000" b="1" dirty="0">
                <a:solidFill>
                  <a:schemeClr val="tx1"/>
                </a:solidFill>
                <a:latin typeface="+mn-ea"/>
              </a:rPr>
              <a:t>原販促不變</a:t>
            </a:r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510576A4-782E-4A55-A798-99518435FFC4}"/>
              </a:ext>
            </a:extLst>
          </p:cNvPr>
          <p:cNvSpPr/>
          <p:nvPr/>
        </p:nvSpPr>
        <p:spPr>
          <a:xfrm>
            <a:off x="6194449" y="5869543"/>
            <a:ext cx="1534030" cy="84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0" b="1" dirty="0">
                <a:solidFill>
                  <a:schemeClr val="tx1"/>
                </a:solidFill>
                <a:latin typeface="+mn-ea"/>
              </a:rPr>
              <a:t>2,000</a:t>
            </a:r>
            <a:r>
              <a:rPr lang="zh-TW" altLang="en-US" sz="2000" b="1" dirty="0">
                <a:solidFill>
                  <a:schemeClr val="tx1"/>
                </a:solidFill>
                <a:latin typeface="+mn-ea"/>
              </a:rPr>
              <a:t>元</a:t>
            </a:r>
            <a:endParaRPr lang="en-US" altLang="zh-TW" sz="2000" b="1" dirty="0">
              <a:solidFill>
                <a:schemeClr val="tx1"/>
              </a:solidFill>
              <a:latin typeface="+mn-ea"/>
            </a:endParaRPr>
          </a:p>
          <a:p>
            <a:pPr algn="ctr"/>
            <a:r>
              <a:rPr lang="zh-TW" altLang="en-US" sz="2000" b="1" dirty="0">
                <a:solidFill>
                  <a:schemeClr val="tx1"/>
                </a:solidFill>
                <a:latin typeface="+mn-ea"/>
              </a:rPr>
              <a:t>購車金</a:t>
            </a:r>
          </a:p>
        </p:txBody>
      </p:sp>
      <p:sp>
        <p:nvSpPr>
          <p:cNvPr id="2" name="加號 1">
            <a:extLst>
              <a:ext uri="{FF2B5EF4-FFF2-40B4-BE49-F238E27FC236}">
                <a16:creationId xmlns:a16="http://schemas.microsoft.com/office/drawing/2014/main" id="{75C2E375-513F-4819-A444-8E829923786A}"/>
              </a:ext>
            </a:extLst>
          </p:cNvPr>
          <p:cNvSpPr/>
          <p:nvPr/>
        </p:nvSpPr>
        <p:spPr>
          <a:xfrm>
            <a:off x="5518146" y="6058611"/>
            <a:ext cx="483198" cy="393231"/>
          </a:xfrm>
          <a:prstGeom prst="mathPlus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1400" b="1">
              <a:solidFill>
                <a:schemeClr val="tx1"/>
              </a:solidFill>
              <a:latin typeface="+mn-ea"/>
            </a:endParaRPr>
          </a:p>
        </p:txBody>
      </p:sp>
      <p:sp>
        <p:nvSpPr>
          <p:cNvPr id="28" name="矩形: 圓角 27">
            <a:extLst>
              <a:ext uri="{FF2B5EF4-FFF2-40B4-BE49-F238E27FC236}">
                <a16:creationId xmlns:a16="http://schemas.microsoft.com/office/drawing/2014/main" id="{96719843-7562-43D8-90EB-D3838C246354}"/>
              </a:ext>
            </a:extLst>
          </p:cNvPr>
          <p:cNvSpPr/>
          <p:nvPr/>
        </p:nvSpPr>
        <p:spPr>
          <a:xfrm>
            <a:off x="101016" y="1881687"/>
            <a:ext cx="1296144" cy="432048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1600" dirty="0">
                <a:solidFill>
                  <a:schemeClr val="tx1"/>
                </a:solidFill>
                <a:latin typeface="+mn-ea"/>
              </a:rPr>
              <a:t>機種</a:t>
            </a:r>
          </a:p>
        </p:txBody>
      </p:sp>
      <p:sp>
        <p:nvSpPr>
          <p:cNvPr id="29" name="文字方塊 28">
            <a:extLst>
              <a:ext uri="{FF2B5EF4-FFF2-40B4-BE49-F238E27FC236}">
                <a16:creationId xmlns:a16="http://schemas.microsoft.com/office/drawing/2014/main" id="{85FBE1EC-64F8-4F0A-9225-32FEB099EF3F}"/>
              </a:ext>
            </a:extLst>
          </p:cNvPr>
          <p:cNvSpPr txBox="1"/>
          <p:nvPr/>
        </p:nvSpPr>
        <p:spPr>
          <a:xfrm>
            <a:off x="1501466" y="1843346"/>
            <a:ext cx="4491862" cy="5087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TW" altLang="en-US" sz="1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全機種</a:t>
            </a:r>
            <a:r>
              <a:rPr lang="en-US" altLang="zh-TW" sz="1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1600" b="1" dirty="0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含原廠總代理進口車</a:t>
            </a:r>
            <a:r>
              <a:rPr lang="en-US" altLang="zh-TW" sz="1600" b="1" dirty="0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/</a:t>
            </a:r>
            <a:r>
              <a:rPr lang="zh-TW" altLang="en-US" sz="1600" b="1" dirty="0">
                <a:latin typeface="+mn-ea"/>
              </a:rPr>
              <a:t>依現有在庫為主</a:t>
            </a:r>
            <a:r>
              <a:rPr lang="en-US" altLang="zh-TW" sz="1600" b="1" dirty="0">
                <a:latin typeface="+mn-ea"/>
              </a:rPr>
              <a:t>)</a:t>
            </a:r>
            <a:endParaRPr lang="en-US" altLang="zh-TW" sz="1600" dirty="0">
              <a:latin typeface="+mn-ea"/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03802134-E77A-4160-92F4-1E5C33B4FD00}"/>
              </a:ext>
            </a:extLst>
          </p:cNvPr>
          <p:cNvSpPr/>
          <p:nvPr/>
        </p:nvSpPr>
        <p:spPr>
          <a:xfrm>
            <a:off x="1638337" y="3216292"/>
            <a:ext cx="509787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3600" b="1" dirty="0">
                <a:solidFill>
                  <a:srgbClr val="0000FF"/>
                </a:solidFill>
                <a:latin typeface="+mn-ea"/>
              </a:rPr>
              <a:t>加碼補助</a:t>
            </a:r>
            <a:r>
              <a:rPr lang="en-US" altLang="zh-TW" sz="3600" b="1" dirty="0">
                <a:solidFill>
                  <a:srgbClr val="FF0000"/>
                </a:solidFill>
                <a:latin typeface="+mn-ea"/>
              </a:rPr>
              <a:t>2,000</a:t>
            </a:r>
            <a:r>
              <a:rPr lang="zh-TW" altLang="en-US" sz="3600" b="1" dirty="0">
                <a:solidFill>
                  <a:srgbClr val="FF0000"/>
                </a:solidFill>
                <a:latin typeface="+mn-ea"/>
              </a:rPr>
              <a:t>元</a:t>
            </a:r>
            <a:r>
              <a:rPr lang="zh-TW" altLang="en-US" sz="3600" b="1" dirty="0">
                <a:solidFill>
                  <a:srgbClr val="0000FF"/>
                </a:solidFill>
                <a:latin typeface="+mn-ea"/>
              </a:rPr>
              <a:t>購車金</a:t>
            </a:r>
            <a:endParaRPr lang="zh-TW" altLang="en-US" sz="3600" dirty="0"/>
          </a:p>
        </p:txBody>
      </p:sp>
      <p:pic>
        <p:nvPicPr>
          <p:cNvPr id="7" name="圖片 6">
            <a:extLst>
              <a:ext uri="{FF2B5EF4-FFF2-40B4-BE49-F238E27FC236}">
                <a16:creationId xmlns:a16="http://schemas.microsoft.com/office/drawing/2014/main" id="{3F7D33C1-B162-F8F2-879F-0EF494810E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2784" y="4286506"/>
            <a:ext cx="1440000" cy="1440000"/>
          </a:xfrm>
          <a:prstGeom prst="rect">
            <a:avLst/>
          </a:prstGeom>
        </p:spPr>
      </p:pic>
      <p:sp>
        <p:nvSpPr>
          <p:cNvPr id="8" name="文字方塊 7">
            <a:extLst>
              <a:ext uri="{FF2B5EF4-FFF2-40B4-BE49-F238E27FC236}">
                <a16:creationId xmlns:a16="http://schemas.microsoft.com/office/drawing/2014/main" id="{83EC388C-6DA6-1897-147D-8269B80FBE18}"/>
              </a:ext>
            </a:extLst>
          </p:cNvPr>
          <p:cNvSpPr txBox="1"/>
          <p:nvPr/>
        </p:nvSpPr>
        <p:spPr>
          <a:xfrm>
            <a:off x="7410183" y="4034255"/>
            <a:ext cx="173381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1400" b="1" dirty="0">
                <a:solidFill>
                  <a:srgbClr val="3333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↓↓</a:t>
            </a:r>
            <a:r>
              <a:rPr lang="zh-TW" altLang="en-US" sz="1000" b="1" dirty="0">
                <a:solidFill>
                  <a:srgbClr val="3333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經銷據點查詢</a:t>
            </a:r>
            <a:r>
              <a:rPr lang="en-US" altLang="zh-TW" sz="1400" b="1" dirty="0">
                <a:solidFill>
                  <a:srgbClr val="3333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↓↓</a:t>
            </a:r>
            <a:endParaRPr lang="zh-TW" altLang="en-US" sz="1400" b="1" dirty="0">
              <a:solidFill>
                <a:srgbClr val="3333FF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5703848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文字方塊 14">
            <a:extLst>
              <a:ext uri="{FF2B5EF4-FFF2-40B4-BE49-F238E27FC236}">
                <a16:creationId xmlns:a16="http://schemas.microsoft.com/office/drawing/2014/main" id="{8A8BFA35-9AC0-43C9-86A2-A0144F7DCB57}"/>
              </a:ext>
            </a:extLst>
          </p:cNvPr>
          <p:cNvSpPr txBox="1"/>
          <p:nvPr/>
        </p:nvSpPr>
        <p:spPr>
          <a:xfrm>
            <a:off x="23047" y="13514"/>
            <a:ext cx="60456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400" b="1" dirty="0">
                <a:solidFill>
                  <a:schemeClr val="bg1"/>
                </a:solidFill>
                <a:latin typeface="+mn-ea"/>
              </a:rPr>
              <a:t>2023</a:t>
            </a:r>
            <a:r>
              <a:rPr lang="zh-TW" altLang="en-US" sz="2400" b="1" dirty="0">
                <a:solidFill>
                  <a:schemeClr val="bg1"/>
                </a:solidFill>
                <a:latin typeface="+mn-ea"/>
              </a:rPr>
              <a:t>年台電工會福利處會員購車流程說明</a:t>
            </a:r>
          </a:p>
        </p:txBody>
      </p:sp>
      <p:grpSp>
        <p:nvGrpSpPr>
          <p:cNvPr id="2" name="群組 1">
            <a:extLst>
              <a:ext uri="{FF2B5EF4-FFF2-40B4-BE49-F238E27FC236}">
                <a16:creationId xmlns:a16="http://schemas.microsoft.com/office/drawing/2014/main" id="{9DFC98F7-5AF1-48CE-A879-446F7B7C2E99}"/>
              </a:ext>
            </a:extLst>
          </p:cNvPr>
          <p:cNvGrpSpPr/>
          <p:nvPr/>
        </p:nvGrpSpPr>
        <p:grpSpPr>
          <a:xfrm>
            <a:off x="269356" y="1050803"/>
            <a:ext cx="8205631" cy="3452103"/>
            <a:chOff x="797757" y="2247957"/>
            <a:chExt cx="6968317" cy="1921018"/>
          </a:xfrm>
        </p:grpSpPr>
        <p:sp>
          <p:nvSpPr>
            <p:cNvPr id="21" name="矩形 20">
              <a:extLst>
                <a:ext uri="{FF2B5EF4-FFF2-40B4-BE49-F238E27FC236}">
                  <a16:creationId xmlns:a16="http://schemas.microsoft.com/office/drawing/2014/main" id="{9222FD13-E72D-40A7-832B-06A34816B307}"/>
                </a:ext>
              </a:extLst>
            </p:cNvPr>
            <p:cNvSpPr/>
            <p:nvPr/>
          </p:nvSpPr>
          <p:spPr>
            <a:xfrm>
              <a:off x="2207157" y="3494779"/>
              <a:ext cx="975068" cy="461665"/>
            </a:xfrm>
            <a:prstGeom prst="rect">
              <a:avLst/>
            </a:prstGeom>
            <a:solidFill>
              <a:srgbClr val="DDEBF7"/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1600" dirty="0">
                  <a:solidFill>
                    <a:schemeClr val="tx1"/>
                  </a:solidFill>
                  <a:latin typeface="+mn-ea"/>
                </a:rPr>
                <a:t>會員</a:t>
              </a:r>
            </a:p>
          </p:txBody>
        </p:sp>
        <p:sp>
          <p:nvSpPr>
            <p:cNvPr id="32" name="箭號: 五邊形 31">
              <a:extLst>
                <a:ext uri="{FF2B5EF4-FFF2-40B4-BE49-F238E27FC236}">
                  <a16:creationId xmlns:a16="http://schemas.microsoft.com/office/drawing/2014/main" id="{55E15693-9AC5-43FC-AE8C-075FCF172E8B}"/>
                </a:ext>
              </a:extLst>
            </p:cNvPr>
            <p:cNvSpPr/>
            <p:nvPr/>
          </p:nvSpPr>
          <p:spPr>
            <a:xfrm>
              <a:off x="797757" y="2398346"/>
              <a:ext cx="1409400" cy="433823"/>
            </a:xfrm>
            <a:prstGeom prst="homePlate">
              <a:avLst/>
            </a:prstGeom>
            <a:solidFill>
              <a:srgbClr val="0000CC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dirty="0"/>
                <a:t>販社販賣</a:t>
              </a:r>
            </a:p>
          </p:txBody>
        </p:sp>
        <p:cxnSp>
          <p:nvCxnSpPr>
            <p:cNvPr id="8" name="直線單箭頭接點 7">
              <a:extLst>
                <a:ext uri="{FF2B5EF4-FFF2-40B4-BE49-F238E27FC236}">
                  <a16:creationId xmlns:a16="http://schemas.microsoft.com/office/drawing/2014/main" id="{BEDC8DCA-818D-4BB7-B6AC-0CEE64544472}"/>
                </a:ext>
              </a:extLst>
            </p:cNvPr>
            <p:cNvCxnSpPr>
              <a:cxnSpLocks/>
              <a:stCxn id="21" idx="3"/>
              <a:endCxn id="33" idx="1"/>
            </p:cNvCxnSpPr>
            <p:nvPr/>
          </p:nvCxnSpPr>
          <p:spPr>
            <a:xfrm flipV="1">
              <a:off x="3182225" y="3722108"/>
              <a:ext cx="532354" cy="3504"/>
            </a:xfrm>
            <a:prstGeom prst="straightConnector1">
              <a:avLst/>
            </a:prstGeom>
            <a:ln>
              <a:solidFill>
                <a:srgbClr val="0070C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矩形 32">
              <a:extLst>
                <a:ext uri="{FF2B5EF4-FFF2-40B4-BE49-F238E27FC236}">
                  <a16:creationId xmlns:a16="http://schemas.microsoft.com/office/drawing/2014/main" id="{94946639-BB1C-414C-BFC2-579255359153}"/>
                </a:ext>
              </a:extLst>
            </p:cNvPr>
            <p:cNvSpPr/>
            <p:nvPr/>
          </p:nvSpPr>
          <p:spPr>
            <a:xfrm>
              <a:off x="3714579" y="3500297"/>
              <a:ext cx="975068" cy="443621"/>
            </a:xfrm>
            <a:prstGeom prst="rect">
              <a:avLst/>
            </a:prstGeom>
            <a:solidFill>
              <a:srgbClr val="DDEBF7"/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600" dirty="0">
                  <a:solidFill>
                    <a:schemeClr val="tx1"/>
                  </a:solidFill>
                  <a:latin typeface="+mn-ea"/>
                </a:rPr>
                <a:t>YAMAHA</a:t>
              </a:r>
              <a:r>
                <a:rPr lang="zh-TW" altLang="en-US" sz="1600" dirty="0">
                  <a:solidFill>
                    <a:schemeClr val="tx1"/>
                  </a:solidFill>
                  <a:latin typeface="+mn-ea"/>
                </a:rPr>
                <a:t>經專銷商</a:t>
              </a:r>
              <a:endParaRPr lang="en-US" altLang="zh-TW" sz="1600" dirty="0">
                <a:solidFill>
                  <a:schemeClr val="tx1"/>
                </a:solidFill>
                <a:latin typeface="+mn-ea"/>
              </a:endParaRPr>
            </a:p>
          </p:txBody>
        </p:sp>
        <p:cxnSp>
          <p:nvCxnSpPr>
            <p:cNvPr id="34" name="直線單箭頭接點 33">
              <a:extLst>
                <a:ext uri="{FF2B5EF4-FFF2-40B4-BE49-F238E27FC236}">
                  <a16:creationId xmlns:a16="http://schemas.microsoft.com/office/drawing/2014/main" id="{7016429B-611B-45D6-A5D4-E2C3782C147C}"/>
                </a:ext>
              </a:extLst>
            </p:cNvPr>
            <p:cNvCxnSpPr>
              <a:cxnSpLocks/>
              <a:stCxn id="33" idx="3"/>
              <a:endCxn id="35" idx="1"/>
            </p:cNvCxnSpPr>
            <p:nvPr/>
          </p:nvCxnSpPr>
          <p:spPr>
            <a:xfrm>
              <a:off x="4689647" y="3722108"/>
              <a:ext cx="451288" cy="3504"/>
            </a:xfrm>
            <a:prstGeom prst="straightConnector1">
              <a:avLst/>
            </a:prstGeom>
            <a:ln>
              <a:solidFill>
                <a:srgbClr val="0070C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矩形 34">
              <a:extLst>
                <a:ext uri="{FF2B5EF4-FFF2-40B4-BE49-F238E27FC236}">
                  <a16:creationId xmlns:a16="http://schemas.microsoft.com/office/drawing/2014/main" id="{E3660394-F8E6-4856-BF39-B10E8D64FA3F}"/>
                </a:ext>
              </a:extLst>
            </p:cNvPr>
            <p:cNvSpPr/>
            <p:nvPr/>
          </p:nvSpPr>
          <p:spPr>
            <a:xfrm>
              <a:off x="5140935" y="3494779"/>
              <a:ext cx="975068" cy="461665"/>
            </a:xfrm>
            <a:prstGeom prst="rect">
              <a:avLst/>
            </a:prstGeom>
            <a:solidFill>
              <a:srgbClr val="DDEBF7"/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1600" dirty="0">
                  <a:solidFill>
                    <a:schemeClr val="tx1"/>
                  </a:solidFill>
                  <a:latin typeface="+mn-ea"/>
                </a:rPr>
                <a:t>各區販賣公司</a:t>
              </a:r>
            </a:p>
          </p:txBody>
        </p:sp>
        <p:cxnSp>
          <p:nvCxnSpPr>
            <p:cNvPr id="111" name="直線單箭頭接點 110">
              <a:extLst>
                <a:ext uri="{FF2B5EF4-FFF2-40B4-BE49-F238E27FC236}">
                  <a16:creationId xmlns:a16="http://schemas.microsoft.com/office/drawing/2014/main" id="{0FA7C459-1886-4AD3-ACE1-155D88326D88}"/>
                </a:ext>
              </a:extLst>
            </p:cNvPr>
            <p:cNvCxnSpPr>
              <a:cxnSpLocks/>
              <a:stCxn id="35" idx="3"/>
              <a:endCxn id="112" idx="1"/>
            </p:cNvCxnSpPr>
            <p:nvPr/>
          </p:nvCxnSpPr>
          <p:spPr>
            <a:xfrm flipV="1">
              <a:off x="6116003" y="3722108"/>
              <a:ext cx="572124" cy="3504"/>
            </a:xfrm>
            <a:prstGeom prst="straightConnector1">
              <a:avLst/>
            </a:prstGeom>
            <a:ln>
              <a:solidFill>
                <a:srgbClr val="0070C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2" name="矩形 111">
              <a:extLst>
                <a:ext uri="{FF2B5EF4-FFF2-40B4-BE49-F238E27FC236}">
                  <a16:creationId xmlns:a16="http://schemas.microsoft.com/office/drawing/2014/main" id="{C4A27E29-DFC0-4696-BF43-122BA496AF6B}"/>
                </a:ext>
              </a:extLst>
            </p:cNvPr>
            <p:cNvSpPr/>
            <p:nvPr/>
          </p:nvSpPr>
          <p:spPr>
            <a:xfrm>
              <a:off x="6688127" y="3491275"/>
              <a:ext cx="1077947" cy="461665"/>
            </a:xfrm>
            <a:prstGeom prst="rect">
              <a:avLst/>
            </a:prstGeom>
            <a:solidFill>
              <a:srgbClr val="DDEBF7"/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600" dirty="0">
                  <a:solidFill>
                    <a:schemeClr val="tx1"/>
                  </a:solidFill>
                  <a:latin typeface="+mn-ea"/>
                </a:rPr>
                <a:t>YMT</a:t>
              </a:r>
              <a:r>
                <a:rPr lang="zh-TW" altLang="en-US" sz="1600" dirty="0">
                  <a:solidFill>
                    <a:schemeClr val="tx1"/>
                  </a:solidFill>
                  <a:latin typeface="+mn-ea"/>
                </a:rPr>
                <a:t>窗口</a:t>
              </a:r>
            </a:p>
          </p:txBody>
        </p:sp>
        <p:sp>
          <p:nvSpPr>
            <p:cNvPr id="116" name="文字方塊 115">
              <a:extLst>
                <a:ext uri="{FF2B5EF4-FFF2-40B4-BE49-F238E27FC236}">
                  <a16:creationId xmlns:a16="http://schemas.microsoft.com/office/drawing/2014/main" id="{1A7465C8-7CC1-4789-85DB-A331B95C7F72}"/>
                </a:ext>
              </a:extLst>
            </p:cNvPr>
            <p:cNvSpPr txBox="1"/>
            <p:nvPr/>
          </p:nvSpPr>
          <p:spPr>
            <a:xfrm>
              <a:off x="2829323" y="3342887"/>
              <a:ext cx="1729492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TW" altLang="en-US" sz="1100" dirty="0"/>
                <a:t>表明身分、並提供證明</a:t>
              </a:r>
            </a:p>
          </p:txBody>
        </p:sp>
        <p:sp>
          <p:nvSpPr>
            <p:cNvPr id="117" name="文字方塊 116">
              <a:extLst>
                <a:ext uri="{FF2B5EF4-FFF2-40B4-BE49-F238E27FC236}">
                  <a16:creationId xmlns:a16="http://schemas.microsoft.com/office/drawing/2014/main" id="{5D2FF65F-10A2-46DA-BBCD-2563C9F7A67B}"/>
                </a:ext>
              </a:extLst>
            </p:cNvPr>
            <p:cNvSpPr txBox="1"/>
            <p:nvPr/>
          </p:nvSpPr>
          <p:spPr>
            <a:xfrm>
              <a:off x="4595820" y="3331445"/>
              <a:ext cx="1077947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TW" altLang="en-US" sz="1100" dirty="0"/>
                <a:t>回報資料</a:t>
              </a:r>
            </a:p>
          </p:txBody>
        </p:sp>
        <p:sp>
          <p:nvSpPr>
            <p:cNvPr id="118" name="文字方塊 117">
              <a:extLst>
                <a:ext uri="{FF2B5EF4-FFF2-40B4-BE49-F238E27FC236}">
                  <a16:creationId xmlns:a16="http://schemas.microsoft.com/office/drawing/2014/main" id="{35520B17-199E-468C-B81A-656150A52E6C}"/>
                </a:ext>
              </a:extLst>
            </p:cNvPr>
            <p:cNvSpPr txBox="1"/>
            <p:nvPr/>
          </p:nvSpPr>
          <p:spPr>
            <a:xfrm>
              <a:off x="6096407" y="3544902"/>
              <a:ext cx="1077947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TW" altLang="en-US" sz="1100" dirty="0"/>
                <a:t>回報資料</a:t>
              </a:r>
            </a:p>
          </p:txBody>
        </p:sp>
        <p:cxnSp>
          <p:nvCxnSpPr>
            <p:cNvPr id="120" name="接點: 肘形 119">
              <a:extLst>
                <a:ext uri="{FF2B5EF4-FFF2-40B4-BE49-F238E27FC236}">
                  <a16:creationId xmlns:a16="http://schemas.microsoft.com/office/drawing/2014/main" id="{FE78C806-C05B-40EC-B2FB-E59D86D46747}"/>
                </a:ext>
              </a:extLst>
            </p:cNvPr>
            <p:cNvCxnSpPr>
              <a:cxnSpLocks/>
              <a:stCxn id="35" idx="2"/>
              <a:endCxn id="21" idx="2"/>
            </p:cNvCxnSpPr>
            <p:nvPr/>
          </p:nvCxnSpPr>
          <p:spPr>
            <a:xfrm rot="5400000">
              <a:off x="4161580" y="2489555"/>
              <a:ext cx="12700" cy="2933778"/>
            </a:xfrm>
            <a:prstGeom prst="bentConnector3">
              <a:avLst>
                <a:gd name="adj1" fmla="val 1800000"/>
              </a:avLst>
            </a:prstGeom>
            <a:ln>
              <a:solidFill>
                <a:srgbClr val="0070C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3" name="文字方塊 122">
              <a:extLst>
                <a:ext uri="{FF2B5EF4-FFF2-40B4-BE49-F238E27FC236}">
                  <a16:creationId xmlns:a16="http://schemas.microsoft.com/office/drawing/2014/main" id="{91B13CFB-2C20-4B90-AA9F-55E241D6FD34}"/>
                </a:ext>
              </a:extLst>
            </p:cNvPr>
            <p:cNvSpPr txBox="1"/>
            <p:nvPr/>
          </p:nvSpPr>
          <p:spPr>
            <a:xfrm>
              <a:off x="3818351" y="4023395"/>
              <a:ext cx="1511518" cy="145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TW" altLang="en-US" sz="1100" dirty="0"/>
                <a:t>加碼補助 匯款</a:t>
              </a:r>
            </a:p>
          </p:txBody>
        </p:sp>
        <p:cxnSp>
          <p:nvCxnSpPr>
            <p:cNvPr id="124" name="接點: 肘形 123">
              <a:extLst>
                <a:ext uri="{FF2B5EF4-FFF2-40B4-BE49-F238E27FC236}">
                  <a16:creationId xmlns:a16="http://schemas.microsoft.com/office/drawing/2014/main" id="{FF16AD0C-1963-4A04-9F35-0AA96A04F7DE}"/>
                </a:ext>
              </a:extLst>
            </p:cNvPr>
            <p:cNvCxnSpPr>
              <a:cxnSpLocks/>
              <a:stCxn id="112" idx="3"/>
              <a:endCxn id="35" idx="0"/>
            </p:cNvCxnSpPr>
            <p:nvPr/>
          </p:nvCxnSpPr>
          <p:spPr>
            <a:xfrm flipH="1" flipV="1">
              <a:off x="5628469" y="3494779"/>
              <a:ext cx="2137605" cy="227329"/>
            </a:xfrm>
            <a:prstGeom prst="bentConnector4">
              <a:avLst>
                <a:gd name="adj1" fmla="val -10694"/>
                <a:gd name="adj2" fmla="val 202100"/>
              </a:avLst>
            </a:prstGeom>
            <a:ln>
              <a:solidFill>
                <a:srgbClr val="0070C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8" name="文字方塊 127">
              <a:extLst>
                <a:ext uri="{FF2B5EF4-FFF2-40B4-BE49-F238E27FC236}">
                  <a16:creationId xmlns:a16="http://schemas.microsoft.com/office/drawing/2014/main" id="{0D6476EB-4654-46CB-8FAF-C9BEBB65F185}"/>
                </a:ext>
              </a:extLst>
            </p:cNvPr>
            <p:cNvSpPr txBox="1"/>
            <p:nvPr/>
          </p:nvSpPr>
          <p:spPr>
            <a:xfrm>
              <a:off x="6838006" y="3123951"/>
              <a:ext cx="77818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TW" altLang="en-US" sz="1100" dirty="0"/>
                <a:t>補助結算</a:t>
              </a:r>
            </a:p>
          </p:txBody>
        </p:sp>
        <p:sp>
          <p:nvSpPr>
            <p:cNvPr id="129" name="矩形: 圓角 128">
              <a:extLst>
                <a:ext uri="{FF2B5EF4-FFF2-40B4-BE49-F238E27FC236}">
                  <a16:creationId xmlns:a16="http://schemas.microsoft.com/office/drawing/2014/main" id="{A98A9D52-3BB6-4E49-8C28-2F69C74E2AB7}"/>
                </a:ext>
              </a:extLst>
            </p:cNvPr>
            <p:cNvSpPr/>
            <p:nvPr/>
          </p:nvSpPr>
          <p:spPr>
            <a:xfrm>
              <a:off x="2449782" y="2247957"/>
              <a:ext cx="5134000" cy="640275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rgbClr val="FFFFC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>
                <a:lnSpc>
                  <a:spcPct val="120000"/>
                </a:lnSpc>
              </a:pPr>
              <a:r>
                <a:rPr lang="en-US" altLang="zh-TW" dirty="0">
                  <a:solidFill>
                    <a:schemeClr val="tx1"/>
                  </a:solidFill>
                  <a:latin typeface="+mn-ea"/>
                </a:rPr>
                <a:t>1.</a:t>
              </a:r>
              <a:r>
                <a:rPr lang="zh-TW" altLang="en-US" dirty="0">
                  <a:solidFill>
                    <a:schemeClr val="tx1"/>
                  </a:solidFill>
                  <a:latin typeface="+mn-ea"/>
                </a:rPr>
                <a:t>原販促不變</a:t>
              </a:r>
              <a:r>
                <a:rPr lang="en-US" altLang="zh-TW" dirty="0">
                  <a:solidFill>
                    <a:schemeClr val="tx1"/>
                  </a:solidFill>
                  <a:latin typeface="+mn-ea"/>
                </a:rPr>
                <a:t>+</a:t>
              </a:r>
              <a:r>
                <a:rPr lang="zh-TW" altLang="en-US" b="1" dirty="0">
                  <a:solidFill>
                    <a:schemeClr val="tx1"/>
                  </a:solidFill>
                  <a:latin typeface="+mn-ea"/>
                </a:rPr>
                <a:t>員工</a:t>
              </a:r>
              <a:r>
                <a:rPr lang="zh-TW" altLang="en-US" dirty="0">
                  <a:solidFill>
                    <a:schemeClr val="tx1"/>
                  </a:solidFill>
                  <a:latin typeface="+mn-ea"/>
                </a:rPr>
                <a:t>購車優惠</a:t>
              </a:r>
              <a:r>
                <a:rPr lang="en-US" altLang="zh-TW" dirty="0">
                  <a:solidFill>
                    <a:schemeClr val="tx1"/>
                  </a:solidFill>
                  <a:latin typeface="+mn-ea"/>
                </a:rPr>
                <a:t>2,000</a:t>
              </a:r>
              <a:r>
                <a:rPr lang="zh-TW" altLang="en-US" dirty="0">
                  <a:solidFill>
                    <a:schemeClr val="tx1"/>
                  </a:solidFill>
                  <a:latin typeface="+mn-ea"/>
                </a:rPr>
                <a:t>元</a:t>
              </a:r>
              <a:r>
                <a:rPr lang="en-US" altLang="zh-TW" dirty="0">
                  <a:solidFill>
                    <a:schemeClr val="tx1"/>
                  </a:solidFill>
                  <a:latin typeface="+mn-ea"/>
                </a:rPr>
                <a:t>(</a:t>
              </a:r>
              <a:r>
                <a:rPr lang="zh-TW" altLang="en-US" dirty="0">
                  <a:solidFill>
                    <a:schemeClr val="tx1"/>
                  </a:solidFill>
                  <a:latin typeface="+mn-ea"/>
                </a:rPr>
                <a:t>匯款</a:t>
              </a:r>
              <a:r>
                <a:rPr lang="en-US" altLang="zh-TW" dirty="0">
                  <a:solidFill>
                    <a:schemeClr val="tx1"/>
                  </a:solidFill>
                  <a:latin typeface="+mn-ea"/>
                </a:rPr>
                <a:t>)</a:t>
              </a:r>
            </a:p>
            <a:p>
              <a:pPr lvl="0">
                <a:lnSpc>
                  <a:spcPct val="120000"/>
                </a:lnSpc>
              </a:pPr>
              <a:r>
                <a:rPr lang="en-US" altLang="zh-TW" dirty="0">
                  <a:solidFill>
                    <a:schemeClr val="tx1"/>
                  </a:solidFill>
                  <a:latin typeface="+mn-ea"/>
                </a:rPr>
                <a:t>2.</a:t>
              </a:r>
              <a:r>
                <a:rPr lang="zh-TW" altLang="en-US" dirty="0">
                  <a:solidFill>
                    <a:schemeClr val="tx1"/>
                  </a:solidFill>
                  <a:latin typeface="+mn-ea"/>
                </a:rPr>
                <a:t>同現有販賣體制，全體通路適用</a:t>
              </a:r>
              <a:endParaRPr lang="en-US" altLang="zh-TW" dirty="0">
                <a:solidFill>
                  <a:schemeClr val="tx1"/>
                </a:solidFill>
                <a:latin typeface="+mn-ea"/>
              </a:endParaRPr>
            </a:p>
          </p:txBody>
        </p:sp>
      </p:grpSp>
      <p:pic>
        <p:nvPicPr>
          <p:cNvPr id="3" name="圖片 2">
            <a:extLst>
              <a:ext uri="{FF2B5EF4-FFF2-40B4-BE49-F238E27FC236}">
                <a16:creationId xmlns:a16="http://schemas.microsoft.com/office/drawing/2014/main" id="{7A4F38D9-46F6-1585-A235-A973D1D330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356" y="4516586"/>
            <a:ext cx="1440000" cy="1440000"/>
          </a:xfrm>
          <a:prstGeom prst="rect">
            <a:avLst/>
          </a:prstGeom>
        </p:spPr>
      </p:pic>
      <p:sp>
        <p:nvSpPr>
          <p:cNvPr id="4" name="文字方塊 3">
            <a:extLst>
              <a:ext uri="{FF2B5EF4-FFF2-40B4-BE49-F238E27FC236}">
                <a16:creationId xmlns:a16="http://schemas.microsoft.com/office/drawing/2014/main" id="{31DCE109-F257-DC56-A7B3-7FFD15250433}"/>
              </a:ext>
            </a:extLst>
          </p:cNvPr>
          <p:cNvSpPr txBox="1"/>
          <p:nvPr/>
        </p:nvSpPr>
        <p:spPr>
          <a:xfrm>
            <a:off x="137830" y="4259067"/>
            <a:ext cx="173381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1400" b="1" dirty="0">
                <a:solidFill>
                  <a:srgbClr val="3333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↓↓</a:t>
            </a:r>
            <a:r>
              <a:rPr lang="zh-TW" altLang="en-US" sz="1000" b="1" dirty="0">
                <a:solidFill>
                  <a:srgbClr val="3333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經銷據點查詢</a:t>
            </a:r>
            <a:r>
              <a:rPr lang="en-US" altLang="zh-TW" sz="1400" b="1" dirty="0">
                <a:solidFill>
                  <a:srgbClr val="3333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↓↓</a:t>
            </a:r>
            <a:endParaRPr lang="zh-TW" altLang="en-US" sz="1400" b="1" dirty="0">
              <a:solidFill>
                <a:srgbClr val="3333FF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5264769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CAC38E63-8561-47A6-959C-78E4FF0C2A1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98235"/>
            <a:ext cx="7183120" cy="413829"/>
          </a:xfrm>
        </p:spPr>
        <p:txBody>
          <a:bodyPr>
            <a:normAutofit fontScale="90000"/>
          </a:bodyPr>
          <a:lstStyle/>
          <a:p>
            <a:pPr algn="l"/>
            <a:r>
              <a:rPr lang="zh-TW" altLang="en-US" sz="2800" dirty="0">
                <a:solidFill>
                  <a:schemeClr val="bg1"/>
                </a:solidFill>
              </a:rPr>
              <a:t>參考價格各區不同 請洽詢</a:t>
            </a:r>
            <a:r>
              <a:rPr lang="en-US" altLang="zh-TW" sz="2800" dirty="0">
                <a:solidFill>
                  <a:schemeClr val="bg1"/>
                </a:solidFill>
              </a:rPr>
              <a:t>YAMAHA</a:t>
            </a:r>
            <a:r>
              <a:rPr lang="zh-TW" altLang="en-US" sz="2800" dirty="0">
                <a:solidFill>
                  <a:schemeClr val="bg1"/>
                </a:solidFill>
              </a:rPr>
              <a:t>經專銷店</a:t>
            </a:r>
          </a:p>
        </p:txBody>
      </p:sp>
      <p:pic>
        <p:nvPicPr>
          <p:cNvPr id="9" name="圖片 8">
            <a:extLst>
              <a:ext uri="{FF2B5EF4-FFF2-40B4-BE49-F238E27FC236}">
                <a16:creationId xmlns:a16="http://schemas.microsoft.com/office/drawing/2014/main" id="{142F7D18-90FC-4672-B533-C5AA76A3BD9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6548" t="13753" r="32666" b="2692"/>
          <a:stretch/>
        </p:blipFill>
        <p:spPr>
          <a:xfrm>
            <a:off x="1990676" y="853440"/>
            <a:ext cx="5080684" cy="5854864"/>
          </a:xfrm>
          <a:prstGeom prst="rect">
            <a:avLst/>
          </a:prstGeom>
        </p:spPr>
      </p:pic>
      <p:pic>
        <p:nvPicPr>
          <p:cNvPr id="3" name="圖片 2">
            <a:extLst>
              <a:ext uri="{FF2B5EF4-FFF2-40B4-BE49-F238E27FC236}">
                <a16:creationId xmlns:a16="http://schemas.microsoft.com/office/drawing/2014/main" id="{80CA6711-6A79-C51F-6F11-B263C245FE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563" y="5021411"/>
            <a:ext cx="1440000" cy="1440000"/>
          </a:xfrm>
          <a:prstGeom prst="rect">
            <a:avLst/>
          </a:prstGeom>
        </p:spPr>
      </p:pic>
      <p:sp>
        <p:nvSpPr>
          <p:cNvPr id="4" name="文字方塊 3">
            <a:extLst>
              <a:ext uri="{FF2B5EF4-FFF2-40B4-BE49-F238E27FC236}">
                <a16:creationId xmlns:a16="http://schemas.microsoft.com/office/drawing/2014/main" id="{33B9856C-5105-400F-07A2-07185278977A}"/>
              </a:ext>
            </a:extLst>
          </p:cNvPr>
          <p:cNvSpPr txBox="1"/>
          <p:nvPr/>
        </p:nvSpPr>
        <p:spPr>
          <a:xfrm>
            <a:off x="156037" y="4763892"/>
            <a:ext cx="173381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1400" b="1" dirty="0">
                <a:solidFill>
                  <a:srgbClr val="3333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↓↓</a:t>
            </a:r>
            <a:r>
              <a:rPr lang="zh-TW" altLang="en-US" sz="1000" b="1" dirty="0">
                <a:solidFill>
                  <a:srgbClr val="3333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經銷據點查詢</a:t>
            </a:r>
            <a:r>
              <a:rPr lang="en-US" altLang="zh-TW" sz="1400" b="1" dirty="0">
                <a:solidFill>
                  <a:srgbClr val="3333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↓↓</a:t>
            </a:r>
            <a:endParaRPr lang="zh-TW" altLang="en-US" sz="1400" b="1" dirty="0">
              <a:solidFill>
                <a:srgbClr val="3333FF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7158692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CAC38E63-8561-47A6-959C-78E4FF0C2A1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2880" y="57413"/>
            <a:ext cx="6431280" cy="413829"/>
          </a:xfrm>
        </p:spPr>
        <p:txBody>
          <a:bodyPr>
            <a:normAutofit fontScale="90000"/>
          </a:bodyPr>
          <a:lstStyle/>
          <a:p>
            <a:pPr algn="l"/>
            <a:r>
              <a:rPr lang="en-US" altLang="zh-TW" sz="2800" dirty="0">
                <a:solidFill>
                  <a:schemeClr val="bg1"/>
                </a:solidFill>
              </a:rPr>
              <a:t>2023</a:t>
            </a:r>
            <a:r>
              <a:rPr lang="zh-TW" altLang="en-US" sz="2800" dirty="0">
                <a:solidFill>
                  <a:schemeClr val="bg1"/>
                </a:solidFill>
              </a:rPr>
              <a:t>年區域聯絡窗口</a:t>
            </a:r>
            <a:r>
              <a:rPr lang="en-US" altLang="zh-TW" sz="2800" dirty="0">
                <a:solidFill>
                  <a:schemeClr val="bg1"/>
                </a:solidFill>
              </a:rPr>
              <a:t>(</a:t>
            </a:r>
            <a:r>
              <a:rPr lang="zh-TW" altLang="en-US" sz="2800" dirty="0">
                <a:solidFill>
                  <a:schemeClr val="bg1"/>
                </a:solidFill>
              </a:rPr>
              <a:t>上班時間</a:t>
            </a:r>
            <a:r>
              <a:rPr lang="en-US" altLang="zh-TW" sz="2800" dirty="0">
                <a:solidFill>
                  <a:schemeClr val="bg1"/>
                </a:solidFill>
              </a:rPr>
              <a:t>9:00~17:00)</a:t>
            </a:r>
            <a:endParaRPr lang="zh-TW" altLang="en-US" sz="2800" dirty="0">
              <a:solidFill>
                <a:schemeClr val="bg1"/>
              </a:solidFill>
            </a:endParaRPr>
          </a:p>
        </p:txBody>
      </p:sp>
      <p:graphicFrame>
        <p:nvGraphicFramePr>
          <p:cNvPr id="3" name="表格 2">
            <a:extLst>
              <a:ext uri="{FF2B5EF4-FFF2-40B4-BE49-F238E27FC236}">
                <a16:creationId xmlns:a16="http://schemas.microsoft.com/office/drawing/2014/main" id="{B36D2FDF-8E9B-4CA8-9A14-35415030E4C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15083837"/>
              </p:ext>
            </p:extLst>
          </p:nvPr>
        </p:nvGraphicFramePr>
        <p:xfrm>
          <a:off x="182880" y="503845"/>
          <a:ext cx="8534400" cy="2588438"/>
        </p:xfrm>
        <a:graphic>
          <a:graphicData uri="http://schemas.openxmlformats.org/drawingml/2006/table">
            <a:tbl>
              <a:tblPr/>
              <a:tblGrid>
                <a:gridCol w="691311">
                  <a:extLst>
                    <a:ext uri="{9D8B030D-6E8A-4147-A177-3AD203B41FA5}">
                      <a16:colId xmlns:a16="http://schemas.microsoft.com/office/drawing/2014/main" val="237855957"/>
                    </a:ext>
                  </a:extLst>
                </a:gridCol>
                <a:gridCol w="1452449">
                  <a:extLst>
                    <a:ext uri="{9D8B030D-6E8A-4147-A177-3AD203B41FA5}">
                      <a16:colId xmlns:a16="http://schemas.microsoft.com/office/drawing/2014/main" val="4250609525"/>
                    </a:ext>
                  </a:extLst>
                </a:gridCol>
                <a:gridCol w="2529840">
                  <a:extLst>
                    <a:ext uri="{9D8B030D-6E8A-4147-A177-3AD203B41FA5}">
                      <a16:colId xmlns:a16="http://schemas.microsoft.com/office/drawing/2014/main" val="3755352246"/>
                    </a:ext>
                  </a:extLst>
                </a:gridCol>
                <a:gridCol w="1290320">
                  <a:extLst>
                    <a:ext uri="{9D8B030D-6E8A-4147-A177-3AD203B41FA5}">
                      <a16:colId xmlns:a16="http://schemas.microsoft.com/office/drawing/2014/main" val="4001926429"/>
                    </a:ext>
                  </a:extLst>
                </a:gridCol>
                <a:gridCol w="1341120">
                  <a:extLst>
                    <a:ext uri="{9D8B030D-6E8A-4147-A177-3AD203B41FA5}">
                      <a16:colId xmlns:a16="http://schemas.microsoft.com/office/drawing/2014/main" val="773426973"/>
                    </a:ext>
                  </a:extLst>
                </a:gridCol>
                <a:gridCol w="1229360">
                  <a:extLst>
                    <a:ext uri="{9D8B030D-6E8A-4147-A177-3AD203B41FA5}">
                      <a16:colId xmlns:a16="http://schemas.microsoft.com/office/drawing/2014/main" val="424520411"/>
                    </a:ext>
                  </a:extLst>
                </a:gridCol>
              </a:tblGrid>
              <a:tr h="401791"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zh-TW" alt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各區販賣公司聯絡窗口電話名冊</a:t>
                      </a:r>
                    </a:p>
                  </a:txBody>
                  <a:tcPr marL="5699" marR="5699" marT="569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1532151"/>
                  </a:ext>
                </a:extLst>
              </a:tr>
              <a:tr h="299206"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區域</a:t>
                      </a:r>
                    </a:p>
                  </a:txBody>
                  <a:tcPr marL="5699" marR="5699" marT="5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縣市</a:t>
                      </a:r>
                      <a:r>
                        <a:rPr lang="en-US" altLang="zh-TW" sz="1300" b="0" i="0" u="none" strike="noStrike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(</a:t>
                      </a:r>
                      <a:r>
                        <a:rPr lang="zh-TW" alt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不含外島</a:t>
                      </a:r>
                      <a:r>
                        <a:rPr lang="en-US" altLang="zh-TW" sz="1300" b="0" i="0" u="none" strike="noStrike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)</a:t>
                      </a:r>
                    </a:p>
                  </a:txBody>
                  <a:tcPr marL="5699" marR="5699" marT="5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地址</a:t>
                      </a:r>
                    </a:p>
                  </a:txBody>
                  <a:tcPr marL="5699" marR="5699" marT="5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電話</a:t>
                      </a:r>
                    </a:p>
                  </a:txBody>
                  <a:tcPr marL="5699" marR="5699" marT="5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傳真</a:t>
                      </a:r>
                    </a:p>
                  </a:txBody>
                  <a:tcPr marL="5699" marR="5699" marT="5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聯絡人</a:t>
                      </a:r>
                      <a:r>
                        <a:rPr lang="en-US" altLang="zh-TW" sz="1300" b="0" i="0" u="none" strike="noStrike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(</a:t>
                      </a:r>
                      <a:r>
                        <a:rPr lang="zh-TW" alt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助理</a:t>
                      </a:r>
                      <a:r>
                        <a:rPr lang="en-US" altLang="zh-TW" sz="1300" b="0" i="0" u="none" strike="noStrike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)</a:t>
                      </a:r>
                    </a:p>
                  </a:txBody>
                  <a:tcPr marL="5699" marR="5699" marT="5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60806028"/>
                  </a:ext>
                </a:extLst>
              </a:tr>
              <a:tr h="288678"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北區</a:t>
                      </a:r>
                    </a:p>
                  </a:txBody>
                  <a:tcPr marL="5699" marR="5699" marT="5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基</a:t>
                      </a:r>
                      <a:r>
                        <a:rPr lang="en-US" altLang="zh-TW" sz="1300" b="0" i="0" u="none" strike="noStrike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.</a:t>
                      </a:r>
                      <a:r>
                        <a:rPr lang="zh-TW" alt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宜</a:t>
                      </a:r>
                      <a:r>
                        <a:rPr lang="en-US" altLang="zh-TW" sz="1300" b="0" i="0" u="none" strike="noStrike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.</a:t>
                      </a:r>
                      <a:r>
                        <a:rPr lang="zh-TW" alt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花</a:t>
                      </a:r>
                      <a:r>
                        <a:rPr lang="en-US" altLang="zh-TW" sz="1300" b="0" i="0" u="none" strike="noStrike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.</a:t>
                      </a:r>
                      <a:r>
                        <a:rPr lang="zh-TW" alt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新北</a:t>
                      </a:r>
                      <a:r>
                        <a:rPr lang="en-US" altLang="zh-TW" sz="1300" b="0" i="0" u="none" strike="noStrike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.</a:t>
                      </a:r>
                      <a:r>
                        <a:rPr lang="zh-TW" alt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北市</a:t>
                      </a:r>
                    </a:p>
                  </a:txBody>
                  <a:tcPr marL="5699" marR="5699" marT="5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新北市中和區中山路二段</a:t>
                      </a:r>
                      <a:r>
                        <a:rPr lang="en-US" altLang="zh-TW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313</a:t>
                      </a:r>
                      <a:r>
                        <a:rPr lang="zh-TW" alt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號</a:t>
                      </a:r>
                    </a:p>
                  </a:txBody>
                  <a:tcPr marL="5699" marR="5699" marT="5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02-22477218</a:t>
                      </a:r>
                    </a:p>
                  </a:txBody>
                  <a:tcPr marL="5699" marR="5699" marT="5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02-22468949</a:t>
                      </a:r>
                    </a:p>
                  </a:txBody>
                  <a:tcPr marL="5699" marR="5699" marT="5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洪小姐</a:t>
                      </a:r>
                    </a:p>
                  </a:txBody>
                  <a:tcPr marL="5699" marR="5699" marT="5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1971129"/>
                  </a:ext>
                </a:extLst>
              </a:tr>
              <a:tr h="299206"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桃苗區</a:t>
                      </a:r>
                    </a:p>
                  </a:txBody>
                  <a:tcPr marL="5699" marR="5699" marT="5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桃</a:t>
                      </a:r>
                      <a:r>
                        <a:rPr lang="en-US" altLang="zh-TW" sz="1300" b="0" i="0" u="none" strike="noStrike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.</a:t>
                      </a:r>
                      <a:r>
                        <a:rPr lang="zh-TW" alt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竹</a:t>
                      </a:r>
                      <a:r>
                        <a:rPr lang="en-US" altLang="zh-TW" sz="1300" b="0" i="0" u="none" strike="noStrike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.</a:t>
                      </a:r>
                      <a:r>
                        <a:rPr lang="zh-TW" alt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苗</a:t>
                      </a:r>
                    </a:p>
                  </a:txBody>
                  <a:tcPr marL="5699" marR="5699" marT="5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平鎮市延平路</a:t>
                      </a:r>
                      <a:r>
                        <a:rPr lang="en-US" altLang="zh-TW" sz="1300" b="0" i="0" u="none" strike="noStrike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2</a:t>
                      </a:r>
                      <a:r>
                        <a:rPr lang="zh-TW" alt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段</a:t>
                      </a:r>
                      <a:r>
                        <a:rPr lang="en-US" altLang="zh-TW" sz="1300" b="0" i="0" u="none" strike="noStrike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130</a:t>
                      </a:r>
                      <a:r>
                        <a:rPr lang="zh-TW" alt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號</a:t>
                      </a:r>
                      <a:r>
                        <a:rPr lang="en-US" altLang="zh-TW" sz="1300" b="0" i="0" u="none" strike="noStrike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2-3F</a:t>
                      </a:r>
                    </a:p>
                  </a:txBody>
                  <a:tcPr marL="5699" marR="5699" marT="5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300" b="0" i="0" u="none" strike="noStrike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03-4934048</a:t>
                      </a:r>
                    </a:p>
                  </a:txBody>
                  <a:tcPr marL="5699" marR="5699" marT="5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03-4933134~5</a:t>
                      </a:r>
                    </a:p>
                  </a:txBody>
                  <a:tcPr marL="5699" marR="5699" marT="5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李小姐</a:t>
                      </a:r>
                    </a:p>
                  </a:txBody>
                  <a:tcPr marL="5699" marR="5699" marT="5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62715936"/>
                  </a:ext>
                </a:extLst>
              </a:tr>
              <a:tr h="299206"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中區</a:t>
                      </a:r>
                    </a:p>
                  </a:txBody>
                  <a:tcPr marL="5699" marR="5699" marT="5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台中</a:t>
                      </a:r>
                      <a:r>
                        <a:rPr lang="en-US" altLang="zh-TW" sz="1300" b="0" i="0" u="none" strike="noStrike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.</a:t>
                      </a:r>
                      <a:r>
                        <a:rPr lang="zh-TW" alt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彰</a:t>
                      </a:r>
                      <a:r>
                        <a:rPr lang="en-US" altLang="zh-TW" sz="1300" b="0" i="0" u="none" strike="noStrike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.</a:t>
                      </a:r>
                      <a:r>
                        <a:rPr lang="zh-TW" alt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投</a:t>
                      </a:r>
                    </a:p>
                  </a:txBody>
                  <a:tcPr marL="5699" marR="5699" marT="5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台中市西屯區河南路四段</a:t>
                      </a:r>
                      <a:r>
                        <a:rPr lang="en-US" altLang="zh-TW" sz="1300" b="0" i="0" u="none" strike="noStrike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71</a:t>
                      </a:r>
                      <a:r>
                        <a:rPr lang="zh-TW" alt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號</a:t>
                      </a:r>
                    </a:p>
                  </a:txBody>
                  <a:tcPr marL="5699" marR="5699" marT="5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300" b="0" i="0" u="none" strike="noStrike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04-22543068</a:t>
                      </a:r>
                    </a:p>
                  </a:txBody>
                  <a:tcPr marL="5699" marR="5699" marT="5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300" b="0" i="0" u="none" strike="noStrike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04-22543072</a:t>
                      </a:r>
                    </a:p>
                  </a:txBody>
                  <a:tcPr marL="5699" marR="5699" marT="5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何小姐</a:t>
                      </a:r>
                    </a:p>
                  </a:txBody>
                  <a:tcPr marL="5699" marR="5699" marT="5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85617284"/>
                  </a:ext>
                </a:extLst>
              </a:tr>
              <a:tr h="299206"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南區</a:t>
                      </a:r>
                    </a:p>
                  </a:txBody>
                  <a:tcPr marL="5699" marR="5699" marT="5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雲</a:t>
                      </a:r>
                      <a:r>
                        <a:rPr lang="en-US" altLang="zh-TW" sz="1300" b="0" i="0" u="none" strike="noStrike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.</a:t>
                      </a:r>
                      <a:r>
                        <a:rPr lang="zh-TW" alt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嘉</a:t>
                      </a:r>
                      <a:r>
                        <a:rPr lang="en-US" altLang="zh-TW" sz="1300" b="0" i="0" u="none" strike="noStrike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.</a:t>
                      </a:r>
                      <a:r>
                        <a:rPr lang="zh-TW" alt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南</a:t>
                      </a:r>
                    </a:p>
                  </a:txBody>
                  <a:tcPr marL="5699" marR="5699" marT="5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台南市永康區中華路</a:t>
                      </a:r>
                      <a:r>
                        <a:rPr lang="en-US" altLang="zh-TW" sz="1300" b="0" i="0" u="none" strike="noStrike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997</a:t>
                      </a:r>
                      <a:r>
                        <a:rPr lang="zh-TW" alt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號</a:t>
                      </a:r>
                    </a:p>
                  </a:txBody>
                  <a:tcPr marL="5699" marR="5699" marT="5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+mn-ea"/>
                        </a:rPr>
                        <a:t>06-2810412</a:t>
                      </a:r>
                      <a:endParaRPr lang="en-US" altLang="zh-TW" sz="1300" b="0" i="0" u="none" strike="noStrike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5699" marR="5699" marT="5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300" b="0" i="0" u="none" strike="noStrike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06-2816630</a:t>
                      </a:r>
                    </a:p>
                  </a:txBody>
                  <a:tcPr marL="5699" marR="5699" marT="5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謝小姐</a:t>
                      </a:r>
                    </a:p>
                  </a:txBody>
                  <a:tcPr marL="5699" marR="5699" marT="5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6158244"/>
                  </a:ext>
                </a:extLst>
              </a:tr>
              <a:tr h="299206"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高屏</a:t>
                      </a:r>
                    </a:p>
                  </a:txBody>
                  <a:tcPr marL="5699" marR="5699" marT="5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高</a:t>
                      </a:r>
                      <a:r>
                        <a:rPr lang="en-US" altLang="zh-TW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.</a:t>
                      </a:r>
                      <a:r>
                        <a:rPr lang="zh-TW" alt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屏</a:t>
                      </a:r>
                      <a:r>
                        <a:rPr lang="en-US" altLang="zh-TW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.</a:t>
                      </a:r>
                      <a:r>
                        <a:rPr lang="zh-TW" alt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台東</a:t>
                      </a:r>
                    </a:p>
                  </a:txBody>
                  <a:tcPr marL="5699" marR="5699" marT="5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高雄市大社區旗楠路</a:t>
                      </a:r>
                      <a:r>
                        <a:rPr lang="en-US" altLang="zh-TW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26</a:t>
                      </a:r>
                      <a:r>
                        <a:rPr lang="zh-TW" alt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號</a:t>
                      </a:r>
                    </a:p>
                  </a:txBody>
                  <a:tcPr marL="5699" marR="5699" marT="5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300" b="0" i="0" u="none" strike="noStrike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07-3511055</a:t>
                      </a:r>
                    </a:p>
                  </a:txBody>
                  <a:tcPr marL="5699" marR="5699" marT="5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300" b="0" i="0" u="none" strike="noStrike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07-3551125</a:t>
                      </a:r>
                    </a:p>
                  </a:txBody>
                  <a:tcPr marL="5699" marR="5699" marT="5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呂小姐</a:t>
                      </a:r>
                    </a:p>
                  </a:txBody>
                  <a:tcPr marL="5699" marR="5699" marT="5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33350932"/>
                  </a:ext>
                </a:extLst>
              </a:tr>
              <a:tr h="299206"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進口車</a:t>
                      </a:r>
                    </a:p>
                  </a:txBody>
                  <a:tcPr marL="5699" marR="5699" marT="5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本島</a:t>
                      </a:r>
                    </a:p>
                  </a:txBody>
                  <a:tcPr marL="5699" marR="5699" marT="5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新竹縣湖口鄉山葉路</a:t>
                      </a:r>
                      <a:r>
                        <a:rPr lang="en-US" altLang="zh-TW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81</a:t>
                      </a:r>
                      <a:r>
                        <a:rPr lang="zh-TW" alt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號</a:t>
                      </a:r>
                    </a:p>
                  </a:txBody>
                  <a:tcPr marL="5699" marR="5699" marT="5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03-5991111</a:t>
                      </a:r>
                      <a:r>
                        <a:rPr lang="zh-TW" alt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轉</a:t>
                      </a:r>
                      <a:r>
                        <a:rPr lang="en-US" altLang="zh-TW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1714</a:t>
                      </a:r>
                    </a:p>
                  </a:txBody>
                  <a:tcPr marL="5699" marR="5699" marT="5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zh-TW" sz="1300" b="0" i="0" u="none" strike="noStrike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5699" marR="5699" marT="5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陳先生</a:t>
                      </a:r>
                    </a:p>
                  </a:txBody>
                  <a:tcPr marL="5699" marR="5699" marT="5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72765270"/>
                  </a:ext>
                </a:extLst>
              </a:tr>
            </a:tbl>
          </a:graphicData>
        </a:graphic>
      </p:graphicFrame>
      <p:sp>
        <p:nvSpPr>
          <p:cNvPr id="5" name="文字方塊 4">
            <a:extLst>
              <a:ext uri="{FF2B5EF4-FFF2-40B4-BE49-F238E27FC236}">
                <a16:creationId xmlns:a16="http://schemas.microsoft.com/office/drawing/2014/main" id="{8F4EDB03-9BAE-409D-A1C1-41115A5D3E4F}"/>
              </a:ext>
            </a:extLst>
          </p:cNvPr>
          <p:cNvSpPr txBox="1"/>
          <p:nvPr/>
        </p:nvSpPr>
        <p:spPr>
          <a:xfrm>
            <a:off x="182880" y="3124886"/>
            <a:ext cx="776224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sz="2400" b="1" dirty="0">
                <a:solidFill>
                  <a:srgbClr val="0000CC"/>
                </a:solidFill>
              </a:rPr>
              <a:t>YAMAHA</a:t>
            </a:r>
            <a:r>
              <a:rPr lang="zh-TW" altLang="en-US" sz="2400" b="1" dirty="0">
                <a:solidFill>
                  <a:srgbClr val="0000CC"/>
                </a:solidFill>
              </a:rPr>
              <a:t>官網</a:t>
            </a:r>
            <a:r>
              <a:rPr lang="en-US" altLang="zh-TW" sz="2400" b="1" dirty="0">
                <a:solidFill>
                  <a:srgbClr val="0000CC"/>
                </a:solidFill>
                <a:sym typeface="Wingdings" panose="05000000000000000000" pitchFamily="2" charset="2"/>
              </a:rPr>
              <a:t>:(</a:t>
            </a:r>
            <a:r>
              <a:rPr lang="zh-TW" altLang="en-US" sz="2400" b="1" dirty="0">
                <a:solidFill>
                  <a:srgbClr val="0000CC"/>
                </a:solidFill>
                <a:sym typeface="Wingdings" panose="05000000000000000000" pitchFamily="2" charset="2"/>
              </a:rPr>
              <a:t>查詢各區域販賣店資訊</a:t>
            </a:r>
            <a:r>
              <a:rPr lang="en-US" altLang="zh-TW" sz="2400" b="1" dirty="0">
                <a:solidFill>
                  <a:srgbClr val="0000CC"/>
                </a:solidFill>
                <a:sym typeface="Wingdings" panose="05000000000000000000" pitchFamily="2" charset="2"/>
              </a:rPr>
              <a:t>)</a:t>
            </a:r>
            <a:endParaRPr lang="en-US" altLang="zh-TW" sz="2400" b="1" dirty="0">
              <a:solidFill>
                <a:srgbClr val="0000CC"/>
              </a:solidFill>
            </a:endParaRPr>
          </a:p>
          <a:p>
            <a:r>
              <a:rPr lang="en-US" altLang="zh-TW" sz="2400" b="1" dirty="0">
                <a:solidFill>
                  <a:srgbClr val="0000CC"/>
                </a:solidFill>
                <a:hlinkClick r:id="rId2"/>
              </a:rPr>
              <a:t>https://www.yamaha-motor.com.tw/index.aspx</a:t>
            </a:r>
            <a:endParaRPr lang="en-US" altLang="zh-TW" sz="2400" b="1" dirty="0">
              <a:solidFill>
                <a:srgbClr val="0000CC"/>
              </a:solidFill>
            </a:endParaRPr>
          </a:p>
        </p:txBody>
      </p:sp>
      <p:pic>
        <p:nvPicPr>
          <p:cNvPr id="7" name="圖片 6">
            <a:extLst>
              <a:ext uri="{FF2B5EF4-FFF2-40B4-BE49-F238E27FC236}">
                <a16:creationId xmlns:a16="http://schemas.microsoft.com/office/drawing/2014/main" id="{BB7159D2-5018-4622-980F-B5E9DF624DF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-779" t="15531" r="1223" b="5457"/>
          <a:stretch/>
        </p:blipFill>
        <p:spPr>
          <a:xfrm>
            <a:off x="182880" y="3962400"/>
            <a:ext cx="4267200" cy="2518448"/>
          </a:xfrm>
          <a:prstGeom prst="rect">
            <a:avLst/>
          </a:prstGeom>
        </p:spPr>
      </p:pic>
      <p:pic>
        <p:nvPicPr>
          <p:cNvPr id="9" name="圖片 8">
            <a:extLst>
              <a:ext uri="{FF2B5EF4-FFF2-40B4-BE49-F238E27FC236}">
                <a16:creationId xmlns:a16="http://schemas.microsoft.com/office/drawing/2014/main" id="{6CA14B6A-DB4C-4550-BFCD-4E338F03F9D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4939" r="1222" b="5457"/>
          <a:stretch/>
        </p:blipFill>
        <p:spPr>
          <a:xfrm>
            <a:off x="4704080" y="3962400"/>
            <a:ext cx="4257040" cy="2518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71524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格 2">
            <a:extLst>
              <a:ext uri="{FF2B5EF4-FFF2-40B4-BE49-F238E27FC236}">
                <a16:creationId xmlns:a16="http://schemas.microsoft.com/office/drawing/2014/main" id="{29D9760B-E64F-49DE-8645-C5199CD981C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87327450"/>
              </p:ext>
            </p:extLst>
          </p:nvPr>
        </p:nvGraphicFramePr>
        <p:xfrm>
          <a:off x="85894" y="1031518"/>
          <a:ext cx="8994606" cy="295900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99066">
                  <a:extLst>
                    <a:ext uri="{9D8B030D-6E8A-4147-A177-3AD203B41FA5}">
                      <a16:colId xmlns:a16="http://schemas.microsoft.com/office/drawing/2014/main" val="2529060682"/>
                    </a:ext>
                  </a:extLst>
                </a:gridCol>
                <a:gridCol w="891540">
                  <a:extLst>
                    <a:ext uri="{9D8B030D-6E8A-4147-A177-3AD203B41FA5}">
                      <a16:colId xmlns:a16="http://schemas.microsoft.com/office/drawing/2014/main" val="177230273"/>
                    </a:ext>
                  </a:extLst>
                </a:gridCol>
                <a:gridCol w="1600200">
                  <a:extLst>
                    <a:ext uri="{9D8B030D-6E8A-4147-A177-3AD203B41FA5}">
                      <a16:colId xmlns:a16="http://schemas.microsoft.com/office/drawing/2014/main" val="536224675"/>
                    </a:ext>
                  </a:extLst>
                </a:gridCol>
                <a:gridCol w="1257300">
                  <a:extLst>
                    <a:ext uri="{9D8B030D-6E8A-4147-A177-3AD203B41FA5}">
                      <a16:colId xmlns:a16="http://schemas.microsoft.com/office/drawing/2014/main" val="2271843608"/>
                    </a:ext>
                  </a:extLst>
                </a:gridCol>
                <a:gridCol w="851674">
                  <a:extLst>
                    <a:ext uri="{9D8B030D-6E8A-4147-A177-3AD203B41FA5}">
                      <a16:colId xmlns:a16="http://schemas.microsoft.com/office/drawing/2014/main" val="14282490"/>
                    </a:ext>
                  </a:extLst>
                </a:gridCol>
                <a:gridCol w="1172588">
                  <a:extLst>
                    <a:ext uri="{9D8B030D-6E8A-4147-A177-3AD203B41FA5}">
                      <a16:colId xmlns:a16="http://schemas.microsoft.com/office/drawing/2014/main" val="2607851084"/>
                    </a:ext>
                  </a:extLst>
                </a:gridCol>
                <a:gridCol w="1722238">
                  <a:extLst>
                    <a:ext uri="{9D8B030D-6E8A-4147-A177-3AD203B41FA5}">
                      <a16:colId xmlns:a16="http://schemas.microsoft.com/office/drawing/2014/main" val="2664054198"/>
                    </a:ext>
                  </a:extLst>
                </a:gridCol>
              </a:tblGrid>
              <a:tr h="589567">
                <a:tc>
                  <a:txBody>
                    <a:bodyPr/>
                    <a:lstStyle/>
                    <a:p>
                      <a:pPr algn="ctr"/>
                      <a:r>
                        <a:rPr lang="zh-TW" altLang="en-US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企業名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會員數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地址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zh-TW" altLang="en-US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聯絡人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14875182"/>
                  </a:ext>
                </a:extLst>
              </a:tr>
              <a:tr h="1204780">
                <a:tc>
                  <a:txBody>
                    <a:bodyPr/>
                    <a:lstStyle/>
                    <a:p>
                      <a:pPr algn="l"/>
                      <a:r>
                        <a:rPr lang="zh-TW" altLang="en-US" sz="1600" b="0" dirty="0">
                          <a:solidFill>
                            <a:schemeClr val="tx1"/>
                          </a:solidFill>
                          <a:latin typeface="+mn-ea"/>
                        </a:rPr>
                        <a:t>台灣電力工會福利處</a:t>
                      </a:r>
                      <a:endParaRPr lang="zh-TW" altLang="en-US" sz="16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28,500</a:t>
                      </a:r>
                      <a:endParaRPr lang="zh-TW" altLang="en-US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TW" sz="1661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  <a:r>
                        <a:rPr lang="zh-TW" altLang="en-US" sz="1661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台北市中正區寧波東街</a:t>
                      </a:r>
                      <a:r>
                        <a:rPr lang="en-US" altLang="zh-TW" sz="1661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lang="zh-TW" altLang="en-US" sz="1661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號</a:t>
                      </a:r>
                      <a:endParaRPr lang="zh-TW" altLang="zh-TW" sz="1800" dirty="0">
                        <a:latin typeface="Calibri" panose="020F0502020204030204" pitchFamily="34" charset="0"/>
                        <a:ea typeface="新細明體" panose="02020500000000000000" pitchFamily="18" charset="-12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400" dirty="0">
                          <a:solidFill>
                            <a:schemeClr val="tx1"/>
                          </a:solidFill>
                          <a:latin typeface="華康中黑體(P)"/>
                          <a:ea typeface="新細明體" panose="02020500000000000000" pitchFamily="18" charset="-120"/>
                        </a:rPr>
                        <a:t>福利處</a:t>
                      </a:r>
                      <a:endParaRPr lang="zh-TW" altLang="en-US" sz="14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dirty="0">
                          <a:latin typeface="華康中黑體(P)"/>
                          <a:ea typeface="新細明體" panose="02020500000000000000" pitchFamily="18" charset="-120"/>
                        </a:rPr>
                        <a:t>王為遠</a:t>
                      </a:r>
                      <a:r>
                        <a:rPr lang="zh-TW" altLang="en-US" sz="1400" dirty="0">
                          <a:latin typeface="華康中黑體(P)"/>
                          <a:ea typeface="新細明體" panose="02020500000000000000" pitchFamily="18" charset="-120"/>
                        </a:rPr>
                        <a:t>處長</a:t>
                      </a:r>
                      <a:endParaRPr lang="en-US" altLang="zh-TW" dirty="0">
                        <a:latin typeface="華康中黑體(P)"/>
                        <a:ea typeface="新細明體" panose="02020500000000000000" pitchFamily="18" charset="-120"/>
                      </a:endParaRPr>
                    </a:p>
                    <a:p>
                      <a:endParaRPr lang="en-US" altLang="zh-TW" dirty="0">
                        <a:latin typeface="華康中黑體(P)"/>
                        <a:ea typeface="新細明體" panose="02020500000000000000" pitchFamily="18" charset="-120"/>
                      </a:endParaRPr>
                    </a:p>
                    <a:p>
                      <a:r>
                        <a:rPr lang="zh-TW" altLang="en-US" dirty="0">
                          <a:latin typeface="華康中黑體(P)"/>
                          <a:ea typeface="新細明體" panose="02020500000000000000" pitchFamily="18" charset="-120"/>
                        </a:rPr>
                        <a:t>劉姿岑</a:t>
                      </a:r>
                      <a:endParaRPr lang="en-US" altLang="zh-TW" dirty="0">
                        <a:latin typeface="華康中黑體(P)"/>
                        <a:ea typeface="新細明體" panose="02020500000000000000" pitchFamily="18" charset="-120"/>
                      </a:endParaRPr>
                    </a:p>
                    <a:p>
                      <a:r>
                        <a:rPr lang="zh-TW" altLang="en-US" sz="1400" dirty="0">
                          <a:latin typeface="華康中黑體(P)"/>
                          <a:ea typeface="新細明體" panose="02020500000000000000" pitchFamily="18" charset="-120"/>
                        </a:rPr>
                        <a:t>福利專員</a:t>
                      </a:r>
                      <a:endParaRPr lang="en-US" altLang="zh-TW" sz="1400" dirty="0">
                        <a:latin typeface="華康中黑體(P)"/>
                        <a:ea typeface="新細明體" panose="02020500000000000000" pitchFamily="18" charset="-12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zh-TW" altLang="zh-TW" dirty="0">
                          <a:latin typeface="華康中黑體(P)"/>
                          <a:ea typeface="新細明體" panose="02020500000000000000" pitchFamily="18" charset="-120"/>
                        </a:rPr>
                        <a:t>聯絡電話：</a:t>
                      </a:r>
                      <a:endParaRPr lang="en-US" altLang="zh-TW" dirty="0">
                        <a:latin typeface="華康中黑體(P)"/>
                        <a:ea typeface="新細明體" panose="02020500000000000000" pitchFamily="18" charset="-120"/>
                      </a:endParaRPr>
                    </a:p>
                    <a:p>
                      <a:r>
                        <a:rPr lang="en-US" altLang="zh-TW" dirty="0">
                          <a:latin typeface="華康中黑體(P)"/>
                          <a:ea typeface="新細明體" panose="02020500000000000000" pitchFamily="18" charset="-120"/>
                        </a:rPr>
                        <a:t>02-23962555</a:t>
                      </a:r>
                    </a:p>
                    <a:p>
                      <a:r>
                        <a:rPr lang="zh-TW" altLang="en-US" dirty="0">
                          <a:latin typeface="華康中黑體(P)"/>
                          <a:ea typeface="新細明體" panose="02020500000000000000" pitchFamily="18" charset="-120"/>
                        </a:rPr>
                        <a:t>轉</a:t>
                      </a:r>
                      <a:r>
                        <a:rPr lang="en-US" altLang="zh-TW" dirty="0">
                          <a:latin typeface="華康中黑體(P)"/>
                          <a:ea typeface="新細明體" panose="02020500000000000000" pitchFamily="18" charset="-120"/>
                        </a:rPr>
                        <a:t>209</a:t>
                      </a:r>
                    </a:p>
                    <a:p>
                      <a:endParaRPr lang="en-US" altLang="zh-TW" dirty="0">
                        <a:latin typeface="華康中黑體(P)"/>
                        <a:ea typeface="新細明體" panose="02020500000000000000" pitchFamily="18" charset="-120"/>
                      </a:endParaRPr>
                    </a:p>
                    <a:p>
                      <a:r>
                        <a:rPr lang="zh-TW" altLang="zh-TW" dirty="0">
                          <a:latin typeface="華康中黑體(P)"/>
                          <a:ea typeface="新細明體" panose="02020500000000000000" pitchFamily="18" charset="-120"/>
                        </a:rPr>
                        <a:t>傳真電話：</a:t>
                      </a:r>
                      <a:endParaRPr lang="en-US" altLang="zh-TW" dirty="0">
                        <a:latin typeface="華康中黑體(P)"/>
                        <a:ea typeface="新細明體" panose="02020500000000000000" pitchFamily="18" charset="-120"/>
                      </a:endParaRPr>
                    </a:p>
                    <a:p>
                      <a:r>
                        <a:rPr lang="en-US" altLang="zh-TW" dirty="0">
                          <a:latin typeface="華康中黑體(P)"/>
                          <a:ea typeface="新細明體" panose="02020500000000000000" pitchFamily="18" charset="-120"/>
                        </a:rPr>
                        <a:t>02-</a:t>
                      </a:r>
                    </a:p>
                    <a:p>
                      <a:r>
                        <a:rPr lang="en-US" altLang="zh-TW" dirty="0">
                          <a:latin typeface="華康中黑體(P)"/>
                          <a:ea typeface="新細明體" panose="02020500000000000000" pitchFamily="18" charset="-120"/>
                        </a:rPr>
                        <a:t>23512282</a:t>
                      </a:r>
                    </a:p>
                    <a:p>
                      <a:endParaRPr lang="zh-TW" altLang="zh-TW" dirty="0">
                        <a:latin typeface="Calibri" panose="020F0502020204030204" pitchFamily="34" charset="0"/>
                        <a:ea typeface="新細明體" panose="02020500000000000000" pitchFamily="18" charset="-12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altLang="zh-TW" u="none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algn="l"/>
                      <a:r>
                        <a:rPr lang="zh-TW" altLang="en-US" u="none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網址</a:t>
                      </a:r>
                      <a:r>
                        <a:rPr lang="en-US" altLang="zh-TW" u="none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:</a:t>
                      </a:r>
                    </a:p>
                    <a:p>
                      <a:pPr algn="l"/>
                      <a:r>
                        <a:rPr lang="en-US" altLang="zh-TW" sz="1400" u="none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www.tplu.org.tw</a:t>
                      </a:r>
                      <a:endParaRPr lang="zh-TW" altLang="en-US" sz="1400" u="none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43000591"/>
                  </a:ext>
                </a:extLst>
              </a:tr>
            </a:tbl>
          </a:graphicData>
        </a:graphic>
      </p:graphicFrame>
      <p:sp>
        <p:nvSpPr>
          <p:cNvPr id="5" name="文字方塊 4">
            <a:extLst>
              <a:ext uri="{FF2B5EF4-FFF2-40B4-BE49-F238E27FC236}">
                <a16:creationId xmlns:a16="http://schemas.microsoft.com/office/drawing/2014/main" id="{27C3A073-8450-4C09-B292-2A7FC0628E41}"/>
              </a:ext>
            </a:extLst>
          </p:cNvPr>
          <p:cNvSpPr txBox="1"/>
          <p:nvPr/>
        </p:nvSpPr>
        <p:spPr>
          <a:xfrm>
            <a:off x="23047" y="13514"/>
            <a:ext cx="60456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400" b="1" dirty="0">
                <a:solidFill>
                  <a:schemeClr val="bg1"/>
                </a:solidFill>
                <a:latin typeface="+mn-ea"/>
              </a:rPr>
              <a:t>2023</a:t>
            </a:r>
            <a:r>
              <a:rPr lang="zh-TW" altLang="en-US" sz="2400" b="1" dirty="0">
                <a:solidFill>
                  <a:schemeClr val="bg1"/>
                </a:solidFill>
                <a:latin typeface="+mn-ea"/>
              </a:rPr>
              <a:t>年台電工會福利處合作單位</a:t>
            </a:r>
          </a:p>
        </p:txBody>
      </p:sp>
    </p:spTree>
    <p:extLst>
      <p:ext uri="{BB962C8B-B14F-4D97-AF65-F5344CB8AC3E}">
        <p14:creationId xmlns:p14="http://schemas.microsoft.com/office/powerpoint/2010/main" val="12123622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>
            <a:extLst>
              <a:ext uri="{FF2B5EF4-FFF2-40B4-BE49-F238E27FC236}">
                <a16:creationId xmlns:a16="http://schemas.microsoft.com/office/drawing/2014/main" id="{3FA96BB2-70D0-4502-989F-2912F3065DD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kumimoji="1" lang="en-US" altLang="zh-TW" dirty="0"/>
              <a:t>Thank you!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075590120"/>
      </p:ext>
    </p:extLst>
  </p:cSld>
  <p:clrMapOvr>
    <a:masterClrMapping/>
  </p:clrMapOvr>
</p:sld>
</file>

<file path=ppt/theme/theme1.xml><?xml version="1.0" encoding="utf-8"?>
<a:theme xmlns:a="http://schemas.openxmlformats.org/drawingml/2006/main" name="1.社外秘 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7582</TotalTime>
  <Words>542</Words>
  <Application>Microsoft Office PowerPoint</Application>
  <PresentationFormat>如螢幕大小 (4:3)</PresentationFormat>
  <Paragraphs>112</Paragraphs>
  <Slides>7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4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7</vt:i4>
      </vt:variant>
    </vt:vector>
  </HeadingPairs>
  <TitlesOfParts>
    <vt:vector size="12" baseType="lpstr">
      <vt:lpstr>華康中黑體(P)</vt:lpstr>
      <vt:lpstr>微軟正黑體</vt:lpstr>
      <vt:lpstr>Arial</vt:lpstr>
      <vt:lpstr>Calibri</vt:lpstr>
      <vt:lpstr>1.社外秘  佈景主題</vt:lpstr>
      <vt:lpstr>2023年 YAMAHA   台灣電力工會福利處 優惠購車案</vt:lpstr>
      <vt:lpstr>PowerPoint 簡報</vt:lpstr>
      <vt:lpstr>PowerPoint 簡報</vt:lpstr>
      <vt:lpstr>參考價格各區不同 請洽詢YAMAHA經專銷店</vt:lpstr>
      <vt:lpstr>2023年區域聯絡窗口(上班時間9:00~17:00)</vt:lpstr>
      <vt:lpstr>PowerPoint 簡報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Wang Keming</dc:creator>
  <cp:lastModifiedBy>台灣電力工會</cp:lastModifiedBy>
  <cp:revision>220</cp:revision>
  <cp:lastPrinted>2023-02-06T04:09:24Z</cp:lastPrinted>
  <dcterms:created xsi:type="dcterms:W3CDTF">2020-05-15T00:20:46Z</dcterms:created>
  <dcterms:modified xsi:type="dcterms:W3CDTF">2023-02-09T06:21:45Z</dcterms:modified>
</cp:coreProperties>
</file>