
<file path=[Content_Types].xml><?xml version="1.0" encoding="utf-8"?>
<Types xmlns="http://schemas.openxmlformats.org/package/2006/content-types">
  <Default Extension="gif" ContentType="image/gif"/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829" r:id="rId1"/>
  </p:sldMasterIdLst>
  <p:notesMasterIdLst>
    <p:notesMasterId r:id="rId17"/>
  </p:notesMasterIdLst>
  <p:handoutMasterIdLst>
    <p:handoutMasterId r:id="rId18"/>
  </p:handoutMasterIdLst>
  <p:sldIdLst>
    <p:sldId id="275" r:id="rId2"/>
    <p:sldId id="271" r:id="rId3"/>
    <p:sldId id="273" r:id="rId4"/>
    <p:sldId id="272" r:id="rId5"/>
    <p:sldId id="276" r:id="rId6"/>
    <p:sldId id="258" r:id="rId7"/>
    <p:sldId id="257" r:id="rId8"/>
    <p:sldId id="261" r:id="rId9"/>
    <p:sldId id="262" r:id="rId10"/>
    <p:sldId id="263" r:id="rId11"/>
    <p:sldId id="264" r:id="rId12"/>
    <p:sldId id="265" r:id="rId13"/>
    <p:sldId id="266" r:id="rId14"/>
    <p:sldId id="267" r:id="rId15"/>
    <p:sldId id="268" r:id="rId16"/>
  </p:sldIdLst>
  <p:sldSz cx="9144000" cy="6858000" type="screen4x3"/>
  <p:notesSz cx="6797675" cy="9929813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等深淺樣式 2 - 輔色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8971" autoAdjust="0"/>
    <p:restoredTop sz="94660"/>
  </p:normalViewPr>
  <p:slideViewPr>
    <p:cSldViewPr>
      <p:cViewPr varScale="1">
        <p:scale>
          <a:sx n="107" d="100"/>
          <a:sy n="107" d="100"/>
        </p:scale>
        <p:origin x="1542" y="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handoutMaster" Target="handoutMasters/handoutMaster1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1#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1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1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1EBED40A-A0B9-4B75-A8BF-0FD5A454686F}" type="doc">
      <dgm:prSet loTypeId="urn:microsoft.com/office/officeart/2005/8/layout/cycle6" loCatId="relationship" qsTypeId="urn:microsoft.com/office/officeart/2005/8/quickstyle/3d1" qsCatId="3D" csTypeId="urn:microsoft.com/office/officeart/2005/8/colors/colorful1#1" csCatId="colorful" phldr="1"/>
      <dgm:spPr/>
      <dgm:t>
        <a:bodyPr/>
        <a:lstStyle/>
        <a:p>
          <a:endParaRPr lang="zh-TW" altLang="en-US"/>
        </a:p>
      </dgm:t>
    </dgm:pt>
    <dgm:pt modelId="{DF5EAC17-BBA9-4E43-99F9-83FA10F1D812}">
      <dgm:prSet/>
      <dgm:spPr>
        <a:noFill/>
        <a:ln cap="rnd">
          <a:solidFill>
            <a:schemeClr val="tx1"/>
          </a:solidFill>
          <a:prstDash val="solid"/>
        </a:ln>
      </dgm:spPr>
      <dgm:t>
        <a:bodyPr/>
        <a:lstStyle/>
        <a:p>
          <a:pPr rtl="0"/>
          <a:r>
            <a:rPr lang="zh-TW" b="0" dirty="0">
              <a:solidFill>
                <a:schemeClr val="tx1"/>
              </a:solidFill>
              <a:latin typeface="標楷體" panose="03000509000000000000" pitchFamily="65" charset="-120"/>
              <a:ea typeface="標楷體" panose="03000509000000000000" pitchFamily="65" charset="-120"/>
              <a:hlinkClick xmlns:r="http://schemas.openxmlformats.org/officeDocument/2006/relationships" r:id="" action="ppaction://noaction"/>
            </a:rPr>
            <a:t>組訓工作</a:t>
          </a:r>
          <a:endParaRPr lang="en-US" b="0" dirty="0">
            <a:solidFill>
              <a:schemeClr val="tx1"/>
            </a:solidFill>
            <a:latin typeface="標楷體" panose="03000509000000000000" pitchFamily="65" charset="-120"/>
            <a:ea typeface="標楷體" panose="03000509000000000000" pitchFamily="65" charset="-120"/>
          </a:endParaRPr>
        </a:p>
      </dgm:t>
    </dgm:pt>
    <dgm:pt modelId="{7CEDA83D-5880-431E-9B4C-B01A07ED2E05}" type="parTrans" cxnId="{A1F0EE36-92DA-4DAC-8800-A49B5872DF9C}">
      <dgm:prSet/>
      <dgm:spPr/>
      <dgm:t>
        <a:bodyPr/>
        <a:lstStyle/>
        <a:p>
          <a:endParaRPr lang="zh-TW" altLang="en-US"/>
        </a:p>
      </dgm:t>
    </dgm:pt>
    <dgm:pt modelId="{CCC8E3E2-68A6-4143-9CDC-24C8F843D61B}" type="sibTrans" cxnId="{A1F0EE36-92DA-4DAC-8800-A49B5872DF9C}">
      <dgm:prSet/>
      <dgm:spPr/>
      <dgm:t>
        <a:bodyPr/>
        <a:lstStyle/>
        <a:p>
          <a:endParaRPr lang="zh-TW" altLang="en-US"/>
        </a:p>
      </dgm:t>
    </dgm:pt>
    <dgm:pt modelId="{EE97E0DB-3068-40F5-8A4D-49E2AC3E93F6}">
      <dgm:prSet/>
      <dgm:spPr>
        <a:noFill/>
        <a:ln>
          <a:solidFill>
            <a:schemeClr val="tx1"/>
          </a:solidFill>
        </a:ln>
      </dgm:spPr>
      <dgm:t>
        <a:bodyPr/>
        <a:lstStyle/>
        <a:p>
          <a:pPr rtl="0"/>
          <a:r>
            <a:rPr lang="zh-TW" dirty="0">
              <a:latin typeface="標楷體" panose="03000509000000000000" pitchFamily="65" charset="-120"/>
              <a:ea typeface="標楷體" panose="03000509000000000000" pitchFamily="65" charset="-120"/>
              <a:hlinkClick xmlns:r="http://schemas.openxmlformats.org/officeDocument/2006/relationships" r:id="" action="ppaction://noaction"/>
            </a:rPr>
            <a:t>福利服務</a:t>
          </a:r>
          <a:endParaRPr lang="en-US" dirty="0">
            <a:latin typeface="標楷體" panose="03000509000000000000" pitchFamily="65" charset="-120"/>
            <a:ea typeface="標楷體" panose="03000509000000000000" pitchFamily="65" charset="-120"/>
          </a:endParaRPr>
        </a:p>
      </dgm:t>
    </dgm:pt>
    <dgm:pt modelId="{54DA275E-A990-44B9-808B-EB4CE2ED9EEF}" type="parTrans" cxnId="{5630B450-3BF6-4D01-A137-C96028003955}">
      <dgm:prSet/>
      <dgm:spPr/>
      <dgm:t>
        <a:bodyPr/>
        <a:lstStyle/>
        <a:p>
          <a:endParaRPr lang="zh-TW" altLang="en-US"/>
        </a:p>
      </dgm:t>
    </dgm:pt>
    <dgm:pt modelId="{AC8F1FD7-FA5C-4CB8-B96A-D6DF1AA52352}" type="sibTrans" cxnId="{5630B450-3BF6-4D01-A137-C96028003955}">
      <dgm:prSet/>
      <dgm:spPr/>
      <dgm:t>
        <a:bodyPr/>
        <a:lstStyle/>
        <a:p>
          <a:endParaRPr lang="zh-TW" altLang="en-US"/>
        </a:p>
      </dgm:t>
    </dgm:pt>
    <dgm:pt modelId="{0FF0CAC0-47DB-4A01-915E-F41AAC726C86}">
      <dgm:prSet/>
      <dgm:spPr>
        <a:noFill/>
        <a:ln>
          <a:solidFill>
            <a:schemeClr val="tx1"/>
          </a:solidFill>
        </a:ln>
      </dgm:spPr>
      <dgm:t>
        <a:bodyPr/>
        <a:lstStyle/>
        <a:p>
          <a:pPr rtl="0"/>
          <a:r>
            <a:rPr lang="zh-TW" dirty="0">
              <a:latin typeface="標楷體" panose="03000509000000000000" pitchFamily="65" charset="-120"/>
              <a:ea typeface="標楷體" panose="03000509000000000000" pitchFamily="65" charset="-120"/>
              <a:hlinkClick xmlns:r="http://schemas.openxmlformats.org/officeDocument/2006/relationships" r:id="" action="ppaction://noaction"/>
            </a:rPr>
            <a:t>文宣</a:t>
          </a:r>
          <a:endParaRPr lang="en-US" dirty="0">
            <a:latin typeface="標楷體" panose="03000509000000000000" pitchFamily="65" charset="-120"/>
            <a:ea typeface="標楷體" panose="03000509000000000000" pitchFamily="65" charset="-120"/>
          </a:endParaRPr>
        </a:p>
      </dgm:t>
    </dgm:pt>
    <dgm:pt modelId="{17284C96-EACA-4785-AC1C-6CDA6C6E8FA7}" type="parTrans" cxnId="{B6FC843E-6842-4C9B-864A-52322F05554F}">
      <dgm:prSet/>
      <dgm:spPr/>
      <dgm:t>
        <a:bodyPr/>
        <a:lstStyle/>
        <a:p>
          <a:endParaRPr lang="zh-TW" altLang="en-US"/>
        </a:p>
      </dgm:t>
    </dgm:pt>
    <dgm:pt modelId="{FFF21331-4CAD-4BF5-83DE-18829CA4BB2B}" type="sibTrans" cxnId="{B6FC843E-6842-4C9B-864A-52322F05554F}">
      <dgm:prSet/>
      <dgm:spPr/>
      <dgm:t>
        <a:bodyPr/>
        <a:lstStyle/>
        <a:p>
          <a:endParaRPr lang="zh-TW" altLang="en-US"/>
        </a:p>
      </dgm:t>
    </dgm:pt>
    <dgm:pt modelId="{5C7807E1-52B1-4243-B88C-3BFDD14E4153}">
      <dgm:prSet/>
      <dgm:spPr>
        <a:noFill/>
        <a:ln>
          <a:solidFill>
            <a:schemeClr val="tx1"/>
          </a:solidFill>
        </a:ln>
      </dgm:spPr>
      <dgm:t>
        <a:bodyPr/>
        <a:lstStyle/>
        <a:p>
          <a:pPr rtl="0"/>
          <a:r>
            <a:rPr lang="zh-TW" dirty="0">
              <a:latin typeface="標楷體" panose="03000509000000000000" pitchFamily="65" charset="-120"/>
              <a:ea typeface="標楷體" panose="03000509000000000000" pitchFamily="65" charset="-120"/>
              <a:hlinkClick xmlns:r="http://schemas.openxmlformats.org/officeDocument/2006/relationships" r:id="" action="ppaction://noaction"/>
            </a:rPr>
            <a:t>總務</a:t>
          </a:r>
          <a:endParaRPr lang="en-US" dirty="0">
            <a:latin typeface="標楷體" panose="03000509000000000000" pitchFamily="65" charset="-120"/>
            <a:ea typeface="標楷體" panose="03000509000000000000" pitchFamily="65" charset="-120"/>
          </a:endParaRPr>
        </a:p>
      </dgm:t>
    </dgm:pt>
    <dgm:pt modelId="{E9BFD844-6C04-440A-8121-A44A2C30B904}" type="parTrans" cxnId="{EE5815A6-380B-430A-B434-6866D65A423B}">
      <dgm:prSet/>
      <dgm:spPr/>
      <dgm:t>
        <a:bodyPr/>
        <a:lstStyle/>
        <a:p>
          <a:endParaRPr lang="zh-TW" altLang="en-US"/>
        </a:p>
      </dgm:t>
    </dgm:pt>
    <dgm:pt modelId="{5EC7E2F4-3735-40EA-B9E2-4B5E197D1C4A}" type="sibTrans" cxnId="{EE5815A6-380B-430A-B434-6866D65A423B}">
      <dgm:prSet/>
      <dgm:spPr/>
      <dgm:t>
        <a:bodyPr/>
        <a:lstStyle/>
        <a:p>
          <a:endParaRPr lang="zh-TW" altLang="en-US"/>
        </a:p>
      </dgm:t>
    </dgm:pt>
    <dgm:pt modelId="{2BD82E97-7A3C-40B9-BF31-E12E38472961}">
      <dgm:prSet/>
      <dgm:spPr>
        <a:noFill/>
        <a:ln>
          <a:solidFill>
            <a:schemeClr val="tx1"/>
          </a:solidFill>
        </a:ln>
      </dgm:spPr>
      <dgm:t>
        <a:bodyPr/>
        <a:lstStyle/>
        <a:p>
          <a:pPr rtl="0"/>
          <a:r>
            <a:rPr lang="zh-TW" dirty="0">
              <a:latin typeface="標楷體" panose="03000509000000000000" pitchFamily="65" charset="-120"/>
              <a:ea typeface="標楷體" panose="03000509000000000000" pitchFamily="65" charset="-120"/>
              <a:hlinkClick xmlns:r="http://schemas.openxmlformats.org/officeDocument/2006/relationships" r:id="" action="ppaction://noaction"/>
            </a:rPr>
            <a:t>勞資關係</a:t>
          </a:r>
          <a:endParaRPr lang="en-US" dirty="0">
            <a:latin typeface="標楷體" panose="03000509000000000000" pitchFamily="65" charset="-120"/>
            <a:ea typeface="標楷體" panose="03000509000000000000" pitchFamily="65" charset="-120"/>
          </a:endParaRPr>
        </a:p>
      </dgm:t>
    </dgm:pt>
    <dgm:pt modelId="{B962DF9D-987A-497D-96E0-BBB3EFF403CD}" type="parTrans" cxnId="{AFA47E7B-370F-44FE-8663-573350850079}">
      <dgm:prSet/>
      <dgm:spPr/>
      <dgm:t>
        <a:bodyPr/>
        <a:lstStyle/>
        <a:p>
          <a:endParaRPr lang="zh-TW" altLang="en-US"/>
        </a:p>
      </dgm:t>
    </dgm:pt>
    <dgm:pt modelId="{59AE0D57-7314-4653-93BA-8AE7519102EC}" type="sibTrans" cxnId="{AFA47E7B-370F-44FE-8663-573350850079}">
      <dgm:prSet/>
      <dgm:spPr/>
      <dgm:t>
        <a:bodyPr/>
        <a:lstStyle/>
        <a:p>
          <a:endParaRPr lang="zh-TW" altLang="en-US"/>
        </a:p>
      </dgm:t>
    </dgm:pt>
    <dgm:pt modelId="{7D73ECCC-B283-4D00-A227-CF12B715AA74}">
      <dgm:prSet/>
      <dgm:spPr>
        <a:noFill/>
        <a:ln>
          <a:solidFill>
            <a:schemeClr val="tx1"/>
          </a:solidFill>
        </a:ln>
      </dgm:spPr>
      <dgm:t>
        <a:bodyPr/>
        <a:lstStyle/>
        <a:p>
          <a:pPr rtl="0"/>
          <a:r>
            <a:rPr lang="zh-TW" dirty="0">
              <a:latin typeface="標楷體" panose="03000509000000000000" pitchFamily="65" charset="-120"/>
              <a:ea typeface="標楷體" panose="03000509000000000000" pitchFamily="65" charset="-120"/>
              <a:hlinkClick xmlns:r="http://schemas.openxmlformats.org/officeDocument/2006/relationships" r:id="" action="ppaction://noaction"/>
            </a:rPr>
            <a:t>工安</a:t>
          </a:r>
          <a:endParaRPr lang="en-US" dirty="0">
            <a:latin typeface="標楷體" panose="03000509000000000000" pitchFamily="65" charset="-120"/>
            <a:ea typeface="標楷體" panose="03000509000000000000" pitchFamily="65" charset="-120"/>
          </a:endParaRPr>
        </a:p>
      </dgm:t>
    </dgm:pt>
    <dgm:pt modelId="{4520B2DA-A4AB-4DDF-8279-716C70FD8D0D}" type="parTrans" cxnId="{8B2468EE-6979-44C3-90FC-C6548A2583A8}">
      <dgm:prSet/>
      <dgm:spPr/>
      <dgm:t>
        <a:bodyPr/>
        <a:lstStyle/>
        <a:p>
          <a:endParaRPr lang="zh-TW" altLang="en-US"/>
        </a:p>
      </dgm:t>
    </dgm:pt>
    <dgm:pt modelId="{B2FB344C-7F8D-42C2-A3FC-C4268DCCBAED}" type="sibTrans" cxnId="{8B2468EE-6979-44C3-90FC-C6548A2583A8}">
      <dgm:prSet/>
      <dgm:spPr/>
      <dgm:t>
        <a:bodyPr/>
        <a:lstStyle/>
        <a:p>
          <a:endParaRPr lang="zh-TW" altLang="en-US"/>
        </a:p>
      </dgm:t>
    </dgm:pt>
    <dgm:pt modelId="{2B609DC6-F331-4C98-8700-903809CFF699}">
      <dgm:prSet/>
      <dgm:spPr>
        <a:noFill/>
        <a:ln>
          <a:solidFill>
            <a:schemeClr val="tx1"/>
          </a:solidFill>
        </a:ln>
      </dgm:spPr>
      <dgm:t>
        <a:bodyPr/>
        <a:lstStyle/>
        <a:p>
          <a:pPr rtl="0"/>
          <a:r>
            <a:rPr lang="zh-TW" dirty="0">
              <a:latin typeface="標楷體" panose="03000509000000000000" pitchFamily="65" charset="-120"/>
              <a:ea typeface="標楷體" panose="03000509000000000000" pitchFamily="65" charset="-120"/>
              <a:hlinkClick xmlns:r="http://schemas.openxmlformats.org/officeDocument/2006/relationships" r:id="" action="ppaction://noaction"/>
            </a:rPr>
            <a:t>財務工作</a:t>
          </a:r>
          <a:endParaRPr lang="en-US" dirty="0">
            <a:latin typeface="標楷體" panose="03000509000000000000" pitchFamily="65" charset="-120"/>
            <a:ea typeface="標楷體" panose="03000509000000000000" pitchFamily="65" charset="-120"/>
          </a:endParaRPr>
        </a:p>
      </dgm:t>
    </dgm:pt>
    <dgm:pt modelId="{B2E5F47E-0835-44C2-AB83-DFF956B98876}" type="parTrans" cxnId="{03852CF1-EDB8-417F-ACFA-F290920473C7}">
      <dgm:prSet/>
      <dgm:spPr/>
      <dgm:t>
        <a:bodyPr/>
        <a:lstStyle/>
        <a:p>
          <a:endParaRPr lang="zh-TW" altLang="en-US"/>
        </a:p>
      </dgm:t>
    </dgm:pt>
    <dgm:pt modelId="{00474074-E6EB-4BF9-8FF9-41D0B3F7E0DB}" type="sibTrans" cxnId="{03852CF1-EDB8-417F-ACFA-F290920473C7}">
      <dgm:prSet/>
      <dgm:spPr/>
      <dgm:t>
        <a:bodyPr/>
        <a:lstStyle/>
        <a:p>
          <a:endParaRPr lang="zh-TW" altLang="en-US"/>
        </a:p>
      </dgm:t>
    </dgm:pt>
    <dgm:pt modelId="{714B6759-4EDA-4F88-8475-1985CDCC5F34}" type="pres">
      <dgm:prSet presAssocID="{1EBED40A-A0B9-4B75-A8BF-0FD5A454686F}" presName="cycle" presStyleCnt="0">
        <dgm:presLayoutVars>
          <dgm:dir/>
          <dgm:resizeHandles val="exact"/>
        </dgm:presLayoutVars>
      </dgm:prSet>
      <dgm:spPr/>
    </dgm:pt>
    <dgm:pt modelId="{C24FE8D9-2691-4A26-B2AF-059DEBD34226}" type="pres">
      <dgm:prSet presAssocID="{DF5EAC17-BBA9-4E43-99F9-83FA10F1D812}" presName="node" presStyleLbl="node1" presStyleIdx="0" presStyleCnt="7">
        <dgm:presLayoutVars>
          <dgm:bulletEnabled val="1"/>
        </dgm:presLayoutVars>
      </dgm:prSet>
      <dgm:spPr/>
    </dgm:pt>
    <dgm:pt modelId="{636C5C8B-DB79-47C5-BC31-B89260ECF031}" type="pres">
      <dgm:prSet presAssocID="{DF5EAC17-BBA9-4E43-99F9-83FA10F1D812}" presName="spNode" presStyleCnt="0"/>
      <dgm:spPr/>
    </dgm:pt>
    <dgm:pt modelId="{AB77EFAB-ED37-4A9F-80EA-32A864CB6717}" type="pres">
      <dgm:prSet presAssocID="{CCC8E3E2-68A6-4143-9CDC-24C8F843D61B}" presName="sibTrans" presStyleLbl="sibTrans1D1" presStyleIdx="0" presStyleCnt="7"/>
      <dgm:spPr/>
    </dgm:pt>
    <dgm:pt modelId="{C961B5BE-8CED-4CA1-A41B-64BC2EEB4602}" type="pres">
      <dgm:prSet presAssocID="{EE97E0DB-3068-40F5-8A4D-49E2AC3E93F6}" presName="node" presStyleLbl="node1" presStyleIdx="1" presStyleCnt="7">
        <dgm:presLayoutVars>
          <dgm:bulletEnabled val="1"/>
        </dgm:presLayoutVars>
      </dgm:prSet>
      <dgm:spPr/>
    </dgm:pt>
    <dgm:pt modelId="{22C906BC-91F4-4F65-A753-9ED84565B4D4}" type="pres">
      <dgm:prSet presAssocID="{EE97E0DB-3068-40F5-8A4D-49E2AC3E93F6}" presName="spNode" presStyleCnt="0"/>
      <dgm:spPr/>
    </dgm:pt>
    <dgm:pt modelId="{E1BB7884-7EE0-4B1E-8A69-E6EDBE0E16D0}" type="pres">
      <dgm:prSet presAssocID="{AC8F1FD7-FA5C-4CB8-B96A-D6DF1AA52352}" presName="sibTrans" presStyleLbl="sibTrans1D1" presStyleIdx="1" presStyleCnt="7"/>
      <dgm:spPr/>
    </dgm:pt>
    <dgm:pt modelId="{7AFD2EB7-BF54-429F-90F3-4C678DB6291E}" type="pres">
      <dgm:prSet presAssocID="{0FF0CAC0-47DB-4A01-915E-F41AAC726C86}" presName="node" presStyleLbl="node1" presStyleIdx="2" presStyleCnt="7">
        <dgm:presLayoutVars>
          <dgm:bulletEnabled val="1"/>
        </dgm:presLayoutVars>
      </dgm:prSet>
      <dgm:spPr/>
    </dgm:pt>
    <dgm:pt modelId="{47E253BD-41F3-459F-B183-1A5218DC9321}" type="pres">
      <dgm:prSet presAssocID="{0FF0CAC0-47DB-4A01-915E-F41AAC726C86}" presName="spNode" presStyleCnt="0"/>
      <dgm:spPr/>
    </dgm:pt>
    <dgm:pt modelId="{E0E086FB-80D3-4647-A341-778D3F9B5149}" type="pres">
      <dgm:prSet presAssocID="{FFF21331-4CAD-4BF5-83DE-18829CA4BB2B}" presName="sibTrans" presStyleLbl="sibTrans1D1" presStyleIdx="2" presStyleCnt="7"/>
      <dgm:spPr/>
    </dgm:pt>
    <dgm:pt modelId="{B39CEEA1-939F-497B-A62C-D81C2E71C663}" type="pres">
      <dgm:prSet presAssocID="{5C7807E1-52B1-4243-B88C-3BFDD14E4153}" presName="node" presStyleLbl="node1" presStyleIdx="3" presStyleCnt="7">
        <dgm:presLayoutVars>
          <dgm:bulletEnabled val="1"/>
        </dgm:presLayoutVars>
      </dgm:prSet>
      <dgm:spPr/>
    </dgm:pt>
    <dgm:pt modelId="{A2D1FBB9-C285-4C2D-BA09-2046D0EBE536}" type="pres">
      <dgm:prSet presAssocID="{5C7807E1-52B1-4243-B88C-3BFDD14E4153}" presName="spNode" presStyleCnt="0"/>
      <dgm:spPr/>
    </dgm:pt>
    <dgm:pt modelId="{CAB0FC7F-102F-46C4-A5A2-EA3C6B35EE52}" type="pres">
      <dgm:prSet presAssocID="{5EC7E2F4-3735-40EA-B9E2-4B5E197D1C4A}" presName="sibTrans" presStyleLbl="sibTrans1D1" presStyleIdx="3" presStyleCnt="7"/>
      <dgm:spPr/>
    </dgm:pt>
    <dgm:pt modelId="{293562E7-73DB-4DBF-A268-CBB3029A5545}" type="pres">
      <dgm:prSet presAssocID="{2BD82E97-7A3C-40B9-BF31-E12E38472961}" presName="node" presStyleLbl="node1" presStyleIdx="4" presStyleCnt="7">
        <dgm:presLayoutVars>
          <dgm:bulletEnabled val="1"/>
        </dgm:presLayoutVars>
      </dgm:prSet>
      <dgm:spPr/>
    </dgm:pt>
    <dgm:pt modelId="{C1FC42AD-22D4-4566-B73C-998E2C99A501}" type="pres">
      <dgm:prSet presAssocID="{2BD82E97-7A3C-40B9-BF31-E12E38472961}" presName="spNode" presStyleCnt="0"/>
      <dgm:spPr/>
    </dgm:pt>
    <dgm:pt modelId="{3747ABDA-C997-4F49-BECF-90E9EC99AF9D}" type="pres">
      <dgm:prSet presAssocID="{59AE0D57-7314-4653-93BA-8AE7519102EC}" presName="sibTrans" presStyleLbl="sibTrans1D1" presStyleIdx="4" presStyleCnt="7"/>
      <dgm:spPr/>
    </dgm:pt>
    <dgm:pt modelId="{006E03E3-749E-4B4F-B530-07456A030A14}" type="pres">
      <dgm:prSet presAssocID="{7D73ECCC-B283-4D00-A227-CF12B715AA74}" presName="node" presStyleLbl="node1" presStyleIdx="5" presStyleCnt="7">
        <dgm:presLayoutVars>
          <dgm:bulletEnabled val="1"/>
        </dgm:presLayoutVars>
      </dgm:prSet>
      <dgm:spPr/>
    </dgm:pt>
    <dgm:pt modelId="{AECA1E6A-3B37-436E-93DC-208AA7495CC7}" type="pres">
      <dgm:prSet presAssocID="{7D73ECCC-B283-4D00-A227-CF12B715AA74}" presName="spNode" presStyleCnt="0"/>
      <dgm:spPr/>
    </dgm:pt>
    <dgm:pt modelId="{4A40A724-B3D3-4073-B73D-82AD02AA62C6}" type="pres">
      <dgm:prSet presAssocID="{B2FB344C-7F8D-42C2-A3FC-C4268DCCBAED}" presName="sibTrans" presStyleLbl="sibTrans1D1" presStyleIdx="5" presStyleCnt="7"/>
      <dgm:spPr/>
    </dgm:pt>
    <dgm:pt modelId="{010F494D-6522-434E-A285-63C6A2A474A7}" type="pres">
      <dgm:prSet presAssocID="{2B609DC6-F331-4C98-8700-903809CFF699}" presName="node" presStyleLbl="node1" presStyleIdx="6" presStyleCnt="7">
        <dgm:presLayoutVars>
          <dgm:bulletEnabled val="1"/>
        </dgm:presLayoutVars>
      </dgm:prSet>
      <dgm:spPr/>
    </dgm:pt>
    <dgm:pt modelId="{AFB7AA65-0602-41AC-8C67-29B05E95778F}" type="pres">
      <dgm:prSet presAssocID="{2B609DC6-F331-4C98-8700-903809CFF699}" presName="spNode" presStyleCnt="0"/>
      <dgm:spPr/>
    </dgm:pt>
    <dgm:pt modelId="{B2E5DEDC-05D4-413C-B8F3-A51A37A2A1FD}" type="pres">
      <dgm:prSet presAssocID="{00474074-E6EB-4BF9-8FF9-41D0B3F7E0DB}" presName="sibTrans" presStyleLbl="sibTrans1D1" presStyleIdx="6" presStyleCnt="7"/>
      <dgm:spPr/>
    </dgm:pt>
  </dgm:ptLst>
  <dgm:cxnLst>
    <dgm:cxn modelId="{2DA30502-B5D1-42B2-9869-31C77CDD22BA}" type="presOf" srcId="{EE97E0DB-3068-40F5-8A4D-49E2AC3E93F6}" destId="{C961B5BE-8CED-4CA1-A41B-64BC2EEB4602}" srcOrd="0" destOrd="0" presId="urn:microsoft.com/office/officeart/2005/8/layout/cycle6"/>
    <dgm:cxn modelId="{A1F0EE36-92DA-4DAC-8800-A49B5872DF9C}" srcId="{1EBED40A-A0B9-4B75-A8BF-0FD5A454686F}" destId="{DF5EAC17-BBA9-4E43-99F9-83FA10F1D812}" srcOrd="0" destOrd="0" parTransId="{7CEDA83D-5880-431E-9B4C-B01A07ED2E05}" sibTransId="{CCC8E3E2-68A6-4143-9CDC-24C8F843D61B}"/>
    <dgm:cxn modelId="{BBA8C337-1213-4524-89C0-2D7253BE8906}" type="presOf" srcId="{2BD82E97-7A3C-40B9-BF31-E12E38472961}" destId="{293562E7-73DB-4DBF-A268-CBB3029A5545}" srcOrd="0" destOrd="0" presId="urn:microsoft.com/office/officeart/2005/8/layout/cycle6"/>
    <dgm:cxn modelId="{B6FC843E-6842-4C9B-864A-52322F05554F}" srcId="{1EBED40A-A0B9-4B75-A8BF-0FD5A454686F}" destId="{0FF0CAC0-47DB-4A01-915E-F41AAC726C86}" srcOrd="2" destOrd="0" parTransId="{17284C96-EACA-4785-AC1C-6CDA6C6E8FA7}" sibTransId="{FFF21331-4CAD-4BF5-83DE-18829CA4BB2B}"/>
    <dgm:cxn modelId="{FA514E5E-E1C8-46FC-A714-17EB21C15097}" type="presOf" srcId="{00474074-E6EB-4BF9-8FF9-41D0B3F7E0DB}" destId="{B2E5DEDC-05D4-413C-B8F3-A51A37A2A1FD}" srcOrd="0" destOrd="0" presId="urn:microsoft.com/office/officeart/2005/8/layout/cycle6"/>
    <dgm:cxn modelId="{E747F460-EC6E-4DFB-9C2E-35359A0D0EDC}" type="presOf" srcId="{5EC7E2F4-3735-40EA-B9E2-4B5E197D1C4A}" destId="{CAB0FC7F-102F-46C4-A5A2-EA3C6B35EE52}" srcOrd="0" destOrd="0" presId="urn:microsoft.com/office/officeart/2005/8/layout/cycle6"/>
    <dgm:cxn modelId="{BABF6F41-0D58-490B-B33B-6283BB5DC28D}" type="presOf" srcId="{DF5EAC17-BBA9-4E43-99F9-83FA10F1D812}" destId="{C24FE8D9-2691-4A26-B2AF-059DEBD34226}" srcOrd="0" destOrd="0" presId="urn:microsoft.com/office/officeart/2005/8/layout/cycle6"/>
    <dgm:cxn modelId="{6E1CFF41-09A4-4131-A135-62755D1ABD02}" type="presOf" srcId="{FFF21331-4CAD-4BF5-83DE-18829CA4BB2B}" destId="{E0E086FB-80D3-4647-A341-778D3F9B5149}" srcOrd="0" destOrd="0" presId="urn:microsoft.com/office/officeart/2005/8/layout/cycle6"/>
    <dgm:cxn modelId="{FBA95F4F-5515-4220-B836-278B9CDA8BED}" type="presOf" srcId="{7D73ECCC-B283-4D00-A227-CF12B715AA74}" destId="{006E03E3-749E-4B4F-B530-07456A030A14}" srcOrd="0" destOrd="0" presId="urn:microsoft.com/office/officeart/2005/8/layout/cycle6"/>
    <dgm:cxn modelId="{D265C54F-368A-44B8-B408-D40E256CDD4E}" type="presOf" srcId="{AC8F1FD7-FA5C-4CB8-B96A-D6DF1AA52352}" destId="{E1BB7884-7EE0-4B1E-8A69-E6EDBE0E16D0}" srcOrd="0" destOrd="0" presId="urn:microsoft.com/office/officeart/2005/8/layout/cycle6"/>
    <dgm:cxn modelId="{5630B450-3BF6-4D01-A137-C96028003955}" srcId="{1EBED40A-A0B9-4B75-A8BF-0FD5A454686F}" destId="{EE97E0DB-3068-40F5-8A4D-49E2AC3E93F6}" srcOrd="1" destOrd="0" parTransId="{54DA275E-A990-44B9-808B-EB4CE2ED9EEF}" sibTransId="{AC8F1FD7-FA5C-4CB8-B96A-D6DF1AA52352}"/>
    <dgm:cxn modelId="{98494652-23B5-4E05-B343-C365BD8C7F98}" type="presOf" srcId="{0FF0CAC0-47DB-4A01-915E-F41AAC726C86}" destId="{7AFD2EB7-BF54-429F-90F3-4C678DB6291E}" srcOrd="0" destOrd="0" presId="urn:microsoft.com/office/officeart/2005/8/layout/cycle6"/>
    <dgm:cxn modelId="{31255675-893D-41A2-A7FD-2275319C0F58}" type="presOf" srcId="{CCC8E3E2-68A6-4143-9CDC-24C8F843D61B}" destId="{AB77EFAB-ED37-4A9F-80EA-32A864CB6717}" srcOrd="0" destOrd="0" presId="urn:microsoft.com/office/officeart/2005/8/layout/cycle6"/>
    <dgm:cxn modelId="{5B212B5A-3AFF-4208-8212-DCE30419B3E8}" type="presOf" srcId="{B2FB344C-7F8D-42C2-A3FC-C4268DCCBAED}" destId="{4A40A724-B3D3-4073-B73D-82AD02AA62C6}" srcOrd="0" destOrd="0" presId="urn:microsoft.com/office/officeart/2005/8/layout/cycle6"/>
    <dgm:cxn modelId="{AFA47E7B-370F-44FE-8663-573350850079}" srcId="{1EBED40A-A0B9-4B75-A8BF-0FD5A454686F}" destId="{2BD82E97-7A3C-40B9-BF31-E12E38472961}" srcOrd="4" destOrd="0" parTransId="{B962DF9D-987A-497D-96E0-BBB3EFF403CD}" sibTransId="{59AE0D57-7314-4653-93BA-8AE7519102EC}"/>
    <dgm:cxn modelId="{EE5815A6-380B-430A-B434-6866D65A423B}" srcId="{1EBED40A-A0B9-4B75-A8BF-0FD5A454686F}" destId="{5C7807E1-52B1-4243-B88C-3BFDD14E4153}" srcOrd="3" destOrd="0" parTransId="{E9BFD844-6C04-440A-8121-A44A2C30B904}" sibTransId="{5EC7E2F4-3735-40EA-B9E2-4B5E197D1C4A}"/>
    <dgm:cxn modelId="{AE795FBC-2246-4FBC-A1D3-76BFD4842D7C}" type="presOf" srcId="{1EBED40A-A0B9-4B75-A8BF-0FD5A454686F}" destId="{714B6759-4EDA-4F88-8475-1985CDCC5F34}" srcOrd="0" destOrd="0" presId="urn:microsoft.com/office/officeart/2005/8/layout/cycle6"/>
    <dgm:cxn modelId="{B319AAE3-0C18-4C32-9374-B4D381BDAAEE}" type="presOf" srcId="{5C7807E1-52B1-4243-B88C-3BFDD14E4153}" destId="{B39CEEA1-939F-497B-A62C-D81C2E71C663}" srcOrd="0" destOrd="0" presId="urn:microsoft.com/office/officeart/2005/8/layout/cycle6"/>
    <dgm:cxn modelId="{8B2468EE-6979-44C3-90FC-C6548A2583A8}" srcId="{1EBED40A-A0B9-4B75-A8BF-0FD5A454686F}" destId="{7D73ECCC-B283-4D00-A227-CF12B715AA74}" srcOrd="5" destOrd="0" parTransId="{4520B2DA-A4AB-4DDF-8279-716C70FD8D0D}" sibTransId="{B2FB344C-7F8D-42C2-A3FC-C4268DCCBAED}"/>
    <dgm:cxn modelId="{03852CF1-EDB8-417F-ACFA-F290920473C7}" srcId="{1EBED40A-A0B9-4B75-A8BF-0FD5A454686F}" destId="{2B609DC6-F331-4C98-8700-903809CFF699}" srcOrd="6" destOrd="0" parTransId="{B2E5F47E-0835-44C2-AB83-DFF956B98876}" sibTransId="{00474074-E6EB-4BF9-8FF9-41D0B3F7E0DB}"/>
    <dgm:cxn modelId="{B66D58F1-544A-45F2-8985-66CCC060634E}" type="presOf" srcId="{2B609DC6-F331-4C98-8700-903809CFF699}" destId="{010F494D-6522-434E-A285-63C6A2A474A7}" srcOrd="0" destOrd="0" presId="urn:microsoft.com/office/officeart/2005/8/layout/cycle6"/>
    <dgm:cxn modelId="{AFDB58F6-87BD-4228-960E-56D8A46B59A9}" type="presOf" srcId="{59AE0D57-7314-4653-93BA-8AE7519102EC}" destId="{3747ABDA-C997-4F49-BECF-90E9EC99AF9D}" srcOrd="0" destOrd="0" presId="urn:microsoft.com/office/officeart/2005/8/layout/cycle6"/>
    <dgm:cxn modelId="{E36B7C54-4A99-466F-8AD6-7BA5D47CBA78}" type="presParOf" srcId="{714B6759-4EDA-4F88-8475-1985CDCC5F34}" destId="{C24FE8D9-2691-4A26-B2AF-059DEBD34226}" srcOrd="0" destOrd="0" presId="urn:microsoft.com/office/officeart/2005/8/layout/cycle6"/>
    <dgm:cxn modelId="{DE180AB6-D7B6-4B64-9995-C13939BC5822}" type="presParOf" srcId="{714B6759-4EDA-4F88-8475-1985CDCC5F34}" destId="{636C5C8B-DB79-47C5-BC31-B89260ECF031}" srcOrd="1" destOrd="0" presId="urn:microsoft.com/office/officeart/2005/8/layout/cycle6"/>
    <dgm:cxn modelId="{2806D678-15C1-42D0-9554-8B2C0E7C5C8F}" type="presParOf" srcId="{714B6759-4EDA-4F88-8475-1985CDCC5F34}" destId="{AB77EFAB-ED37-4A9F-80EA-32A864CB6717}" srcOrd="2" destOrd="0" presId="urn:microsoft.com/office/officeart/2005/8/layout/cycle6"/>
    <dgm:cxn modelId="{0B4BD9AF-CA58-4A5D-AACF-8344610B9A0E}" type="presParOf" srcId="{714B6759-4EDA-4F88-8475-1985CDCC5F34}" destId="{C961B5BE-8CED-4CA1-A41B-64BC2EEB4602}" srcOrd="3" destOrd="0" presId="urn:microsoft.com/office/officeart/2005/8/layout/cycle6"/>
    <dgm:cxn modelId="{520B4C43-4842-4BEF-B0CA-B6306339BAD4}" type="presParOf" srcId="{714B6759-4EDA-4F88-8475-1985CDCC5F34}" destId="{22C906BC-91F4-4F65-A753-9ED84565B4D4}" srcOrd="4" destOrd="0" presId="urn:microsoft.com/office/officeart/2005/8/layout/cycle6"/>
    <dgm:cxn modelId="{EA1ABFDB-B5A1-4350-A1F9-145122091F4F}" type="presParOf" srcId="{714B6759-4EDA-4F88-8475-1985CDCC5F34}" destId="{E1BB7884-7EE0-4B1E-8A69-E6EDBE0E16D0}" srcOrd="5" destOrd="0" presId="urn:microsoft.com/office/officeart/2005/8/layout/cycle6"/>
    <dgm:cxn modelId="{4AB0B0A5-75D9-43AA-B67D-818B67ED6712}" type="presParOf" srcId="{714B6759-4EDA-4F88-8475-1985CDCC5F34}" destId="{7AFD2EB7-BF54-429F-90F3-4C678DB6291E}" srcOrd="6" destOrd="0" presId="urn:microsoft.com/office/officeart/2005/8/layout/cycle6"/>
    <dgm:cxn modelId="{16E8434F-EC87-4FEA-9A18-8BBA31211D7D}" type="presParOf" srcId="{714B6759-4EDA-4F88-8475-1985CDCC5F34}" destId="{47E253BD-41F3-459F-B183-1A5218DC9321}" srcOrd="7" destOrd="0" presId="urn:microsoft.com/office/officeart/2005/8/layout/cycle6"/>
    <dgm:cxn modelId="{88FDC840-43EF-43FD-AFB6-F041F134CA82}" type="presParOf" srcId="{714B6759-4EDA-4F88-8475-1985CDCC5F34}" destId="{E0E086FB-80D3-4647-A341-778D3F9B5149}" srcOrd="8" destOrd="0" presId="urn:microsoft.com/office/officeart/2005/8/layout/cycle6"/>
    <dgm:cxn modelId="{E8A8F366-3874-4A16-9959-28DC76998FA7}" type="presParOf" srcId="{714B6759-4EDA-4F88-8475-1985CDCC5F34}" destId="{B39CEEA1-939F-497B-A62C-D81C2E71C663}" srcOrd="9" destOrd="0" presId="urn:microsoft.com/office/officeart/2005/8/layout/cycle6"/>
    <dgm:cxn modelId="{F42DB117-F2E8-4CC4-8B42-E5238AB42F07}" type="presParOf" srcId="{714B6759-4EDA-4F88-8475-1985CDCC5F34}" destId="{A2D1FBB9-C285-4C2D-BA09-2046D0EBE536}" srcOrd="10" destOrd="0" presId="urn:microsoft.com/office/officeart/2005/8/layout/cycle6"/>
    <dgm:cxn modelId="{FEB028DF-6A99-4D17-A249-8007B067475E}" type="presParOf" srcId="{714B6759-4EDA-4F88-8475-1985CDCC5F34}" destId="{CAB0FC7F-102F-46C4-A5A2-EA3C6B35EE52}" srcOrd="11" destOrd="0" presId="urn:microsoft.com/office/officeart/2005/8/layout/cycle6"/>
    <dgm:cxn modelId="{C85CD57C-C116-4733-91D9-76670B0FEF96}" type="presParOf" srcId="{714B6759-4EDA-4F88-8475-1985CDCC5F34}" destId="{293562E7-73DB-4DBF-A268-CBB3029A5545}" srcOrd="12" destOrd="0" presId="urn:microsoft.com/office/officeart/2005/8/layout/cycle6"/>
    <dgm:cxn modelId="{B2B229F5-C8B3-4F91-9C98-4B5C1887D892}" type="presParOf" srcId="{714B6759-4EDA-4F88-8475-1985CDCC5F34}" destId="{C1FC42AD-22D4-4566-B73C-998E2C99A501}" srcOrd="13" destOrd="0" presId="urn:microsoft.com/office/officeart/2005/8/layout/cycle6"/>
    <dgm:cxn modelId="{46EFCA61-452A-4F9E-9018-2306577AF524}" type="presParOf" srcId="{714B6759-4EDA-4F88-8475-1985CDCC5F34}" destId="{3747ABDA-C997-4F49-BECF-90E9EC99AF9D}" srcOrd="14" destOrd="0" presId="urn:microsoft.com/office/officeart/2005/8/layout/cycle6"/>
    <dgm:cxn modelId="{2CEB7065-400A-4BD5-97FA-DD92DA22EE01}" type="presParOf" srcId="{714B6759-4EDA-4F88-8475-1985CDCC5F34}" destId="{006E03E3-749E-4B4F-B530-07456A030A14}" srcOrd="15" destOrd="0" presId="urn:microsoft.com/office/officeart/2005/8/layout/cycle6"/>
    <dgm:cxn modelId="{61319D7C-FEC6-4DF9-9B2B-2129408C3ADB}" type="presParOf" srcId="{714B6759-4EDA-4F88-8475-1985CDCC5F34}" destId="{AECA1E6A-3B37-436E-93DC-208AA7495CC7}" srcOrd="16" destOrd="0" presId="urn:microsoft.com/office/officeart/2005/8/layout/cycle6"/>
    <dgm:cxn modelId="{D257FF80-B71F-423F-8244-AD70014E760D}" type="presParOf" srcId="{714B6759-4EDA-4F88-8475-1985CDCC5F34}" destId="{4A40A724-B3D3-4073-B73D-82AD02AA62C6}" srcOrd="17" destOrd="0" presId="urn:microsoft.com/office/officeart/2005/8/layout/cycle6"/>
    <dgm:cxn modelId="{111EDCD4-C0DE-4BF5-B11A-7F4B74BB5D0E}" type="presParOf" srcId="{714B6759-4EDA-4F88-8475-1985CDCC5F34}" destId="{010F494D-6522-434E-A285-63C6A2A474A7}" srcOrd="18" destOrd="0" presId="urn:microsoft.com/office/officeart/2005/8/layout/cycle6"/>
    <dgm:cxn modelId="{5E941BF1-AEF1-472A-9359-F439446D625A}" type="presParOf" srcId="{714B6759-4EDA-4F88-8475-1985CDCC5F34}" destId="{AFB7AA65-0602-41AC-8C67-29B05E95778F}" srcOrd="19" destOrd="0" presId="urn:microsoft.com/office/officeart/2005/8/layout/cycle6"/>
    <dgm:cxn modelId="{69F2E25F-580A-4590-A590-028360493126}" type="presParOf" srcId="{714B6759-4EDA-4F88-8475-1985CDCC5F34}" destId="{B2E5DEDC-05D4-413C-B8F3-A51A37A2A1FD}" srcOrd="20" destOrd="0" presId="urn:microsoft.com/office/officeart/2005/8/layout/cycle6"/>
  </dgm:cxnLst>
  <dgm:bg>
    <a:noFill/>
  </dgm:bg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C24FE8D9-2691-4A26-B2AF-059DEBD34226}">
      <dsp:nvSpPr>
        <dsp:cNvPr id="0" name=""/>
        <dsp:cNvSpPr/>
      </dsp:nvSpPr>
      <dsp:spPr>
        <a:xfrm>
          <a:off x="3445076" y="507"/>
          <a:ext cx="1257094" cy="817111"/>
        </a:xfrm>
        <a:prstGeom prst="roundRect">
          <a:avLst/>
        </a:prstGeom>
        <a:noFill/>
        <a:ln cap="rnd">
          <a:solidFill>
            <a:schemeClr val="tx1"/>
          </a:solidFill>
          <a:prstDash val="solid"/>
        </a:ln>
        <a:effectLst>
          <a:outerShdw blurRad="38100" dist="254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marL="0" lvl="0" indent="0" algn="ctr" defTabSz="88900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zh-TW" sz="2000" b="0" kern="1200" dirty="0">
              <a:solidFill>
                <a:schemeClr val="tx1"/>
              </a:solidFill>
              <a:latin typeface="標楷體" panose="03000509000000000000" pitchFamily="65" charset="-120"/>
              <a:ea typeface="標楷體" panose="03000509000000000000" pitchFamily="65" charset="-120"/>
              <a:hlinkClick xmlns:r="http://schemas.openxmlformats.org/officeDocument/2006/relationships" r:id="" action="ppaction://noaction"/>
            </a:rPr>
            <a:t>組訓工作</a:t>
          </a:r>
          <a:endParaRPr lang="en-US" sz="2000" b="0" kern="1200" dirty="0">
            <a:solidFill>
              <a:schemeClr val="tx1"/>
            </a:solidFill>
            <a:latin typeface="標楷體" panose="03000509000000000000" pitchFamily="65" charset="-120"/>
            <a:ea typeface="標楷體" panose="03000509000000000000" pitchFamily="65" charset="-120"/>
          </a:endParaRPr>
        </a:p>
      </dsp:txBody>
      <dsp:txXfrm>
        <a:off x="3484964" y="40395"/>
        <a:ext cx="1177318" cy="737335"/>
      </dsp:txXfrm>
    </dsp:sp>
    <dsp:sp modelId="{AB77EFAB-ED37-4A9F-80EA-32A864CB6717}">
      <dsp:nvSpPr>
        <dsp:cNvPr id="0" name=""/>
        <dsp:cNvSpPr/>
      </dsp:nvSpPr>
      <dsp:spPr>
        <a:xfrm>
          <a:off x="1738784" y="409063"/>
          <a:ext cx="4669679" cy="4669679"/>
        </a:xfrm>
        <a:custGeom>
          <a:avLst/>
          <a:gdLst/>
          <a:ahLst/>
          <a:cxnLst/>
          <a:rect l="0" t="0" r="0" b="0"/>
          <a:pathLst>
            <a:path>
              <a:moveTo>
                <a:pt x="2971732" y="88544"/>
              </a:moveTo>
              <a:arcTo wR="2334839" hR="2334839" stAng="17149778" swAng="1258390"/>
            </a:path>
          </a:pathLst>
        </a:custGeom>
        <a:noFill/>
        <a:ln w="12700" cap="rnd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</a:ln>
        <a:effectLst/>
        <a:scene3d>
          <a:camera prst="orthographicFront"/>
          <a:lightRig rig="flat" dir="t"/>
        </a:scene3d>
        <a:sp3d z="-40000" prstMaterial="matte"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C961B5BE-8CED-4CA1-A41B-64BC2EEB4602}">
      <dsp:nvSpPr>
        <dsp:cNvPr id="0" name=""/>
        <dsp:cNvSpPr/>
      </dsp:nvSpPr>
      <dsp:spPr>
        <a:xfrm>
          <a:off x="5270527" y="879598"/>
          <a:ext cx="1257094" cy="817111"/>
        </a:xfrm>
        <a:prstGeom prst="roundRect">
          <a:avLst/>
        </a:prstGeom>
        <a:noFill/>
        <a:ln>
          <a:solidFill>
            <a:schemeClr val="tx1"/>
          </a:solidFill>
        </a:ln>
        <a:effectLst>
          <a:outerShdw blurRad="38100" dist="254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marL="0" lvl="0" indent="0" algn="ctr" defTabSz="88900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zh-TW" sz="2000" kern="1200" dirty="0">
              <a:latin typeface="標楷體" panose="03000509000000000000" pitchFamily="65" charset="-120"/>
              <a:ea typeface="標楷體" panose="03000509000000000000" pitchFamily="65" charset="-120"/>
              <a:hlinkClick xmlns:r="http://schemas.openxmlformats.org/officeDocument/2006/relationships" r:id="" action="ppaction://noaction"/>
            </a:rPr>
            <a:t>福利服務</a:t>
          </a:r>
          <a:endParaRPr lang="en-US" sz="2000" kern="1200" dirty="0">
            <a:latin typeface="標楷體" panose="03000509000000000000" pitchFamily="65" charset="-120"/>
            <a:ea typeface="標楷體" panose="03000509000000000000" pitchFamily="65" charset="-120"/>
          </a:endParaRPr>
        </a:p>
      </dsp:txBody>
      <dsp:txXfrm>
        <a:off x="5310415" y="919486"/>
        <a:ext cx="1177318" cy="737335"/>
      </dsp:txXfrm>
    </dsp:sp>
    <dsp:sp modelId="{E1BB7884-7EE0-4B1E-8A69-E6EDBE0E16D0}">
      <dsp:nvSpPr>
        <dsp:cNvPr id="0" name=""/>
        <dsp:cNvSpPr/>
      </dsp:nvSpPr>
      <dsp:spPr>
        <a:xfrm>
          <a:off x="1738784" y="409063"/>
          <a:ext cx="4669679" cy="4669679"/>
        </a:xfrm>
        <a:custGeom>
          <a:avLst/>
          <a:gdLst/>
          <a:ahLst/>
          <a:cxnLst/>
          <a:rect l="0" t="0" r="0" b="0"/>
          <a:pathLst>
            <a:path>
              <a:moveTo>
                <a:pt x="4426953" y="1298241"/>
              </a:moveTo>
              <a:arcTo wR="2334839" hR="2334839" stAng="20018554" swAng="1727502"/>
            </a:path>
          </a:pathLst>
        </a:custGeom>
        <a:noFill/>
        <a:ln w="12700" cap="rnd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</a:ln>
        <a:effectLst/>
        <a:scene3d>
          <a:camera prst="orthographicFront"/>
          <a:lightRig rig="flat" dir="t"/>
        </a:scene3d>
        <a:sp3d z="-40000" prstMaterial="matte"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7AFD2EB7-BF54-429F-90F3-4C678DB6291E}">
      <dsp:nvSpPr>
        <dsp:cNvPr id="0" name=""/>
        <dsp:cNvSpPr/>
      </dsp:nvSpPr>
      <dsp:spPr>
        <a:xfrm>
          <a:off x="5721376" y="2854897"/>
          <a:ext cx="1257094" cy="817111"/>
        </a:xfrm>
        <a:prstGeom prst="roundRect">
          <a:avLst/>
        </a:prstGeom>
        <a:noFill/>
        <a:ln>
          <a:solidFill>
            <a:schemeClr val="tx1"/>
          </a:solidFill>
        </a:ln>
        <a:effectLst>
          <a:outerShdw blurRad="38100" dist="254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marL="0" lvl="0" indent="0" algn="ctr" defTabSz="88900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zh-TW" sz="2000" kern="1200" dirty="0">
              <a:latin typeface="標楷體" panose="03000509000000000000" pitchFamily="65" charset="-120"/>
              <a:ea typeface="標楷體" panose="03000509000000000000" pitchFamily="65" charset="-120"/>
              <a:hlinkClick xmlns:r="http://schemas.openxmlformats.org/officeDocument/2006/relationships" r:id="" action="ppaction://noaction"/>
            </a:rPr>
            <a:t>文宣</a:t>
          </a:r>
          <a:endParaRPr lang="en-US" sz="2000" kern="1200" dirty="0">
            <a:latin typeface="標楷體" panose="03000509000000000000" pitchFamily="65" charset="-120"/>
            <a:ea typeface="標楷體" panose="03000509000000000000" pitchFamily="65" charset="-120"/>
          </a:endParaRPr>
        </a:p>
      </dsp:txBody>
      <dsp:txXfrm>
        <a:off x="5761264" y="2894785"/>
        <a:ext cx="1177318" cy="737335"/>
      </dsp:txXfrm>
    </dsp:sp>
    <dsp:sp modelId="{E0E086FB-80D3-4647-A341-778D3F9B5149}">
      <dsp:nvSpPr>
        <dsp:cNvPr id="0" name=""/>
        <dsp:cNvSpPr/>
      </dsp:nvSpPr>
      <dsp:spPr>
        <a:xfrm>
          <a:off x="1738784" y="409063"/>
          <a:ext cx="4669679" cy="4669679"/>
        </a:xfrm>
        <a:custGeom>
          <a:avLst/>
          <a:gdLst/>
          <a:ahLst/>
          <a:cxnLst/>
          <a:rect l="0" t="0" r="0" b="0"/>
          <a:pathLst>
            <a:path>
              <a:moveTo>
                <a:pt x="4473552" y="3271528"/>
              </a:moveTo>
              <a:arcTo wR="2334839" hR="2334839" stAng="1419115" swAng="1360160"/>
            </a:path>
          </a:pathLst>
        </a:custGeom>
        <a:noFill/>
        <a:ln w="12700" cap="rnd" cmpd="sng" algn="ctr">
          <a:solidFill>
            <a:schemeClr val="accent4">
              <a:hueOff val="0"/>
              <a:satOff val="0"/>
              <a:lumOff val="0"/>
              <a:alphaOff val="0"/>
            </a:schemeClr>
          </a:solidFill>
          <a:prstDash val="solid"/>
        </a:ln>
        <a:effectLst/>
        <a:scene3d>
          <a:camera prst="orthographicFront"/>
          <a:lightRig rig="flat" dir="t"/>
        </a:scene3d>
        <a:sp3d z="-40000" prstMaterial="matte"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B39CEEA1-939F-497B-A62C-D81C2E71C663}">
      <dsp:nvSpPr>
        <dsp:cNvPr id="0" name=""/>
        <dsp:cNvSpPr/>
      </dsp:nvSpPr>
      <dsp:spPr>
        <a:xfrm>
          <a:off x="4458125" y="4438964"/>
          <a:ext cx="1257094" cy="817111"/>
        </a:xfrm>
        <a:prstGeom prst="roundRect">
          <a:avLst/>
        </a:prstGeom>
        <a:noFill/>
        <a:ln>
          <a:solidFill>
            <a:schemeClr val="tx1"/>
          </a:solidFill>
        </a:ln>
        <a:effectLst>
          <a:outerShdw blurRad="38100" dist="254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marL="0" lvl="0" indent="0" algn="ctr" defTabSz="88900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zh-TW" sz="2000" kern="1200" dirty="0">
              <a:latin typeface="標楷體" panose="03000509000000000000" pitchFamily="65" charset="-120"/>
              <a:ea typeface="標楷體" panose="03000509000000000000" pitchFamily="65" charset="-120"/>
              <a:hlinkClick xmlns:r="http://schemas.openxmlformats.org/officeDocument/2006/relationships" r:id="" action="ppaction://noaction"/>
            </a:rPr>
            <a:t>總務</a:t>
          </a:r>
          <a:endParaRPr lang="en-US" sz="2000" kern="1200" dirty="0">
            <a:latin typeface="標楷體" panose="03000509000000000000" pitchFamily="65" charset="-120"/>
            <a:ea typeface="標楷體" panose="03000509000000000000" pitchFamily="65" charset="-120"/>
          </a:endParaRPr>
        </a:p>
      </dsp:txBody>
      <dsp:txXfrm>
        <a:off x="4498013" y="4478852"/>
        <a:ext cx="1177318" cy="737335"/>
      </dsp:txXfrm>
    </dsp:sp>
    <dsp:sp modelId="{CAB0FC7F-102F-46C4-A5A2-EA3C6B35EE52}">
      <dsp:nvSpPr>
        <dsp:cNvPr id="0" name=""/>
        <dsp:cNvSpPr/>
      </dsp:nvSpPr>
      <dsp:spPr>
        <a:xfrm>
          <a:off x="1738784" y="409063"/>
          <a:ext cx="4669679" cy="4669679"/>
        </a:xfrm>
        <a:custGeom>
          <a:avLst/>
          <a:gdLst/>
          <a:ahLst/>
          <a:cxnLst/>
          <a:rect l="0" t="0" r="0" b="0"/>
          <a:pathLst>
            <a:path>
              <a:moveTo>
                <a:pt x="2711754" y="4639055"/>
              </a:moveTo>
              <a:arcTo wR="2334839" hR="2334839" stAng="4842604" swAng="1114793"/>
            </a:path>
          </a:pathLst>
        </a:custGeom>
        <a:noFill/>
        <a:ln w="12700" cap="rnd" cmpd="sng" algn="ctr">
          <a:solidFill>
            <a:schemeClr val="accent5">
              <a:hueOff val="0"/>
              <a:satOff val="0"/>
              <a:lumOff val="0"/>
              <a:alphaOff val="0"/>
            </a:schemeClr>
          </a:solidFill>
          <a:prstDash val="solid"/>
        </a:ln>
        <a:effectLst/>
        <a:scene3d>
          <a:camera prst="orthographicFront"/>
          <a:lightRig rig="flat" dir="t"/>
        </a:scene3d>
        <a:sp3d z="-40000" prstMaterial="matte"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293562E7-73DB-4DBF-A268-CBB3029A5545}">
      <dsp:nvSpPr>
        <dsp:cNvPr id="0" name=""/>
        <dsp:cNvSpPr/>
      </dsp:nvSpPr>
      <dsp:spPr>
        <a:xfrm>
          <a:off x="2432027" y="4438964"/>
          <a:ext cx="1257094" cy="817111"/>
        </a:xfrm>
        <a:prstGeom prst="roundRect">
          <a:avLst/>
        </a:prstGeom>
        <a:noFill/>
        <a:ln>
          <a:solidFill>
            <a:schemeClr val="tx1"/>
          </a:solidFill>
        </a:ln>
        <a:effectLst>
          <a:outerShdw blurRad="38100" dist="254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marL="0" lvl="0" indent="0" algn="ctr" defTabSz="88900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zh-TW" sz="2000" kern="1200" dirty="0">
              <a:latin typeface="標楷體" panose="03000509000000000000" pitchFamily="65" charset="-120"/>
              <a:ea typeface="標楷體" panose="03000509000000000000" pitchFamily="65" charset="-120"/>
              <a:hlinkClick xmlns:r="http://schemas.openxmlformats.org/officeDocument/2006/relationships" r:id="" action="ppaction://noaction"/>
            </a:rPr>
            <a:t>勞資關係</a:t>
          </a:r>
          <a:endParaRPr lang="en-US" sz="2000" kern="1200" dirty="0">
            <a:latin typeface="標楷體" panose="03000509000000000000" pitchFamily="65" charset="-120"/>
            <a:ea typeface="標楷體" panose="03000509000000000000" pitchFamily="65" charset="-120"/>
          </a:endParaRPr>
        </a:p>
      </dsp:txBody>
      <dsp:txXfrm>
        <a:off x="2471915" y="4478852"/>
        <a:ext cx="1177318" cy="737335"/>
      </dsp:txXfrm>
    </dsp:sp>
    <dsp:sp modelId="{3747ABDA-C997-4F49-BECF-90E9EC99AF9D}">
      <dsp:nvSpPr>
        <dsp:cNvPr id="0" name=""/>
        <dsp:cNvSpPr/>
      </dsp:nvSpPr>
      <dsp:spPr>
        <a:xfrm>
          <a:off x="1738784" y="409063"/>
          <a:ext cx="4669679" cy="4669679"/>
        </a:xfrm>
        <a:custGeom>
          <a:avLst/>
          <a:gdLst/>
          <a:ahLst/>
          <a:cxnLst/>
          <a:rect l="0" t="0" r="0" b="0"/>
          <a:pathLst>
            <a:path>
              <a:moveTo>
                <a:pt x="722366" y="4023450"/>
              </a:moveTo>
              <a:arcTo wR="2334839" hR="2334839" stAng="8020725" swAng="1360160"/>
            </a:path>
          </a:pathLst>
        </a:custGeom>
        <a:noFill/>
        <a:ln w="12700" cap="rnd" cmpd="sng" algn="ctr">
          <a:solidFill>
            <a:schemeClr val="accent6">
              <a:hueOff val="0"/>
              <a:satOff val="0"/>
              <a:lumOff val="0"/>
              <a:alphaOff val="0"/>
            </a:schemeClr>
          </a:solidFill>
          <a:prstDash val="solid"/>
        </a:ln>
        <a:effectLst/>
        <a:scene3d>
          <a:camera prst="orthographicFront"/>
          <a:lightRig rig="flat" dir="t"/>
        </a:scene3d>
        <a:sp3d z="-40000" prstMaterial="matte"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006E03E3-749E-4B4F-B530-07456A030A14}">
      <dsp:nvSpPr>
        <dsp:cNvPr id="0" name=""/>
        <dsp:cNvSpPr/>
      </dsp:nvSpPr>
      <dsp:spPr>
        <a:xfrm>
          <a:off x="1168776" y="2854897"/>
          <a:ext cx="1257094" cy="817111"/>
        </a:xfrm>
        <a:prstGeom prst="roundRect">
          <a:avLst/>
        </a:prstGeom>
        <a:noFill/>
        <a:ln>
          <a:solidFill>
            <a:schemeClr val="tx1"/>
          </a:solidFill>
        </a:ln>
        <a:effectLst>
          <a:outerShdw blurRad="38100" dist="254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marL="0" lvl="0" indent="0" algn="ctr" defTabSz="88900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zh-TW" sz="2000" kern="1200" dirty="0">
              <a:latin typeface="標楷體" panose="03000509000000000000" pitchFamily="65" charset="-120"/>
              <a:ea typeface="標楷體" panose="03000509000000000000" pitchFamily="65" charset="-120"/>
              <a:hlinkClick xmlns:r="http://schemas.openxmlformats.org/officeDocument/2006/relationships" r:id="" action="ppaction://noaction"/>
            </a:rPr>
            <a:t>工安</a:t>
          </a:r>
          <a:endParaRPr lang="en-US" sz="2000" kern="1200" dirty="0">
            <a:latin typeface="標楷體" panose="03000509000000000000" pitchFamily="65" charset="-120"/>
            <a:ea typeface="標楷體" panose="03000509000000000000" pitchFamily="65" charset="-120"/>
          </a:endParaRPr>
        </a:p>
      </dsp:txBody>
      <dsp:txXfrm>
        <a:off x="1208664" y="2894785"/>
        <a:ext cx="1177318" cy="737335"/>
      </dsp:txXfrm>
    </dsp:sp>
    <dsp:sp modelId="{4A40A724-B3D3-4073-B73D-82AD02AA62C6}">
      <dsp:nvSpPr>
        <dsp:cNvPr id="0" name=""/>
        <dsp:cNvSpPr/>
      </dsp:nvSpPr>
      <dsp:spPr>
        <a:xfrm>
          <a:off x="1738784" y="409063"/>
          <a:ext cx="4669679" cy="4669679"/>
        </a:xfrm>
        <a:custGeom>
          <a:avLst/>
          <a:gdLst/>
          <a:ahLst/>
          <a:cxnLst/>
          <a:rect l="0" t="0" r="0" b="0"/>
          <a:pathLst>
            <a:path>
              <a:moveTo>
                <a:pt x="2106" y="2434007"/>
              </a:moveTo>
              <a:arcTo wR="2334839" hR="2334839" stAng="10653944" swAng="1727502"/>
            </a:path>
          </a:pathLst>
        </a:custGeom>
        <a:noFill/>
        <a:ln w="12700" cap="rnd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</a:ln>
        <a:effectLst/>
        <a:scene3d>
          <a:camera prst="orthographicFront"/>
          <a:lightRig rig="flat" dir="t"/>
        </a:scene3d>
        <a:sp3d z="-40000" prstMaterial="matte"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010F494D-6522-434E-A285-63C6A2A474A7}">
      <dsp:nvSpPr>
        <dsp:cNvPr id="0" name=""/>
        <dsp:cNvSpPr/>
      </dsp:nvSpPr>
      <dsp:spPr>
        <a:xfrm>
          <a:off x="1619625" y="879598"/>
          <a:ext cx="1257094" cy="817111"/>
        </a:xfrm>
        <a:prstGeom prst="roundRect">
          <a:avLst/>
        </a:prstGeom>
        <a:noFill/>
        <a:ln>
          <a:solidFill>
            <a:schemeClr val="tx1"/>
          </a:solidFill>
        </a:ln>
        <a:effectLst>
          <a:outerShdw blurRad="38100" dist="254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marL="0" lvl="0" indent="0" algn="ctr" defTabSz="88900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zh-TW" sz="2000" kern="1200" dirty="0">
              <a:latin typeface="標楷體" panose="03000509000000000000" pitchFamily="65" charset="-120"/>
              <a:ea typeface="標楷體" panose="03000509000000000000" pitchFamily="65" charset="-120"/>
              <a:hlinkClick xmlns:r="http://schemas.openxmlformats.org/officeDocument/2006/relationships" r:id="" action="ppaction://noaction"/>
            </a:rPr>
            <a:t>財務工作</a:t>
          </a:r>
          <a:endParaRPr lang="en-US" sz="2000" kern="1200" dirty="0">
            <a:latin typeface="標楷體" panose="03000509000000000000" pitchFamily="65" charset="-120"/>
            <a:ea typeface="標楷體" panose="03000509000000000000" pitchFamily="65" charset="-120"/>
          </a:endParaRPr>
        </a:p>
      </dsp:txBody>
      <dsp:txXfrm>
        <a:off x="1659513" y="919486"/>
        <a:ext cx="1177318" cy="737335"/>
      </dsp:txXfrm>
    </dsp:sp>
    <dsp:sp modelId="{B2E5DEDC-05D4-413C-B8F3-A51A37A2A1FD}">
      <dsp:nvSpPr>
        <dsp:cNvPr id="0" name=""/>
        <dsp:cNvSpPr/>
      </dsp:nvSpPr>
      <dsp:spPr>
        <a:xfrm>
          <a:off x="1738784" y="409063"/>
          <a:ext cx="4669679" cy="4669679"/>
        </a:xfrm>
        <a:custGeom>
          <a:avLst/>
          <a:gdLst/>
          <a:ahLst/>
          <a:cxnLst/>
          <a:rect l="0" t="0" r="0" b="0"/>
          <a:pathLst>
            <a:path>
              <a:moveTo>
                <a:pt x="936124" y="465328"/>
              </a:moveTo>
              <a:arcTo wR="2334839" hR="2334839" stAng="13991832" swAng="1258390"/>
            </a:path>
          </a:pathLst>
        </a:custGeom>
        <a:noFill/>
        <a:ln w="12700" cap="rnd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</a:ln>
        <a:effectLst/>
        <a:scene3d>
          <a:camera prst="orthographicFront"/>
          <a:lightRig rig="flat" dir="t"/>
        </a:scene3d>
        <a:sp3d z="-40000" prstMaterial="matte"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cycle6">
  <dgm:title val=""/>
  <dgm:desc val=""/>
  <dgm:catLst>
    <dgm:cat type="cycle" pri="4000"/>
    <dgm:cat type="relationship" pri="24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  <dgm:pt modelId="3"/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cycle">
    <dgm:varLst>
      <dgm:dir/>
      <dgm:resizeHandles val="exact"/>
    </dgm:varLst>
    <dgm:choose name="Name0">
      <dgm:if name="Name1" func="var" arg="dir" op="equ" val="norm">
        <dgm:choose name="Name2">
          <dgm:if name="Name3" axis="ch" ptType="node" func="cnt" op="gt" val="2">
            <dgm:alg type="cycle">
              <dgm:param type="stAng" val="0"/>
              <dgm:param type="spanAng" val="360"/>
            </dgm:alg>
          </dgm:if>
          <dgm:else name="Name4">
            <dgm:alg type="cycle">
              <dgm:param type="stAng" val="-90"/>
              <dgm:param type="spanAng" val="360"/>
            </dgm:alg>
          </dgm:else>
        </dgm:choose>
      </dgm:if>
      <dgm:else name="Name5">
        <dgm:choose name="Name6">
          <dgm:if name="Name7" axis="ch" ptType="node" func="cnt" op="gt" val="2">
            <dgm:alg type="cycle">
              <dgm:param type="stAng" val="0"/>
              <dgm:param type="spanAng" val="-360"/>
            </dgm:alg>
          </dgm:if>
          <dgm:else name="Name8">
            <dgm:alg type="cycle">
              <dgm:param type="stAng" val="90"/>
              <dgm:param type="spanAng" val="-360"/>
            </dgm:alg>
          </dgm:else>
        </dgm:choose>
      </dgm:else>
    </dgm:choose>
    <dgm:shape xmlns:r="http://schemas.openxmlformats.org/officeDocument/2006/relationships" r:blip="">
      <dgm:adjLst/>
    </dgm:shape>
    <dgm:presOf/>
    <dgm:choose name="Name9">
      <dgm:if name="Name10" func="var" arg="dir" op="equ" val="norm">
        <dgm:constrLst>
          <dgm:constr type="w" for="ch" forName="node" refType="w"/>
          <dgm:constr type="w" for="ch" ptType="sibTrans" refType="w" refFor="ch" refForName="node" op="equ" fact="0.3"/>
          <dgm:constr type="diam" for="ch" ptType="sibTrans" refType="diam" op="equ"/>
          <dgm:constr type="sibSp" refType="w" refFor="ch" refForName="node" op="equ" fact="0.15"/>
          <dgm:constr type="w" for="ch" forName="spNode" refType="sibSp" fact="1.6"/>
          <dgm:constr type="primFontSz" for="ch" forName="node" op="equ" val="65"/>
        </dgm:constrLst>
      </dgm:if>
      <dgm:else name="Name11">
        <dgm:constrLst>
          <dgm:constr type="w" for="ch" forName="node" refType="w"/>
          <dgm:constr type="w" for="ch" ptType="sibTrans" refType="w" refFor="ch" refForName="node" op="equ" fact="0.3"/>
          <dgm:constr type="diam" for="ch" ptType="sibTrans" refType="diam" op="equ" fact="-1"/>
          <dgm:constr type="sibSp" refType="w" refFor="ch" refForName="node" op="equ" fact="0.15"/>
          <dgm:constr type="w" for="ch" forName="spNode" refType="sibSp" fact="1.6"/>
          <dgm:constr type="primFontSz" for="ch" forName="node" op="equ" val="65"/>
        </dgm:constrLst>
      </dgm:else>
    </dgm:choose>
    <dgm:ruleLst/>
    <dgm:forEach name="Name12" axis="ch" ptType="node">
      <dgm:layoutNode name="node">
        <dgm:varLst>
          <dgm:bulletEnabled val="1"/>
        </dgm:varLst>
        <dgm:alg type="tx"/>
        <dgm:shape xmlns:r="http://schemas.openxmlformats.org/officeDocument/2006/relationships" type="roundRect" r:blip="">
          <dgm:adjLst/>
        </dgm:shape>
        <dgm:presOf axis="desOrSelf" ptType="node"/>
        <dgm:constrLst>
          <dgm:constr type="h" refType="w" fact="0.65"/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primFontSz" val="5" fact="NaN" max="NaN"/>
        </dgm:ruleLst>
      </dgm:layoutNode>
      <dgm:choose name="Name13">
        <dgm:if name="Name14" axis="par ch" ptType="doc node" func="cnt" op="gt" val="1">
          <dgm:layoutNode name="spNode">
            <dgm:alg type="sp"/>
            <dgm:shape xmlns:r="http://schemas.openxmlformats.org/officeDocument/2006/relationships" r:blip="">
              <dgm:adjLst/>
            </dgm:shape>
            <dgm:presOf/>
            <dgm:constrLst>
              <dgm:constr type="h" refType="w"/>
            </dgm:constrLst>
            <dgm:ruleLst/>
          </dgm:layoutNode>
          <dgm:forEach name="Name15" axis="followSib" ptType="sibTrans" hideLastTrans="0" cnt="1">
            <dgm:layoutNode name="sibTrans">
              <dgm:alg type="conn">
                <dgm:param type="dim" val="1D"/>
                <dgm:param type="connRout" val="curve"/>
                <dgm:param type="begPts" val="radial"/>
                <dgm:param type="endPts" val="radial"/>
                <dgm:param type="endSty" val="noArr"/>
              </dgm:alg>
              <dgm:shape xmlns:r="http://schemas.openxmlformats.org/officeDocument/2006/relationships" type="conn" r:blip="">
                <dgm:adjLst/>
              </dgm:shape>
              <dgm:presOf axis="self"/>
              <dgm:constrLst>
                <dgm:constr type="h" refType="w" fact="0.65"/>
                <dgm:constr type="connDist"/>
                <dgm:constr type="begPad" refType="connDist" fact="0.01"/>
                <dgm:constr type="endPad" refType="connDist" fact="0.01"/>
              </dgm:constrLst>
              <dgm:ruleLst/>
            </dgm:layoutNode>
          </dgm:forEach>
        </dgm:if>
        <dgm:else name="Name16"/>
      </dgm:choos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3d1">
  <dgm:title val=""/>
  <dgm:desc val=""/>
  <dgm:catLst>
    <dgm:cat type="3D" pri="111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flat" dir="t"/>
    </dgm:scene3d>
    <dgm:sp3d z="1270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flat" dir="t"/>
    </dgm:scene3d>
    <dgm:sp3d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flat" dir="t"/>
    </dgm:scene3d>
    <dgm:sp3d z="-1905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flat" dir="t"/>
    </dgm:scene3d>
    <dgm:sp3d z="-80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flat" dir="t"/>
    </dgm:scene3d>
    <dgm:sp3d z="127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flat" dir="t"/>
    </dgm:scene3d>
    <dgm:sp3d z="-1905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flat" dir="t"/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flat" dir="t"/>
    </dgm:scene3d>
    <dgm:sp3d z="-10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FollowNode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flat" dir="t"/>
    </dgm:scene3d>
    <dgm:sp3d z="-190500" extrusionH="127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z="190500"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頁首版面配置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6491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TW" altLang="en-US"/>
          </a:p>
        </p:txBody>
      </p:sp>
      <p:sp>
        <p:nvSpPr>
          <p:cNvPr id="3" name="日期版面配置區 2"/>
          <p:cNvSpPr>
            <a:spLocks noGrp="1"/>
          </p:cNvSpPr>
          <p:nvPr>
            <p:ph type="dt" sz="quarter" idx="1"/>
          </p:nvPr>
        </p:nvSpPr>
        <p:spPr>
          <a:xfrm>
            <a:off x="3850443" y="0"/>
            <a:ext cx="2945659" cy="496491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A4A8A31-B297-4252-AA64-B5831F454371}" type="datetimeFigureOut">
              <a:rPr lang="zh-TW" altLang="en-US" smtClean="0"/>
              <a:pPr/>
              <a:t>2022/12/14</a:t>
            </a:fld>
            <a:endParaRPr lang="zh-TW" altLang="en-US"/>
          </a:p>
        </p:txBody>
      </p:sp>
      <p:sp>
        <p:nvSpPr>
          <p:cNvPr id="4" name="頁尾版面配置區 3"/>
          <p:cNvSpPr>
            <a:spLocks noGrp="1"/>
          </p:cNvSpPr>
          <p:nvPr>
            <p:ph type="ftr" sz="quarter" idx="2"/>
          </p:nvPr>
        </p:nvSpPr>
        <p:spPr>
          <a:xfrm>
            <a:off x="0" y="9431599"/>
            <a:ext cx="2945659" cy="496491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TW" altLang="en-US"/>
          </a:p>
        </p:txBody>
      </p:sp>
      <p:sp>
        <p:nvSpPr>
          <p:cNvPr id="5" name="投影片編號版面配置區 4"/>
          <p:cNvSpPr>
            <a:spLocks noGrp="1"/>
          </p:cNvSpPr>
          <p:nvPr>
            <p:ph type="sldNum" sz="quarter" idx="3"/>
          </p:nvPr>
        </p:nvSpPr>
        <p:spPr>
          <a:xfrm>
            <a:off x="3850443" y="9431599"/>
            <a:ext cx="2945659" cy="496491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5798EC6-5D5A-4104-9EC5-C466E2C05646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349543586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頁首版面配置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6491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TW" altLang="en-US"/>
          </a:p>
        </p:txBody>
      </p:sp>
      <p:sp>
        <p:nvSpPr>
          <p:cNvPr id="3" name="日期版面配置區 2"/>
          <p:cNvSpPr>
            <a:spLocks noGrp="1"/>
          </p:cNvSpPr>
          <p:nvPr>
            <p:ph type="dt" idx="1"/>
          </p:nvPr>
        </p:nvSpPr>
        <p:spPr>
          <a:xfrm>
            <a:off x="3850443" y="0"/>
            <a:ext cx="2945659" cy="496491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EB6C070-1478-4F1E-85BF-DA6DAF9E68D8}" type="datetimeFigureOut">
              <a:rPr lang="zh-TW" altLang="en-US" smtClean="0"/>
              <a:pPr/>
              <a:t>2022/12/14</a:t>
            </a:fld>
            <a:endParaRPr lang="zh-TW" altLang="en-US"/>
          </a:p>
        </p:txBody>
      </p:sp>
      <p:sp>
        <p:nvSpPr>
          <p:cNvPr id="4" name="投影片圖像版面配置區 3"/>
          <p:cNvSpPr>
            <a:spLocks noGrp="1" noRot="1" noChangeAspect="1"/>
          </p:cNvSpPr>
          <p:nvPr>
            <p:ph type="sldImg" idx="2"/>
          </p:nvPr>
        </p:nvSpPr>
        <p:spPr>
          <a:xfrm>
            <a:off x="915988" y="744538"/>
            <a:ext cx="4965700" cy="372427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TW" altLang="en-US"/>
          </a:p>
        </p:txBody>
      </p:sp>
      <p:sp>
        <p:nvSpPr>
          <p:cNvPr id="5" name="備忘稿版面配置區 4"/>
          <p:cNvSpPr>
            <a:spLocks noGrp="1"/>
          </p:cNvSpPr>
          <p:nvPr>
            <p:ph type="body" sz="quarter" idx="3"/>
          </p:nvPr>
        </p:nvSpPr>
        <p:spPr>
          <a:xfrm>
            <a:off x="679768" y="4716661"/>
            <a:ext cx="5438140" cy="446841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4"/>
          </p:nvPr>
        </p:nvSpPr>
        <p:spPr>
          <a:xfrm>
            <a:off x="0" y="9431599"/>
            <a:ext cx="2945659" cy="496491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TW" altLang="en-US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5"/>
          </p:nvPr>
        </p:nvSpPr>
        <p:spPr>
          <a:xfrm>
            <a:off x="3850443" y="9431599"/>
            <a:ext cx="2945659" cy="496491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EBCCA52-DBCE-474D-A3EE-5886BAB7CD9D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67460158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-8466" y="-8468"/>
            <a:ext cx="9169804" cy="6874935"/>
            <a:chOff x="-8466" y="-8468"/>
            <a:chExt cx="9169804" cy="6874935"/>
          </a:xfrm>
        </p:grpSpPr>
        <p:cxnSp>
          <p:nvCxnSpPr>
            <p:cNvPr id="17" name="Straight Connector 16"/>
            <p:cNvCxnSpPr/>
            <p:nvPr/>
          </p:nvCxnSpPr>
          <p:spPr>
            <a:xfrm flipV="1">
              <a:off x="5130830" y="4175605"/>
              <a:ext cx="4022475" cy="2682396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Straight Connector 17"/>
            <p:cNvCxnSpPr/>
            <p:nvPr/>
          </p:nvCxnSpPr>
          <p:spPr>
            <a:xfrm>
              <a:off x="7042707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19" name="Freeform 18"/>
            <p:cNvSpPr/>
            <p:nvPr/>
          </p:nvSpPr>
          <p:spPr>
            <a:xfrm>
              <a:off x="6891896" y="1"/>
              <a:ext cx="2269442" cy="6866466"/>
            </a:xfrm>
            <a:custGeom>
              <a:avLst/>
              <a:gdLst/>
              <a:ahLst/>
              <a:cxnLst/>
              <a:rect l="l" t="t" r="r" b="b"/>
              <a:pathLst>
                <a:path w="2269442" h="6866466">
                  <a:moveTo>
                    <a:pt x="2023534" y="0"/>
                  </a:moveTo>
                  <a:lnTo>
                    <a:pt x="0" y="6858000"/>
                  </a:lnTo>
                  <a:lnTo>
                    <a:pt x="2269067" y="6866466"/>
                  </a:lnTo>
                  <a:cubicBezTo>
                    <a:pt x="2271889" y="4580466"/>
                    <a:pt x="2257778" y="2294466"/>
                    <a:pt x="2260600" y="8466"/>
                  </a:cubicBezTo>
                  <a:lnTo>
                    <a:pt x="2023534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Freeform 19"/>
            <p:cNvSpPr/>
            <p:nvPr/>
          </p:nvSpPr>
          <p:spPr>
            <a:xfrm>
              <a:off x="7205158" y="-8467"/>
              <a:ext cx="1948147" cy="6866467"/>
            </a:xfrm>
            <a:custGeom>
              <a:avLst/>
              <a:gdLst/>
              <a:ahLst/>
              <a:cxnLst/>
              <a:rect l="l" t="t" r="r" b="b"/>
              <a:pathLst>
                <a:path w="1948147" h="6866467">
                  <a:moveTo>
                    <a:pt x="0" y="0"/>
                  </a:moveTo>
                  <a:lnTo>
                    <a:pt x="1202267" y="6866467"/>
                  </a:lnTo>
                  <a:lnTo>
                    <a:pt x="1947333" y="6866467"/>
                  </a:lnTo>
                  <a:cubicBezTo>
                    <a:pt x="1944511" y="4577645"/>
                    <a:pt x="1950155" y="2288822"/>
                    <a:pt x="1947333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1" name="Freeform 20"/>
            <p:cNvSpPr/>
            <p:nvPr/>
          </p:nvSpPr>
          <p:spPr>
            <a:xfrm>
              <a:off x="6637896" y="3920066"/>
              <a:ext cx="2513565" cy="2937933"/>
            </a:xfrm>
            <a:custGeom>
              <a:avLst/>
              <a:gdLst/>
              <a:ahLst/>
              <a:cxnLst/>
              <a:rect l="l" t="t" r="r" b="b"/>
              <a:pathLst>
                <a:path w="3259667" h="3810000">
                  <a:moveTo>
                    <a:pt x="0" y="3810000"/>
                  </a:moveTo>
                  <a:lnTo>
                    <a:pt x="3251200" y="0"/>
                  </a:lnTo>
                  <a:cubicBezTo>
                    <a:pt x="3254022" y="1270000"/>
                    <a:pt x="3256845" y="2540000"/>
                    <a:pt x="3259667" y="3810000"/>
                  </a:cubicBezTo>
                  <a:lnTo>
                    <a:pt x="0" y="3810000"/>
                  </a:lnTo>
                  <a:close/>
                </a:path>
              </a:pathLst>
            </a:cu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2" name="Freeform 21"/>
            <p:cNvSpPr/>
            <p:nvPr/>
          </p:nvSpPr>
          <p:spPr>
            <a:xfrm>
              <a:off x="7010429" y="-8467"/>
              <a:ext cx="2142876" cy="6866467"/>
            </a:xfrm>
            <a:custGeom>
              <a:avLst/>
              <a:gdLst/>
              <a:ahLst/>
              <a:cxnLst/>
              <a:rect l="l" t="t" r="r" b="b"/>
              <a:pathLst>
                <a:path w="2853267" h="6866467">
                  <a:moveTo>
                    <a:pt x="0" y="0"/>
                  </a:moveTo>
                  <a:lnTo>
                    <a:pt x="2472267" y="6866467"/>
                  </a:lnTo>
                  <a:lnTo>
                    <a:pt x="2853267" y="6858000"/>
                  </a:lnTo>
                  <a:lnTo>
                    <a:pt x="2853267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Freeform 22"/>
            <p:cNvSpPr/>
            <p:nvPr/>
          </p:nvSpPr>
          <p:spPr>
            <a:xfrm>
              <a:off x="8295776" y="-8467"/>
              <a:ext cx="857530" cy="6866467"/>
            </a:xfrm>
            <a:custGeom>
              <a:avLst/>
              <a:gdLst/>
              <a:ahLst/>
              <a:cxnLst/>
              <a:rect l="l" t="t" r="r" b="b"/>
              <a:pathLst>
                <a:path w="1286933" h="6866467">
                  <a:moveTo>
                    <a:pt x="1016000" y="0"/>
                  </a:moveTo>
                  <a:lnTo>
                    <a:pt x="0" y="6866467"/>
                  </a:lnTo>
                  <a:lnTo>
                    <a:pt x="1286933" y="6866467"/>
                  </a:lnTo>
                  <a:cubicBezTo>
                    <a:pt x="1284111" y="4577645"/>
                    <a:pt x="1281288" y="2288822"/>
                    <a:pt x="1278466" y="0"/>
                  </a:cubicBezTo>
                  <a:lnTo>
                    <a:pt x="1016000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Freeform 23"/>
            <p:cNvSpPr/>
            <p:nvPr/>
          </p:nvSpPr>
          <p:spPr>
            <a:xfrm>
              <a:off x="8077231" y="-8468"/>
              <a:ext cx="1066770" cy="6866467"/>
            </a:xfrm>
            <a:custGeom>
              <a:avLst/>
              <a:gdLst/>
              <a:ahLst/>
              <a:cxnLst/>
              <a:rect l="l" t="t" r="r" b="b"/>
              <a:pathLst>
                <a:path w="1270244" h="6866467">
                  <a:moveTo>
                    <a:pt x="0" y="0"/>
                  </a:moveTo>
                  <a:lnTo>
                    <a:pt x="1117600" y="6866467"/>
                  </a:lnTo>
                  <a:lnTo>
                    <a:pt x="1270000" y="6866467"/>
                  </a:lnTo>
                  <a:cubicBezTo>
                    <a:pt x="1272822" y="4574822"/>
                    <a:pt x="1250245" y="2291645"/>
                    <a:pt x="1253067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Freeform 24"/>
            <p:cNvSpPr/>
            <p:nvPr/>
          </p:nvSpPr>
          <p:spPr>
            <a:xfrm>
              <a:off x="8060297" y="4893733"/>
              <a:ext cx="1094086" cy="1964267"/>
            </a:xfrm>
            <a:custGeom>
              <a:avLst/>
              <a:gdLst/>
              <a:ahLst/>
              <a:cxnLst/>
              <a:rect l="l" t="t" r="r" b="b"/>
              <a:pathLst>
                <a:path w="1820333" h="3268133">
                  <a:moveTo>
                    <a:pt x="0" y="3268133"/>
                  </a:moveTo>
                  <a:lnTo>
                    <a:pt x="1811866" y="0"/>
                  </a:lnTo>
                  <a:cubicBezTo>
                    <a:pt x="1814688" y="1086555"/>
                    <a:pt x="1817511" y="2173111"/>
                    <a:pt x="1820333" y="3259666"/>
                  </a:cubicBezTo>
                  <a:lnTo>
                    <a:pt x="0" y="3268133"/>
                  </a:lnTo>
                  <a:close/>
                </a:path>
              </a:pathLst>
            </a:cu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Freeform 27"/>
            <p:cNvSpPr/>
            <p:nvPr/>
          </p:nvSpPr>
          <p:spPr>
            <a:xfrm>
              <a:off x="-8466" y="-8468"/>
              <a:ext cx="863600" cy="5698067"/>
            </a:xfrm>
            <a:custGeom>
              <a:avLst/>
              <a:gdLst/>
              <a:ahLst/>
              <a:cxnLst/>
              <a:rect l="l" t="t" r="r" b="b"/>
              <a:pathLst>
                <a:path w="863600" h="5698067">
                  <a:moveTo>
                    <a:pt x="0" y="8467"/>
                  </a:moveTo>
                  <a:lnTo>
                    <a:pt x="863600" y="0"/>
                  </a:lnTo>
                  <a:lnTo>
                    <a:pt x="863600" y="16934"/>
                  </a:lnTo>
                  <a:lnTo>
                    <a:pt x="0" y="5698067"/>
                  </a:lnTo>
                  <a:lnTo>
                    <a:pt x="0" y="8467"/>
                  </a:lnTo>
                  <a:close/>
                </a:path>
              </a:pathLst>
            </a:cu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30595" y="2404534"/>
            <a:ext cx="5826719" cy="1646302"/>
          </a:xfrm>
        </p:spPr>
        <p:txBody>
          <a:bodyPr anchor="b">
            <a:noAutofit/>
          </a:bodyPr>
          <a:lstStyle>
            <a:lvl1pPr algn="r">
              <a:defRPr sz="5400">
                <a:solidFill>
                  <a:schemeClr val="accent1"/>
                </a:solidFill>
              </a:defRPr>
            </a:lvl1pPr>
          </a:lstStyle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30595" y="4050834"/>
            <a:ext cx="5826719" cy="1096899"/>
          </a:xfrm>
        </p:spPr>
        <p:txBody>
          <a:bodyPr anchor="t"/>
          <a:lstStyle>
            <a:lvl1pPr marL="0" indent="0" algn="r"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zh-TW" altLang="en-US"/>
              <a:t>按一下以編輯母片子標題樣式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62218D-03DE-4877-8287-F6AB2461DA6D}" type="datetimeFigureOut">
              <a:rPr lang="zh-TW" altLang="en-US" smtClean="0"/>
              <a:pPr/>
              <a:t>2022/12/14</a:t>
            </a:fld>
            <a:endParaRPr lang="zh-TW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A29FFA-4DA6-458D-9D75-28DC4317B2D4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60853026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標題及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62218D-03DE-4877-8287-F6AB2461DA6D}" type="datetimeFigureOut">
              <a:rPr lang="zh-TW" altLang="en-US" smtClean="0"/>
              <a:pPr/>
              <a:t>2022/12/14</a:t>
            </a:fld>
            <a:endParaRPr lang="zh-TW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A29FFA-4DA6-458D-9D75-28DC4317B2D4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36011112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章節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598" y="2700868"/>
            <a:ext cx="6347715" cy="1826581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598" y="4527448"/>
            <a:ext cx="6347715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62218D-03DE-4877-8287-F6AB2461DA6D}" type="datetimeFigureOut">
              <a:rPr lang="zh-TW" altLang="en-US" smtClean="0"/>
              <a:pPr/>
              <a:t>2022/12/14</a:t>
            </a:fld>
            <a:endParaRPr lang="zh-TW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A29FFA-4DA6-458D-9D75-28DC4317B2D4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99379206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兩個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609600"/>
            <a:ext cx="6347714" cy="1320800"/>
          </a:xfrm>
        </p:spPr>
        <p:txBody>
          <a:bodyPr/>
          <a:lstStyle/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09600" y="2160589"/>
            <a:ext cx="3088109" cy="3880772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869204" y="2160590"/>
            <a:ext cx="3088110" cy="3880773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62218D-03DE-4877-8287-F6AB2461DA6D}" type="datetimeFigureOut">
              <a:rPr lang="zh-TW" altLang="en-US" smtClean="0"/>
              <a:pPr/>
              <a:t>2022/12/14</a:t>
            </a:fld>
            <a:endParaRPr lang="zh-TW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A29FFA-4DA6-458D-9D75-28DC4317B2D4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9553874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599" y="609600"/>
            <a:ext cx="6347713" cy="1320800"/>
          </a:xfrm>
        </p:spPr>
        <p:txBody>
          <a:bodyPr/>
          <a:lstStyle>
            <a:lvl1pPr>
              <a:defRPr/>
            </a:lvl1pPr>
          </a:lstStyle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599" y="2160983"/>
            <a:ext cx="3090672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09599" y="2737246"/>
            <a:ext cx="3090672" cy="3304117"/>
          </a:xfrm>
        </p:spPr>
        <p:txBody>
          <a:bodyPr>
            <a:normAutofit/>
          </a:bodyPr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866640" y="2160983"/>
            <a:ext cx="3090672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866640" y="2737246"/>
            <a:ext cx="3090672" cy="3304117"/>
          </a:xfrm>
        </p:spPr>
        <p:txBody>
          <a:bodyPr>
            <a:normAutofit/>
          </a:bodyPr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62218D-03DE-4877-8287-F6AB2461DA6D}" type="datetimeFigureOut">
              <a:rPr lang="zh-TW" altLang="en-US" smtClean="0"/>
              <a:pPr/>
              <a:t>2022/12/14</a:t>
            </a:fld>
            <a:endParaRPr lang="zh-TW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A29FFA-4DA6-458D-9D75-28DC4317B2D4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62716906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599" y="609600"/>
            <a:ext cx="6347714" cy="1320800"/>
          </a:xfrm>
        </p:spPr>
        <p:txBody>
          <a:bodyPr/>
          <a:lstStyle/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62218D-03DE-4877-8287-F6AB2461DA6D}" type="datetimeFigureOut">
              <a:rPr lang="zh-TW" altLang="en-US" smtClean="0"/>
              <a:pPr/>
              <a:t>2022/12/14</a:t>
            </a:fld>
            <a:endParaRPr lang="zh-TW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A29FFA-4DA6-458D-9D75-28DC4317B2D4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35779824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62218D-03DE-4877-8287-F6AB2461DA6D}" type="datetimeFigureOut">
              <a:rPr lang="zh-TW" altLang="en-US" smtClean="0"/>
              <a:pPr/>
              <a:t>2022/12/14</a:t>
            </a:fld>
            <a:endParaRPr lang="zh-TW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A29FFA-4DA6-458D-9D75-28DC4317B2D4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90174663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含輔助字幕的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599" y="1498604"/>
            <a:ext cx="2790182" cy="1278466"/>
          </a:xfrm>
        </p:spPr>
        <p:txBody>
          <a:bodyPr anchor="b">
            <a:normAutofit/>
          </a:bodyPr>
          <a:lstStyle>
            <a:lvl1pPr>
              <a:defRPr sz="2000"/>
            </a:lvl1pPr>
          </a:lstStyle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1275" y="514925"/>
            <a:ext cx="3386037" cy="5526437"/>
          </a:xfrm>
        </p:spPr>
        <p:txBody>
          <a:bodyPr>
            <a:normAutofit/>
          </a:bodyPr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599" y="2777069"/>
            <a:ext cx="2790182" cy="2584449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62218D-03DE-4877-8287-F6AB2461DA6D}" type="datetimeFigureOut">
              <a:rPr lang="zh-TW" altLang="en-US" smtClean="0"/>
              <a:pPr/>
              <a:t>2022/12/14</a:t>
            </a:fld>
            <a:endParaRPr lang="zh-TW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A29FFA-4DA6-458D-9D75-28DC4317B2D4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95610564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含輔助字幕的圖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599" y="4800600"/>
            <a:ext cx="6347714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09599" y="609600"/>
            <a:ext cx="6347714" cy="3845718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zh-TW" altLang="en-US"/>
              <a:t>按一下圖示以新增圖片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599" y="5367338"/>
            <a:ext cx="6347714" cy="674024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62218D-03DE-4877-8287-F6AB2461DA6D}" type="datetimeFigureOut">
              <a:rPr lang="zh-TW" altLang="en-US" smtClean="0"/>
              <a:pPr/>
              <a:t>2022/12/14</a:t>
            </a:fld>
            <a:endParaRPr lang="zh-TW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A29FFA-4DA6-458D-9D75-28DC4317B2D4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06408602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標題與輔助字幕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609600"/>
            <a:ext cx="6347714" cy="3403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4470400"/>
            <a:ext cx="6347714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62218D-03DE-4877-8287-F6AB2461DA6D}" type="datetimeFigureOut">
              <a:rPr lang="zh-TW" altLang="en-US" smtClean="0"/>
              <a:pPr/>
              <a:t>2022/12/14</a:t>
            </a:fld>
            <a:endParaRPr lang="zh-TW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A29FFA-4DA6-458D-9D75-28DC4317B2D4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18174876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引述 (含輔助字幕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74885" y="609600"/>
            <a:ext cx="6072182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101074" y="3632200"/>
            <a:ext cx="541980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598" y="4470400"/>
            <a:ext cx="6347715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62218D-03DE-4877-8287-F6AB2461DA6D}" type="datetimeFigureOut">
              <a:rPr lang="zh-TW" altLang="en-US" smtClean="0"/>
              <a:pPr/>
              <a:t>2022/12/14</a:t>
            </a:fld>
            <a:endParaRPr lang="zh-TW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A29FFA-4DA6-458D-9D75-28DC4317B2D4}" type="slidenum">
              <a:rPr lang="zh-TW" altLang="en-US" smtClean="0"/>
              <a:pPr/>
              <a:t>‹#›</a:t>
            </a:fld>
            <a:endParaRPr lang="zh-TW" altLang="en-US"/>
          </a:p>
        </p:txBody>
      </p:sp>
      <p:sp>
        <p:nvSpPr>
          <p:cNvPr id="24" name="TextBox 23"/>
          <p:cNvSpPr txBox="1"/>
          <p:nvPr/>
        </p:nvSpPr>
        <p:spPr>
          <a:xfrm>
            <a:off x="482711" y="790378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6747699" y="2886556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2266623187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名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598" y="1931988"/>
            <a:ext cx="6347715" cy="2595460"/>
          </a:xfrm>
        </p:spPr>
        <p:txBody>
          <a:bodyPr anchor="b">
            <a:normAutofit/>
          </a:bodyPr>
          <a:lstStyle>
            <a:lvl1pPr algn="l">
              <a:defRPr sz="4400" b="0" cap="none"/>
            </a:lvl1pPr>
          </a:lstStyle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598" y="4527448"/>
            <a:ext cx="6347715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62218D-03DE-4877-8287-F6AB2461DA6D}" type="datetimeFigureOut">
              <a:rPr lang="zh-TW" altLang="en-US" smtClean="0"/>
              <a:pPr/>
              <a:t>2022/12/14</a:t>
            </a:fld>
            <a:endParaRPr lang="zh-TW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A29FFA-4DA6-458D-9D75-28DC4317B2D4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865687196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引述名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74885" y="609600"/>
            <a:ext cx="6072182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09597" y="4013200"/>
            <a:ext cx="6347716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598" y="4527448"/>
            <a:ext cx="6347715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62218D-03DE-4877-8287-F6AB2461DA6D}" type="datetimeFigureOut">
              <a:rPr lang="zh-TW" altLang="en-US" smtClean="0"/>
              <a:pPr/>
              <a:t>2022/12/14</a:t>
            </a:fld>
            <a:endParaRPr lang="zh-TW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A29FFA-4DA6-458D-9D75-28DC4317B2D4}" type="slidenum">
              <a:rPr lang="zh-TW" altLang="en-US" smtClean="0"/>
              <a:pPr/>
              <a:t>‹#›</a:t>
            </a:fld>
            <a:endParaRPr lang="zh-TW" altLang="en-US"/>
          </a:p>
        </p:txBody>
      </p:sp>
      <p:sp>
        <p:nvSpPr>
          <p:cNvPr id="24" name="TextBox 23"/>
          <p:cNvSpPr txBox="1"/>
          <p:nvPr/>
        </p:nvSpPr>
        <p:spPr>
          <a:xfrm>
            <a:off x="482711" y="790378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6747699" y="2886556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3037076780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是非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15848" y="609600"/>
            <a:ext cx="6341465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09597" y="4013200"/>
            <a:ext cx="6347716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598" y="4527448"/>
            <a:ext cx="6347715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62218D-03DE-4877-8287-F6AB2461DA6D}" type="datetimeFigureOut">
              <a:rPr lang="zh-TW" altLang="en-US" smtClean="0"/>
              <a:pPr/>
              <a:t>2022/12/14</a:t>
            </a:fld>
            <a:endParaRPr lang="zh-TW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A29FFA-4DA6-458D-9D75-28DC4317B2D4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438385179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標題及直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62218D-03DE-4877-8287-F6AB2461DA6D}" type="datetimeFigureOut">
              <a:rPr lang="zh-TW" altLang="en-US" smtClean="0"/>
              <a:pPr/>
              <a:t>2022/12/14</a:t>
            </a:fld>
            <a:endParaRPr lang="zh-TW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A29FFA-4DA6-458D-9D75-28DC4317B2D4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630830678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直排標題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5977312" y="609600"/>
            <a:ext cx="978812" cy="5251451"/>
          </a:xfrm>
        </p:spPr>
        <p:txBody>
          <a:bodyPr vert="eaVert" anchor="ctr"/>
          <a:lstStyle/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09599" y="609600"/>
            <a:ext cx="5195026" cy="5251451"/>
          </a:xfrm>
        </p:spPr>
        <p:txBody>
          <a:bodyPr vert="eaVert"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62218D-03DE-4877-8287-F6AB2461DA6D}" type="datetimeFigureOut">
              <a:rPr lang="zh-TW" altLang="en-US" smtClean="0"/>
              <a:pPr/>
              <a:t>2022/12/14</a:t>
            </a:fld>
            <a:endParaRPr lang="zh-TW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A29FFA-4DA6-458D-9D75-28DC4317B2D4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18787155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7" name="Group 16"/>
          <p:cNvGrpSpPr/>
          <p:nvPr/>
        </p:nvGrpSpPr>
        <p:grpSpPr>
          <a:xfrm>
            <a:off x="-8467" y="-8468"/>
            <a:ext cx="9169805" cy="6874935"/>
            <a:chOff x="-8467" y="-8468"/>
            <a:chExt cx="9169805" cy="6874935"/>
          </a:xfrm>
        </p:grpSpPr>
        <p:sp>
          <p:nvSpPr>
            <p:cNvPr id="7" name="Freeform 6"/>
            <p:cNvSpPr/>
            <p:nvPr/>
          </p:nvSpPr>
          <p:spPr>
            <a:xfrm>
              <a:off x="-8467" y="4013200"/>
              <a:ext cx="457200" cy="2853267"/>
            </a:xfrm>
            <a:custGeom>
              <a:avLst/>
              <a:gdLst/>
              <a:ahLst/>
              <a:cxnLst/>
              <a:rect l="l" t="t" r="r" b="b"/>
              <a:pathLst>
                <a:path w="457200" h="2853267">
                  <a:moveTo>
                    <a:pt x="0" y="0"/>
                  </a:moveTo>
                  <a:lnTo>
                    <a:pt x="457200" y="2853267"/>
                  </a:lnTo>
                  <a:lnTo>
                    <a:pt x="0" y="2844800"/>
                  </a:lnTo>
                  <a:cubicBezTo>
                    <a:pt x="2822" y="1905000"/>
                    <a:pt x="5645" y="965200"/>
                    <a:pt x="0" y="0"/>
                  </a:cubicBezTo>
                  <a:close/>
                </a:path>
              </a:pathLst>
            </a:cu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cxnSp>
          <p:nvCxnSpPr>
            <p:cNvPr id="8" name="Straight Connector 7"/>
            <p:cNvCxnSpPr/>
            <p:nvPr/>
          </p:nvCxnSpPr>
          <p:spPr>
            <a:xfrm flipV="1">
              <a:off x="5130830" y="4175605"/>
              <a:ext cx="4022475" cy="2682396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" name="Straight Connector 8"/>
            <p:cNvCxnSpPr/>
            <p:nvPr/>
          </p:nvCxnSpPr>
          <p:spPr>
            <a:xfrm>
              <a:off x="7042707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10" name="Freeform 9"/>
            <p:cNvSpPr/>
            <p:nvPr/>
          </p:nvSpPr>
          <p:spPr>
            <a:xfrm>
              <a:off x="6891896" y="1"/>
              <a:ext cx="2269442" cy="6866466"/>
            </a:xfrm>
            <a:custGeom>
              <a:avLst/>
              <a:gdLst/>
              <a:ahLst/>
              <a:cxnLst/>
              <a:rect l="l" t="t" r="r" b="b"/>
              <a:pathLst>
                <a:path w="2269442" h="6866466">
                  <a:moveTo>
                    <a:pt x="2023534" y="0"/>
                  </a:moveTo>
                  <a:lnTo>
                    <a:pt x="0" y="6858000"/>
                  </a:lnTo>
                  <a:lnTo>
                    <a:pt x="2269067" y="6866466"/>
                  </a:lnTo>
                  <a:cubicBezTo>
                    <a:pt x="2271889" y="4580466"/>
                    <a:pt x="2257778" y="2294466"/>
                    <a:pt x="2260600" y="8466"/>
                  </a:cubicBezTo>
                  <a:lnTo>
                    <a:pt x="2023534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1" name="Freeform 10"/>
            <p:cNvSpPr/>
            <p:nvPr/>
          </p:nvSpPr>
          <p:spPr>
            <a:xfrm>
              <a:off x="7205158" y="-8467"/>
              <a:ext cx="1948147" cy="6866467"/>
            </a:xfrm>
            <a:custGeom>
              <a:avLst/>
              <a:gdLst/>
              <a:ahLst/>
              <a:cxnLst/>
              <a:rect l="l" t="t" r="r" b="b"/>
              <a:pathLst>
                <a:path w="1948147" h="6866467">
                  <a:moveTo>
                    <a:pt x="0" y="0"/>
                  </a:moveTo>
                  <a:lnTo>
                    <a:pt x="1202267" y="6866467"/>
                  </a:lnTo>
                  <a:lnTo>
                    <a:pt x="1947333" y="6866467"/>
                  </a:lnTo>
                  <a:cubicBezTo>
                    <a:pt x="1944511" y="4577645"/>
                    <a:pt x="1950155" y="2288822"/>
                    <a:pt x="1947333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2" name="Freeform 11"/>
            <p:cNvSpPr/>
            <p:nvPr/>
          </p:nvSpPr>
          <p:spPr>
            <a:xfrm>
              <a:off x="6637896" y="3920066"/>
              <a:ext cx="2513565" cy="2937933"/>
            </a:xfrm>
            <a:custGeom>
              <a:avLst/>
              <a:gdLst/>
              <a:ahLst/>
              <a:cxnLst/>
              <a:rect l="l" t="t" r="r" b="b"/>
              <a:pathLst>
                <a:path w="3259667" h="3810000">
                  <a:moveTo>
                    <a:pt x="0" y="3810000"/>
                  </a:moveTo>
                  <a:lnTo>
                    <a:pt x="3251200" y="0"/>
                  </a:lnTo>
                  <a:cubicBezTo>
                    <a:pt x="3254022" y="1270000"/>
                    <a:pt x="3256845" y="2540000"/>
                    <a:pt x="3259667" y="3810000"/>
                  </a:cubicBezTo>
                  <a:lnTo>
                    <a:pt x="0" y="3810000"/>
                  </a:lnTo>
                  <a:close/>
                </a:path>
              </a:pathLst>
            </a:cu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3" name="Freeform 12"/>
            <p:cNvSpPr/>
            <p:nvPr/>
          </p:nvSpPr>
          <p:spPr>
            <a:xfrm>
              <a:off x="7010429" y="-8467"/>
              <a:ext cx="2142876" cy="6866467"/>
            </a:xfrm>
            <a:custGeom>
              <a:avLst/>
              <a:gdLst/>
              <a:ahLst/>
              <a:cxnLst/>
              <a:rect l="l" t="t" r="r" b="b"/>
              <a:pathLst>
                <a:path w="2853267" h="6866467">
                  <a:moveTo>
                    <a:pt x="0" y="0"/>
                  </a:moveTo>
                  <a:lnTo>
                    <a:pt x="2472267" y="6866467"/>
                  </a:lnTo>
                  <a:lnTo>
                    <a:pt x="2853267" y="6858000"/>
                  </a:lnTo>
                  <a:lnTo>
                    <a:pt x="2853267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4" name="Freeform 13"/>
            <p:cNvSpPr/>
            <p:nvPr/>
          </p:nvSpPr>
          <p:spPr>
            <a:xfrm>
              <a:off x="8295776" y="-8467"/>
              <a:ext cx="857530" cy="6866467"/>
            </a:xfrm>
            <a:custGeom>
              <a:avLst/>
              <a:gdLst/>
              <a:ahLst/>
              <a:cxnLst/>
              <a:rect l="l" t="t" r="r" b="b"/>
              <a:pathLst>
                <a:path w="1286933" h="6866467">
                  <a:moveTo>
                    <a:pt x="1016000" y="0"/>
                  </a:moveTo>
                  <a:lnTo>
                    <a:pt x="0" y="6866467"/>
                  </a:lnTo>
                  <a:lnTo>
                    <a:pt x="1286933" y="6866467"/>
                  </a:lnTo>
                  <a:cubicBezTo>
                    <a:pt x="1284111" y="4577645"/>
                    <a:pt x="1281288" y="2288822"/>
                    <a:pt x="1278466" y="0"/>
                  </a:cubicBezTo>
                  <a:lnTo>
                    <a:pt x="1016000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5" name="Freeform 14"/>
            <p:cNvSpPr/>
            <p:nvPr/>
          </p:nvSpPr>
          <p:spPr>
            <a:xfrm>
              <a:off x="8077231" y="-8468"/>
              <a:ext cx="1066770" cy="6866467"/>
            </a:xfrm>
            <a:custGeom>
              <a:avLst/>
              <a:gdLst/>
              <a:ahLst/>
              <a:cxnLst/>
              <a:rect l="l" t="t" r="r" b="b"/>
              <a:pathLst>
                <a:path w="1270244" h="6866467">
                  <a:moveTo>
                    <a:pt x="0" y="0"/>
                  </a:moveTo>
                  <a:lnTo>
                    <a:pt x="1117600" y="6866467"/>
                  </a:lnTo>
                  <a:lnTo>
                    <a:pt x="1270000" y="6866467"/>
                  </a:lnTo>
                  <a:cubicBezTo>
                    <a:pt x="1272822" y="4574822"/>
                    <a:pt x="1250245" y="2291645"/>
                    <a:pt x="1253067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6" name="Freeform 15"/>
            <p:cNvSpPr/>
            <p:nvPr/>
          </p:nvSpPr>
          <p:spPr>
            <a:xfrm>
              <a:off x="8060297" y="4893733"/>
              <a:ext cx="1094086" cy="1964267"/>
            </a:xfrm>
            <a:custGeom>
              <a:avLst/>
              <a:gdLst/>
              <a:ahLst/>
              <a:cxnLst/>
              <a:rect l="l" t="t" r="r" b="b"/>
              <a:pathLst>
                <a:path w="1820333" h="3268133">
                  <a:moveTo>
                    <a:pt x="0" y="3268133"/>
                  </a:moveTo>
                  <a:lnTo>
                    <a:pt x="1811866" y="0"/>
                  </a:lnTo>
                  <a:cubicBezTo>
                    <a:pt x="1814688" y="1086555"/>
                    <a:pt x="1817511" y="2173111"/>
                    <a:pt x="1820333" y="3259666"/>
                  </a:cubicBezTo>
                  <a:lnTo>
                    <a:pt x="0" y="3268133"/>
                  </a:lnTo>
                  <a:close/>
                </a:path>
              </a:pathLst>
            </a:cu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09599" y="609600"/>
            <a:ext cx="6347713" cy="132080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599" y="2160590"/>
            <a:ext cx="6347714" cy="388077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5405258" y="6041363"/>
            <a:ext cx="68413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F62218D-03DE-4877-8287-F6AB2461DA6D}" type="datetimeFigureOut">
              <a:rPr lang="zh-TW" altLang="en-US" smtClean="0"/>
              <a:pPr/>
              <a:t>2022/12/14</a:t>
            </a:fld>
            <a:endParaRPr lang="zh-TW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09599" y="6041363"/>
            <a:ext cx="4622973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TW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44676" y="6041363"/>
            <a:ext cx="512638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accent1"/>
                </a:solidFill>
              </a:defRPr>
            </a:lvl1pPr>
          </a:lstStyle>
          <a:p>
            <a:fld id="{23A29FFA-4DA6-458D-9D75-28DC4317B2D4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23162920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30" r:id="rId1"/>
    <p:sldLayoutId id="2147483831" r:id="rId2"/>
    <p:sldLayoutId id="2147483832" r:id="rId3"/>
    <p:sldLayoutId id="2147483833" r:id="rId4"/>
    <p:sldLayoutId id="2147483834" r:id="rId5"/>
    <p:sldLayoutId id="2147483835" r:id="rId6"/>
    <p:sldLayoutId id="2147483836" r:id="rId7"/>
    <p:sldLayoutId id="2147483837" r:id="rId8"/>
    <p:sldLayoutId id="2147483838" r:id="rId9"/>
    <p:sldLayoutId id="2147483839" r:id="rId10"/>
    <p:sldLayoutId id="2147483840" r:id="rId11"/>
    <p:sldLayoutId id="2147483841" r:id="rId12"/>
    <p:sldLayoutId id="2147483842" r:id="rId13"/>
    <p:sldLayoutId id="2147483843" r:id="rId14"/>
    <p:sldLayoutId id="2147483844" r:id="rId15"/>
    <p:sldLayoutId id="2147483845" r:id="rId16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accent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5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4.xml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4.gif"/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hyperlink" Target="&#32771;&#26680;&#35413;&#20998;&#34920;.pdf" TargetMode="External"/><Relationship Id="rId1" Type="http://schemas.openxmlformats.org/officeDocument/2006/relationships/slideLayout" Target="../slideLayouts/slideLayout4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hyperlink" Target="&#32068;&#35347;/09_&#23567;&#32068;&#26371;&#35696;&#32000;&#37636;.pdf" TargetMode="External"/><Relationship Id="rId3" Type="http://schemas.openxmlformats.org/officeDocument/2006/relationships/hyperlink" Target="&#32068;&#35347;/03_&#26371;&#36027;&#25187;&#27454;&#36890;&#22577;&#21934;.pdf" TargetMode="External"/><Relationship Id="rId7" Type="http://schemas.openxmlformats.org/officeDocument/2006/relationships/hyperlink" Target="&#32068;&#35347;/08_&#25552;&#26696;&#34920;.pdf" TargetMode="External"/><Relationship Id="rId12" Type="http://schemas.openxmlformats.org/officeDocument/2006/relationships/image" Target="../media/image4.gif"/><Relationship Id="rId2" Type="http://schemas.openxmlformats.org/officeDocument/2006/relationships/hyperlink" Target="&#32068;&#35347;/01_&#26371;&#21729;&#21517;&#20874;.pdf" TargetMode="External"/><Relationship Id="rId1" Type="http://schemas.openxmlformats.org/officeDocument/2006/relationships/slideLayout" Target="../slideLayouts/slideLayout2.xml"/><Relationship Id="rId6" Type="http://schemas.openxmlformats.org/officeDocument/2006/relationships/hyperlink" Target="&#32068;&#35347;/07_&#22577;&#32317;&#26371;&#20633;&#26597;&#35696;&#26696;.pdf" TargetMode="External"/><Relationship Id="rId11" Type="http://schemas.openxmlformats.org/officeDocument/2006/relationships/slide" Target="slide6.xml"/><Relationship Id="rId5" Type="http://schemas.openxmlformats.org/officeDocument/2006/relationships/hyperlink" Target="&#32068;&#35347;/06_&#20986;&#24109;&#24773;&#24418;.pdf" TargetMode="External"/><Relationship Id="rId10" Type="http://schemas.openxmlformats.org/officeDocument/2006/relationships/hyperlink" Target="&#32068;&#35347;/11_0202&#21205;&#21729;&#36039;&#35338;&#22238;&#22577;&#34920;.pdf" TargetMode="External"/><Relationship Id="rId4" Type="http://schemas.openxmlformats.org/officeDocument/2006/relationships/hyperlink" Target="&#32068;&#35347;/05_&#26371;&#35696;&#32000;&#37636;.pdf" TargetMode="External"/><Relationship Id="rId9" Type="http://schemas.openxmlformats.org/officeDocument/2006/relationships/hyperlink" Target="&#32068;&#35347;/10_&#32879;&#24109;&#26371;&#35696;&#32000;&#37636;.pdf" TargetMode="External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hyperlink" Target="&#31119;&#21033;/06_&#22823;&#23560;&#29518;&#23416;&#37329;.pdf" TargetMode="External"/><Relationship Id="rId3" Type="http://schemas.openxmlformats.org/officeDocument/2006/relationships/hyperlink" Target="&#31119;&#21033;/02_&#32080;&#23130;.pdf" TargetMode="External"/><Relationship Id="rId7" Type="http://schemas.openxmlformats.org/officeDocument/2006/relationships/hyperlink" Target="&#31119;&#21033;/07_&#39640;&#20013;&#29518;&#23416;&#37329;.pdf" TargetMode="External"/><Relationship Id="rId2" Type="http://schemas.openxmlformats.org/officeDocument/2006/relationships/hyperlink" Target="&#31119;&#21033;/01_&#36864;&#20241;.pdf" TargetMode="External"/><Relationship Id="rId1" Type="http://schemas.openxmlformats.org/officeDocument/2006/relationships/slideLayout" Target="../slideLayouts/slideLayout2.xml"/><Relationship Id="rId6" Type="http://schemas.openxmlformats.org/officeDocument/2006/relationships/hyperlink" Target="&#31119;&#21033;/05_&#24373;&#23478;&#30028;&#27963;&#21205;&#32147;&#36942;&#22577;&#21578;&#34920;.pdf" TargetMode="External"/><Relationship Id="rId11" Type="http://schemas.openxmlformats.org/officeDocument/2006/relationships/image" Target="../media/image4.gif"/><Relationship Id="rId5" Type="http://schemas.openxmlformats.org/officeDocument/2006/relationships/hyperlink" Target="&#31119;&#21033;/04_&#31119;&#21033;&#26371;&#35696;&#32000;&#37636;.pdf" TargetMode="External"/><Relationship Id="rId10" Type="http://schemas.openxmlformats.org/officeDocument/2006/relationships/slide" Target="slide8.xml"/><Relationship Id="rId4" Type="http://schemas.openxmlformats.org/officeDocument/2006/relationships/hyperlink" Target="&#31119;&#21033;/03_&#24944;&#21839;.pdf" TargetMode="External"/><Relationship Id="rId9" Type="http://schemas.openxmlformats.org/officeDocument/2006/relationships/hyperlink" Target="&#31119;&#21033;/08_&#20663;&#20129;&#20114;&#21161;&#37329;&#35531;&#38936;&#21934;.pdf" TargetMode="Externa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hyperlink" Target="&#25991;&#23459;/02_&#36984;&#33289;&#20844;&#22577;.pdf" TargetMode="External"/><Relationship Id="rId7" Type="http://schemas.openxmlformats.org/officeDocument/2006/relationships/image" Target="../media/image4.gif"/><Relationship Id="rId2" Type="http://schemas.openxmlformats.org/officeDocument/2006/relationships/hyperlink" Target="&#25991;&#23459;/01_&#36984;&#33289;&#20844;&#21578;&#20989;.pdf" TargetMode="External"/><Relationship Id="rId1" Type="http://schemas.openxmlformats.org/officeDocument/2006/relationships/slideLayout" Target="../slideLayouts/slideLayout2.xml"/><Relationship Id="rId6" Type="http://schemas.openxmlformats.org/officeDocument/2006/relationships/slide" Target="slide6.xml"/><Relationship Id="rId5" Type="http://schemas.openxmlformats.org/officeDocument/2006/relationships/hyperlink" Target="&#25991;&#23459;/04_&#38651;&#24037;&#36890;&#35338;&#30332;&#25918;&#21517;&#20874;.pdf" TargetMode="External"/><Relationship Id="rId4" Type="http://schemas.openxmlformats.org/officeDocument/2006/relationships/hyperlink" Target="&#25991;&#23459;/03_&#36984;&#33289;&#29031;&#29255;.pdf" TargetMode="External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hyperlink" Target="&#32317;&#21209;/08_&#21360;&#20449;&#31227;&#20132;.pdf" TargetMode="External"/><Relationship Id="rId13" Type="http://schemas.openxmlformats.org/officeDocument/2006/relationships/slide" Target="slide8.xml"/><Relationship Id="rId3" Type="http://schemas.openxmlformats.org/officeDocument/2006/relationships/hyperlink" Target="&#32317;&#21209;/103&#24180;&#25910;&#25991;&#30331;&#35352;&#31807;.pdf" TargetMode="External"/><Relationship Id="rId7" Type="http://schemas.openxmlformats.org/officeDocument/2006/relationships/hyperlink" Target="&#32317;&#21209;/06_&#27284;&#26696;&#31227;&#20132;.pdf" TargetMode="External"/><Relationship Id="rId12" Type="http://schemas.openxmlformats.org/officeDocument/2006/relationships/hyperlink" Target="&#32317;&#21209;/12_&#24115;&#21209;&#23529;&#26597;&#34920;.pdf" TargetMode="External"/><Relationship Id="rId2" Type="http://schemas.openxmlformats.org/officeDocument/2006/relationships/hyperlink" Target="&#32317;&#21209;/01_&#25991;&#26360;&#31649;&#29702;&#36896;&#20874;&#29031;&#29255;.pdf" TargetMode="External"/><Relationship Id="rId1" Type="http://schemas.openxmlformats.org/officeDocument/2006/relationships/slideLayout" Target="../slideLayouts/slideLayout2.xml"/><Relationship Id="rId6" Type="http://schemas.openxmlformats.org/officeDocument/2006/relationships/hyperlink" Target="&#32317;&#21209;/05_&#36001;&#29986;&#31227;&#20132;.pdf" TargetMode="External"/><Relationship Id="rId11" Type="http://schemas.openxmlformats.org/officeDocument/2006/relationships/hyperlink" Target="&#32317;&#21209;/11_&#23384;&#31807;.pdf" TargetMode="External"/><Relationship Id="rId5" Type="http://schemas.openxmlformats.org/officeDocument/2006/relationships/hyperlink" Target="&#32317;&#21209;/04_&#26989;&#21209;&#31227;&#20132;.pdf" TargetMode="External"/><Relationship Id="rId10" Type="http://schemas.openxmlformats.org/officeDocument/2006/relationships/hyperlink" Target="&#32317;&#21209;/10_&#37109;&#25919;&#40655;&#23384;&#21934;.pdf" TargetMode="External"/><Relationship Id="rId4" Type="http://schemas.openxmlformats.org/officeDocument/2006/relationships/hyperlink" Target="&#32317;&#21209;/02_&#30332;&#25991;&#30331;&#35352;&#31807;.pdf" TargetMode="External"/><Relationship Id="rId9" Type="http://schemas.openxmlformats.org/officeDocument/2006/relationships/hyperlink" Target="&#32317;&#21209;/09_&#25910;&#25903;&#26085;&#35352;&#31807;.pdf" TargetMode="External"/><Relationship Id="rId14" Type="http://schemas.openxmlformats.org/officeDocument/2006/relationships/image" Target="../media/image4.gif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hyperlink" Target="&#21214;&#36039;/&#21214;&#36039;&#26371;&#35696;&#32000;&#37636;.pdf" TargetMode="External"/><Relationship Id="rId2" Type="http://schemas.openxmlformats.org/officeDocument/2006/relationships/hyperlink" Target="&#21214;&#36039;/&#21214;&#36039;&#20195;&#34920;&#21517;&#21934;.pdf" TargetMode="Externa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.gif"/><Relationship Id="rId4" Type="http://schemas.openxmlformats.org/officeDocument/2006/relationships/slide" Target="slide9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hyperlink" Target="&#24037;&#23433;/&#21729;&#24037;&#24037;&#23433;&#20107;&#25925;&#22577;&#21578;&#34920;.pdf" TargetMode="External"/><Relationship Id="rId2" Type="http://schemas.openxmlformats.org/officeDocument/2006/relationships/hyperlink" Target="&#24037;&#23433;/&#23433;&#20840;&#34907;&#29983;&#26597;&#26680;&#32000;&#37636;.pdf" TargetMode="Externa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.gif"/><Relationship Id="rId4" Type="http://schemas.openxmlformats.org/officeDocument/2006/relationships/slide" Target="slide10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hyperlink" Target="&#36001;&#21209;/09&#20013;&#33775;&#38651;&#20449;&#40655;&#23384;&#21934;.pdf" TargetMode="External"/><Relationship Id="rId2" Type="http://schemas.openxmlformats.org/officeDocument/2006/relationships/hyperlink" Target="&#36001;&#21209;/&#31532;17&#20998;&#26371;&#25910;&#25903;&#22577;&#21578;&#34920;.pdf" TargetMode="Externa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.gif"/><Relationship Id="rId5" Type="http://schemas.openxmlformats.org/officeDocument/2006/relationships/slide" Target="slide11.xml"/><Relationship Id="rId4" Type="http://schemas.openxmlformats.org/officeDocument/2006/relationships/hyperlink" Target="&#36001;&#21209;/&#21508;&#20998;&#26371;&#26371;&#36027;&#30041;&#29992;&#25976;&#20998;&#37197;&#34920;.pdf" TargetMode="Externa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gif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>
            <a:extLst>
              <a:ext uri="{FF2B5EF4-FFF2-40B4-BE49-F238E27FC236}">
                <a16:creationId xmlns:a16="http://schemas.microsoft.com/office/drawing/2014/main" id="{CABA0DA0-9E49-4E19-9A66-80FA7C5D769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1261255"/>
            <a:ext cx="8075748" cy="2146250"/>
          </a:xfrm>
        </p:spPr>
        <p:txBody>
          <a:bodyPr>
            <a:noAutofit/>
          </a:bodyPr>
          <a:lstStyle/>
          <a:p>
            <a:r>
              <a:rPr lang="en-US" altLang="zh-TW" sz="6600" dirty="0">
                <a:solidFill>
                  <a:srgbClr val="7030A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111</a:t>
            </a:r>
            <a:r>
              <a:rPr lang="zh-TW" altLang="en-US" sz="6600" dirty="0">
                <a:solidFill>
                  <a:srgbClr val="7030A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年度</a:t>
            </a:r>
            <a:br>
              <a:rPr lang="en-US" altLang="zh-TW" sz="6600" dirty="0">
                <a:solidFill>
                  <a:srgbClr val="7030A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</a:br>
            <a:r>
              <a:rPr lang="zh-TW" altLang="en-US" sz="6600" dirty="0">
                <a:solidFill>
                  <a:srgbClr val="7030A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勞工教育訓練研習會</a:t>
            </a:r>
          </a:p>
        </p:txBody>
      </p:sp>
      <p:sp>
        <p:nvSpPr>
          <p:cNvPr id="3" name="標題 1">
            <a:extLst>
              <a:ext uri="{FF2B5EF4-FFF2-40B4-BE49-F238E27FC236}">
                <a16:creationId xmlns:a16="http://schemas.microsoft.com/office/drawing/2014/main" id="{9B948BC3-6884-4818-AC2A-489E999CFE8C}"/>
              </a:ext>
            </a:extLst>
          </p:cNvPr>
          <p:cNvSpPr txBox="1">
            <a:spLocks/>
          </p:cNvSpPr>
          <p:nvPr/>
        </p:nvSpPr>
        <p:spPr>
          <a:xfrm>
            <a:off x="457200" y="3212976"/>
            <a:ext cx="8229600" cy="1354162"/>
          </a:xfrm>
          <a:prstGeom prst="rect">
            <a:avLst/>
          </a:prstGeom>
        </p:spPr>
        <p:txBody>
          <a:bodyPr vert="horz" rtlCol="0" anchor="ctr">
            <a:normAutofit/>
          </a:bodyPr>
          <a:lstStyle>
            <a:lvl1pPr algn="ctr" rtl="0" eaLnBrk="1" latinLnBrk="0" hangingPunct="1">
              <a:spcBef>
                <a:spcPct val="0"/>
              </a:spcBef>
              <a:buNone/>
              <a:defRPr kumimoji="0" sz="4400" kern="12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eaLnBrk="1" latinLnBrk="0" hangingPunct="1">
              <a:defRPr kumimoji="0">
                <a:solidFill>
                  <a:schemeClr val="tx2"/>
                </a:solidFill>
              </a:defRPr>
            </a:lvl2pPr>
            <a:lvl3pPr eaLnBrk="1" latinLnBrk="0" hangingPunct="1">
              <a:defRPr kumimoji="0">
                <a:solidFill>
                  <a:schemeClr val="tx2"/>
                </a:solidFill>
              </a:defRPr>
            </a:lvl3pPr>
            <a:lvl4pPr eaLnBrk="1" latinLnBrk="0" hangingPunct="1">
              <a:defRPr kumimoji="0">
                <a:solidFill>
                  <a:schemeClr val="tx2"/>
                </a:solidFill>
              </a:defRPr>
            </a:lvl4pPr>
            <a:lvl5pPr eaLnBrk="1" latinLnBrk="0" hangingPunct="1">
              <a:defRPr kumimoji="0">
                <a:solidFill>
                  <a:schemeClr val="tx2"/>
                </a:solidFill>
              </a:defRPr>
            </a:lvl5pPr>
            <a:lvl6pPr eaLnBrk="1" latinLnBrk="0" hangingPunct="1">
              <a:defRPr kumimoji="0">
                <a:solidFill>
                  <a:schemeClr val="tx2"/>
                </a:solidFill>
              </a:defRPr>
            </a:lvl6pPr>
            <a:lvl7pPr eaLnBrk="1" latinLnBrk="0" hangingPunct="1">
              <a:defRPr kumimoji="0">
                <a:solidFill>
                  <a:schemeClr val="tx2"/>
                </a:solidFill>
              </a:defRPr>
            </a:lvl7pPr>
            <a:lvl8pPr eaLnBrk="1" latinLnBrk="0" hangingPunct="1">
              <a:defRPr kumimoji="0">
                <a:solidFill>
                  <a:schemeClr val="tx2"/>
                </a:solidFill>
              </a:defRPr>
            </a:lvl8pPr>
            <a:lvl9pPr eaLnBrk="1" latinLnBrk="0" hangingPunct="1">
              <a:defRPr kumimoji="0">
                <a:solidFill>
                  <a:schemeClr val="tx2"/>
                </a:solidFill>
              </a:defRPr>
            </a:lvl9pPr>
          </a:lstStyle>
          <a:p>
            <a:pPr algn="just"/>
            <a:endParaRPr lang="zh-TW" altLang="en-US" dirty="0"/>
          </a:p>
        </p:txBody>
      </p:sp>
      <p:sp>
        <p:nvSpPr>
          <p:cNvPr id="4" name="標題 1">
            <a:extLst>
              <a:ext uri="{FF2B5EF4-FFF2-40B4-BE49-F238E27FC236}">
                <a16:creationId xmlns:a16="http://schemas.microsoft.com/office/drawing/2014/main" id="{B001D24E-DAAC-4B93-AC69-80EE5F295340}"/>
              </a:ext>
            </a:extLst>
          </p:cNvPr>
          <p:cNvSpPr txBox="1">
            <a:spLocks/>
          </p:cNvSpPr>
          <p:nvPr/>
        </p:nvSpPr>
        <p:spPr>
          <a:xfrm>
            <a:off x="323528" y="2551048"/>
            <a:ext cx="8229600" cy="1354162"/>
          </a:xfrm>
          <a:prstGeom prst="rect">
            <a:avLst/>
          </a:prstGeom>
        </p:spPr>
        <p:txBody>
          <a:bodyPr vert="horz" rtlCol="0" anchor="ctr">
            <a:normAutofit/>
          </a:bodyPr>
          <a:lstStyle>
            <a:lvl1pPr algn="ctr" rtl="0" eaLnBrk="1" latinLnBrk="0" hangingPunct="1">
              <a:spcBef>
                <a:spcPct val="0"/>
              </a:spcBef>
              <a:buNone/>
              <a:defRPr kumimoji="0" sz="4400" kern="12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eaLnBrk="1" latinLnBrk="0" hangingPunct="1">
              <a:defRPr kumimoji="0">
                <a:solidFill>
                  <a:schemeClr val="tx2"/>
                </a:solidFill>
              </a:defRPr>
            </a:lvl2pPr>
            <a:lvl3pPr eaLnBrk="1" latinLnBrk="0" hangingPunct="1">
              <a:defRPr kumimoji="0">
                <a:solidFill>
                  <a:schemeClr val="tx2"/>
                </a:solidFill>
              </a:defRPr>
            </a:lvl3pPr>
            <a:lvl4pPr eaLnBrk="1" latinLnBrk="0" hangingPunct="1">
              <a:defRPr kumimoji="0">
                <a:solidFill>
                  <a:schemeClr val="tx2"/>
                </a:solidFill>
              </a:defRPr>
            </a:lvl4pPr>
            <a:lvl5pPr eaLnBrk="1" latinLnBrk="0" hangingPunct="1">
              <a:defRPr kumimoji="0">
                <a:solidFill>
                  <a:schemeClr val="tx2"/>
                </a:solidFill>
              </a:defRPr>
            </a:lvl5pPr>
            <a:lvl6pPr eaLnBrk="1" latinLnBrk="0" hangingPunct="1">
              <a:defRPr kumimoji="0">
                <a:solidFill>
                  <a:schemeClr val="tx2"/>
                </a:solidFill>
              </a:defRPr>
            </a:lvl6pPr>
            <a:lvl7pPr eaLnBrk="1" latinLnBrk="0" hangingPunct="1">
              <a:defRPr kumimoji="0">
                <a:solidFill>
                  <a:schemeClr val="tx2"/>
                </a:solidFill>
              </a:defRPr>
            </a:lvl7pPr>
            <a:lvl8pPr eaLnBrk="1" latinLnBrk="0" hangingPunct="1">
              <a:defRPr kumimoji="0">
                <a:solidFill>
                  <a:schemeClr val="tx2"/>
                </a:solidFill>
              </a:defRPr>
            </a:lvl8pPr>
            <a:lvl9pPr eaLnBrk="1" latinLnBrk="0" hangingPunct="1">
              <a:defRPr kumimoji="0">
                <a:solidFill>
                  <a:schemeClr val="tx2"/>
                </a:solidFill>
              </a:defRPr>
            </a:lvl9pPr>
          </a:lstStyle>
          <a:p>
            <a:endParaRPr lang="zh-TW" altLang="en-US" dirty="0"/>
          </a:p>
        </p:txBody>
      </p:sp>
      <p:sp>
        <p:nvSpPr>
          <p:cNvPr id="5" name="標題 1">
            <a:extLst>
              <a:ext uri="{FF2B5EF4-FFF2-40B4-BE49-F238E27FC236}">
                <a16:creationId xmlns:a16="http://schemas.microsoft.com/office/drawing/2014/main" id="{37455215-4280-462B-92C0-791DC3D5AF97}"/>
              </a:ext>
            </a:extLst>
          </p:cNvPr>
          <p:cNvSpPr txBox="1">
            <a:spLocks/>
          </p:cNvSpPr>
          <p:nvPr/>
        </p:nvSpPr>
        <p:spPr>
          <a:xfrm>
            <a:off x="303348" y="3717032"/>
            <a:ext cx="8229600" cy="1261303"/>
          </a:xfrm>
          <a:prstGeom prst="rect">
            <a:avLst/>
          </a:prstGeom>
        </p:spPr>
        <p:txBody>
          <a:bodyPr vert="horz" rtlCol="0" anchor="ctr">
            <a:normAutofit/>
          </a:bodyPr>
          <a:lstStyle>
            <a:lvl1pPr algn="ctr" rtl="0" eaLnBrk="1" latinLnBrk="0" hangingPunct="1">
              <a:spcBef>
                <a:spcPct val="0"/>
              </a:spcBef>
              <a:buNone/>
              <a:defRPr kumimoji="0" sz="4400" kern="12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eaLnBrk="1" latinLnBrk="0" hangingPunct="1">
              <a:defRPr kumimoji="0">
                <a:solidFill>
                  <a:schemeClr val="tx2"/>
                </a:solidFill>
              </a:defRPr>
            </a:lvl2pPr>
            <a:lvl3pPr eaLnBrk="1" latinLnBrk="0" hangingPunct="1">
              <a:defRPr kumimoji="0">
                <a:solidFill>
                  <a:schemeClr val="tx2"/>
                </a:solidFill>
              </a:defRPr>
            </a:lvl3pPr>
            <a:lvl4pPr eaLnBrk="1" latinLnBrk="0" hangingPunct="1">
              <a:defRPr kumimoji="0">
                <a:solidFill>
                  <a:schemeClr val="tx2"/>
                </a:solidFill>
              </a:defRPr>
            </a:lvl4pPr>
            <a:lvl5pPr eaLnBrk="1" latinLnBrk="0" hangingPunct="1">
              <a:defRPr kumimoji="0">
                <a:solidFill>
                  <a:schemeClr val="tx2"/>
                </a:solidFill>
              </a:defRPr>
            </a:lvl5pPr>
            <a:lvl6pPr eaLnBrk="1" latinLnBrk="0" hangingPunct="1">
              <a:defRPr kumimoji="0">
                <a:solidFill>
                  <a:schemeClr val="tx2"/>
                </a:solidFill>
              </a:defRPr>
            </a:lvl6pPr>
            <a:lvl7pPr eaLnBrk="1" latinLnBrk="0" hangingPunct="1">
              <a:defRPr kumimoji="0">
                <a:solidFill>
                  <a:schemeClr val="tx2"/>
                </a:solidFill>
              </a:defRPr>
            </a:lvl7pPr>
            <a:lvl8pPr eaLnBrk="1" latinLnBrk="0" hangingPunct="1">
              <a:defRPr kumimoji="0">
                <a:solidFill>
                  <a:schemeClr val="tx2"/>
                </a:solidFill>
              </a:defRPr>
            </a:lvl8pPr>
            <a:lvl9pPr eaLnBrk="1" latinLnBrk="0" hangingPunct="1">
              <a:defRPr kumimoji="0">
                <a:solidFill>
                  <a:schemeClr val="tx2"/>
                </a:solidFill>
              </a:defRPr>
            </a:lvl9pPr>
          </a:lstStyle>
          <a:p>
            <a:pPr algn="r"/>
            <a:r>
              <a:rPr lang="zh-TW" altLang="en-US" sz="4000" dirty="0">
                <a:latin typeface="標楷體" panose="03000509000000000000" pitchFamily="65" charset="-120"/>
                <a:ea typeface="標楷體" panose="03000509000000000000" pitchFamily="65" charset="-120"/>
              </a:rPr>
              <a:t>主講人：洪正南 常務監事</a:t>
            </a:r>
          </a:p>
        </p:txBody>
      </p:sp>
    </p:spTree>
    <p:extLst>
      <p:ext uri="{BB962C8B-B14F-4D97-AF65-F5344CB8AC3E}">
        <p14:creationId xmlns:p14="http://schemas.microsoft.com/office/powerpoint/2010/main" val="300985969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>
            <a:extLst>
              <a:ext uri="{FF2B5EF4-FFF2-40B4-BE49-F238E27FC236}">
                <a16:creationId xmlns:a16="http://schemas.microsoft.com/office/drawing/2014/main" id="{E232D3C0-FBC4-4066-A6E1-2D589EBD4FA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075096"/>
          </a:xfrm>
        </p:spPr>
        <p:txBody>
          <a:bodyPr>
            <a:normAutofit/>
          </a:bodyPr>
          <a:lstStyle/>
          <a:p>
            <a:pPr algn="ctr"/>
            <a:r>
              <a:rPr lang="en-US" altLang="zh-TW" dirty="0">
                <a:solidFill>
                  <a:srgbClr val="FF0000"/>
                </a:solidFill>
              </a:rPr>
              <a:t>111</a:t>
            </a:r>
            <a:r>
              <a:rPr lang="zh-TW" altLang="zh-TW" dirty="0">
                <a:solidFill>
                  <a:srgbClr val="FF0000"/>
                </a:solidFill>
              </a:rPr>
              <a:t>年度考核</a:t>
            </a:r>
            <a:br>
              <a:rPr lang="en-US" altLang="zh-TW" sz="2400" dirty="0">
                <a:solidFill>
                  <a:srgbClr val="FF0000"/>
                </a:solidFill>
              </a:rPr>
            </a:br>
            <a:r>
              <a:rPr lang="zh-TW" altLang="en-US" sz="2400" kern="100" spc="30" dirty="0">
                <a:solidFill>
                  <a:srgbClr val="FF0000"/>
                </a:solidFill>
                <a:latin typeface="Times New Roman" panose="02020603050405020304" pitchFamily="18" charset="0"/>
                <a:ea typeface="標楷體" panose="03000509000000000000" pitchFamily="65" charset="-120"/>
              </a:rPr>
              <a:t>自</a:t>
            </a:r>
            <a:r>
              <a:rPr lang="en-US" altLang="zh-TW" sz="2400" kern="100" spc="30" dirty="0">
                <a:solidFill>
                  <a:srgbClr val="FF0000"/>
                </a:solidFill>
                <a:effectLst/>
                <a:latin typeface="Times New Roman" panose="02020603050405020304" pitchFamily="18" charset="0"/>
                <a:ea typeface="標楷體" panose="03000509000000000000" pitchFamily="65" charset="-120"/>
              </a:rPr>
              <a:t>112</a:t>
            </a:r>
            <a:r>
              <a:rPr lang="zh-TW" altLang="zh-TW" sz="2400" kern="100" spc="30" dirty="0">
                <a:solidFill>
                  <a:srgbClr val="FF0000"/>
                </a:solidFill>
                <a:effectLst/>
                <a:latin typeface="Times New Roman" panose="02020603050405020304" pitchFamily="18" charset="0"/>
                <a:ea typeface="標楷體" panose="03000509000000000000" pitchFamily="65" charset="-120"/>
              </a:rPr>
              <a:t>年</a:t>
            </a:r>
            <a:r>
              <a:rPr lang="en-US" altLang="zh-TW" sz="2400" kern="100" spc="30" dirty="0">
                <a:solidFill>
                  <a:srgbClr val="FF0000"/>
                </a:solidFill>
                <a:effectLst/>
                <a:latin typeface="Times New Roman" panose="02020603050405020304" pitchFamily="18" charset="0"/>
                <a:ea typeface="標楷體" panose="03000509000000000000" pitchFamily="65" charset="-120"/>
              </a:rPr>
              <a:t>1</a:t>
            </a:r>
            <a:r>
              <a:rPr lang="zh-TW" altLang="zh-TW" sz="2400" kern="100" spc="30" dirty="0">
                <a:solidFill>
                  <a:srgbClr val="FF0000"/>
                </a:solidFill>
                <a:effectLst/>
                <a:latin typeface="Times New Roman" panose="02020603050405020304" pitchFamily="18" charset="0"/>
                <a:ea typeface="標楷體" panose="03000509000000000000" pitchFamily="65" charset="-120"/>
              </a:rPr>
              <a:t>月</a:t>
            </a:r>
            <a:r>
              <a:rPr lang="en-US" altLang="zh-TW" sz="2400" kern="100" spc="30" dirty="0">
                <a:solidFill>
                  <a:srgbClr val="FF0000"/>
                </a:solidFill>
                <a:effectLst/>
                <a:latin typeface="Times New Roman" panose="02020603050405020304" pitchFamily="18" charset="0"/>
                <a:ea typeface="標楷體" panose="03000509000000000000" pitchFamily="65" charset="-120"/>
              </a:rPr>
              <a:t>3</a:t>
            </a:r>
            <a:r>
              <a:rPr lang="zh-TW" altLang="zh-TW" sz="2400" kern="100" spc="30" dirty="0">
                <a:solidFill>
                  <a:srgbClr val="FF0000"/>
                </a:solidFill>
                <a:effectLst/>
                <a:latin typeface="Times New Roman" panose="02020603050405020304" pitchFamily="18" charset="0"/>
                <a:ea typeface="標楷體" panose="03000509000000000000" pitchFamily="65" charset="-120"/>
              </a:rPr>
              <a:t>日</a:t>
            </a:r>
            <a:r>
              <a:rPr lang="en-US" altLang="zh-TW" sz="2400" kern="100" spc="30" dirty="0">
                <a:solidFill>
                  <a:srgbClr val="FF0000"/>
                </a:solidFill>
                <a:effectLst/>
                <a:latin typeface="Times New Roman" panose="02020603050405020304" pitchFamily="18" charset="0"/>
                <a:ea typeface="標楷體" panose="03000509000000000000" pitchFamily="65" charset="-120"/>
              </a:rPr>
              <a:t>(</a:t>
            </a:r>
            <a:r>
              <a:rPr lang="zh-TW" altLang="zh-TW" sz="2400" kern="100" spc="30" dirty="0">
                <a:solidFill>
                  <a:srgbClr val="FF0000"/>
                </a:solidFill>
                <a:effectLst/>
                <a:latin typeface="Times New Roman" panose="02020603050405020304" pitchFamily="18" charset="0"/>
                <a:ea typeface="標楷體" panose="03000509000000000000" pitchFamily="65" charset="-120"/>
              </a:rPr>
              <a:t>星期二</a:t>
            </a:r>
            <a:r>
              <a:rPr lang="en-US" altLang="zh-TW" sz="2400" kern="100" spc="30" dirty="0">
                <a:solidFill>
                  <a:srgbClr val="FF0000"/>
                </a:solidFill>
                <a:effectLst/>
                <a:latin typeface="Times New Roman" panose="02020603050405020304" pitchFamily="18" charset="0"/>
                <a:ea typeface="標楷體" panose="03000509000000000000" pitchFamily="65" charset="-120"/>
              </a:rPr>
              <a:t>)</a:t>
            </a:r>
            <a:r>
              <a:rPr lang="zh-TW" altLang="zh-TW" sz="2400" kern="100" spc="30" dirty="0">
                <a:solidFill>
                  <a:srgbClr val="FF0000"/>
                </a:solidFill>
                <a:effectLst/>
                <a:latin typeface="Times New Roman" panose="02020603050405020304" pitchFamily="18" charset="0"/>
                <a:ea typeface="標楷體" panose="03000509000000000000" pitchFamily="65" charset="-120"/>
              </a:rPr>
              <a:t>起至</a:t>
            </a:r>
            <a:r>
              <a:rPr lang="en-US" altLang="zh-TW" sz="2400" kern="100" spc="30" dirty="0">
                <a:solidFill>
                  <a:srgbClr val="FF0000"/>
                </a:solidFill>
                <a:effectLst/>
                <a:latin typeface="Times New Roman" panose="02020603050405020304" pitchFamily="18" charset="0"/>
                <a:ea typeface="標楷體" panose="03000509000000000000" pitchFamily="65" charset="-120"/>
              </a:rPr>
              <a:t>112</a:t>
            </a:r>
            <a:r>
              <a:rPr lang="zh-TW" altLang="zh-TW" sz="2400" kern="100" spc="30" dirty="0">
                <a:solidFill>
                  <a:srgbClr val="FF0000"/>
                </a:solidFill>
                <a:effectLst/>
                <a:latin typeface="Times New Roman" panose="02020603050405020304" pitchFamily="18" charset="0"/>
                <a:ea typeface="標楷體" panose="03000509000000000000" pitchFamily="65" charset="-120"/>
              </a:rPr>
              <a:t>年</a:t>
            </a:r>
            <a:r>
              <a:rPr lang="en-US" altLang="zh-TW" sz="2400" kern="100" spc="30" dirty="0">
                <a:solidFill>
                  <a:srgbClr val="FF0000"/>
                </a:solidFill>
                <a:effectLst/>
                <a:latin typeface="Times New Roman" panose="02020603050405020304" pitchFamily="18" charset="0"/>
                <a:ea typeface="標楷體" panose="03000509000000000000" pitchFamily="65" charset="-120"/>
              </a:rPr>
              <a:t>3</a:t>
            </a:r>
            <a:r>
              <a:rPr lang="zh-TW" altLang="zh-TW" sz="2400" kern="100" spc="30" dirty="0">
                <a:solidFill>
                  <a:srgbClr val="FF0000"/>
                </a:solidFill>
                <a:effectLst/>
                <a:latin typeface="Times New Roman" panose="02020603050405020304" pitchFamily="18" charset="0"/>
                <a:ea typeface="標楷體" panose="03000509000000000000" pitchFamily="65" charset="-120"/>
              </a:rPr>
              <a:t>月</a:t>
            </a:r>
            <a:r>
              <a:rPr lang="en-US" altLang="zh-TW" sz="2400" kern="100" spc="30" dirty="0">
                <a:solidFill>
                  <a:srgbClr val="FF0000"/>
                </a:solidFill>
                <a:effectLst/>
                <a:latin typeface="Times New Roman" panose="02020603050405020304" pitchFamily="18" charset="0"/>
                <a:ea typeface="標楷體" panose="03000509000000000000" pitchFamily="65" charset="-120"/>
              </a:rPr>
              <a:t>14</a:t>
            </a:r>
            <a:r>
              <a:rPr lang="zh-TW" altLang="zh-TW" sz="2400" kern="100" spc="30" dirty="0">
                <a:solidFill>
                  <a:srgbClr val="FF0000"/>
                </a:solidFill>
                <a:effectLst/>
                <a:latin typeface="Times New Roman" panose="02020603050405020304" pitchFamily="18" charset="0"/>
                <a:ea typeface="標楷體" panose="03000509000000000000" pitchFamily="65" charset="-120"/>
              </a:rPr>
              <a:t>日</a:t>
            </a:r>
            <a:r>
              <a:rPr lang="en-US" altLang="zh-TW" sz="2400" kern="100" spc="30" dirty="0">
                <a:solidFill>
                  <a:srgbClr val="FF0000"/>
                </a:solidFill>
                <a:effectLst/>
                <a:latin typeface="Times New Roman" panose="02020603050405020304" pitchFamily="18" charset="0"/>
                <a:ea typeface="標楷體" panose="03000509000000000000" pitchFamily="65" charset="-120"/>
              </a:rPr>
              <a:t>(</a:t>
            </a:r>
            <a:r>
              <a:rPr lang="zh-TW" altLang="zh-TW" sz="2400" kern="100" spc="30" dirty="0">
                <a:solidFill>
                  <a:srgbClr val="FF0000"/>
                </a:solidFill>
                <a:effectLst/>
                <a:latin typeface="Times New Roman" panose="02020603050405020304" pitchFamily="18" charset="0"/>
                <a:ea typeface="標楷體" panose="03000509000000000000" pitchFamily="65" charset="-120"/>
              </a:rPr>
              <a:t>星期二</a:t>
            </a:r>
            <a:r>
              <a:rPr lang="en-US" altLang="zh-TW" sz="2400" kern="100" spc="30" dirty="0">
                <a:solidFill>
                  <a:srgbClr val="FF0000"/>
                </a:solidFill>
                <a:effectLst/>
                <a:latin typeface="Times New Roman" panose="02020603050405020304" pitchFamily="18" charset="0"/>
                <a:ea typeface="標楷體" panose="03000509000000000000" pitchFamily="65" charset="-120"/>
              </a:rPr>
              <a:t>)</a:t>
            </a:r>
            <a:r>
              <a:rPr lang="zh-TW" altLang="zh-TW" sz="2400" kern="100" spc="30" dirty="0">
                <a:solidFill>
                  <a:srgbClr val="FF0000"/>
                </a:solidFill>
                <a:effectLst/>
                <a:latin typeface="Times New Roman" panose="02020603050405020304" pitchFamily="18" charset="0"/>
                <a:ea typeface="標楷體" panose="03000509000000000000" pitchFamily="65" charset="-120"/>
              </a:rPr>
              <a:t>止</a:t>
            </a:r>
            <a:endParaRPr lang="zh-TW" altLang="en-US" sz="2400" dirty="0">
              <a:solidFill>
                <a:srgbClr val="FF0000"/>
              </a:solidFill>
            </a:endParaRPr>
          </a:p>
        </p:txBody>
      </p:sp>
      <p:sp>
        <p:nvSpPr>
          <p:cNvPr id="3" name="直排文字版面配置區 2">
            <a:extLst>
              <a:ext uri="{FF2B5EF4-FFF2-40B4-BE49-F238E27FC236}">
                <a16:creationId xmlns:a16="http://schemas.microsoft.com/office/drawing/2014/main" id="{13755D0B-CD65-47FF-B155-576164C909E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horz"/>
          <a:lstStyle/>
          <a:p>
            <a:endParaRPr lang="zh-TW" altLang="en-US" dirty="0"/>
          </a:p>
        </p:txBody>
      </p:sp>
      <p:graphicFrame>
        <p:nvGraphicFramePr>
          <p:cNvPr id="4" name="表格 3">
            <a:extLst>
              <a:ext uri="{FF2B5EF4-FFF2-40B4-BE49-F238E27FC236}">
                <a16:creationId xmlns:a16="http://schemas.microsoft.com/office/drawing/2014/main" id="{8020A9E4-99E0-46A9-BCDB-78F3EBC57A5E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702063967"/>
              </p:ext>
            </p:extLst>
          </p:nvPr>
        </p:nvGraphicFramePr>
        <p:xfrm>
          <a:off x="457200" y="1412776"/>
          <a:ext cx="8229600" cy="5170587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794727">
                  <a:extLst>
                    <a:ext uri="{9D8B030D-6E8A-4147-A177-3AD203B41FA5}">
                      <a16:colId xmlns:a16="http://schemas.microsoft.com/office/drawing/2014/main" val="2567589477"/>
                    </a:ext>
                  </a:extLst>
                </a:gridCol>
                <a:gridCol w="1052128">
                  <a:extLst>
                    <a:ext uri="{9D8B030D-6E8A-4147-A177-3AD203B41FA5}">
                      <a16:colId xmlns:a16="http://schemas.microsoft.com/office/drawing/2014/main" val="1658290789"/>
                    </a:ext>
                  </a:extLst>
                </a:gridCol>
                <a:gridCol w="6382745">
                  <a:extLst>
                    <a:ext uri="{9D8B030D-6E8A-4147-A177-3AD203B41FA5}">
                      <a16:colId xmlns:a16="http://schemas.microsoft.com/office/drawing/2014/main" val="2463104961"/>
                    </a:ext>
                  </a:extLst>
                </a:gridCol>
              </a:tblGrid>
              <a:tr h="173325">
                <a:tc>
                  <a:txBody>
                    <a:bodyPr/>
                    <a:lstStyle/>
                    <a:p>
                      <a:pPr algn="ctr"/>
                      <a:r>
                        <a:rPr lang="zh-TW" sz="1100" kern="100"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組別</a:t>
                      </a:r>
                      <a:endParaRPr lang="zh-TW" sz="1000" kern="100">
                        <a:effectLst/>
                        <a:latin typeface="標楷體" panose="03000509000000000000" pitchFamily="65" charset="-120"/>
                        <a:ea typeface="標楷體" panose="03000509000000000000" pitchFamily="65" charset="-120"/>
                      </a:endParaRPr>
                    </a:p>
                  </a:txBody>
                  <a:tcPr marL="14127" marR="14127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TW" sz="1000" kern="100"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考核人員</a:t>
                      </a:r>
                    </a:p>
                  </a:txBody>
                  <a:tcPr marL="14127" marR="14127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TW" sz="1100" kern="100"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考</a:t>
                      </a:r>
                      <a:r>
                        <a:rPr lang="en-US" sz="1100" kern="100"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  </a:t>
                      </a:r>
                      <a:r>
                        <a:rPr lang="zh-TW" sz="1100" kern="100"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核</a:t>
                      </a:r>
                      <a:r>
                        <a:rPr lang="en-US" sz="1100" kern="100"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  </a:t>
                      </a:r>
                      <a:r>
                        <a:rPr lang="zh-TW" sz="1100" kern="100"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路</a:t>
                      </a:r>
                      <a:r>
                        <a:rPr lang="en-US" sz="1100" kern="100"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  </a:t>
                      </a:r>
                      <a:r>
                        <a:rPr lang="zh-TW" sz="1100" kern="100"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線</a:t>
                      </a:r>
                      <a:r>
                        <a:rPr lang="en-US" sz="1100" kern="100"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  </a:t>
                      </a:r>
                      <a:r>
                        <a:rPr lang="zh-TW" sz="1100" kern="100"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參</a:t>
                      </a:r>
                      <a:r>
                        <a:rPr lang="en-US" sz="1100" kern="100"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  </a:t>
                      </a:r>
                      <a:r>
                        <a:rPr lang="zh-TW" sz="1100" kern="100"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考</a:t>
                      </a:r>
                      <a:r>
                        <a:rPr lang="en-US" sz="1100" kern="100"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  </a:t>
                      </a:r>
                      <a:r>
                        <a:rPr lang="zh-TW" sz="1100" kern="100"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明</a:t>
                      </a:r>
                      <a:r>
                        <a:rPr lang="en-US" sz="1100" kern="100"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  </a:t>
                      </a:r>
                      <a:r>
                        <a:rPr lang="zh-TW" sz="1100" kern="100"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細</a:t>
                      </a:r>
                      <a:r>
                        <a:rPr lang="en-US" sz="1100" kern="100"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  </a:t>
                      </a:r>
                      <a:r>
                        <a:rPr lang="zh-TW" sz="1100" kern="100"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表</a:t>
                      </a:r>
                      <a:endParaRPr lang="zh-TW" sz="1000" kern="100">
                        <a:effectLst/>
                        <a:latin typeface="標楷體" panose="03000509000000000000" pitchFamily="65" charset="-120"/>
                        <a:ea typeface="標楷體" panose="03000509000000000000" pitchFamily="65" charset="-120"/>
                      </a:endParaRPr>
                    </a:p>
                  </a:txBody>
                  <a:tcPr marL="14127" marR="14127" marT="0" marB="0" anchor="ctr"/>
                </a:tc>
                <a:extLst>
                  <a:ext uri="{0D108BD9-81ED-4DB2-BD59-A6C34878D82A}">
                    <a16:rowId xmlns:a16="http://schemas.microsoft.com/office/drawing/2014/main" val="1280004632"/>
                  </a:ext>
                </a:extLst>
              </a:tr>
              <a:tr h="830663">
                <a:tc>
                  <a:txBody>
                    <a:bodyPr/>
                    <a:lstStyle/>
                    <a:p>
                      <a:pPr algn="ctr">
                        <a:lnSpc>
                          <a:spcPts val="1800"/>
                        </a:lnSpc>
                      </a:pPr>
                      <a:r>
                        <a:rPr lang="zh-TW" sz="1100" kern="100" dirty="0"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第一組</a:t>
                      </a:r>
                      <a:endParaRPr lang="zh-TW" sz="1000" kern="100" dirty="0">
                        <a:effectLst/>
                        <a:latin typeface="標楷體" panose="03000509000000000000" pitchFamily="65" charset="-120"/>
                        <a:ea typeface="標楷體" panose="03000509000000000000" pitchFamily="65" charset="-120"/>
                      </a:endParaRPr>
                    </a:p>
                  </a:txBody>
                  <a:tcPr marL="14127" marR="14127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800"/>
                        </a:lnSpc>
                      </a:pPr>
                      <a:r>
                        <a:rPr lang="zh-TW" sz="1300" kern="100"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賴美琴</a:t>
                      </a:r>
                      <a:endParaRPr lang="zh-TW" sz="1000" kern="100">
                        <a:effectLst/>
                        <a:latin typeface="標楷體" panose="03000509000000000000" pitchFamily="65" charset="-120"/>
                        <a:ea typeface="標楷體" panose="03000509000000000000" pitchFamily="65" charset="-120"/>
                      </a:endParaRPr>
                    </a:p>
                    <a:p>
                      <a:pPr algn="ctr">
                        <a:lnSpc>
                          <a:spcPts val="1800"/>
                        </a:lnSpc>
                      </a:pPr>
                      <a:r>
                        <a:rPr lang="zh-TW" sz="1300" kern="100"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陳文勝</a:t>
                      </a:r>
                      <a:endParaRPr lang="zh-TW" sz="1000" kern="100">
                        <a:effectLst/>
                        <a:latin typeface="標楷體" panose="03000509000000000000" pitchFamily="65" charset="-120"/>
                        <a:ea typeface="標楷體" panose="03000509000000000000" pitchFamily="65" charset="-120"/>
                      </a:endParaRPr>
                    </a:p>
                  </a:txBody>
                  <a:tcPr marL="14127" marR="14127" marT="0" marB="0" anchor="ctr"/>
                </a:tc>
                <a:tc>
                  <a:txBody>
                    <a:bodyPr/>
                    <a:lstStyle/>
                    <a:p>
                      <a:pPr marL="76200" marR="76200">
                        <a:lnSpc>
                          <a:spcPts val="2000"/>
                        </a:lnSpc>
                        <a:spcAft>
                          <a:spcPts val="0"/>
                        </a:spcAft>
                      </a:pPr>
                      <a:r>
                        <a:rPr lang="zh-TW" sz="1100" kern="100" spc="-100"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北市區處（</a:t>
                      </a:r>
                      <a:r>
                        <a:rPr lang="en-US" sz="1100" kern="100" spc="-100"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3</a:t>
                      </a:r>
                      <a:r>
                        <a:rPr lang="zh-TW" sz="1100" kern="100" spc="-100"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）</a:t>
                      </a:r>
                      <a:r>
                        <a:rPr lang="zh-TW" sz="1100" kern="100"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→宜蘭區處（</a:t>
                      </a:r>
                      <a:r>
                        <a:rPr lang="en-US" sz="1100" kern="100"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7</a:t>
                      </a:r>
                      <a:r>
                        <a:rPr lang="zh-TW" sz="1100" kern="100"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）→基隆區處（</a:t>
                      </a:r>
                      <a:r>
                        <a:rPr lang="en-US" sz="1100" kern="100"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10</a:t>
                      </a:r>
                      <a:r>
                        <a:rPr lang="zh-TW" sz="1100" kern="100"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）→新竹區處（</a:t>
                      </a:r>
                      <a:r>
                        <a:rPr lang="en-US" sz="1100" kern="100"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11</a:t>
                      </a:r>
                      <a:r>
                        <a:rPr lang="zh-TW" sz="1100" kern="100"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）→台中區處（</a:t>
                      </a:r>
                      <a:r>
                        <a:rPr lang="en-US" sz="1100" kern="100"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12</a:t>
                      </a:r>
                      <a:r>
                        <a:rPr lang="zh-TW" sz="1100" kern="100"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）→桃園區處（</a:t>
                      </a:r>
                      <a:r>
                        <a:rPr lang="en-US" sz="1100" kern="100"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21</a:t>
                      </a:r>
                      <a:r>
                        <a:rPr lang="zh-TW" sz="1100" kern="100"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）→馬祖區處（</a:t>
                      </a:r>
                      <a:r>
                        <a:rPr lang="en-US" sz="1100" kern="100"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30</a:t>
                      </a:r>
                      <a:r>
                        <a:rPr lang="zh-TW" sz="1100" kern="100"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）→北南區處（</a:t>
                      </a:r>
                      <a:r>
                        <a:rPr lang="en-US" sz="1100" kern="100"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34</a:t>
                      </a:r>
                      <a:r>
                        <a:rPr lang="zh-TW" sz="1100" kern="100"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）→北西區處（</a:t>
                      </a:r>
                      <a:r>
                        <a:rPr lang="en-US" sz="1100" kern="100"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35</a:t>
                      </a:r>
                      <a:r>
                        <a:rPr lang="zh-TW" sz="1100" kern="100"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）→北北區處（</a:t>
                      </a:r>
                      <a:r>
                        <a:rPr lang="en-US" sz="1100" kern="100"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36</a:t>
                      </a:r>
                      <a:r>
                        <a:rPr lang="zh-TW" sz="1100" kern="100"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）→南投區處（</a:t>
                      </a:r>
                      <a:r>
                        <a:rPr lang="en-US" sz="1100" kern="100"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40</a:t>
                      </a:r>
                      <a:r>
                        <a:rPr lang="zh-TW" sz="1100" kern="100"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）→苗栗區處（</a:t>
                      </a:r>
                      <a:r>
                        <a:rPr lang="en-US" sz="1100" kern="100"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51</a:t>
                      </a:r>
                      <a:r>
                        <a:rPr lang="zh-TW" sz="1100" kern="100"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）。</a:t>
                      </a:r>
                      <a:endParaRPr lang="zh-TW" sz="1000" kern="100">
                        <a:effectLst/>
                        <a:latin typeface="標楷體" panose="03000509000000000000" pitchFamily="65" charset="-120"/>
                        <a:ea typeface="標楷體" panose="03000509000000000000" pitchFamily="65" charset="-120"/>
                      </a:endParaRPr>
                    </a:p>
                  </a:txBody>
                  <a:tcPr marL="14127" marR="14127" marT="0" marB="0"/>
                </a:tc>
                <a:extLst>
                  <a:ext uri="{0D108BD9-81ED-4DB2-BD59-A6C34878D82A}">
                    <a16:rowId xmlns:a16="http://schemas.microsoft.com/office/drawing/2014/main" val="2626107735"/>
                  </a:ext>
                </a:extLst>
              </a:tr>
              <a:tr h="751359">
                <a:tc>
                  <a:txBody>
                    <a:bodyPr/>
                    <a:lstStyle/>
                    <a:p>
                      <a:pPr algn="ctr">
                        <a:lnSpc>
                          <a:spcPts val="1800"/>
                        </a:lnSpc>
                      </a:pPr>
                      <a:r>
                        <a:rPr lang="zh-TW" sz="1100" kern="100"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第二組</a:t>
                      </a:r>
                      <a:endParaRPr lang="zh-TW" sz="1000" kern="100">
                        <a:effectLst/>
                        <a:latin typeface="標楷體" panose="03000509000000000000" pitchFamily="65" charset="-120"/>
                        <a:ea typeface="標楷體" panose="03000509000000000000" pitchFamily="65" charset="-120"/>
                      </a:endParaRPr>
                    </a:p>
                  </a:txBody>
                  <a:tcPr marL="14127" marR="14127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800"/>
                        </a:lnSpc>
                      </a:pPr>
                      <a:r>
                        <a:rPr lang="zh-TW" sz="1300" kern="100"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許丕訓</a:t>
                      </a:r>
                      <a:endParaRPr lang="zh-TW" sz="1000" kern="100">
                        <a:effectLst/>
                        <a:latin typeface="標楷體" panose="03000509000000000000" pitchFamily="65" charset="-120"/>
                        <a:ea typeface="標楷體" panose="03000509000000000000" pitchFamily="65" charset="-120"/>
                      </a:endParaRPr>
                    </a:p>
                    <a:p>
                      <a:pPr algn="ctr">
                        <a:lnSpc>
                          <a:spcPts val="1800"/>
                        </a:lnSpc>
                      </a:pPr>
                      <a:r>
                        <a:rPr lang="zh-TW" sz="1300" kern="100"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吳有恭</a:t>
                      </a:r>
                      <a:endParaRPr lang="zh-TW" sz="1000" kern="100">
                        <a:effectLst/>
                        <a:latin typeface="標楷體" panose="03000509000000000000" pitchFamily="65" charset="-120"/>
                        <a:ea typeface="標楷體" panose="03000509000000000000" pitchFamily="65" charset="-120"/>
                      </a:endParaRPr>
                    </a:p>
                  </a:txBody>
                  <a:tcPr marL="14127" marR="14127" marT="0" marB="0" anchor="ctr"/>
                </a:tc>
                <a:tc>
                  <a:txBody>
                    <a:bodyPr/>
                    <a:lstStyle/>
                    <a:p>
                      <a:pPr marL="76200" marR="76200">
                        <a:lnSpc>
                          <a:spcPts val="1800"/>
                        </a:lnSpc>
                        <a:spcAft>
                          <a:spcPts val="0"/>
                        </a:spcAft>
                        <a:tabLst>
                          <a:tab pos="4683125" algn="l"/>
                        </a:tabLst>
                      </a:pPr>
                      <a:r>
                        <a:rPr lang="zh-TW" sz="1100" kern="100"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彰化區處（</a:t>
                      </a:r>
                      <a:r>
                        <a:rPr lang="en-US" sz="1100" kern="100"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14</a:t>
                      </a:r>
                      <a:r>
                        <a:rPr lang="zh-TW" sz="1100" kern="100"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）→金門區處（</a:t>
                      </a:r>
                      <a:r>
                        <a:rPr lang="en-US" sz="1100" kern="100"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16</a:t>
                      </a:r>
                      <a:r>
                        <a:rPr lang="zh-TW" sz="1100" kern="100"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）→嘉義區處（</a:t>
                      </a:r>
                      <a:r>
                        <a:rPr lang="en-US" sz="1100" kern="100"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17</a:t>
                      </a:r>
                      <a:r>
                        <a:rPr lang="zh-TW" sz="1100" kern="100"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）→</a:t>
                      </a:r>
                      <a:r>
                        <a:rPr lang="zh-TW" sz="1100" kern="100" spc="-100"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台南區處（</a:t>
                      </a:r>
                      <a:r>
                        <a:rPr lang="en-US" sz="1100" kern="100" spc="-100"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18</a:t>
                      </a:r>
                      <a:r>
                        <a:rPr lang="zh-TW" sz="1100" kern="100" spc="-100"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）</a:t>
                      </a:r>
                      <a:r>
                        <a:rPr lang="zh-TW" sz="1100" kern="100"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→高雄區處（</a:t>
                      </a:r>
                      <a:r>
                        <a:rPr lang="en-US" sz="1100" kern="100"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19</a:t>
                      </a:r>
                      <a:r>
                        <a:rPr lang="zh-TW" sz="1100" kern="100"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）→屏東區處（</a:t>
                      </a:r>
                      <a:r>
                        <a:rPr lang="en-US" sz="1100" kern="100"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22</a:t>
                      </a:r>
                      <a:r>
                        <a:rPr lang="zh-TW" sz="1100" kern="100"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）→花蓮區處（</a:t>
                      </a:r>
                      <a:r>
                        <a:rPr lang="en-US" sz="1100" kern="100"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24</a:t>
                      </a:r>
                      <a:r>
                        <a:rPr lang="zh-TW" sz="1100" kern="100"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）→澎湖區處（</a:t>
                      </a:r>
                      <a:r>
                        <a:rPr lang="en-US" sz="1100" kern="100"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25</a:t>
                      </a:r>
                      <a:r>
                        <a:rPr lang="zh-TW" sz="1100" kern="100"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）→台東區處（</a:t>
                      </a:r>
                      <a:r>
                        <a:rPr lang="en-US" sz="1100" kern="100"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28</a:t>
                      </a:r>
                      <a:r>
                        <a:rPr lang="zh-TW" sz="1100" kern="100"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）→鳳山區處（</a:t>
                      </a:r>
                      <a:r>
                        <a:rPr lang="en-US" sz="1100" kern="100"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39</a:t>
                      </a:r>
                      <a:r>
                        <a:rPr lang="zh-TW" sz="1100" kern="100"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）→雲林區處（</a:t>
                      </a:r>
                      <a:r>
                        <a:rPr lang="en-US" sz="1100" kern="100"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42</a:t>
                      </a:r>
                      <a:r>
                        <a:rPr lang="zh-TW" sz="1100" kern="100"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）→新營區處（</a:t>
                      </a:r>
                      <a:r>
                        <a:rPr lang="en-US" sz="1100" kern="100"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62</a:t>
                      </a:r>
                      <a:r>
                        <a:rPr lang="zh-TW" sz="1100" kern="100"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）。</a:t>
                      </a:r>
                      <a:endParaRPr lang="zh-TW" sz="1000" kern="100">
                        <a:effectLst/>
                        <a:latin typeface="標楷體" panose="03000509000000000000" pitchFamily="65" charset="-120"/>
                        <a:ea typeface="標楷體" panose="03000509000000000000" pitchFamily="65" charset="-120"/>
                      </a:endParaRPr>
                    </a:p>
                  </a:txBody>
                  <a:tcPr marL="14127" marR="14127" marT="0" marB="0"/>
                </a:tc>
                <a:extLst>
                  <a:ext uri="{0D108BD9-81ED-4DB2-BD59-A6C34878D82A}">
                    <a16:rowId xmlns:a16="http://schemas.microsoft.com/office/drawing/2014/main" val="3639397398"/>
                  </a:ext>
                </a:extLst>
              </a:tr>
              <a:tr h="899085">
                <a:tc>
                  <a:txBody>
                    <a:bodyPr/>
                    <a:lstStyle/>
                    <a:p>
                      <a:pPr algn="ctr">
                        <a:lnSpc>
                          <a:spcPts val="1800"/>
                        </a:lnSpc>
                      </a:pPr>
                      <a:r>
                        <a:rPr lang="zh-TW" sz="1100" kern="100"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第三組</a:t>
                      </a:r>
                      <a:endParaRPr lang="zh-TW" sz="1000" kern="100">
                        <a:effectLst/>
                        <a:latin typeface="標楷體" panose="03000509000000000000" pitchFamily="65" charset="-120"/>
                        <a:ea typeface="標楷體" panose="03000509000000000000" pitchFamily="65" charset="-120"/>
                      </a:endParaRPr>
                    </a:p>
                  </a:txBody>
                  <a:tcPr marL="14127" marR="14127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800"/>
                        </a:lnSpc>
                      </a:pPr>
                      <a:r>
                        <a:rPr lang="zh-TW" sz="1300" kern="100"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陳麗莉</a:t>
                      </a:r>
                      <a:endParaRPr lang="zh-TW" sz="1000" kern="100">
                        <a:effectLst/>
                        <a:latin typeface="標楷體" panose="03000509000000000000" pitchFamily="65" charset="-120"/>
                        <a:ea typeface="標楷體" panose="03000509000000000000" pitchFamily="65" charset="-120"/>
                      </a:endParaRPr>
                    </a:p>
                    <a:p>
                      <a:pPr algn="ctr">
                        <a:lnSpc>
                          <a:spcPts val="1800"/>
                        </a:lnSpc>
                      </a:pPr>
                      <a:r>
                        <a:rPr lang="zh-TW" sz="1300" kern="100"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葉碧富</a:t>
                      </a:r>
                      <a:endParaRPr lang="zh-TW" sz="1000" kern="100">
                        <a:effectLst/>
                        <a:latin typeface="標楷體" panose="03000509000000000000" pitchFamily="65" charset="-120"/>
                        <a:ea typeface="標楷體" panose="03000509000000000000" pitchFamily="65" charset="-120"/>
                      </a:endParaRPr>
                    </a:p>
                  </a:txBody>
                  <a:tcPr marL="14127" marR="14127" marT="0" marB="0" anchor="ctr"/>
                </a:tc>
                <a:tc>
                  <a:txBody>
                    <a:bodyPr/>
                    <a:lstStyle/>
                    <a:p>
                      <a:pPr marL="76200" marR="76200">
                        <a:lnSpc>
                          <a:spcPts val="2000"/>
                        </a:lnSpc>
                        <a:spcAft>
                          <a:spcPts val="0"/>
                        </a:spcAft>
                        <a:tabLst>
                          <a:tab pos="4683125" algn="l"/>
                        </a:tabLst>
                      </a:pPr>
                      <a:r>
                        <a:rPr lang="zh-TW" sz="1100" kern="100" dirty="0"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台中電廠（</a:t>
                      </a:r>
                      <a:r>
                        <a:rPr lang="en-US" sz="1100" kern="100" dirty="0"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9</a:t>
                      </a:r>
                      <a:r>
                        <a:rPr lang="zh-TW" sz="1100" kern="100" dirty="0"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）→南部電廠（</a:t>
                      </a:r>
                      <a:r>
                        <a:rPr lang="en-US" sz="1100" kern="100" dirty="0"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20</a:t>
                      </a:r>
                      <a:r>
                        <a:rPr lang="zh-TW" sz="1100" kern="100" dirty="0"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）→林口電廠（</a:t>
                      </a:r>
                      <a:r>
                        <a:rPr lang="en-US" sz="1100" kern="100" dirty="0"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31</a:t>
                      </a:r>
                      <a:r>
                        <a:rPr lang="zh-TW" sz="1100" kern="100" dirty="0"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）→大林電廠（</a:t>
                      </a:r>
                      <a:r>
                        <a:rPr lang="en-US" sz="1100" kern="100" dirty="0"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33</a:t>
                      </a:r>
                      <a:r>
                        <a:rPr lang="zh-TW" sz="1100" kern="100" dirty="0"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）→核能一廠（</a:t>
                      </a:r>
                      <a:r>
                        <a:rPr lang="en-US" sz="1100" kern="100" dirty="0"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38</a:t>
                      </a:r>
                      <a:r>
                        <a:rPr lang="zh-TW" sz="1100" kern="100" dirty="0"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）→核能三廠（</a:t>
                      </a:r>
                      <a:r>
                        <a:rPr lang="en-US" sz="1100" kern="100" dirty="0"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41</a:t>
                      </a:r>
                      <a:r>
                        <a:rPr lang="zh-TW" sz="1100" kern="100" dirty="0"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）→通霄電廠（</a:t>
                      </a:r>
                      <a:r>
                        <a:rPr lang="en-US" sz="1100" kern="100" dirty="0"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45</a:t>
                      </a:r>
                      <a:r>
                        <a:rPr lang="zh-TW" sz="1100" kern="100" dirty="0"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）→核能二廠（</a:t>
                      </a:r>
                      <a:r>
                        <a:rPr lang="en-US" sz="1100" kern="100" dirty="0"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46</a:t>
                      </a:r>
                      <a:r>
                        <a:rPr lang="zh-TW" sz="1100" kern="100" dirty="0"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）→協和電廠（</a:t>
                      </a:r>
                      <a:r>
                        <a:rPr lang="en-US" sz="1100" kern="100" dirty="0"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53</a:t>
                      </a:r>
                      <a:r>
                        <a:rPr lang="zh-TW" sz="1100" kern="100" dirty="0"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）→興達電廠（</a:t>
                      </a:r>
                      <a:r>
                        <a:rPr lang="en-US" sz="1100" kern="100" dirty="0"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54</a:t>
                      </a:r>
                      <a:r>
                        <a:rPr lang="zh-TW" sz="1100" kern="100" dirty="0"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）→尖山電廠（</a:t>
                      </a:r>
                      <a:r>
                        <a:rPr lang="en-US" sz="1100" kern="100" dirty="0"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56</a:t>
                      </a:r>
                      <a:r>
                        <a:rPr lang="zh-TW" sz="1100" kern="100" dirty="0"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）→塔山電廠（</a:t>
                      </a:r>
                      <a:r>
                        <a:rPr lang="en-US" sz="1100" kern="100" dirty="0"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59</a:t>
                      </a:r>
                      <a:r>
                        <a:rPr lang="zh-TW" sz="1100" kern="100" dirty="0"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）→大潭電廠</a:t>
                      </a:r>
                      <a:r>
                        <a:rPr lang="en-US" sz="1100" kern="100" dirty="0"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 (65)</a:t>
                      </a:r>
                      <a:r>
                        <a:rPr lang="zh-TW" sz="1100" kern="100" dirty="0"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。</a:t>
                      </a:r>
                      <a:endParaRPr lang="zh-TW" sz="1000" kern="100" dirty="0">
                        <a:effectLst/>
                        <a:latin typeface="標楷體" panose="03000509000000000000" pitchFamily="65" charset="-120"/>
                        <a:ea typeface="標楷體" panose="03000509000000000000" pitchFamily="65" charset="-120"/>
                      </a:endParaRPr>
                    </a:p>
                  </a:txBody>
                  <a:tcPr marL="14127" marR="14127" marT="0" marB="0"/>
                </a:tc>
                <a:extLst>
                  <a:ext uri="{0D108BD9-81ED-4DB2-BD59-A6C34878D82A}">
                    <a16:rowId xmlns:a16="http://schemas.microsoft.com/office/drawing/2014/main" val="3481104912"/>
                  </a:ext>
                </a:extLst>
              </a:tr>
              <a:tr h="854829">
                <a:tc>
                  <a:txBody>
                    <a:bodyPr/>
                    <a:lstStyle/>
                    <a:p>
                      <a:pPr algn="ctr">
                        <a:lnSpc>
                          <a:spcPts val="1800"/>
                        </a:lnSpc>
                      </a:pPr>
                      <a:r>
                        <a:rPr lang="zh-TW" sz="1100" kern="100"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第四組</a:t>
                      </a:r>
                      <a:endParaRPr lang="zh-TW" sz="1000" kern="100">
                        <a:effectLst/>
                        <a:latin typeface="標楷體" panose="03000509000000000000" pitchFamily="65" charset="-120"/>
                        <a:ea typeface="標楷體" panose="03000509000000000000" pitchFamily="65" charset="-120"/>
                      </a:endParaRPr>
                    </a:p>
                  </a:txBody>
                  <a:tcPr marL="14127" marR="14127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800"/>
                        </a:lnSpc>
                      </a:pPr>
                      <a:r>
                        <a:rPr lang="zh-TW" sz="1300" kern="100" dirty="0"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洪正南</a:t>
                      </a:r>
                      <a:br>
                        <a:rPr lang="en-US" altLang="zh-TW" sz="1300" kern="100" dirty="0"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</a:br>
                      <a:r>
                        <a:rPr lang="zh-TW" sz="1300" kern="100" dirty="0"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陳志明</a:t>
                      </a:r>
                      <a:endParaRPr lang="zh-TW" sz="1000" kern="100" dirty="0">
                        <a:effectLst/>
                        <a:latin typeface="標楷體" panose="03000509000000000000" pitchFamily="65" charset="-120"/>
                        <a:ea typeface="標楷體" panose="03000509000000000000" pitchFamily="65" charset="-120"/>
                      </a:endParaRPr>
                    </a:p>
                  </a:txBody>
                  <a:tcPr marL="14127" marR="14127" marT="0" marB="0" anchor="ctr"/>
                </a:tc>
                <a:tc>
                  <a:txBody>
                    <a:bodyPr/>
                    <a:lstStyle/>
                    <a:p>
                      <a:pPr marL="76200" marR="76200">
                        <a:lnSpc>
                          <a:spcPts val="2000"/>
                        </a:lnSpc>
                        <a:spcAft>
                          <a:spcPts val="0"/>
                        </a:spcAft>
                        <a:tabLst>
                          <a:tab pos="4683125" algn="l"/>
                        </a:tabLst>
                      </a:pPr>
                      <a:r>
                        <a:rPr lang="zh-TW" sz="1100" kern="100" dirty="0"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桂山電廠（</a:t>
                      </a:r>
                      <a:r>
                        <a:rPr lang="en-US" sz="1100" kern="100" dirty="0"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6</a:t>
                      </a:r>
                      <a:r>
                        <a:rPr lang="zh-TW" sz="1100" kern="100" dirty="0"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）→蘭陽電廠（</a:t>
                      </a:r>
                      <a:r>
                        <a:rPr lang="en-US" sz="1100" kern="100" dirty="0"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8</a:t>
                      </a:r>
                      <a:r>
                        <a:rPr lang="zh-TW" sz="1100" kern="100" dirty="0"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）→大觀電廠（</a:t>
                      </a:r>
                      <a:r>
                        <a:rPr lang="en-US" sz="1100" kern="100" dirty="0"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13</a:t>
                      </a:r>
                      <a:r>
                        <a:rPr lang="zh-TW" sz="1100" kern="100" dirty="0"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）→</a:t>
                      </a:r>
                      <a:r>
                        <a:rPr lang="zh-TW" sz="1100" kern="100" spc="-100" dirty="0"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大甲溪電廠（</a:t>
                      </a:r>
                      <a:r>
                        <a:rPr lang="en-US" sz="1100" kern="100" spc="-100" dirty="0"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15</a:t>
                      </a:r>
                      <a:r>
                        <a:rPr lang="zh-TW" sz="1100" kern="100" spc="-100" dirty="0"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）</a:t>
                      </a:r>
                      <a:r>
                        <a:rPr lang="zh-TW" sz="1100" kern="100" dirty="0"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→東部電廠（</a:t>
                      </a:r>
                      <a:r>
                        <a:rPr lang="en-US" sz="1100" kern="100" dirty="0"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23</a:t>
                      </a:r>
                      <a:r>
                        <a:rPr lang="zh-TW" sz="1100" kern="100" dirty="0"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）→石門電廠（</a:t>
                      </a:r>
                      <a:r>
                        <a:rPr lang="en-US" sz="1100" kern="100" dirty="0"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52</a:t>
                      </a:r>
                      <a:r>
                        <a:rPr lang="zh-TW" sz="1100" kern="100" dirty="0"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）→曾文電廠（</a:t>
                      </a:r>
                      <a:r>
                        <a:rPr lang="en-US" sz="1100" kern="100" dirty="0"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55</a:t>
                      </a:r>
                      <a:r>
                        <a:rPr lang="zh-TW" sz="1100" kern="100" dirty="0"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）→訓練所（</a:t>
                      </a:r>
                      <a:r>
                        <a:rPr lang="en-US" sz="1100" kern="100" dirty="0"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57</a:t>
                      </a:r>
                      <a:r>
                        <a:rPr lang="zh-TW" sz="1100" kern="100" dirty="0"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）→萬大電廠（</a:t>
                      </a:r>
                      <a:r>
                        <a:rPr lang="en-US" sz="1100" kern="100" dirty="0"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60</a:t>
                      </a:r>
                      <a:r>
                        <a:rPr lang="zh-TW" sz="1100" kern="100" dirty="0"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）→</a:t>
                      </a:r>
                      <a:r>
                        <a:rPr lang="zh-TW" sz="1100" kern="100" spc="-100" dirty="0"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明潭電廠（</a:t>
                      </a:r>
                      <a:r>
                        <a:rPr lang="en-US" sz="1100" kern="100" spc="-100" dirty="0"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63</a:t>
                      </a:r>
                      <a:r>
                        <a:rPr lang="zh-TW" sz="1100" kern="100" spc="-100" dirty="0"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）</a:t>
                      </a:r>
                      <a:r>
                        <a:rPr lang="zh-TW" sz="1100" kern="100" dirty="0"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。</a:t>
                      </a:r>
                      <a:endParaRPr lang="zh-TW" sz="1000" kern="100" dirty="0">
                        <a:effectLst/>
                        <a:latin typeface="標楷體" panose="03000509000000000000" pitchFamily="65" charset="-120"/>
                        <a:ea typeface="標楷體" panose="03000509000000000000" pitchFamily="65" charset="-120"/>
                      </a:endParaRPr>
                    </a:p>
                  </a:txBody>
                  <a:tcPr marL="14127" marR="14127" marT="0" marB="0" anchor="ctr"/>
                </a:tc>
                <a:extLst>
                  <a:ext uri="{0D108BD9-81ED-4DB2-BD59-A6C34878D82A}">
                    <a16:rowId xmlns:a16="http://schemas.microsoft.com/office/drawing/2014/main" val="2333734161"/>
                  </a:ext>
                </a:extLst>
              </a:tr>
              <a:tr h="830663">
                <a:tc>
                  <a:txBody>
                    <a:bodyPr/>
                    <a:lstStyle/>
                    <a:p>
                      <a:pPr algn="ctr">
                        <a:lnSpc>
                          <a:spcPts val="1800"/>
                        </a:lnSpc>
                      </a:pPr>
                      <a:r>
                        <a:rPr lang="zh-TW" sz="1100" kern="100"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第五組</a:t>
                      </a:r>
                      <a:endParaRPr lang="zh-TW" sz="1000" kern="100">
                        <a:effectLst/>
                        <a:latin typeface="標楷體" panose="03000509000000000000" pitchFamily="65" charset="-120"/>
                        <a:ea typeface="標楷體" panose="03000509000000000000" pitchFamily="65" charset="-120"/>
                      </a:endParaRPr>
                    </a:p>
                  </a:txBody>
                  <a:tcPr marL="14127" marR="14127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800"/>
                        </a:lnSpc>
                      </a:pPr>
                      <a:r>
                        <a:rPr lang="zh-TW" sz="1300" kern="100"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林萬益</a:t>
                      </a:r>
                      <a:endParaRPr lang="zh-TW" sz="1000" kern="100">
                        <a:effectLst/>
                        <a:latin typeface="標楷體" panose="03000509000000000000" pitchFamily="65" charset="-120"/>
                        <a:ea typeface="標楷體" panose="03000509000000000000" pitchFamily="65" charset="-120"/>
                      </a:endParaRPr>
                    </a:p>
                    <a:p>
                      <a:pPr algn="ctr">
                        <a:lnSpc>
                          <a:spcPts val="1800"/>
                        </a:lnSpc>
                      </a:pPr>
                      <a:r>
                        <a:rPr lang="zh-TW" sz="1300" kern="100"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羅博文</a:t>
                      </a:r>
                      <a:endParaRPr lang="zh-TW" sz="1000" kern="100">
                        <a:effectLst/>
                        <a:latin typeface="標楷體" panose="03000509000000000000" pitchFamily="65" charset="-120"/>
                        <a:ea typeface="標楷體" panose="03000509000000000000" pitchFamily="65" charset="-120"/>
                      </a:endParaRPr>
                    </a:p>
                  </a:txBody>
                  <a:tcPr marL="14127" marR="14127" marT="0" marB="0" anchor="ctr"/>
                </a:tc>
                <a:tc>
                  <a:txBody>
                    <a:bodyPr/>
                    <a:lstStyle/>
                    <a:p>
                      <a:pPr marL="76200" marR="76200">
                        <a:lnSpc>
                          <a:spcPts val="2000"/>
                        </a:lnSpc>
                        <a:spcAft>
                          <a:spcPts val="0"/>
                        </a:spcAft>
                      </a:pPr>
                      <a:r>
                        <a:rPr lang="zh-TW" sz="1100" kern="100" dirty="0"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總管理處（</a:t>
                      </a:r>
                      <a:r>
                        <a:rPr lang="en-US" sz="1100" kern="100" dirty="0"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1</a:t>
                      </a:r>
                      <a:r>
                        <a:rPr lang="zh-TW" sz="1100" kern="100" dirty="0"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）→</a:t>
                      </a:r>
                      <a:r>
                        <a:rPr lang="zh-TW" sz="1100" kern="100" spc="-70" dirty="0"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輸變電工程處（</a:t>
                      </a:r>
                      <a:r>
                        <a:rPr lang="en-US" sz="1100" kern="100" spc="-70" dirty="0"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2</a:t>
                      </a:r>
                      <a:r>
                        <a:rPr lang="zh-TW" sz="1100" kern="100" spc="-70" dirty="0"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）</a:t>
                      </a:r>
                      <a:r>
                        <a:rPr lang="zh-TW" sz="1100" kern="100" spc="-80" dirty="0"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→</a:t>
                      </a:r>
                      <a:r>
                        <a:rPr lang="zh-TW" sz="1100" kern="100" spc="-60" dirty="0"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台北供電區處（</a:t>
                      </a:r>
                      <a:r>
                        <a:rPr lang="en-US" sz="1100" kern="100" spc="-60" dirty="0"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5</a:t>
                      </a:r>
                      <a:r>
                        <a:rPr lang="zh-TW" sz="1100" kern="100" spc="-60" dirty="0"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）→新桃供電區處（</a:t>
                      </a:r>
                      <a:r>
                        <a:rPr lang="en-US" sz="1100" kern="100" spc="-60" dirty="0"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37</a:t>
                      </a:r>
                      <a:r>
                        <a:rPr lang="zh-TW" sz="1100" kern="100" spc="-60" dirty="0"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）→台中供電區處</a:t>
                      </a:r>
                      <a:r>
                        <a:rPr lang="zh-TW" sz="1100" kern="100" spc="-100" dirty="0"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（</a:t>
                      </a:r>
                      <a:r>
                        <a:rPr lang="en-US" sz="1100" kern="100" spc="-100" dirty="0"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48</a:t>
                      </a:r>
                      <a:r>
                        <a:rPr lang="zh-TW" sz="1100" kern="100" spc="-100" dirty="0"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）</a:t>
                      </a:r>
                      <a:r>
                        <a:rPr lang="zh-TW" sz="1100" kern="100" dirty="0"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→嘉南供電區處（</a:t>
                      </a:r>
                      <a:r>
                        <a:rPr lang="en-US" sz="1100" kern="100" dirty="0"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49</a:t>
                      </a:r>
                      <a:r>
                        <a:rPr lang="zh-TW" sz="1100" kern="100" dirty="0"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）→高屏供電區處</a:t>
                      </a:r>
                      <a:r>
                        <a:rPr lang="zh-TW" sz="1100" kern="100" spc="-70" dirty="0"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（</a:t>
                      </a:r>
                      <a:r>
                        <a:rPr lang="en-US" sz="1100" kern="100" spc="-70" dirty="0"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50</a:t>
                      </a:r>
                      <a:r>
                        <a:rPr lang="zh-TW" sz="1100" kern="100" spc="-70" dirty="0"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）→花東供電區處（</a:t>
                      </a:r>
                      <a:r>
                        <a:rPr lang="en-US" sz="1100" kern="100" spc="-70" dirty="0"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58</a:t>
                      </a:r>
                      <a:r>
                        <a:rPr lang="zh-TW" sz="1100" kern="100" spc="-70" dirty="0"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）→</a:t>
                      </a:r>
                      <a:r>
                        <a:rPr lang="zh-TW" sz="1100" kern="100" spc="-80" dirty="0"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輸工處中區施工處（</a:t>
                      </a:r>
                      <a:r>
                        <a:rPr lang="en-US" sz="1100" kern="100" spc="-80" dirty="0"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64</a:t>
                      </a:r>
                      <a:r>
                        <a:rPr lang="zh-TW" sz="1100" kern="100" spc="-80" dirty="0"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）→輸工處南區施工處（</a:t>
                      </a:r>
                      <a:r>
                        <a:rPr lang="en-US" sz="1100" kern="100" spc="-80" dirty="0"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66</a:t>
                      </a:r>
                      <a:r>
                        <a:rPr lang="zh-TW" sz="1100" kern="100" spc="-80" dirty="0"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）</a:t>
                      </a:r>
                      <a:r>
                        <a:rPr lang="zh-TW" sz="1100" kern="100" dirty="0"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。</a:t>
                      </a:r>
                      <a:endParaRPr lang="zh-TW" sz="1000" kern="100" dirty="0">
                        <a:effectLst/>
                        <a:latin typeface="標楷體" panose="03000509000000000000" pitchFamily="65" charset="-120"/>
                        <a:ea typeface="標楷體" panose="03000509000000000000" pitchFamily="65" charset="-120"/>
                      </a:endParaRPr>
                    </a:p>
                  </a:txBody>
                  <a:tcPr marL="14127" marR="14127" marT="0" marB="0"/>
                </a:tc>
                <a:extLst>
                  <a:ext uri="{0D108BD9-81ED-4DB2-BD59-A6C34878D82A}">
                    <a16:rowId xmlns:a16="http://schemas.microsoft.com/office/drawing/2014/main" val="386606682"/>
                  </a:ext>
                </a:extLst>
              </a:tr>
              <a:tr h="830663">
                <a:tc>
                  <a:txBody>
                    <a:bodyPr/>
                    <a:lstStyle/>
                    <a:p>
                      <a:pPr algn="ctr">
                        <a:lnSpc>
                          <a:spcPts val="1800"/>
                        </a:lnSpc>
                      </a:pPr>
                      <a:r>
                        <a:rPr lang="zh-TW" sz="1100" kern="100"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第六組</a:t>
                      </a:r>
                      <a:endParaRPr lang="zh-TW" sz="1000" kern="100">
                        <a:effectLst/>
                        <a:latin typeface="標楷體" panose="03000509000000000000" pitchFamily="65" charset="-120"/>
                        <a:ea typeface="標楷體" panose="03000509000000000000" pitchFamily="65" charset="-120"/>
                      </a:endParaRPr>
                    </a:p>
                  </a:txBody>
                  <a:tcPr marL="14127" marR="14127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800"/>
                        </a:lnSpc>
                      </a:pPr>
                      <a:r>
                        <a:rPr lang="zh-TW" sz="1300" kern="100"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葉永松</a:t>
                      </a:r>
                      <a:endParaRPr lang="zh-TW" sz="1000" kern="100">
                        <a:effectLst/>
                        <a:latin typeface="標楷體" panose="03000509000000000000" pitchFamily="65" charset="-120"/>
                        <a:ea typeface="標楷體" panose="03000509000000000000" pitchFamily="65" charset="-120"/>
                      </a:endParaRPr>
                    </a:p>
                    <a:p>
                      <a:pPr algn="ctr">
                        <a:lnSpc>
                          <a:spcPts val="1800"/>
                        </a:lnSpc>
                      </a:pPr>
                      <a:r>
                        <a:rPr lang="zh-TW" sz="1300" kern="100"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楊健中</a:t>
                      </a:r>
                      <a:endParaRPr lang="zh-TW" sz="1000" kern="100">
                        <a:effectLst/>
                        <a:latin typeface="標楷體" panose="03000509000000000000" pitchFamily="65" charset="-120"/>
                        <a:ea typeface="標楷體" panose="03000509000000000000" pitchFamily="65" charset="-120"/>
                      </a:endParaRPr>
                    </a:p>
                  </a:txBody>
                  <a:tcPr marL="14127" marR="14127" marT="0" marB="0" anchor="ctr"/>
                </a:tc>
                <a:tc>
                  <a:txBody>
                    <a:bodyPr/>
                    <a:lstStyle/>
                    <a:p>
                      <a:pPr marL="76200" marR="76200">
                        <a:lnSpc>
                          <a:spcPts val="2000"/>
                        </a:lnSpc>
                        <a:spcAft>
                          <a:spcPts val="0"/>
                        </a:spcAft>
                      </a:pPr>
                      <a:r>
                        <a:rPr lang="zh-TW" sz="1100" kern="100" dirty="0"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電力修護處（</a:t>
                      </a:r>
                      <a:r>
                        <a:rPr lang="en-US" sz="1100" kern="100" dirty="0"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4</a:t>
                      </a:r>
                      <a:r>
                        <a:rPr lang="zh-TW" sz="1100" kern="100" dirty="0"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）→綜合研究所（</a:t>
                      </a:r>
                      <a:r>
                        <a:rPr lang="en-US" sz="1100" kern="100" dirty="0"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26</a:t>
                      </a:r>
                      <a:r>
                        <a:rPr lang="zh-TW" sz="1100" kern="100" dirty="0"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）→核火工程處（</a:t>
                      </a:r>
                      <a:r>
                        <a:rPr lang="en-US" sz="1100" kern="100" dirty="0"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27</a:t>
                      </a:r>
                      <a:r>
                        <a:rPr lang="zh-TW" sz="1100" kern="100" dirty="0"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）→中部施工處（</a:t>
                      </a:r>
                      <a:r>
                        <a:rPr lang="en-US" sz="1100" kern="100" dirty="0"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32</a:t>
                      </a:r>
                      <a:r>
                        <a:rPr lang="zh-TW" sz="1100" kern="100" dirty="0"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）→南部施工處（</a:t>
                      </a:r>
                      <a:r>
                        <a:rPr lang="en-US" sz="1100" kern="100" dirty="0"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61</a:t>
                      </a:r>
                      <a:r>
                        <a:rPr lang="zh-TW" sz="1100" kern="100" dirty="0"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）→水力施工處（</a:t>
                      </a:r>
                      <a:r>
                        <a:rPr lang="en-US" sz="1100" kern="100" dirty="0"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67</a:t>
                      </a:r>
                      <a:r>
                        <a:rPr lang="zh-TW" sz="1100" kern="100" dirty="0"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）→修護處南部分處（</a:t>
                      </a:r>
                      <a:r>
                        <a:rPr lang="en-US" sz="1100" kern="100" dirty="0"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68</a:t>
                      </a:r>
                      <a:r>
                        <a:rPr lang="zh-TW" sz="1100" kern="100" dirty="0"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）→電力修護處中部分處（</a:t>
                      </a:r>
                      <a:r>
                        <a:rPr lang="en-US" sz="1100" kern="100" dirty="0"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69</a:t>
                      </a:r>
                      <a:r>
                        <a:rPr lang="zh-TW" sz="1100" kern="100" dirty="0"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）→協和施工處（</a:t>
                      </a:r>
                      <a:r>
                        <a:rPr lang="en-US" sz="1100" kern="100" dirty="0"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71</a:t>
                      </a:r>
                      <a:r>
                        <a:rPr lang="zh-TW" sz="1100" kern="100" dirty="0"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）→北部施工處（</a:t>
                      </a:r>
                      <a:r>
                        <a:rPr lang="en-US" sz="1100" kern="100" dirty="0"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72</a:t>
                      </a:r>
                      <a:r>
                        <a:rPr lang="zh-TW" sz="1100" kern="100" dirty="0"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）。</a:t>
                      </a:r>
                      <a:endParaRPr lang="zh-TW" sz="1000" kern="100" dirty="0">
                        <a:effectLst/>
                        <a:latin typeface="標楷體" panose="03000509000000000000" pitchFamily="65" charset="-120"/>
                        <a:ea typeface="標楷體" panose="03000509000000000000" pitchFamily="65" charset="-120"/>
                      </a:endParaRPr>
                    </a:p>
                  </a:txBody>
                  <a:tcPr marL="14127" marR="14127" marT="0" marB="0"/>
                </a:tc>
                <a:extLst>
                  <a:ext uri="{0D108BD9-81ED-4DB2-BD59-A6C34878D82A}">
                    <a16:rowId xmlns:a16="http://schemas.microsoft.com/office/drawing/2014/main" val="2860436302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80666497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2148252" y="274638"/>
            <a:ext cx="4847493" cy="6034682"/>
          </a:xfrm>
        </p:spPr>
        <p:txBody>
          <a:bodyPr/>
          <a:lstStyle/>
          <a:p>
            <a:endParaRPr lang="zh-TW" altLang="en-US" dirty="0"/>
          </a:p>
        </p:txBody>
      </p:sp>
      <p:sp>
        <p:nvSpPr>
          <p:cNvPr id="3" name="內容版面配置區 2"/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pPr marL="0" indent="0">
              <a:buNone/>
            </a:pPr>
            <a:endParaRPr lang="zh-TW" altLang="en-US" dirty="0"/>
          </a:p>
        </p:txBody>
      </p:sp>
      <p:pic>
        <p:nvPicPr>
          <p:cNvPr id="6" name="圖片 5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6200000">
            <a:off x="905609" y="-107370"/>
            <a:ext cx="6394721" cy="69867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1508849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>
            <a:extLst>
              <a:ext uri="{FF2B5EF4-FFF2-40B4-BE49-F238E27FC236}">
                <a16:creationId xmlns:a16="http://schemas.microsoft.com/office/drawing/2014/main" id="{71C52931-0633-4F5D-A181-C28B858E870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623301"/>
            <a:ext cx="8229600" cy="1143000"/>
          </a:xfrm>
        </p:spPr>
        <p:txBody>
          <a:bodyPr>
            <a:normAutofit fontScale="90000"/>
          </a:bodyPr>
          <a:lstStyle/>
          <a:p>
            <a:r>
              <a:rPr lang="zh-TW" altLang="zh-TW" sz="4400" dirty="0">
                <a:solidFill>
                  <a:srgbClr val="7030A0"/>
                </a:solidFill>
                <a:effectLst/>
                <a:ea typeface="標楷體" panose="03000509000000000000" pitchFamily="65" charset="-120"/>
                <a:cs typeface="Times New Roman" panose="02020603050405020304" pitchFamily="18" charset="0"/>
              </a:rPr>
              <a:t>第</a:t>
            </a:r>
            <a:r>
              <a:rPr lang="en-US" altLang="zh-TW" sz="4400" dirty="0">
                <a:solidFill>
                  <a:srgbClr val="7030A0"/>
                </a:solidFill>
                <a:effectLst/>
                <a:ea typeface="標楷體" panose="03000509000000000000" pitchFamily="65" charset="-120"/>
                <a:cs typeface="Times New Roman" panose="02020603050405020304" pitchFamily="18" charset="0"/>
              </a:rPr>
              <a:t>15</a:t>
            </a:r>
            <a:r>
              <a:rPr lang="zh-TW" altLang="zh-TW" sz="4400" dirty="0">
                <a:solidFill>
                  <a:srgbClr val="7030A0"/>
                </a:solidFill>
                <a:effectLst/>
                <a:ea typeface="標楷體" panose="03000509000000000000" pitchFamily="65" charset="-120"/>
                <a:cs typeface="Times New Roman" panose="02020603050405020304" pitchFamily="18" charset="0"/>
              </a:rPr>
              <a:t>屆監事會第</a:t>
            </a:r>
            <a:r>
              <a:rPr lang="en-US" altLang="zh-TW" sz="4400" dirty="0">
                <a:solidFill>
                  <a:srgbClr val="7030A0"/>
                </a:solidFill>
                <a:effectLst/>
                <a:ea typeface="標楷體" panose="03000509000000000000" pitchFamily="65" charset="-120"/>
                <a:cs typeface="Times New Roman" panose="02020603050405020304" pitchFamily="18" charset="0"/>
              </a:rPr>
              <a:t>3</a:t>
            </a:r>
            <a:r>
              <a:rPr lang="zh-TW" altLang="zh-TW" sz="4400" dirty="0">
                <a:solidFill>
                  <a:srgbClr val="7030A0"/>
                </a:solidFill>
                <a:effectLst/>
                <a:ea typeface="標楷體" panose="03000509000000000000" pitchFamily="65" charset="-120"/>
                <a:cs typeface="Times New Roman" panose="02020603050405020304" pitchFamily="18" charset="0"/>
              </a:rPr>
              <a:t>次會議建議事項</a:t>
            </a:r>
            <a:endParaRPr lang="zh-TW" altLang="en-US" dirty="0">
              <a:solidFill>
                <a:srgbClr val="7030A0"/>
              </a:solidFill>
            </a:endParaRPr>
          </a:p>
        </p:txBody>
      </p:sp>
      <p:sp>
        <p:nvSpPr>
          <p:cNvPr id="5" name="文字方塊 4">
            <a:extLst>
              <a:ext uri="{FF2B5EF4-FFF2-40B4-BE49-F238E27FC236}">
                <a16:creationId xmlns:a16="http://schemas.microsoft.com/office/drawing/2014/main" id="{28643BBB-2792-424B-B875-504C976B1486}"/>
              </a:ext>
            </a:extLst>
          </p:cNvPr>
          <p:cNvSpPr txBox="1"/>
          <p:nvPr/>
        </p:nvSpPr>
        <p:spPr>
          <a:xfrm>
            <a:off x="457200" y="3861048"/>
            <a:ext cx="7992888" cy="143077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endParaRPr lang="zh-TW" altLang="en-US" dirty="0"/>
          </a:p>
          <a:p>
            <a:pPr marL="179705" indent="635">
              <a:lnSpc>
                <a:spcPts val="2200"/>
              </a:lnSpc>
              <a:spcBef>
                <a:spcPts val="600"/>
              </a:spcBef>
            </a:pPr>
            <a:r>
              <a:rPr lang="zh-TW" altLang="en-US" dirty="0">
                <a:latin typeface="Times New Roman" panose="02020603050405020304" pitchFamily="18" charset="0"/>
                <a:ea typeface="標楷體" panose="03000509000000000000" pitchFamily="65" charset="-120"/>
              </a:rPr>
              <a:t>案由：有關各分會收支報告表，重申：表格下方核章部份，經辦屬製表人員、                   </a:t>
            </a:r>
            <a:endParaRPr lang="en-US" altLang="zh-TW" dirty="0">
              <a:latin typeface="Times New Roman" panose="02020603050405020304" pitchFamily="18" charset="0"/>
              <a:ea typeface="標楷體" panose="03000509000000000000" pitchFamily="65" charset="-120"/>
            </a:endParaRPr>
          </a:p>
          <a:p>
            <a:pPr marL="179705" indent="635">
              <a:lnSpc>
                <a:spcPts val="2200"/>
              </a:lnSpc>
              <a:spcBef>
                <a:spcPts val="600"/>
              </a:spcBef>
            </a:pPr>
            <a:r>
              <a:rPr lang="zh-TW" altLang="en-US" dirty="0">
                <a:latin typeface="Times New Roman" panose="02020603050405020304" pitchFamily="18" charset="0"/>
                <a:ea typeface="標楷體" panose="03000509000000000000" pitchFamily="65" charset="-120"/>
              </a:rPr>
              <a:t>            財務理事屬覆核人員，請各分會勿為同一人擔任並核章。</a:t>
            </a:r>
          </a:p>
          <a:p>
            <a:pPr marL="179705" indent="635">
              <a:lnSpc>
                <a:spcPts val="2200"/>
              </a:lnSpc>
              <a:spcBef>
                <a:spcPts val="600"/>
              </a:spcBef>
            </a:pPr>
            <a:r>
              <a:rPr lang="zh-TW" altLang="en-US" dirty="0">
                <a:latin typeface="Times New Roman" panose="02020603050405020304" pitchFamily="18" charset="0"/>
                <a:ea typeface="標楷體" panose="03000509000000000000" pitchFamily="65" charset="-120"/>
              </a:rPr>
              <a:t>決議：通過，請各分會協助辦理。</a:t>
            </a:r>
          </a:p>
        </p:txBody>
      </p:sp>
      <p:sp>
        <p:nvSpPr>
          <p:cNvPr id="8" name="標題 1">
            <a:extLst>
              <a:ext uri="{FF2B5EF4-FFF2-40B4-BE49-F238E27FC236}">
                <a16:creationId xmlns:a16="http://schemas.microsoft.com/office/drawing/2014/main" id="{E82D5F81-1122-4CC3-B131-8D13D070A1F7}"/>
              </a:ext>
            </a:extLst>
          </p:cNvPr>
          <p:cNvSpPr txBox="1">
            <a:spLocks/>
          </p:cNvSpPr>
          <p:nvPr/>
        </p:nvSpPr>
        <p:spPr>
          <a:xfrm>
            <a:off x="179512" y="3099677"/>
            <a:ext cx="8784976" cy="1143000"/>
          </a:xfrm>
          <a:prstGeom prst="rect">
            <a:avLst/>
          </a:prstGeom>
        </p:spPr>
        <p:txBody>
          <a:bodyPr vert="horz" rtlCol="0" anchor="ctr">
            <a:normAutofit fontScale="97500"/>
          </a:bodyPr>
          <a:lstStyle>
            <a:lvl1pPr algn="ctr" rtl="0" eaLnBrk="1" latinLnBrk="0" hangingPunct="1">
              <a:spcBef>
                <a:spcPct val="0"/>
              </a:spcBef>
              <a:buNone/>
              <a:defRPr kumimoji="0" sz="4400" kern="12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eaLnBrk="1" latinLnBrk="0" hangingPunct="1">
              <a:defRPr kumimoji="0">
                <a:solidFill>
                  <a:schemeClr val="tx2"/>
                </a:solidFill>
              </a:defRPr>
            </a:lvl2pPr>
            <a:lvl3pPr eaLnBrk="1" latinLnBrk="0" hangingPunct="1">
              <a:defRPr kumimoji="0">
                <a:solidFill>
                  <a:schemeClr val="tx2"/>
                </a:solidFill>
              </a:defRPr>
            </a:lvl3pPr>
            <a:lvl4pPr eaLnBrk="1" latinLnBrk="0" hangingPunct="1">
              <a:defRPr kumimoji="0">
                <a:solidFill>
                  <a:schemeClr val="tx2"/>
                </a:solidFill>
              </a:defRPr>
            </a:lvl4pPr>
            <a:lvl5pPr eaLnBrk="1" latinLnBrk="0" hangingPunct="1">
              <a:defRPr kumimoji="0">
                <a:solidFill>
                  <a:schemeClr val="tx2"/>
                </a:solidFill>
              </a:defRPr>
            </a:lvl5pPr>
            <a:lvl6pPr eaLnBrk="1" latinLnBrk="0" hangingPunct="1">
              <a:defRPr kumimoji="0">
                <a:solidFill>
                  <a:schemeClr val="tx2"/>
                </a:solidFill>
              </a:defRPr>
            </a:lvl6pPr>
            <a:lvl7pPr eaLnBrk="1" latinLnBrk="0" hangingPunct="1">
              <a:defRPr kumimoji="0">
                <a:solidFill>
                  <a:schemeClr val="tx2"/>
                </a:solidFill>
              </a:defRPr>
            </a:lvl7pPr>
            <a:lvl8pPr eaLnBrk="1" latinLnBrk="0" hangingPunct="1">
              <a:defRPr kumimoji="0">
                <a:solidFill>
                  <a:schemeClr val="tx2"/>
                </a:solidFill>
              </a:defRPr>
            </a:lvl8pPr>
            <a:lvl9pPr eaLnBrk="1" latinLnBrk="0" hangingPunct="1">
              <a:defRPr kumimoji="0">
                <a:solidFill>
                  <a:schemeClr val="tx2"/>
                </a:solidFill>
              </a:defRPr>
            </a:lvl9pPr>
          </a:lstStyle>
          <a:p>
            <a:r>
              <a:rPr lang="zh-TW" altLang="en-US" sz="4000" dirty="0">
                <a:solidFill>
                  <a:schemeClr val="accent5">
                    <a:lumMod val="75000"/>
                  </a:schemeClr>
                </a:solidFill>
                <a:ea typeface="標楷體" panose="03000509000000000000" pitchFamily="65" charset="-120"/>
                <a:cs typeface="Times New Roman" panose="02020603050405020304" pitchFamily="18" charset="0"/>
              </a:rPr>
              <a:t>第</a:t>
            </a:r>
            <a:r>
              <a:rPr lang="en-US" altLang="zh-TW" sz="4000" dirty="0">
                <a:solidFill>
                  <a:schemeClr val="accent5">
                    <a:lumMod val="75000"/>
                  </a:schemeClr>
                </a:solidFill>
                <a:ea typeface="標楷體" panose="03000509000000000000" pitchFamily="65" charset="-120"/>
                <a:cs typeface="Times New Roman" panose="02020603050405020304" pitchFamily="18" charset="0"/>
              </a:rPr>
              <a:t>15</a:t>
            </a:r>
            <a:r>
              <a:rPr lang="zh-TW" altLang="en-US" sz="4000" dirty="0">
                <a:solidFill>
                  <a:schemeClr val="accent5">
                    <a:lumMod val="75000"/>
                  </a:schemeClr>
                </a:solidFill>
                <a:ea typeface="標楷體" panose="03000509000000000000" pitchFamily="65" charset="-120"/>
                <a:cs typeface="Times New Roman" panose="02020603050405020304" pitchFamily="18" charset="0"/>
              </a:rPr>
              <a:t>屆監事會第</a:t>
            </a:r>
            <a:r>
              <a:rPr lang="en-US" altLang="zh-TW" sz="4000" dirty="0">
                <a:solidFill>
                  <a:schemeClr val="accent5">
                    <a:lumMod val="75000"/>
                  </a:schemeClr>
                </a:solidFill>
                <a:ea typeface="標楷體" panose="03000509000000000000" pitchFamily="65" charset="-120"/>
                <a:cs typeface="Times New Roman" panose="02020603050405020304" pitchFamily="18" charset="0"/>
              </a:rPr>
              <a:t>5</a:t>
            </a:r>
            <a:r>
              <a:rPr lang="zh-TW" altLang="en-US" sz="4000" dirty="0">
                <a:solidFill>
                  <a:schemeClr val="accent5">
                    <a:lumMod val="75000"/>
                  </a:schemeClr>
                </a:solidFill>
                <a:ea typeface="標楷體" panose="03000509000000000000" pitchFamily="65" charset="-120"/>
                <a:cs typeface="Times New Roman" panose="02020603050405020304" pitchFamily="18" charset="0"/>
              </a:rPr>
              <a:t>次臨時會議紀錄決議</a:t>
            </a:r>
          </a:p>
        </p:txBody>
      </p:sp>
      <p:sp>
        <p:nvSpPr>
          <p:cNvPr id="10" name="文字方塊 9">
            <a:extLst>
              <a:ext uri="{FF2B5EF4-FFF2-40B4-BE49-F238E27FC236}">
                <a16:creationId xmlns:a16="http://schemas.microsoft.com/office/drawing/2014/main" id="{8DBFFA77-F665-4326-9BAD-F360D19C3300}"/>
              </a:ext>
            </a:extLst>
          </p:cNvPr>
          <p:cNvSpPr txBox="1"/>
          <p:nvPr/>
        </p:nvSpPr>
        <p:spPr>
          <a:xfrm>
            <a:off x="333873" y="1766301"/>
            <a:ext cx="8352927" cy="107702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179705" indent="635">
              <a:lnSpc>
                <a:spcPts val="2200"/>
              </a:lnSpc>
              <a:spcBef>
                <a:spcPts val="600"/>
              </a:spcBef>
              <a:spcAft>
                <a:spcPts val="0"/>
              </a:spcAft>
            </a:pPr>
            <a:r>
              <a:rPr lang="zh-TW" altLang="en-US" sz="1800" dirty="0">
                <a:effectLst/>
                <a:latin typeface="Times New Roman" panose="02020603050405020304" pitchFamily="18" charset="0"/>
                <a:ea typeface="標楷體" panose="03000509000000000000" pitchFamily="65" charset="-120"/>
              </a:rPr>
              <a:t>案由：</a:t>
            </a:r>
            <a:r>
              <a:rPr lang="zh-TW" altLang="zh-TW" sz="1800" dirty="0">
                <a:effectLst/>
                <a:latin typeface="Times New Roman" panose="02020603050405020304" pitchFamily="18" charset="0"/>
                <a:ea typeface="標楷體" panose="03000509000000000000" pitchFamily="65" charset="-120"/>
              </a:rPr>
              <a:t>之前</a:t>
            </a:r>
            <a:r>
              <a:rPr lang="en-US" altLang="zh-TW" sz="1800" dirty="0">
                <a:effectLst/>
                <a:latin typeface="Times New Roman" panose="02020603050405020304" pitchFamily="18" charset="0"/>
                <a:ea typeface="標楷體" panose="03000509000000000000" pitchFamily="65" charset="-120"/>
              </a:rPr>
              <a:t>5-7</a:t>
            </a:r>
            <a:r>
              <a:rPr lang="zh-TW" altLang="zh-TW" sz="1800" dirty="0">
                <a:effectLst/>
                <a:latin typeface="Times New Roman" panose="02020603050405020304" pitchFamily="18" charset="0"/>
                <a:ea typeface="標楷體" panose="03000509000000000000" pitchFamily="65" charset="-120"/>
              </a:rPr>
              <a:t>月疫情三級警戒期間，規範室內</a:t>
            </a:r>
            <a:r>
              <a:rPr lang="en-US" altLang="zh-TW" sz="1800" dirty="0">
                <a:effectLst/>
                <a:latin typeface="Times New Roman" panose="02020603050405020304" pitchFamily="18" charset="0"/>
                <a:ea typeface="標楷體" panose="03000509000000000000" pitchFamily="65" charset="-120"/>
              </a:rPr>
              <a:t>5</a:t>
            </a:r>
            <a:r>
              <a:rPr lang="zh-TW" altLang="zh-TW" sz="1800" dirty="0">
                <a:effectLst/>
                <a:latin typeface="Times New Roman" panose="02020603050405020304" pitchFamily="18" charset="0"/>
                <a:ea typeface="標楷體" panose="03000509000000000000" pitchFamily="65" charset="-120"/>
              </a:rPr>
              <a:t>人、室外</a:t>
            </a:r>
            <a:r>
              <a:rPr lang="en-US" altLang="zh-TW" sz="1800" dirty="0">
                <a:effectLst/>
                <a:latin typeface="Times New Roman" panose="02020603050405020304" pitchFamily="18" charset="0"/>
                <a:ea typeface="標楷體" panose="03000509000000000000" pitchFamily="65" charset="-120"/>
              </a:rPr>
              <a:t>10</a:t>
            </a:r>
            <a:r>
              <a:rPr lang="zh-TW" altLang="zh-TW" sz="1800" dirty="0">
                <a:effectLst/>
                <a:latin typeface="Times New Roman" panose="02020603050405020304" pitchFamily="18" charset="0"/>
                <a:ea typeface="標楷體" panose="03000509000000000000" pitchFamily="65" charset="-120"/>
              </a:rPr>
              <a:t>人以上為群聚，各分</a:t>
            </a:r>
            <a:endParaRPr lang="en-US" altLang="zh-TW" sz="1800" dirty="0">
              <a:effectLst/>
              <a:latin typeface="Times New Roman" panose="02020603050405020304" pitchFamily="18" charset="0"/>
              <a:ea typeface="標楷體" panose="03000509000000000000" pitchFamily="65" charset="-120"/>
            </a:endParaRPr>
          </a:p>
          <a:p>
            <a:pPr marL="179705" indent="635">
              <a:lnSpc>
                <a:spcPts val="2200"/>
              </a:lnSpc>
              <a:spcBef>
                <a:spcPts val="600"/>
              </a:spcBef>
              <a:spcAft>
                <a:spcPts val="0"/>
              </a:spcAft>
            </a:pPr>
            <a:r>
              <a:rPr lang="zh-TW" altLang="en-US" dirty="0">
                <a:latin typeface="Times New Roman" panose="02020603050405020304" pitchFamily="18" charset="0"/>
                <a:ea typeface="標楷體" panose="03000509000000000000" pitchFamily="65" charset="-120"/>
              </a:rPr>
              <a:t>            </a:t>
            </a:r>
            <a:r>
              <a:rPr lang="zh-TW" altLang="zh-TW" sz="1800" dirty="0">
                <a:effectLst/>
                <a:latin typeface="Times New Roman" panose="02020603050405020304" pitchFamily="18" charset="0"/>
                <a:ea typeface="標楷體" panose="03000509000000000000" pitchFamily="65" charset="-120"/>
              </a:rPr>
              <a:t>會詢問因疫情關係無法召開分會理事會議，是否影響年度分會考評分數。</a:t>
            </a:r>
            <a:endParaRPr lang="zh-TW" altLang="zh-TW" sz="1400" dirty="0">
              <a:effectLst/>
              <a:latin typeface="Times New Roman" panose="02020603050405020304" pitchFamily="18" charset="0"/>
              <a:ea typeface="新細明體" panose="02020500000000000000" pitchFamily="18" charset="-120"/>
            </a:endParaRPr>
          </a:p>
          <a:p>
            <a:pPr marL="179705" indent="635">
              <a:lnSpc>
                <a:spcPts val="2200"/>
              </a:lnSpc>
              <a:spcBef>
                <a:spcPts val="600"/>
              </a:spcBef>
              <a:spcAft>
                <a:spcPts val="0"/>
              </a:spcAft>
            </a:pPr>
            <a:r>
              <a:rPr lang="zh-TW" altLang="zh-TW" sz="1800" dirty="0">
                <a:effectLst/>
                <a:latin typeface="Times New Roman" panose="02020603050405020304" pitchFamily="18" charset="0"/>
                <a:ea typeface="標楷體" panose="03000509000000000000" pitchFamily="65" charset="-120"/>
              </a:rPr>
              <a:t>決議：增列「上半年度分會小組長聯席會」不列入考評分數。</a:t>
            </a:r>
            <a:endParaRPr lang="zh-TW" altLang="zh-TW" sz="1400" dirty="0">
              <a:effectLst/>
              <a:latin typeface="Times New Roman" panose="02020603050405020304" pitchFamily="18" charset="0"/>
              <a:ea typeface="新細明體" panose="02020500000000000000" pitchFamily="18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1191081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圖片 2" descr="一張含有 文字 的圖片&#10;&#10;自動產生的描述">
            <a:extLst>
              <a:ext uri="{FF2B5EF4-FFF2-40B4-BE49-F238E27FC236}">
                <a16:creationId xmlns:a16="http://schemas.microsoft.com/office/drawing/2014/main" id="{66383217-98DD-448F-9E17-E7A1505922C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9592" y="260648"/>
            <a:ext cx="7416824" cy="61206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6423764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2148252" y="274638"/>
            <a:ext cx="4847493" cy="6034682"/>
          </a:xfrm>
        </p:spPr>
        <p:txBody>
          <a:bodyPr/>
          <a:lstStyle/>
          <a:p>
            <a:endParaRPr lang="zh-TW" altLang="en-US" dirty="0"/>
          </a:p>
        </p:txBody>
      </p:sp>
      <p:pic>
        <p:nvPicPr>
          <p:cNvPr id="5" name="圖片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6200000">
            <a:off x="1295634" y="969250"/>
            <a:ext cx="6552728" cy="48474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6610466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dirty="0">
                <a:latin typeface="標楷體" panose="03000509000000000000" pitchFamily="65" charset="-120"/>
                <a:ea typeface="標楷體" panose="03000509000000000000" pitchFamily="65" charset="-120"/>
                <a:hlinkClick r:id="rId2" action="ppaction://hlinkfile"/>
              </a:rPr>
              <a:t>分會工作績效評分類別</a:t>
            </a:r>
            <a:endParaRPr lang="zh-TW" altLang="en-US" dirty="0">
              <a:latin typeface="標楷體" panose="03000509000000000000" pitchFamily="65" charset="-120"/>
              <a:ea typeface="標楷體" panose="03000509000000000000" pitchFamily="65" charset="-120"/>
            </a:endParaRPr>
          </a:p>
        </p:txBody>
      </p:sp>
      <p:graphicFrame>
        <p:nvGraphicFramePr>
          <p:cNvPr id="5" name="內容版面配置區 4"/>
          <p:cNvGraphicFramePr>
            <a:graphicFrameLocks noGrp="1"/>
          </p:cNvGraphicFramePr>
          <p:nvPr>
            <p:ph sz="half" idx="1"/>
            <p:extLst>
              <p:ext uri="{D42A27DB-BD31-4B8C-83A1-F6EECF244321}">
                <p14:modId xmlns:p14="http://schemas.microsoft.com/office/powerpoint/2010/main" val="845798809"/>
              </p:ext>
            </p:extLst>
          </p:nvPr>
        </p:nvGraphicFramePr>
        <p:xfrm>
          <a:off x="457200" y="1268760"/>
          <a:ext cx="8147248" cy="525658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pic>
        <p:nvPicPr>
          <p:cNvPr id="3074" name="Picture 2" descr="D:\工會網頁\test\images\tplu-logo.gif">
            <a:hlinkClick r:id="" action="ppaction://hlinkshowjump?jump=lastslide" highlightClick="1"/>
          </p:cNvPr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2843808" y="2420888"/>
            <a:ext cx="3384376" cy="3222185"/>
          </a:xfrm>
          <a:prstGeom prst="rect">
            <a:avLst/>
          </a:prstGeom>
          <a:noFill/>
        </p:spPr>
      </p:pic>
    </p:spTree>
  </p:cSld>
  <p:clrMapOvr>
    <a:masterClrMapping/>
  </p:clrMapOvr>
  <p:transition advClick="0">
    <p:zoom/>
  </p:transition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zh-TW" altLang="en-US" dirty="0">
                <a:latin typeface="標楷體" panose="03000509000000000000" pitchFamily="65" charset="-120"/>
                <a:ea typeface="標楷體" panose="03000509000000000000" pitchFamily="65" charset="-120"/>
              </a:rPr>
              <a:t>組訓工作</a:t>
            </a:r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514350" indent="-514350">
              <a:buSzPct val="115000"/>
              <a:buFont typeface="+mj-ea"/>
              <a:buAutoNum type="ea1ChtPeriod"/>
            </a:pPr>
            <a:r>
              <a:rPr lang="zh-TW" altLang="en-US" dirty="0">
                <a:latin typeface="標楷體" panose="03000509000000000000" pitchFamily="65" charset="-120"/>
                <a:ea typeface="標楷體" panose="03000509000000000000" pitchFamily="65" charset="-120"/>
              </a:rPr>
              <a:t>會籍及各種報表是否按時統計，逐月定期陳報。</a:t>
            </a:r>
            <a:endParaRPr lang="en-US" altLang="zh-TW" dirty="0"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pPr marL="914400" lvl="1" indent="-514350">
              <a:buNone/>
            </a:pPr>
            <a:r>
              <a:rPr lang="en-US" altLang="zh-TW" dirty="0">
                <a:latin typeface="標楷體" panose="03000509000000000000" pitchFamily="65" charset="-120"/>
                <a:ea typeface="標楷體" panose="03000509000000000000" pitchFamily="65" charset="-120"/>
              </a:rPr>
              <a:t>(</a:t>
            </a:r>
            <a:r>
              <a:rPr lang="zh-TW" altLang="en-US" dirty="0">
                <a:latin typeface="標楷體" panose="03000509000000000000" pitchFamily="65" charset="-120"/>
                <a:ea typeface="標楷體" panose="03000509000000000000" pitchFamily="65" charset="-120"/>
                <a:hlinkClick r:id="rId2" action="ppaction://hlinkfile"/>
              </a:rPr>
              <a:t>分會會員名冊</a:t>
            </a:r>
            <a:r>
              <a:rPr lang="zh-TW" altLang="en-US" dirty="0">
                <a:latin typeface="標楷體" panose="03000509000000000000" pitchFamily="65" charset="-120"/>
                <a:ea typeface="標楷體" panose="03000509000000000000" pitchFamily="65" charset="-120"/>
              </a:rPr>
              <a:t>、</a:t>
            </a:r>
            <a:r>
              <a:rPr lang="zh-TW" altLang="en-US" u="sng" dirty="0">
                <a:solidFill>
                  <a:srgbClr val="00B0F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會籍異動表</a:t>
            </a:r>
            <a:r>
              <a:rPr lang="zh-TW" altLang="en-US" dirty="0">
                <a:latin typeface="標楷體" panose="03000509000000000000" pitchFamily="65" charset="-120"/>
                <a:ea typeface="標楷體" panose="03000509000000000000" pitchFamily="65" charset="-120"/>
              </a:rPr>
              <a:t>、</a:t>
            </a:r>
            <a:r>
              <a:rPr lang="zh-TW" altLang="en-US" u="sng" dirty="0">
                <a:solidFill>
                  <a:srgbClr val="00B0F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會籍移轉單</a:t>
            </a:r>
            <a:r>
              <a:rPr lang="zh-TW" altLang="en-US" dirty="0">
                <a:latin typeface="標楷體" panose="03000509000000000000" pitchFamily="65" charset="-120"/>
                <a:ea typeface="標楷體" panose="03000509000000000000" pitchFamily="65" charset="-120"/>
              </a:rPr>
              <a:t>、</a:t>
            </a:r>
            <a:r>
              <a:rPr lang="zh-TW" altLang="en-US" dirty="0">
                <a:latin typeface="標楷體" panose="03000509000000000000" pitchFamily="65" charset="-120"/>
                <a:ea typeface="標楷體" panose="03000509000000000000" pitchFamily="65" charset="-120"/>
                <a:hlinkClick r:id="rId3" action="ppaction://hlinkfile"/>
              </a:rPr>
              <a:t>會費扣</a:t>
            </a:r>
            <a:endParaRPr lang="en-US" altLang="zh-TW" dirty="0">
              <a:latin typeface="標楷體" panose="03000509000000000000" pitchFamily="65" charset="-120"/>
              <a:ea typeface="標楷體" panose="03000509000000000000" pitchFamily="65" charset="-120"/>
              <a:hlinkClick r:id="rId3" action="ppaction://hlinkfile"/>
            </a:endParaRPr>
          </a:p>
          <a:p>
            <a:pPr marL="914400" lvl="1" indent="-514350">
              <a:buNone/>
            </a:pPr>
            <a:r>
              <a:rPr lang="zh-TW" altLang="en-US" dirty="0">
                <a:latin typeface="標楷體" panose="03000509000000000000" pitchFamily="65" charset="-120"/>
                <a:ea typeface="標楷體" panose="03000509000000000000" pitchFamily="65" charset="-120"/>
                <a:hlinkClick r:id="rId3" action="ppaction://hlinkfile"/>
              </a:rPr>
              <a:t>款單</a:t>
            </a:r>
            <a:r>
              <a:rPr lang="zh-TW" altLang="en-US" dirty="0">
                <a:latin typeface="標楷體" panose="03000509000000000000" pitchFamily="65" charset="-120"/>
                <a:ea typeface="標楷體" panose="03000509000000000000" pitchFamily="65" charset="-120"/>
              </a:rPr>
              <a:t>、</a:t>
            </a:r>
            <a:r>
              <a:rPr lang="zh-TW" altLang="en-US" u="sng" dirty="0">
                <a:solidFill>
                  <a:srgbClr val="00B0F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入會申請書</a:t>
            </a:r>
            <a:r>
              <a:rPr lang="zh-TW" altLang="en-US" dirty="0">
                <a:latin typeface="標楷體" panose="03000509000000000000" pitchFamily="65" charset="-120"/>
                <a:ea typeface="標楷體" panose="03000509000000000000" pitchFamily="65" charset="-120"/>
              </a:rPr>
              <a:t>、</a:t>
            </a:r>
            <a:r>
              <a:rPr lang="zh-TW" altLang="en-US" u="sng" dirty="0">
                <a:solidFill>
                  <a:srgbClr val="00B0F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會員資料表</a:t>
            </a:r>
            <a:r>
              <a:rPr lang="en-US" altLang="zh-TW" dirty="0">
                <a:latin typeface="標楷體" panose="03000509000000000000" pitchFamily="65" charset="-120"/>
                <a:ea typeface="標楷體" panose="03000509000000000000" pitchFamily="65" charset="-120"/>
              </a:rPr>
              <a:t>)</a:t>
            </a:r>
          </a:p>
          <a:p>
            <a:pPr marL="514350" indent="-514350">
              <a:buSzPct val="100000"/>
              <a:buFont typeface="+mj-ea"/>
              <a:buAutoNum type="ea1ChtPeriod"/>
            </a:pPr>
            <a:r>
              <a:rPr lang="zh-TW" altLang="en-US" dirty="0">
                <a:latin typeface="標楷體" panose="03000509000000000000" pitchFamily="65" charset="-120"/>
                <a:ea typeface="標楷體" panose="03000509000000000000" pitchFamily="65" charset="-120"/>
              </a:rPr>
              <a:t>理事會議及建議案是否按時召開、處理。</a:t>
            </a:r>
            <a:endParaRPr lang="en-US" altLang="zh-TW" dirty="0"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pPr marL="914400" lvl="1" indent="-514350">
              <a:buSzPct val="100000"/>
              <a:buNone/>
            </a:pPr>
            <a:r>
              <a:rPr lang="en-US" altLang="zh-TW" dirty="0">
                <a:latin typeface="標楷體" panose="03000509000000000000" pitchFamily="65" charset="-120"/>
                <a:ea typeface="標楷體" panose="03000509000000000000" pitchFamily="65" charset="-120"/>
              </a:rPr>
              <a:t>(</a:t>
            </a:r>
            <a:r>
              <a:rPr lang="zh-TW" altLang="en-US" dirty="0">
                <a:latin typeface="標楷體" panose="03000509000000000000" pitchFamily="65" charset="-120"/>
                <a:ea typeface="標楷體" panose="03000509000000000000" pitchFamily="65" charset="-120"/>
                <a:hlinkClick r:id="rId4" action="ppaction://hlinkfile"/>
              </a:rPr>
              <a:t>會議紀錄</a:t>
            </a:r>
            <a:r>
              <a:rPr lang="zh-TW" altLang="en-US" dirty="0">
                <a:latin typeface="標楷體" panose="03000509000000000000" pitchFamily="65" charset="-120"/>
                <a:ea typeface="標楷體" panose="03000509000000000000" pitchFamily="65" charset="-120"/>
              </a:rPr>
              <a:t>、</a:t>
            </a:r>
            <a:r>
              <a:rPr lang="zh-TW" altLang="en-US" dirty="0">
                <a:latin typeface="標楷體" panose="03000509000000000000" pitchFamily="65" charset="-120"/>
                <a:ea typeface="標楷體" panose="03000509000000000000" pitchFamily="65" charset="-120"/>
                <a:hlinkClick r:id="rId5" action="ppaction://hlinkfile"/>
              </a:rPr>
              <a:t>出席情形</a:t>
            </a:r>
            <a:r>
              <a:rPr lang="zh-TW" altLang="en-US" dirty="0">
                <a:latin typeface="標楷體" panose="03000509000000000000" pitchFamily="65" charset="-120"/>
                <a:ea typeface="標楷體" panose="03000509000000000000" pitchFamily="65" charset="-120"/>
              </a:rPr>
              <a:t>、</a:t>
            </a:r>
            <a:r>
              <a:rPr lang="zh-TW" altLang="en-US" u="sng" dirty="0">
                <a:solidFill>
                  <a:srgbClr val="00B0F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函</a:t>
            </a:r>
            <a:r>
              <a:rPr lang="zh-TW" altLang="en-US" dirty="0">
                <a:latin typeface="標楷體" panose="03000509000000000000" pitchFamily="65" charset="-120"/>
                <a:ea typeface="標楷體" panose="03000509000000000000" pitchFamily="65" charset="-120"/>
                <a:hlinkClick r:id="rId6" action="ppaction://hlinkfile"/>
              </a:rPr>
              <a:t>報總會備查議案</a:t>
            </a:r>
            <a:r>
              <a:rPr lang="zh-TW" altLang="en-US" dirty="0">
                <a:latin typeface="標楷體" panose="03000509000000000000" pitchFamily="65" charset="-120"/>
                <a:ea typeface="標楷體" panose="03000509000000000000" pitchFamily="65" charset="-120"/>
              </a:rPr>
              <a:t>、</a:t>
            </a:r>
            <a:r>
              <a:rPr lang="zh-TW" altLang="en-US" dirty="0">
                <a:latin typeface="標楷體" panose="03000509000000000000" pitchFamily="65" charset="-120"/>
                <a:ea typeface="標楷體" panose="03000509000000000000" pitchFamily="65" charset="-120"/>
                <a:hlinkClick r:id="rId7" action="ppaction://hlinkfile"/>
              </a:rPr>
              <a:t>提案表</a:t>
            </a:r>
            <a:r>
              <a:rPr lang="en-US" altLang="zh-TW" dirty="0">
                <a:latin typeface="標楷體" panose="03000509000000000000" pitchFamily="65" charset="-120"/>
                <a:ea typeface="標楷體" panose="03000509000000000000" pitchFamily="65" charset="-120"/>
              </a:rPr>
              <a:t>)</a:t>
            </a:r>
          </a:p>
          <a:p>
            <a:pPr marL="514350" indent="-514350">
              <a:buSzPct val="100000"/>
              <a:buFont typeface="+mj-ea"/>
              <a:buAutoNum type="ea1ChtPeriod"/>
            </a:pPr>
            <a:r>
              <a:rPr lang="zh-TW" altLang="en-US" dirty="0">
                <a:latin typeface="標楷體" panose="03000509000000000000" pitchFamily="65" charset="-120"/>
                <a:ea typeface="標楷體" panose="03000509000000000000" pitchFamily="65" charset="-120"/>
              </a:rPr>
              <a:t>小組會議及聯席會議、會議紀錄是否完整。</a:t>
            </a:r>
            <a:endParaRPr lang="en-US" altLang="zh-TW" dirty="0"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pPr marL="914400" lvl="1" indent="-514350">
              <a:buNone/>
            </a:pPr>
            <a:r>
              <a:rPr lang="en-US" altLang="zh-TW" dirty="0">
                <a:latin typeface="標楷體" panose="03000509000000000000" pitchFamily="65" charset="-120"/>
                <a:ea typeface="標楷體" panose="03000509000000000000" pitchFamily="65" charset="-120"/>
              </a:rPr>
              <a:t>(</a:t>
            </a:r>
            <a:r>
              <a:rPr lang="zh-TW" altLang="en-US" dirty="0">
                <a:latin typeface="標楷體" panose="03000509000000000000" pitchFamily="65" charset="-120"/>
                <a:ea typeface="標楷體" panose="03000509000000000000" pitchFamily="65" charset="-120"/>
              </a:rPr>
              <a:t>模範勞工推薦紀錄、</a:t>
            </a:r>
            <a:r>
              <a:rPr lang="zh-TW" altLang="en-US" dirty="0">
                <a:latin typeface="標楷體" panose="03000509000000000000" pitchFamily="65" charset="-120"/>
                <a:ea typeface="標楷體" panose="03000509000000000000" pitchFamily="65" charset="-120"/>
                <a:hlinkClick r:id="rId8" action="ppaction://hlinkfile"/>
              </a:rPr>
              <a:t>小組會議紀錄</a:t>
            </a:r>
            <a:r>
              <a:rPr lang="zh-TW" altLang="en-US" dirty="0">
                <a:latin typeface="標楷體" panose="03000509000000000000" pitchFamily="65" charset="-120"/>
                <a:ea typeface="標楷體" panose="03000509000000000000" pitchFamily="65" charset="-120"/>
              </a:rPr>
              <a:t>、</a:t>
            </a:r>
            <a:r>
              <a:rPr lang="zh-TW" altLang="en-US" dirty="0">
                <a:latin typeface="標楷體" panose="03000509000000000000" pitchFamily="65" charset="-120"/>
                <a:ea typeface="標楷體" panose="03000509000000000000" pitchFamily="65" charset="-120"/>
                <a:hlinkClick r:id="rId9" action="ppaction://hlinkfile"/>
              </a:rPr>
              <a:t>幹部聯席會</a:t>
            </a:r>
            <a:r>
              <a:rPr lang="en-US" altLang="zh-TW" dirty="0">
                <a:latin typeface="標楷體" panose="03000509000000000000" pitchFamily="65" charset="-120"/>
                <a:ea typeface="標楷體" panose="03000509000000000000" pitchFamily="65" charset="-120"/>
              </a:rPr>
              <a:t>)</a:t>
            </a:r>
          </a:p>
          <a:p>
            <a:pPr marL="514350" indent="-514350">
              <a:buSzPct val="100000"/>
              <a:buFont typeface="+mj-ea"/>
              <a:buAutoNum type="ea1ChtPeriod"/>
            </a:pPr>
            <a:r>
              <a:rPr lang="zh-TW" altLang="en-US" dirty="0">
                <a:latin typeface="標楷體" panose="03000509000000000000" pitchFamily="65" charset="-120"/>
                <a:ea typeface="標楷體" panose="03000509000000000000" pitchFamily="65" charset="-120"/>
              </a:rPr>
              <a:t>配合本會各種重大活動推定情形。</a:t>
            </a:r>
            <a:endParaRPr lang="en-US" altLang="zh-TW" dirty="0"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pPr marL="914400" lvl="1" indent="-514350">
              <a:buSzPct val="100000"/>
              <a:buNone/>
            </a:pPr>
            <a:r>
              <a:rPr lang="en-US" altLang="zh-TW" dirty="0">
                <a:latin typeface="標楷體" panose="03000509000000000000" pitchFamily="65" charset="-120"/>
                <a:ea typeface="標楷體" panose="03000509000000000000" pitchFamily="65" charset="-120"/>
              </a:rPr>
              <a:t>(</a:t>
            </a:r>
            <a:r>
              <a:rPr lang="zh-TW" altLang="en-US" dirty="0">
                <a:latin typeface="標楷體" panose="03000509000000000000" pitchFamily="65" charset="-120"/>
                <a:ea typeface="標楷體" panose="03000509000000000000" pitchFamily="65" charset="-120"/>
                <a:hlinkClick r:id="rId10" action="ppaction://hlinkfile"/>
              </a:rPr>
              <a:t>配合動員情形及協助總會推行各項活動</a:t>
            </a:r>
            <a:r>
              <a:rPr lang="en-US" altLang="zh-TW" dirty="0">
                <a:latin typeface="標楷體" panose="03000509000000000000" pitchFamily="65" charset="-120"/>
                <a:ea typeface="標楷體" panose="03000509000000000000" pitchFamily="65" charset="-120"/>
              </a:rPr>
              <a:t>)</a:t>
            </a:r>
          </a:p>
        </p:txBody>
      </p:sp>
      <p:pic>
        <p:nvPicPr>
          <p:cNvPr id="2050" name="Picture 2" descr="D:\工會網頁\test\images\tplu-logo.gif">
            <a:hlinkClick r:id="rId11" action="ppaction://hlinksldjump"/>
          </p:cNvPr>
          <p:cNvPicPr>
            <a:picLocks noChangeAspect="1" noChangeArrowheads="1"/>
          </p:cNvPicPr>
          <p:nvPr/>
        </p:nvPicPr>
        <p:blipFill>
          <a:blip r:embed="rId12" cstate="print"/>
          <a:srcRect/>
          <a:stretch>
            <a:fillRect/>
          </a:stretch>
        </p:blipFill>
        <p:spPr bwMode="auto">
          <a:xfrm>
            <a:off x="7308305" y="188640"/>
            <a:ext cx="1296144" cy="1234028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1100441673"/>
      </p:ext>
    </p:extLst>
  </p:cSld>
  <p:clrMapOvr>
    <a:masterClrMapping/>
  </p:clrMapOvr>
  <p:transition advClick="0">
    <p:randomBar dir="vert"/>
  </p:transition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dirty="0">
                <a:latin typeface="標楷體" panose="03000509000000000000" pitchFamily="65" charset="-120"/>
                <a:ea typeface="標楷體" panose="03000509000000000000" pitchFamily="65" charset="-120"/>
              </a:rPr>
              <a:t>福利服務</a:t>
            </a:r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>
            <a:normAutofit fontScale="70000" lnSpcReduction="20000"/>
          </a:bodyPr>
          <a:lstStyle/>
          <a:p>
            <a:pPr marL="514350" lvl="1" indent="-514350">
              <a:buSzPct val="100000"/>
              <a:buFont typeface="+mj-ea"/>
              <a:buAutoNum type="ea1ChtPeriod"/>
            </a:pPr>
            <a:r>
              <a:rPr lang="zh-TW" altLang="en-US" sz="3200" dirty="0">
                <a:latin typeface="標楷體" panose="03000509000000000000" pitchFamily="65" charset="-120"/>
                <a:ea typeface="標楷體" panose="03000509000000000000" pitchFamily="65" charset="-120"/>
              </a:rPr>
              <a:t>辦理會員傷病、災害、喪亡撫慰及結婚、退休紀念品辦理。</a:t>
            </a:r>
            <a:endParaRPr lang="en-US" altLang="zh-TW" sz="3200" dirty="0"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pPr marL="914400" lvl="2" indent="-514350">
              <a:buNone/>
            </a:pPr>
            <a:r>
              <a:rPr lang="en-US" altLang="zh-TW" sz="2800" dirty="0">
                <a:latin typeface="標楷體" panose="03000509000000000000" pitchFamily="65" charset="-120"/>
                <a:ea typeface="標楷體" panose="03000509000000000000" pitchFamily="65" charset="-120"/>
              </a:rPr>
              <a:t>(</a:t>
            </a:r>
            <a:r>
              <a:rPr lang="zh-TW" altLang="en-US" sz="2800" dirty="0">
                <a:latin typeface="標楷體" panose="03000509000000000000" pitchFamily="65" charset="-120"/>
                <a:ea typeface="標楷體" panose="03000509000000000000" pitchFamily="65" charset="-120"/>
                <a:hlinkClick r:id="rId2" action="ppaction://hlinkfile"/>
              </a:rPr>
              <a:t>退休</a:t>
            </a:r>
            <a:r>
              <a:rPr lang="zh-TW" altLang="en-US" sz="2800" dirty="0">
                <a:latin typeface="標楷體" panose="03000509000000000000" pitchFamily="65" charset="-120"/>
                <a:ea typeface="標楷體" panose="03000509000000000000" pitchFamily="65" charset="-120"/>
              </a:rPr>
              <a:t>、</a:t>
            </a:r>
            <a:r>
              <a:rPr lang="zh-TW" altLang="en-US" sz="2800" dirty="0">
                <a:latin typeface="標楷體" panose="03000509000000000000" pitchFamily="65" charset="-120"/>
                <a:ea typeface="標楷體" panose="03000509000000000000" pitchFamily="65" charset="-120"/>
                <a:hlinkClick r:id="rId3" action="ppaction://hlinkfile"/>
              </a:rPr>
              <a:t>結婚</a:t>
            </a:r>
            <a:r>
              <a:rPr lang="zh-TW" altLang="en-US" sz="2800" dirty="0">
                <a:latin typeface="標楷體" panose="03000509000000000000" pitchFamily="65" charset="-120"/>
                <a:ea typeface="標楷體" panose="03000509000000000000" pitchFamily="65" charset="-120"/>
              </a:rPr>
              <a:t>、</a:t>
            </a:r>
            <a:r>
              <a:rPr lang="zh-TW" altLang="en-US" sz="2800" dirty="0">
                <a:latin typeface="標楷體" panose="03000509000000000000" pitchFamily="65" charset="-120"/>
                <a:ea typeface="標楷體" panose="03000509000000000000" pitchFamily="65" charset="-120"/>
                <a:hlinkClick r:id="rId4" action="ppaction://hlinkfile"/>
              </a:rPr>
              <a:t>慰問弔奠</a:t>
            </a:r>
            <a:r>
              <a:rPr lang="zh-TW" altLang="en-US" sz="2800" dirty="0">
                <a:latin typeface="標楷體" panose="03000509000000000000" pitchFamily="65" charset="-120"/>
                <a:ea typeface="標楷體" panose="03000509000000000000" pitchFamily="65" charset="-120"/>
              </a:rPr>
              <a:t>具領憑證</a:t>
            </a:r>
            <a:r>
              <a:rPr lang="en-US" altLang="zh-TW" sz="2800" dirty="0">
                <a:latin typeface="標楷體" panose="03000509000000000000" pitchFamily="65" charset="-120"/>
                <a:ea typeface="標楷體" panose="03000509000000000000" pitchFamily="65" charset="-120"/>
              </a:rPr>
              <a:t>)</a:t>
            </a:r>
          </a:p>
          <a:p>
            <a:pPr marL="514350" lvl="1" indent="-514350">
              <a:buSzPct val="100000"/>
              <a:buFont typeface="+mj-ea"/>
              <a:buAutoNum type="ea1ChtPeriod"/>
            </a:pPr>
            <a:r>
              <a:rPr lang="zh-TW" altLang="en-US" sz="3200" dirty="0">
                <a:latin typeface="標楷體" panose="03000509000000000000" pitchFamily="65" charset="-120"/>
                <a:ea typeface="標楷體" panose="03000509000000000000" pitchFamily="65" charset="-120"/>
              </a:rPr>
              <a:t>會員福利、康樂、保險等服務。</a:t>
            </a:r>
            <a:endParaRPr lang="en-US" altLang="zh-TW" sz="3200" dirty="0"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pPr marL="914400" lvl="2" indent="-514350">
              <a:buNone/>
            </a:pPr>
            <a:r>
              <a:rPr lang="en-US" altLang="zh-TW" sz="2800" dirty="0">
                <a:latin typeface="標楷體" panose="03000509000000000000" pitchFamily="65" charset="-120"/>
                <a:ea typeface="標楷體" panose="03000509000000000000" pitchFamily="65" charset="-120"/>
              </a:rPr>
              <a:t>(</a:t>
            </a:r>
            <a:r>
              <a:rPr lang="zh-TW" altLang="en-US" sz="2800" dirty="0">
                <a:latin typeface="標楷體" panose="03000509000000000000" pitchFamily="65" charset="-120"/>
                <a:ea typeface="標楷體" panose="03000509000000000000" pitchFamily="65" charset="-120"/>
                <a:hlinkClick r:id="rId5" action="ppaction://hlinkfile"/>
              </a:rPr>
              <a:t>福利會議紀錄</a:t>
            </a:r>
            <a:r>
              <a:rPr lang="en-US" altLang="zh-TW" sz="2800" dirty="0">
                <a:latin typeface="標楷體" panose="03000509000000000000" pitchFamily="65" charset="-120"/>
                <a:ea typeface="標楷體" panose="03000509000000000000" pitchFamily="65" charset="-120"/>
              </a:rPr>
              <a:t>〔</a:t>
            </a:r>
            <a:r>
              <a:rPr lang="zh-TW" altLang="en-US" sz="2800" dirty="0">
                <a:latin typeface="標楷體" panose="03000509000000000000" pitchFamily="65" charset="-120"/>
                <a:ea typeface="標楷體" panose="03000509000000000000" pitchFamily="65" charset="-120"/>
                <a:hlinkClick r:id="rId6" action="ppaction://hlinkfile"/>
              </a:rPr>
              <a:t>參與活動紀錄、照片</a:t>
            </a:r>
            <a:r>
              <a:rPr lang="en-US" altLang="zh-TW" sz="2800" dirty="0">
                <a:latin typeface="標楷體" panose="03000509000000000000" pitchFamily="65" charset="-120"/>
                <a:ea typeface="標楷體" panose="03000509000000000000" pitchFamily="65" charset="-120"/>
              </a:rPr>
              <a:t>〕)</a:t>
            </a:r>
          </a:p>
          <a:p>
            <a:pPr marL="514350" lvl="1" indent="-514350">
              <a:buSzPct val="100000"/>
              <a:buFont typeface="+mj-ea"/>
              <a:buAutoNum type="ea1ChtPeriod"/>
            </a:pPr>
            <a:r>
              <a:rPr lang="zh-TW" altLang="en-US" sz="3200" dirty="0">
                <a:latin typeface="標楷體" panose="03000509000000000000" pitchFamily="65" charset="-120"/>
                <a:ea typeface="標楷體" panose="03000509000000000000" pitchFamily="65" charset="-120"/>
              </a:rPr>
              <a:t>會員子女教育獎學金申請是否依規定辦理。</a:t>
            </a:r>
            <a:endParaRPr lang="en-US" altLang="zh-TW" sz="3200" dirty="0"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pPr marL="914400" lvl="2" indent="-514350">
              <a:buNone/>
            </a:pPr>
            <a:r>
              <a:rPr lang="en-US" altLang="zh-TW" sz="2800" dirty="0">
                <a:latin typeface="標楷體" panose="03000509000000000000" pitchFamily="65" charset="-120"/>
                <a:ea typeface="標楷體" panose="03000509000000000000" pitchFamily="65" charset="-120"/>
              </a:rPr>
              <a:t>(</a:t>
            </a:r>
            <a:r>
              <a:rPr lang="zh-TW" altLang="en-US" sz="2800" dirty="0">
                <a:latin typeface="標楷體" panose="03000509000000000000" pitchFamily="65" charset="-120"/>
                <a:ea typeface="標楷體" panose="03000509000000000000" pitchFamily="65" charset="-120"/>
              </a:rPr>
              <a:t>簽收單名冊留存 </a:t>
            </a:r>
            <a:r>
              <a:rPr lang="zh-TW" altLang="en-US" sz="2800" dirty="0">
                <a:latin typeface="標楷體" panose="03000509000000000000" pitchFamily="65" charset="-120"/>
                <a:ea typeface="標楷體" panose="03000509000000000000" pitchFamily="65" charset="-120"/>
                <a:hlinkClick r:id="rId7" action="ppaction://hlinkfile"/>
              </a:rPr>
              <a:t>高中</a:t>
            </a:r>
            <a:r>
              <a:rPr lang="zh-TW" altLang="en-US" sz="2800" dirty="0">
                <a:latin typeface="標楷體" panose="03000509000000000000" pitchFamily="65" charset="-120"/>
                <a:ea typeface="標楷體" panose="03000509000000000000" pitchFamily="65" charset="-120"/>
              </a:rPr>
              <a:t> </a:t>
            </a:r>
            <a:r>
              <a:rPr lang="zh-TW" altLang="en-US" sz="2800" dirty="0">
                <a:latin typeface="標楷體" panose="03000509000000000000" pitchFamily="65" charset="-120"/>
                <a:ea typeface="標楷體" panose="03000509000000000000" pitchFamily="65" charset="-120"/>
                <a:hlinkClick r:id="rId8" action="ppaction://hlinkfile"/>
              </a:rPr>
              <a:t>大專</a:t>
            </a:r>
            <a:r>
              <a:rPr lang="zh-TW" altLang="en-US" sz="2800" dirty="0">
                <a:latin typeface="標楷體" panose="03000509000000000000" pitchFamily="65" charset="-120"/>
                <a:ea typeface="標楷體" panose="03000509000000000000" pitchFamily="65" charset="-120"/>
              </a:rPr>
              <a:t>、</a:t>
            </a:r>
            <a:r>
              <a:rPr lang="zh-TW" altLang="en-US" sz="2800" u="sng" dirty="0">
                <a:solidFill>
                  <a:srgbClr val="00B0F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核定名冊簽收具領留</a:t>
            </a:r>
            <a:endParaRPr lang="en-US" altLang="zh-TW" sz="2800" u="sng" dirty="0">
              <a:solidFill>
                <a:srgbClr val="00B0F0"/>
              </a:solidFill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pPr marL="914400" lvl="2" indent="-514350">
              <a:buNone/>
            </a:pPr>
            <a:r>
              <a:rPr lang="en-US" altLang="zh-TW" sz="2800" dirty="0">
                <a:latin typeface="標楷體" panose="03000509000000000000" pitchFamily="65" charset="-120"/>
                <a:ea typeface="標楷體" panose="03000509000000000000" pitchFamily="65" charset="-120"/>
              </a:rPr>
              <a:t> </a:t>
            </a:r>
            <a:r>
              <a:rPr lang="zh-TW" altLang="en-US" sz="2800" u="sng" dirty="0">
                <a:solidFill>
                  <a:srgbClr val="00B0F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存</a:t>
            </a:r>
            <a:r>
              <a:rPr lang="en-US" altLang="zh-TW" sz="2800" dirty="0">
                <a:latin typeface="標楷體" panose="03000509000000000000" pitchFamily="65" charset="-120"/>
                <a:ea typeface="標楷體" panose="03000509000000000000" pitchFamily="65" charset="-120"/>
              </a:rPr>
              <a:t>)</a:t>
            </a:r>
          </a:p>
          <a:p>
            <a:pPr marL="514350" lvl="1" indent="-514350">
              <a:buSzPct val="100000"/>
              <a:buFont typeface="+mj-ea"/>
              <a:buAutoNum type="ea1ChtPeriod"/>
            </a:pPr>
            <a:r>
              <a:rPr lang="zh-TW" altLang="en-US" sz="3200" dirty="0">
                <a:latin typeface="標楷體" panose="03000509000000000000" pitchFamily="65" charset="-120"/>
                <a:ea typeface="標楷體" panose="03000509000000000000" pitchFamily="65" charset="-120"/>
              </a:rPr>
              <a:t>會員傷亡互助各種報表按時統計填報。</a:t>
            </a:r>
            <a:endParaRPr lang="en-US" altLang="zh-TW" sz="3200" dirty="0"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pPr marL="914400" lvl="2" indent="-514350">
              <a:buNone/>
            </a:pPr>
            <a:r>
              <a:rPr lang="en-US" altLang="zh-TW" sz="2800" dirty="0">
                <a:latin typeface="標楷體" panose="03000509000000000000" pitchFamily="65" charset="-120"/>
                <a:ea typeface="標楷體" panose="03000509000000000000" pitchFamily="65" charset="-120"/>
              </a:rPr>
              <a:t>(</a:t>
            </a:r>
            <a:r>
              <a:rPr lang="zh-TW" altLang="en-US" sz="2800" dirty="0">
                <a:latin typeface="標楷體" panose="03000509000000000000" pitchFamily="65" charset="-120"/>
                <a:ea typeface="標楷體" panose="03000509000000000000" pitchFamily="65" charset="-120"/>
                <a:hlinkClick r:id="rId9" action="ppaction://hlinkfile"/>
              </a:rPr>
              <a:t>互助金請領單</a:t>
            </a:r>
            <a:r>
              <a:rPr lang="en-US" altLang="zh-TW" sz="2800" dirty="0">
                <a:latin typeface="標楷體" panose="03000509000000000000" pitchFamily="65" charset="-120"/>
                <a:ea typeface="標楷體" panose="03000509000000000000" pitchFamily="65" charset="-120"/>
              </a:rPr>
              <a:t>)</a:t>
            </a:r>
          </a:p>
          <a:p>
            <a:pPr marL="514350" indent="-514350">
              <a:buNone/>
            </a:pPr>
            <a:endParaRPr lang="en-US" altLang="zh-TW" dirty="0"/>
          </a:p>
          <a:p>
            <a:endParaRPr lang="zh-TW" altLang="en-US" dirty="0"/>
          </a:p>
        </p:txBody>
      </p:sp>
      <p:pic>
        <p:nvPicPr>
          <p:cNvPr id="6" name="Picture 2" descr="D:\工會網頁\test\images\tplu-logo.gif">
            <a:hlinkClick r:id="rId10" action="ppaction://hlinksldjump"/>
          </p:cNvPr>
          <p:cNvPicPr>
            <a:picLocks noChangeAspect="1" noChangeArrowheads="1"/>
          </p:cNvPicPr>
          <p:nvPr/>
        </p:nvPicPr>
        <p:blipFill>
          <a:blip r:embed="rId11" cstate="print"/>
          <a:srcRect/>
          <a:stretch>
            <a:fillRect/>
          </a:stretch>
        </p:blipFill>
        <p:spPr bwMode="auto">
          <a:xfrm>
            <a:off x="7308305" y="188640"/>
            <a:ext cx="1296144" cy="1234028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4153084737"/>
      </p:ext>
    </p:extLst>
  </p:cSld>
  <p:clrMapOvr>
    <a:masterClrMapping/>
  </p:clrMapOvr>
  <p:transition advClick="0">
    <p:randomBar dir="vert"/>
  </p:transition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dirty="0">
                <a:latin typeface="標楷體" panose="03000509000000000000" pitchFamily="65" charset="-120"/>
                <a:ea typeface="標楷體" panose="03000509000000000000" pitchFamily="65" charset="-120"/>
              </a:rPr>
              <a:t>文宣</a:t>
            </a:r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514350" indent="-514350">
              <a:buSzPct val="100000"/>
              <a:buFont typeface="+mj-ea"/>
              <a:buAutoNum type="ea1ChtPeriod"/>
            </a:pPr>
            <a:r>
              <a:rPr lang="zh-TW" altLang="en-US" dirty="0">
                <a:latin typeface="標楷體" panose="03000509000000000000" pitchFamily="65" charset="-120"/>
                <a:ea typeface="標楷體" panose="03000509000000000000" pitchFamily="65" charset="-120"/>
              </a:rPr>
              <a:t>有無建立各項會務活動資料、並作有系統之管理。</a:t>
            </a:r>
            <a:endParaRPr lang="en-US" altLang="zh-TW" dirty="0"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pPr marL="914400" lvl="1" indent="-514350">
              <a:lnSpc>
                <a:spcPct val="90000"/>
              </a:lnSpc>
              <a:buNone/>
            </a:pPr>
            <a:r>
              <a:rPr lang="en-US" altLang="zh-TW" dirty="0">
                <a:latin typeface="標楷體" panose="03000509000000000000" pitchFamily="65" charset="-120"/>
                <a:ea typeface="標楷體" panose="03000509000000000000" pitchFamily="65" charset="-120"/>
              </a:rPr>
              <a:t>(</a:t>
            </a:r>
            <a:r>
              <a:rPr lang="zh-TW" altLang="en-US" dirty="0">
                <a:latin typeface="標楷體" panose="03000509000000000000" pitchFamily="65" charset="-120"/>
                <a:ea typeface="標楷體" panose="03000509000000000000" pitchFamily="65" charset="-120"/>
              </a:rPr>
              <a:t>選舉活動</a:t>
            </a:r>
            <a:r>
              <a:rPr lang="en-US" altLang="zh-TW" dirty="0">
                <a:latin typeface="標楷體" panose="03000509000000000000" pitchFamily="65" charset="-120"/>
                <a:ea typeface="標楷體" panose="03000509000000000000" pitchFamily="65" charset="-120"/>
              </a:rPr>
              <a:t>〔</a:t>
            </a:r>
            <a:r>
              <a:rPr lang="zh-TW" altLang="en-US" dirty="0">
                <a:latin typeface="標楷體" panose="03000509000000000000" pitchFamily="65" charset="-120"/>
                <a:ea typeface="標楷體" panose="03000509000000000000" pitchFamily="65" charset="-120"/>
                <a:hlinkClick r:id="rId2" action="ppaction://hlinkfile"/>
              </a:rPr>
              <a:t>發函</a:t>
            </a:r>
            <a:r>
              <a:rPr lang="zh-TW" altLang="en-US" dirty="0">
                <a:latin typeface="標楷體" panose="03000509000000000000" pitchFamily="65" charset="-120"/>
                <a:ea typeface="標楷體" panose="03000509000000000000" pitchFamily="65" charset="-120"/>
              </a:rPr>
              <a:t>、</a:t>
            </a:r>
            <a:r>
              <a:rPr lang="zh-TW" altLang="en-US" dirty="0">
                <a:latin typeface="標楷體" panose="03000509000000000000" pitchFamily="65" charset="-120"/>
                <a:ea typeface="標楷體" panose="03000509000000000000" pitchFamily="65" charset="-120"/>
                <a:hlinkClick r:id="rId3" action="ppaction://hlinkfile"/>
              </a:rPr>
              <a:t>公告</a:t>
            </a:r>
            <a:r>
              <a:rPr lang="zh-TW" altLang="en-US" dirty="0">
                <a:latin typeface="標楷體" panose="03000509000000000000" pitchFamily="65" charset="-120"/>
                <a:ea typeface="標楷體" panose="03000509000000000000" pitchFamily="65" charset="-120"/>
              </a:rPr>
              <a:t>、</a:t>
            </a:r>
            <a:r>
              <a:rPr lang="zh-TW" altLang="en-US" dirty="0">
                <a:latin typeface="標楷體" panose="03000509000000000000" pitchFamily="65" charset="-120"/>
                <a:ea typeface="標楷體" panose="03000509000000000000" pitchFamily="65" charset="-120"/>
                <a:hlinkClick r:id="rId4" action="ppaction://hlinkfile"/>
              </a:rPr>
              <a:t>開票</a:t>
            </a:r>
            <a:r>
              <a:rPr lang="en-US" altLang="zh-TW" dirty="0">
                <a:latin typeface="標楷體" panose="03000509000000000000" pitchFamily="65" charset="-120"/>
                <a:ea typeface="標楷體" panose="03000509000000000000" pitchFamily="65" charset="-120"/>
              </a:rPr>
              <a:t>〕</a:t>
            </a:r>
            <a:r>
              <a:rPr lang="zh-TW" altLang="en-US" dirty="0">
                <a:latin typeface="標楷體" panose="03000509000000000000" pitchFamily="65" charset="-120"/>
                <a:ea typeface="標楷體" panose="03000509000000000000" pitchFamily="65" charset="-120"/>
              </a:rPr>
              <a:t>、開會、訓練、</a:t>
            </a:r>
            <a:endParaRPr lang="en-US" altLang="zh-TW" dirty="0"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pPr marL="914400" lvl="1" indent="-514350">
              <a:lnSpc>
                <a:spcPct val="90000"/>
              </a:lnSpc>
              <a:buNone/>
            </a:pPr>
            <a:r>
              <a:rPr lang="zh-TW" altLang="en-US" dirty="0">
                <a:latin typeface="標楷體" panose="03000509000000000000" pitchFamily="65" charset="-120"/>
                <a:ea typeface="標楷體" panose="03000509000000000000" pitchFamily="65" charset="-120"/>
              </a:rPr>
              <a:t>  宣導海報、相片、書面紀錄</a:t>
            </a:r>
            <a:r>
              <a:rPr lang="en-US" altLang="zh-TW" dirty="0">
                <a:latin typeface="標楷體" panose="03000509000000000000" pitchFamily="65" charset="-120"/>
                <a:ea typeface="標楷體" panose="03000509000000000000" pitchFamily="65" charset="-120"/>
              </a:rPr>
              <a:t>)</a:t>
            </a:r>
          </a:p>
          <a:p>
            <a:pPr marL="514350" indent="-514350">
              <a:lnSpc>
                <a:spcPct val="90000"/>
              </a:lnSpc>
              <a:buSzPct val="100000"/>
              <a:buFont typeface="+mj-ea"/>
              <a:buAutoNum type="ea1ChtPeriod"/>
            </a:pPr>
            <a:r>
              <a:rPr lang="zh-TW" altLang="en-US" dirty="0">
                <a:latin typeface="標楷體" panose="03000509000000000000" pitchFamily="65" charset="-120"/>
                <a:ea typeface="標楷體" panose="03000509000000000000" pitchFamily="65" charset="-120"/>
              </a:rPr>
              <a:t>「電工通訊」、文宣資料之分發傳閱。</a:t>
            </a:r>
            <a:endParaRPr lang="en-US" altLang="zh-TW" dirty="0"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pPr lvl="1">
              <a:buNone/>
            </a:pPr>
            <a:r>
              <a:rPr lang="en-US" altLang="zh-TW" dirty="0">
                <a:latin typeface="標楷體" panose="03000509000000000000" pitchFamily="65" charset="-120"/>
                <a:ea typeface="標楷體" panose="03000509000000000000" pitchFamily="65" charset="-120"/>
              </a:rPr>
              <a:t>(</a:t>
            </a:r>
            <a:r>
              <a:rPr lang="zh-TW" altLang="en-US" dirty="0">
                <a:latin typeface="標楷體" panose="03000509000000000000" pitchFamily="65" charset="-120"/>
                <a:ea typeface="標楷體" panose="03000509000000000000" pitchFamily="65" charset="-120"/>
                <a:hlinkClick r:id="rId5" action="ppaction://hlinkfile"/>
              </a:rPr>
              <a:t>相關人員保存、建檔情形是否落實</a:t>
            </a:r>
            <a:r>
              <a:rPr lang="en-US" altLang="zh-TW" dirty="0">
                <a:latin typeface="標楷體" panose="03000509000000000000" pitchFamily="65" charset="-120"/>
                <a:ea typeface="標楷體" panose="03000509000000000000" pitchFamily="65" charset="-120"/>
              </a:rPr>
              <a:t>)</a:t>
            </a:r>
            <a:endParaRPr lang="zh-TW" altLang="en-US" dirty="0">
              <a:latin typeface="標楷體" panose="03000509000000000000" pitchFamily="65" charset="-120"/>
              <a:ea typeface="標楷體" panose="03000509000000000000" pitchFamily="65" charset="-120"/>
            </a:endParaRPr>
          </a:p>
        </p:txBody>
      </p:sp>
      <p:pic>
        <p:nvPicPr>
          <p:cNvPr id="5" name="Picture 2" descr="D:\工會網頁\test\images\tplu-logo.gif">
            <a:hlinkClick r:id="rId6" action="ppaction://hlinksldjump"/>
          </p:cNvPr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7308305" y="188640"/>
            <a:ext cx="1296144" cy="1234028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3240271122"/>
      </p:ext>
    </p:extLst>
  </p:cSld>
  <p:clrMapOvr>
    <a:masterClrMapping/>
  </p:clrMapOvr>
  <p:transition advClick="0">
    <p:randomBar dir="vert"/>
  </p:transition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dirty="0">
                <a:latin typeface="標楷體" panose="03000509000000000000" pitchFamily="65" charset="-120"/>
                <a:ea typeface="標楷體" panose="03000509000000000000" pitchFamily="65" charset="-120"/>
              </a:rPr>
              <a:t>總務</a:t>
            </a:r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514350" indent="-514350">
              <a:buSzPct val="100000"/>
              <a:buFont typeface="+mj-ea"/>
              <a:buAutoNum type="ea1ChtPeriod"/>
            </a:pPr>
            <a:r>
              <a:rPr lang="zh-TW" altLang="en-US" dirty="0">
                <a:latin typeface="標楷體" panose="03000509000000000000" pitchFamily="65" charset="-120"/>
                <a:ea typeface="標楷體" panose="03000509000000000000" pitchFamily="65" charset="-120"/>
              </a:rPr>
              <a:t>文書管理工作是否落實。</a:t>
            </a:r>
            <a:endParaRPr lang="en-US" altLang="zh-TW" dirty="0"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pPr lvl="1">
              <a:buNone/>
            </a:pPr>
            <a:r>
              <a:rPr lang="en-US" altLang="zh-TW" dirty="0">
                <a:latin typeface="標楷體" panose="03000509000000000000" pitchFamily="65" charset="-120"/>
                <a:ea typeface="標楷體" panose="03000509000000000000" pitchFamily="65" charset="-120"/>
              </a:rPr>
              <a:t>(</a:t>
            </a:r>
            <a:r>
              <a:rPr lang="zh-TW" altLang="en-US" dirty="0">
                <a:latin typeface="標楷體" panose="03000509000000000000" pitchFamily="65" charset="-120"/>
                <a:ea typeface="標楷體" panose="03000509000000000000" pitchFamily="65" charset="-120"/>
                <a:hlinkClick r:id="rId2" action="ppaction://hlinkfile"/>
              </a:rPr>
              <a:t>文書</a:t>
            </a:r>
            <a:r>
              <a:rPr lang="zh-TW" altLang="en-US" dirty="0">
                <a:latin typeface="標楷體" panose="03000509000000000000" pitchFamily="65" charset="-120"/>
                <a:ea typeface="標楷體" panose="03000509000000000000" pitchFamily="65" charset="-120"/>
              </a:rPr>
              <a:t>分類、</a:t>
            </a:r>
            <a:r>
              <a:rPr lang="zh-TW" altLang="en-US" dirty="0">
                <a:latin typeface="標楷體" panose="03000509000000000000" pitchFamily="65" charset="-120"/>
                <a:ea typeface="標楷體" panose="03000509000000000000" pitchFamily="65" charset="-120"/>
                <a:hlinkClick r:id="rId3" action="ppaction://hlinkfile"/>
              </a:rPr>
              <a:t>收</a:t>
            </a:r>
            <a:r>
              <a:rPr lang="en-US" altLang="zh-TW" dirty="0">
                <a:latin typeface="標楷體" panose="03000509000000000000" pitchFamily="65" charset="-120"/>
                <a:ea typeface="標楷體" panose="03000509000000000000" pitchFamily="65" charset="-120"/>
              </a:rPr>
              <a:t>.</a:t>
            </a:r>
            <a:r>
              <a:rPr lang="zh-TW" altLang="en-US" dirty="0">
                <a:latin typeface="標楷體" panose="03000509000000000000" pitchFamily="65" charset="-120"/>
                <a:ea typeface="標楷體" panose="03000509000000000000" pitchFamily="65" charset="-120"/>
                <a:hlinkClick r:id="rId4" action="ppaction://hlinkfile"/>
              </a:rPr>
              <a:t>發</a:t>
            </a:r>
            <a:r>
              <a:rPr lang="zh-TW" altLang="en-US" dirty="0">
                <a:latin typeface="標楷體" panose="03000509000000000000" pitchFamily="65" charset="-120"/>
                <a:ea typeface="標楷體" panose="03000509000000000000" pitchFamily="65" charset="-120"/>
              </a:rPr>
              <a:t>文登記、</a:t>
            </a:r>
            <a:r>
              <a:rPr lang="zh-TW" altLang="en-US" u="sng" dirty="0">
                <a:solidFill>
                  <a:srgbClr val="00B0F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公文簽核</a:t>
            </a:r>
            <a:r>
              <a:rPr lang="zh-TW" altLang="en-US" dirty="0">
                <a:latin typeface="標楷體" panose="03000509000000000000" pitchFamily="65" charset="-120"/>
                <a:ea typeface="標楷體" panose="03000509000000000000" pitchFamily="65" charset="-120"/>
              </a:rPr>
              <a:t>、</a:t>
            </a:r>
            <a:r>
              <a:rPr lang="zh-TW" altLang="en-US" u="sng" dirty="0">
                <a:latin typeface="標楷體" panose="03000509000000000000" pitchFamily="65" charset="-120"/>
                <a:ea typeface="標楷體" panose="03000509000000000000" pitchFamily="65" charset="-120"/>
              </a:rPr>
              <a:t>檔案分類</a:t>
            </a:r>
            <a:r>
              <a:rPr lang="en-US" altLang="zh-TW" dirty="0">
                <a:latin typeface="標楷體" panose="03000509000000000000" pitchFamily="65" charset="-120"/>
                <a:ea typeface="標楷體" panose="03000509000000000000" pitchFamily="65" charset="-120"/>
              </a:rPr>
              <a:t>)</a:t>
            </a:r>
          </a:p>
          <a:p>
            <a:pPr lvl="1">
              <a:buNone/>
            </a:pPr>
            <a:r>
              <a:rPr lang="en-US" altLang="zh-TW" dirty="0">
                <a:latin typeface="標楷體" panose="03000509000000000000" pitchFamily="65" charset="-120"/>
                <a:ea typeface="標楷體" panose="03000509000000000000" pitchFamily="65" charset="-120"/>
              </a:rPr>
              <a:t>(</a:t>
            </a:r>
            <a:r>
              <a:rPr lang="zh-TW" altLang="en-US" dirty="0">
                <a:latin typeface="標楷體" panose="03000509000000000000" pitchFamily="65" charset="-120"/>
                <a:ea typeface="標楷體" panose="03000509000000000000" pitchFamily="65" charset="-120"/>
              </a:rPr>
              <a:t>移交項目</a:t>
            </a:r>
            <a:r>
              <a:rPr lang="en-US" altLang="zh-TW" dirty="0">
                <a:latin typeface="標楷體" panose="03000509000000000000" pitchFamily="65" charset="-120"/>
                <a:ea typeface="標楷體" panose="03000509000000000000" pitchFamily="65" charset="-120"/>
              </a:rPr>
              <a:t>:</a:t>
            </a:r>
            <a:r>
              <a:rPr lang="zh-TW" altLang="en-US" dirty="0">
                <a:latin typeface="標楷體" panose="03000509000000000000" pitchFamily="65" charset="-120"/>
                <a:ea typeface="標楷體" panose="03000509000000000000" pitchFamily="65" charset="-120"/>
                <a:hlinkClick r:id="rId5" action="ppaction://hlinkfile"/>
              </a:rPr>
              <a:t>業務</a:t>
            </a:r>
            <a:r>
              <a:rPr lang="zh-TW" altLang="en-US" dirty="0">
                <a:latin typeface="標楷體" panose="03000509000000000000" pitchFamily="65" charset="-120"/>
                <a:ea typeface="標楷體" panose="03000509000000000000" pitchFamily="65" charset="-120"/>
              </a:rPr>
              <a:t>、</a:t>
            </a:r>
            <a:r>
              <a:rPr lang="zh-TW" altLang="en-US" dirty="0">
                <a:latin typeface="標楷體" panose="03000509000000000000" pitchFamily="65" charset="-120"/>
                <a:ea typeface="標楷體" panose="03000509000000000000" pitchFamily="65" charset="-120"/>
                <a:hlinkClick r:id="rId6" action="ppaction://hlinkfile"/>
              </a:rPr>
              <a:t>財產</a:t>
            </a:r>
            <a:r>
              <a:rPr lang="zh-TW" altLang="en-US" dirty="0">
                <a:latin typeface="標楷體" panose="03000509000000000000" pitchFamily="65" charset="-120"/>
                <a:ea typeface="標楷體" panose="03000509000000000000" pitchFamily="65" charset="-120"/>
              </a:rPr>
              <a:t>、</a:t>
            </a:r>
            <a:r>
              <a:rPr lang="zh-TW" altLang="en-US" dirty="0">
                <a:latin typeface="標楷體" panose="03000509000000000000" pitchFamily="65" charset="-120"/>
                <a:ea typeface="標楷體" panose="03000509000000000000" pitchFamily="65" charset="-120"/>
                <a:hlinkClick r:id="rId7" action="ppaction://hlinkfile"/>
              </a:rPr>
              <a:t>檔案</a:t>
            </a:r>
            <a:r>
              <a:rPr lang="zh-TW" altLang="en-US" dirty="0">
                <a:latin typeface="標楷體" panose="03000509000000000000" pitchFamily="65" charset="-120"/>
                <a:ea typeface="標楷體" panose="03000509000000000000" pitchFamily="65" charset="-120"/>
              </a:rPr>
              <a:t>、</a:t>
            </a:r>
            <a:r>
              <a:rPr lang="zh-TW" altLang="en-US" u="sng" dirty="0">
                <a:solidFill>
                  <a:srgbClr val="00B0F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存摺</a:t>
            </a:r>
            <a:r>
              <a:rPr lang="zh-TW" altLang="en-US" dirty="0">
                <a:latin typeface="標楷體" panose="03000509000000000000" pitchFamily="65" charset="-120"/>
                <a:ea typeface="標楷體" panose="03000509000000000000" pitchFamily="65" charset="-120"/>
              </a:rPr>
              <a:t>、</a:t>
            </a:r>
            <a:r>
              <a:rPr lang="zh-TW" altLang="en-US" dirty="0">
                <a:latin typeface="標楷體" panose="03000509000000000000" pitchFamily="65" charset="-120"/>
                <a:ea typeface="標楷體" panose="03000509000000000000" pitchFamily="65" charset="-120"/>
                <a:hlinkClick r:id="rId8" action="ppaction://hlinkfile"/>
              </a:rPr>
              <a:t>印信</a:t>
            </a:r>
            <a:r>
              <a:rPr lang="en-US" altLang="zh-TW" dirty="0">
                <a:latin typeface="標楷體" panose="03000509000000000000" pitchFamily="65" charset="-120"/>
                <a:ea typeface="標楷體" panose="03000509000000000000" pitchFamily="65" charset="-120"/>
              </a:rPr>
              <a:t>)</a:t>
            </a:r>
          </a:p>
          <a:p>
            <a:pPr marL="514350" indent="-514350">
              <a:spcBef>
                <a:spcPts val="3000"/>
              </a:spcBef>
              <a:buSzPct val="100000"/>
              <a:buFont typeface="+mj-ea"/>
              <a:buAutoNum type="ea1ChtPeriod"/>
            </a:pPr>
            <a:r>
              <a:rPr lang="zh-TW" altLang="en-US" dirty="0">
                <a:latin typeface="標楷體" panose="03000509000000000000" pitchFamily="65" charset="-120"/>
                <a:ea typeface="標楷體" panose="03000509000000000000" pitchFamily="65" charset="-120"/>
              </a:rPr>
              <a:t>現金出納保管事項。</a:t>
            </a:r>
            <a:endParaRPr lang="en-US" altLang="zh-TW" dirty="0"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pPr marL="914400" lvl="1" indent="-514350">
              <a:buNone/>
            </a:pPr>
            <a:r>
              <a:rPr lang="en-US" altLang="zh-TW" dirty="0">
                <a:latin typeface="標楷體" panose="03000509000000000000" pitchFamily="65" charset="-120"/>
                <a:ea typeface="標楷體" panose="03000509000000000000" pitchFamily="65" charset="-120"/>
              </a:rPr>
              <a:t>(</a:t>
            </a:r>
            <a:r>
              <a:rPr lang="zh-TW" altLang="en-US" u="sng" dirty="0">
                <a:solidFill>
                  <a:srgbClr val="00B0F0"/>
                </a:solidFill>
                <a:latin typeface="標楷體" panose="03000509000000000000" pitchFamily="65" charset="-120"/>
                <a:ea typeface="標楷體" panose="03000509000000000000" pitchFamily="65" charset="-120"/>
                <a:hlinkClick r:id="rId9" action="ppaction://hlinkfile"/>
              </a:rPr>
              <a:t>收支</a:t>
            </a:r>
            <a:r>
              <a:rPr lang="zh-TW" altLang="en-US" u="sng" dirty="0">
                <a:solidFill>
                  <a:srgbClr val="00B0F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報告表</a:t>
            </a:r>
            <a:r>
              <a:rPr lang="zh-TW" altLang="en-US" dirty="0">
                <a:latin typeface="標楷體" panose="03000509000000000000" pitchFamily="65" charset="-120"/>
                <a:ea typeface="標楷體" panose="03000509000000000000" pitchFamily="65" charset="-120"/>
              </a:rPr>
              <a:t>、</a:t>
            </a:r>
            <a:r>
              <a:rPr lang="zh-TW" altLang="en-US" u="sng" dirty="0">
                <a:solidFill>
                  <a:srgbClr val="00B0F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週轉金登記簿</a:t>
            </a:r>
            <a:r>
              <a:rPr lang="zh-TW" altLang="en-US" dirty="0">
                <a:latin typeface="標楷體" panose="03000509000000000000" pitchFamily="65" charset="-120"/>
                <a:ea typeface="標楷體" panose="03000509000000000000" pitchFamily="65" charset="-120"/>
              </a:rPr>
              <a:t>、</a:t>
            </a:r>
            <a:r>
              <a:rPr lang="zh-TW" altLang="en-US" dirty="0">
                <a:latin typeface="標楷體" panose="03000509000000000000" pitchFamily="65" charset="-120"/>
                <a:ea typeface="標楷體" panose="03000509000000000000" pitchFamily="65" charset="-120"/>
                <a:hlinkClick r:id="rId10" action="ppaction://hlinkfile"/>
              </a:rPr>
              <a:t>原始憑證</a:t>
            </a:r>
            <a:r>
              <a:rPr lang="zh-TW" altLang="en-US" dirty="0">
                <a:latin typeface="標楷體" panose="03000509000000000000" pitchFamily="65" charset="-120"/>
                <a:ea typeface="標楷體" panose="03000509000000000000" pitchFamily="65" charset="-120"/>
              </a:rPr>
              <a:t>、</a:t>
            </a:r>
            <a:r>
              <a:rPr lang="zh-TW" altLang="en-US" dirty="0">
                <a:latin typeface="標楷體" panose="03000509000000000000" pitchFamily="65" charset="-120"/>
                <a:ea typeface="標楷體" panose="03000509000000000000" pitchFamily="65" charset="-120"/>
                <a:hlinkClick r:id="rId11" action="ppaction://hlinkfile"/>
              </a:rPr>
              <a:t>存摺</a:t>
            </a:r>
            <a:r>
              <a:rPr lang="zh-TW" altLang="en-US" dirty="0">
                <a:latin typeface="標楷體" panose="03000509000000000000" pitchFamily="65" charset="-120"/>
                <a:ea typeface="標楷體" panose="03000509000000000000" pitchFamily="65" charset="-120"/>
              </a:rPr>
              <a:t>、</a:t>
            </a:r>
            <a:endParaRPr lang="en-US" altLang="zh-TW" dirty="0"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pPr marL="914400" lvl="1" indent="-514350">
              <a:buNone/>
            </a:pPr>
            <a:r>
              <a:rPr lang="zh-TW" altLang="en-US" dirty="0">
                <a:latin typeface="標楷體" panose="03000509000000000000" pitchFamily="65" charset="-120"/>
                <a:ea typeface="標楷體" panose="03000509000000000000" pitchFamily="65" charset="-120"/>
                <a:hlinkClick r:id="rId12" action="ppaction://hlinkfile"/>
              </a:rPr>
              <a:t>帳務審查表</a:t>
            </a:r>
            <a:r>
              <a:rPr lang="zh-TW" altLang="en-US" dirty="0">
                <a:latin typeface="標楷體" panose="03000509000000000000" pitchFamily="65" charset="-120"/>
                <a:ea typeface="標楷體" panose="03000509000000000000" pitchFamily="65" charset="-120"/>
              </a:rPr>
              <a:t>、</a:t>
            </a:r>
            <a:r>
              <a:rPr lang="zh-TW" altLang="en-US" dirty="0">
                <a:latin typeface="標楷體" panose="03000509000000000000" pitchFamily="65" charset="-120"/>
                <a:ea typeface="標楷體" panose="03000509000000000000" pitchFamily="65" charset="-120"/>
                <a:hlinkClick r:id="" action="ppaction://noaction"/>
              </a:rPr>
              <a:t>帳務審查表填寫範例</a:t>
            </a:r>
            <a:r>
              <a:rPr lang="zh-TW" altLang="en-US" dirty="0">
                <a:latin typeface="標楷體" panose="03000509000000000000" pitchFamily="65" charset="-120"/>
                <a:ea typeface="標楷體" panose="03000509000000000000" pitchFamily="65" charset="-120"/>
              </a:rPr>
              <a:t>）</a:t>
            </a:r>
            <a:endParaRPr lang="en-US" altLang="zh-TW" dirty="0">
              <a:latin typeface="標楷體" panose="03000509000000000000" pitchFamily="65" charset="-120"/>
              <a:ea typeface="標楷體" panose="03000509000000000000" pitchFamily="65" charset="-120"/>
            </a:endParaRPr>
          </a:p>
        </p:txBody>
      </p:sp>
      <p:pic>
        <p:nvPicPr>
          <p:cNvPr id="5" name="Picture 2" descr="D:\工會網頁\test\images\tplu-logo.gif">
            <a:hlinkClick r:id="rId13" action="ppaction://hlinksldjump"/>
          </p:cNvPr>
          <p:cNvPicPr>
            <a:picLocks noChangeAspect="1" noChangeArrowheads="1"/>
          </p:cNvPicPr>
          <p:nvPr/>
        </p:nvPicPr>
        <p:blipFill>
          <a:blip r:embed="rId14" cstate="print"/>
          <a:srcRect/>
          <a:stretch>
            <a:fillRect/>
          </a:stretch>
        </p:blipFill>
        <p:spPr bwMode="auto">
          <a:xfrm>
            <a:off x="7308305" y="188640"/>
            <a:ext cx="1296144" cy="1234028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566250343"/>
      </p:ext>
    </p:extLst>
  </p:cSld>
  <p:clrMapOvr>
    <a:masterClrMapping/>
  </p:clrMapOvr>
  <p:transition advClick="0">
    <p:randomBar dir="vert"/>
  </p:transition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zh-TW" altLang="en-US" dirty="0">
                <a:latin typeface="標楷體" panose="03000509000000000000" pitchFamily="65" charset="-120"/>
                <a:ea typeface="標楷體" panose="03000509000000000000" pitchFamily="65" charset="-120"/>
              </a:rPr>
              <a:t>勞資關係</a:t>
            </a:r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SzPct val="100000"/>
              <a:buNone/>
            </a:pPr>
            <a:r>
              <a:rPr lang="zh-TW" altLang="en-US" dirty="0">
                <a:latin typeface="標楷體" panose="03000509000000000000" pitchFamily="65" charset="-120"/>
                <a:ea typeface="標楷體" panose="03000509000000000000" pitchFamily="65" charset="-120"/>
              </a:rPr>
              <a:t>勞資會議勞方代表是否依規定產生、是否依規定召開、會議紀錄及各項決議是否切實執行。</a:t>
            </a:r>
            <a:r>
              <a:rPr lang="en-US" altLang="zh-TW" dirty="0">
                <a:latin typeface="標楷體" panose="03000509000000000000" pitchFamily="65" charset="-120"/>
                <a:ea typeface="標楷體" panose="03000509000000000000" pitchFamily="65" charset="-120"/>
              </a:rPr>
              <a:t>(</a:t>
            </a:r>
            <a:r>
              <a:rPr lang="zh-TW" altLang="en-US" dirty="0">
                <a:latin typeface="標楷體" panose="03000509000000000000" pitchFamily="65" charset="-120"/>
                <a:ea typeface="標楷體" panose="03000509000000000000" pitchFamily="65" charset="-120"/>
              </a:rPr>
              <a:t>勞資會議之勞資</a:t>
            </a:r>
            <a:r>
              <a:rPr lang="zh-TW" altLang="en-US" dirty="0">
                <a:latin typeface="標楷體" panose="03000509000000000000" pitchFamily="65" charset="-120"/>
                <a:ea typeface="標楷體" panose="03000509000000000000" pitchFamily="65" charset="-120"/>
                <a:hlinkClick r:id="rId2" action="ppaction://hlinkfile"/>
              </a:rPr>
              <a:t>雙方代表是否足額</a:t>
            </a:r>
            <a:r>
              <a:rPr lang="zh-TW" altLang="en-US" dirty="0">
                <a:latin typeface="標楷體" panose="03000509000000000000" pitchFamily="65" charset="-120"/>
                <a:ea typeface="標楷體" panose="03000509000000000000" pitchFamily="65" charset="-120"/>
              </a:rPr>
              <a:t>、是否依照規定產生、</a:t>
            </a:r>
            <a:r>
              <a:rPr lang="zh-TW" altLang="en-US" dirty="0">
                <a:latin typeface="標楷體" panose="03000509000000000000" pitchFamily="65" charset="-120"/>
                <a:ea typeface="標楷體" panose="03000509000000000000" pitchFamily="65" charset="-120"/>
                <a:hlinkClick r:id="rId3" action="ppaction://hlinkfile"/>
              </a:rPr>
              <a:t>勞資會議紀錄</a:t>
            </a:r>
            <a:r>
              <a:rPr lang="zh-TW" altLang="en-US" dirty="0">
                <a:latin typeface="標楷體" panose="03000509000000000000" pitchFamily="65" charset="-120"/>
                <a:ea typeface="標楷體" panose="03000509000000000000" pitchFamily="65" charset="-120"/>
              </a:rPr>
              <a:t>是否留存分會、是否定期召開</a:t>
            </a:r>
            <a:r>
              <a:rPr lang="en-US" altLang="zh-TW" dirty="0">
                <a:latin typeface="標楷體" panose="03000509000000000000" pitchFamily="65" charset="-120"/>
                <a:ea typeface="標楷體" panose="03000509000000000000" pitchFamily="65" charset="-120"/>
              </a:rPr>
              <a:t>)</a:t>
            </a:r>
            <a:endParaRPr lang="zh-TW" altLang="en-US" dirty="0">
              <a:latin typeface="標楷體" panose="03000509000000000000" pitchFamily="65" charset="-120"/>
              <a:ea typeface="標楷體" panose="03000509000000000000" pitchFamily="65" charset="-120"/>
            </a:endParaRPr>
          </a:p>
        </p:txBody>
      </p:sp>
      <p:pic>
        <p:nvPicPr>
          <p:cNvPr id="4" name="Picture 2" descr="D:\工會網頁\test\images\tplu-logo.gif">
            <a:hlinkClick r:id="rId4" action="ppaction://hlinksldjump"/>
          </p:cNvPr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7308305" y="188640"/>
            <a:ext cx="1296144" cy="1234028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1658767123"/>
      </p:ext>
    </p:extLst>
  </p:cSld>
  <p:clrMapOvr>
    <a:masterClrMapping/>
  </p:clrMapOvr>
  <p:transition advClick="0">
    <p:randomBar dir="vert"/>
  </p:transition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dirty="0">
                <a:latin typeface="標楷體" panose="03000509000000000000" pitchFamily="65" charset="-120"/>
                <a:ea typeface="標楷體" panose="03000509000000000000" pitchFamily="65" charset="-120"/>
              </a:rPr>
              <a:t>工安</a:t>
            </a:r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514350" indent="-514350">
              <a:buSzPct val="100000"/>
              <a:buFont typeface="+mj-ea"/>
              <a:buAutoNum type="ea1ChtPeriod"/>
            </a:pPr>
            <a:r>
              <a:rPr lang="zh-TW" altLang="en-US" dirty="0">
                <a:latin typeface="標楷體" panose="03000509000000000000" pitchFamily="65" charset="-120"/>
                <a:ea typeface="標楷體" panose="03000509000000000000" pitchFamily="65" charset="-120"/>
              </a:rPr>
              <a:t>平時分會派員參與工安調查及處理情形。</a:t>
            </a:r>
            <a:endParaRPr lang="en-US" altLang="zh-TW" dirty="0"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pPr marL="914400" lvl="1" indent="-514350">
              <a:buNone/>
            </a:pPr>
            <a:r>
              <a:rPr lang="en-US" altLang="zh-TW" dirty="0">
                <a:latin typeface="標楷體" panose="03000509000000000000" pitchFamily="65" charset="-120"/>
                <a:ea typeface="標楷體" panose="03000509000000000000" pitchFamily="65" charset="-120"/>
              </a:rPr>
              <a:t>(</a:t>
            </a:r>
            <a:r>
              <a:rPr lang="zh-TW" altLang="en-US" dirty="0">
                <a:latin typeface="標楷體" panose="03000509000000000000" pitchFamily="65" charset="-120"/>
                <a:ea typeface="標楷體" panose="03000509000000000000" pitchFamily="65" charset="-120"/>
              </a:rPr>
              <a:t>平時分會派員參與</a:t>
            </a:r>
            <a:r>
              <a:rPr lang="zh-TW" altLang="en-US" dirty="0">
                <a:latin typeface="標楷體" panose="03000509000000000000" pitchFamily="65" charset="-120"/>
                <a:ea typeface="標楷體" panose="03000509000000000000" pitchFamily="65" charset="-120"/>
                <a:hlinkClick r:id="rId2" action="ppaction://hlinkfile"/>
              </a:rPr>
              <a:t>定期或不定期查核</a:t>
            </a:r>
            <a:r>
              <a:rPr lang="zh-TW" altLang="en-US" dirty="0">
                <a:latin typeface="標楷體" panose="03000509000000000000" pitchFamily="65" charset="-120"/>
                <a:ea typeface="標楷體" panose="03000509000000000000" pitchFamily="65" charset="-120"/>
              </a:rPr>
              <a:t>及協助處理</a:t>
            </a:r>
            <a:endParaRPr lang="en-US" altLang="zh-TW" dirty="0"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pPr marL="914400" lvl="1" indent="-514350">
              <a:buNone/>
            </a:pPr>
            <a:r>
              <a:rPr lang="zh-TW" altLang="en-US" dirty="0">
                <a:latin typeface="標楷體" panose="03000509000000000000" pitchFamily="65" charset="-120"/>
                <a:ea typeface="標楷體" panose="03000509000000000000" pitchFamily="65" charset="-120"/>
              </a:rPr>
              <a:t>  情形</a:t>
            </a:r>
            <a:r>
              <a:rPr lang="en-US" altLang="zh-TW" dirty="0">
                <a:latin typeface="標楷體" panose="03000509000000000000" pitchFamily="65" charset="-120"/>
                <a:ea typeface="標楷體" panose="03000509000000000000" pitchFamily="65" charset="-120"/>
              </a:rPr>
              <a:t>)</a:t>
            </a:r>
          </a:p>
          <a:p>
            <a:pPr marL="514350" indent="-514350">
              <a:buSzPct val="100000"/>
              <a:buFont typeface="+mj-ea"/>
              <a:buAutoNum type="ea1ChtPeriod"/>
            </a:pPr>
            <a:r>
              <a:rPr lang="zh-TW" altLang="en-US" dirty="0">
                <a:latin typeface="標楷體" panose="03000509000000000000" pitchFamily="65" charset="-120"/>
                <a:ea typeface="標楷體" panose="03000509000000000000" pitchFamily="65" charset="-120"/>
              </a:rPr>
              <a:t>災害事故發生時分會派員參與調查及處理情形。</a:t>
            </a:r>
            <a:endParaRPr lang="en-US" altLang="zh-TW" dirty="0"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pPr marL="914400" lvl="1" indent="-514350">
              <a:buNone/>
            </a:pPr>
            <a:r>
              <a:rPr lang="en-US" altLang="zh-TW" dirty="0">
                <a:latin typeface="標楷體" panose="03000509000000000000" pitchFamily="65" charset="-120"/>
                <a:ea typeface="標楷體" panose="03000509000000000000" pitchFamily="65" charset="-120"/>
              </a:rPr>
              <a:t>(</a:t>
            </a:r>
            <a:r>
              <a:rPr lang="zh-TW" altLang="en-US" dirty="0">
                <a:latin typeface="標楷體" panose="03000509000000000000" pitchFamily="65" charset="-120"/>
                <a:ea typeface="標楷體" panose="03000509000000000000" pitchFamily="65" charset="-120"/>
              </a:rPr>
              <a:t>災害發生時分會派員</a:t>
            </a:r>
            <a:r>
              <a:rPr lang="zh-TW" altLang="en-US" dirty="0">
                <a:latin typeface="標楷體" panose="03000509000000000000" pitchFamily="65" charset="-120"/>
                <a:ea typeface="標楷體" panose="03000509000000000000" pitchFamily="65" charset="-120"/>
                <a:hlinkClick r:id="rId3" action="ppaction://hlinkfile"/>
              </a:rPr>
              <a:t>參與調查及處理情形</a:t>
            </a:r>
            <a:r>
              <a:rPr lang="en-US" altLang="zh-TW" dirty="0">
                <a:latin typeface="標楷體" panose="03000509000000000000" pitchFamily="65" charset="-120"/>
                <a:ea typeface="標楷體" panose="03000509000000000000" pitchFamily="65" charset="-120"/>
              </a:rPr>
              <a:t>)</a:t>
            </a:r>
            <a:endParaRPr lang="zh-TW" altLang="en-US" dirty="0">
              <a:latin typeface="標楷體" panose="03000509000000000000" pitchFamily="65" charset="-120"/>
              <a:ea typeface="標楷體" panose="03000509000000000000" pitchFamily="65" charset="-120"/>
            </a:endParaRPr>
          </a:p>
        </p:txBody>
      </p:sp>
      <p:pic>
        <p:nvPicPr>
          <p:cNvPr id="4" name="Picture 2" descr="D:\工會網頁\test\images\tplu-logo.gif">
            <a:hlinkClick r:id="rId4" action="ppaction://hlinksldjump"/>
          </p:cNvPr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7308305" y="188640"/>
            <a:ext cx="1296144" cy="1234028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1142427531"/>
      </p:ext>
    </p:extLst>
  </p:cSld>
  <p:clrMapOvr>
    <a:masterClrMapping/>
  </p:clrMapOvr>
  <p:transition advClick="0">
    <p:randomBar dir="vert"/>
  </p:transition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dirty="0">
                <a:latin typeface="標楷體" panose="03000509000000000000" pitchFamily="65" charset="-120"/>
                <a:ea typeface="標楷體" panose="03000509000000000000" pitchFamily="65" charset="-120"/>
              </a:rPr>
              <a:t>財務工作</a:t>
            </a:r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514350" indent="-514350">
              <a:buSzPct val="100000"/>
              <a:buFont typeface="+mj-ea"/>
              <a:buAutoNum type="ea1ChtPeriod"/>
            </a:pPr>
            <a:r>
              <a:rPr lang="zh-TW" altLang="en-US" dirty="0">
                <a:latin typeface="標楷體" panose="03000509000000000000" pitchFamily="65" charset="-120"/>
                <a:ea typeface="標楷體" panose="03000509000000000000" pitchFamily="65" charset="-120"/>
              </a:rPr>
              <a:t>經費收支帳冊紀錄其存放之用手續符合規定。</a:t>
            </a:r>
            <a:endParaRPr lang="en-US" altLang="zh-TW" dirty="0"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pPr marL="914400" lvl="1" indent="-514350">
              <a:buNone/>
            </a:pPr>
            <a:r>
              <a:rPr lang="en-US" altLang="zh-TW" dirty="0">
                <a:latin typeface="標楷體" panose="03000509000000000000" pitchFamily="65" charset="-120"/>
                <a:ea typeface="標楷體" panose="03000509000000000000" pitchFamily="65" charset="-120"/>
              </a:rPr>
              <a:t>(</a:t>
            </a:r>
            <a:r>
              <a:rPr lang="zh-TW" altLang="en-US" dirty="0">
                <a:latin typeface="標楷體" panose="03000509000000000000" pitchFamily="65" charset="-120"/>
                <a:ea typeface="標楷體" panose="03000509000000000000" pitchFamily="65" charset="-120"/>
                <a:hlinkClick r:id="rId2" action="ppaction://hlinkfile"/>
              </a:rPr>
              <a:t>收支報告表</a:t>
            </a:r>
            <a:r>
              <a:rPr lang="zh-TW" altLang="en-US" dirty="0">
                <a:latin typeface="標楷體" panose="03000509000000000000" pitchFamily="65" charset="-120"/>
                <a:ea typeface="標楷體" panose="03000509000000000000" pitchFamily="65" charset="-120"/>
              </a:rPr>
              <a:t>、每月送總會備查、帳冊紀錄是否依</a:t>
            </a:r>
            <a:endParaRPr lang="en-US" altLang="zh-TW" dirty="0"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pPr marL="914400" lvl="1" indent="-514350">
              <a:buNone/>
            </a:pPr>
            <a:r>
              <a:rPr lang="zh-TW" altLang="en-US" dirty="0">
                <a:latin typeface="標楷體" panose="03000509000000000000" pitchFamily="65" charset="-120"/>
                <a:ea typeface="標楷體" panose="03000509000000000000" pitchFamily="65" charset="-120"/>
              </a:rPr>
              <a:t> 規定年限保存</a:t>
            </a:r>
            <a:r>
              <a:rPr lang="en-US" altLang="zh-TW" dirty="0">
                <a:latin typeface="標楷體" panose="03000509000000000000" pitchFamily="65" charset="-120"/>
                <a:ea typeface="標楷體" panose="03000509000000000000" pitchFamily="65" charset="-120"/>
              </a:rPr>
              <a:t>)</a:t>
            </a:r>
          </a:p>
          <a:p>
            <a:pPr marL="514350" indent="-514350">
              <a:buSzPct val="100000"/>
              <a:buFont typeface="+mj-ea"/>
              <a:buAutoNum type="ea1ChtPeriod"/>
            </a:pPr>
            <a:r>
              <a:rPr lang="zh-TW" altLang="en-US" dirty="0">
                <a:latin typeface="標楷體" panose="03000509000000000000" pitchFamily="65" charset="-120"/>
                <a:ea typeface="標楷體" panose="03000509000000000000" pitchFamily="65" charset="-120"/>
              </a:rPr>
              <a:t>經費動支程序及收據憑證內容要件是否合於規定。</a:t>
            </a:r>
            <a:endParaRPr lang="en-US" altLang="zh-TW" dirty="0"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pPr marL="914400" lvl="1" indent="-514350">
              <a:buNone/>
            </a:pPr>
            <a:r>
              <a:rPr lang="en-US" altLang="zh-TW" dirty="0">
                <a:latin typeface="標楷體" panose="03000509000000000000" pitchFamily="65" charset="-120"/>
                <a:ea typeface="標楷體" panose="03000509000000000000" pitchFamily="65" charset="-120"/>
              </a:rPr>
              <a:t>(</a:t>
            </a:r>
            <a:r>
              <a:rPr lang="zh-TW" altLang="en-US" dirty="0">
                <a:latin typeface="標楷體" panose="03000509000000000000" pitchFamily="65" charset="-120"/>
                <a:ea typeface="標楷體" panose="03000509000000000000" pitchFamily="65" charset="-120"/>
              </a:rPr>
              <a:t>查</a:t>
            </a:r>
            <a:r>
              <a:rPr lang="zh-TW" altLang="en-US" dirty="0">
                <a:latin typeface="標楷體" panose="03000509000000000000" pitchFamily="65" charset="-120"/>
                <a:ea typeface="標楷體" panose="03000509000000000000" pitchFamily="65" charset="-120"/>
                <a:hlinkClick r:id="rId3" action="ppaction://hlinkfile"/>
              </a:rPr>
              <a:t>原始憑證</a:t>
            </a:r>
            <a:r>
              <a:rPr lang="en-US" altLang="zh-TW" dirty="0">
                <a:latin typeface="標楷體" panose="03000509000000000000" pitchFamily="65" charset="-120"/>
                <a:ea typeface="標楷體" panose="03000509000000000000" pitchFamily="65" charset="-120"/>
                <a:hlinkClick r:id="rId3" action="ppaction://hlinkfile"/>
              </a:rPr>
              <a:t>〔</a:t>
            </a:r>
            <a:r>
              <a:rPr lang="zh-TW" altLang="en-US" dirty="0">
                <a:latin typeface="標楷體" panose="03000509000000000000" pitchFamily="65" charset="-120"/>
                <a:ea typeface="標楷體" panose="03000509000000000000" pitchFamily="65" charset="-120"/>
                <a:hlinkClick r:id="rId3" action="ppaction://hlinkfile"/>
              </a:rPr>
              <a:t>收據、發票</a:t>
            </a:r>
            <a:r>
              <a:rPr lang="en-US" altLang="zh-TW" dirty="0">
                <a:latin typeface="標楷體" panose="03000509000000000000" pitchFamily="65" charset="-120"/>
                <a:ea typeface="標楷體" panose="03000509000000000000" pitchFamily="65" charset="-120"/>
                <a:hlinkClick r:id="rId3" action="ppaction://hlinkfile"/>
              </a:rPr>
              <a:t>〕</a:t>
            </a:r>
            <a:r>
              <a:rPr lang="zh-TW" altLang="en-US" dirty="0">
                <a:latin typeface="標楷體" panose="03000509000000000000" pitchFamily="65" charset="-120"/>
                <a:ea typeface="標楷體" panose="03000509000000000000" pitchFamily="65" charset="-120"/>
                <a:hlinkClick r:id="rId3" action="ppaction://hlinkfile"/>
              </a:rPr>
              <a:t>及支出說明</a:t>
            </a:r>
            <a:r>
              <a:rPr lang="zh-TW" altLang="en-US" dirty="0">
                <a:latin typeface="標楷體" panose="03000509000000000000" pitchFamily="65" charset="-120"/>
                <a:ea typeface="標楷體" panose="03000509000000000000" pitchFamily="65" charset="-120"/>
              </a:rPr>
              <a:t>。</a:t>
            </a:r>
            <a:r>
              <a:rPr lang="en-US" altLang="zh-TW" dirty="0">
                <a:latin typeface="標楷體" panose="03000509000000000000" pitchFamily="65" charset="-120"/>
                <a:ea typeface="標楷體" panose="03000509000000000000" pitchFamily="65" charset="-120"/>
              </a:rPr>
              <a:t>)</a:t>
            </a:r>
          </a:p>
          <a:p>
            <a:pPr marL="514350" indent="-514350">
              <a:buSzPct val="100000"/>
              <a:buFont typeface="+mj-ea"/>
              <a:buAutoNum type="ea1ChtPeriod"/>
            </a:pPr>
            <a:r>
              <a:rPr lang="zh-TW" altLang="en-US" dirty="0">
                <a:latin typeface="標楷體" panose="03000509000000000000" pitchFamily="65" charset="-120"/>
                <a:ea typeface="標楷體" panose="03000509000000000000" pitchFamily="65" charset="-120"/>
              </a:rPr>
              <a:t>收支報告表每月是否依規定填報及內容是否正確。</a:t>
            </a:r>
            <a:endParaRPr lang="en-US" altLang="zh-TW" dirty="0"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pPr marL="514350" indent="-514350">
              <a:buSzPct val="100000"/>
              <a:buFont typeface="+mj-ea"/>
              <a:buAutoNum type="ea1ChtPeriod"/>
            </a:pPr>
            <a:r>
              <a:rPr lang="zh-TW" altLang="en-US" dirty="0">
                <a:latin typeface="標楷體" panose="03000509000000000000" pitchFamily="65" charset="-120"/>
                <a:ea typeface="標楷體" panose="03000509000000000000" pitchFamily="65" charset="-120"/>
              </a:rPr>
              <a:t>每半年填報核對會員扣款會費月報表存分會備查。</a:t>
            </a:r>
            <a:endParaRPr lang="en-US" altLang="zh-TW" dirty="0"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pPr marL="914400" lvl="1" indent="-514350">
              <a:buNone/>
            </a:pPr>
            <a:r>
              <a:rPr lang="en-US" altLang="zh-TW" dirty="0">
                <a:latin typeface="標楷體" panose="03000509000000000000" pitchFamily="65" charset="-120"/>
                <a:ea typeface="標楷體" panose="03000509000000000000" pitchFamily="65" charset="-120"/>
              </a:rPr>
              <a:t>【</a:t>
            </a:r>
            <a:r>
              <a:rPr lang="zh-TW" altLang="en-US" dirty="0">
                <a:latin typeface="標楷體" panose="03000509000000000000" pitchFamily="65" charset="-120"/>
                <a:ea typeface="標楷體" panose="03000509000000000000" pitchFamily="65" charset="-120"/>
                <a:hlinkClick r:id="rId4" action="ppaction://hlinkfile"/>
              </a:rPr>
              <a:t>留用費</a:t>
            </a:r>
            <a:r>
              <a:rPr lang="zh-TW" altLang="en-US" dirty="0">
                <a:latin typeface="標楷體" panose="03000509000000000000" pitchFamily="65" charset="-120"/>
                <a:ea typeface="標楷體" panose="03000509000000000000" pitchFamily="65" charset="-120"/>
              </a:rPr>
              <a:t>、</a:t>
            </a:r>
            <a:r>
              <a:rPr lang="zh-TW" altLang="en-US" u="sng" dirty="0">
                <a:solidFill>
                  <a:srgbClr val="00B0F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郵政劃撥單備查</a:t>
            </a:r>
            <a:r>
              <a:rPr lang="zh-TW" altLang="en-US" dirty="0">
                <a:solidFill>
                  <a:srgbClr val="00B0F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、</a:t>
            </a:r>
            <a:r>
              <a:rPr lang="zh-TW" altLang="en-US" u="sng" dirty="0">
                <a:solidFill>
                  <a:srgbClr val="00B0F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收支報告表是否依照規定公</a:t>
            </a:r>
            <a:endParaRPr lang="en-US" altLang="zh-TW" u="sng" dirty="0">
              <a:solidFill>
                <a:srgbClr val="00B0F0"/>
              </a:solidFill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pPr marL="914400" lvl="1" indent="-514350">
              <a:buNone/>
            </a:pPr>
            <a:r>
              <a:rPr lang="zh-TW" altLang="en-US" u="sng" dirty="0">
                <a:solidFill>
                  <a:srgbClr val="00B0F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告暨送總會備查</a:t>
            </a:r>
            <a:r>
              <a:rPr lang="zh-TW" altLang="en-US" dirty="0">
                <a:latin typeface="標楷體" panose="03000509000000000000" pitchFamily="65" charset="-120"/>
                <a:ea typeface="標楷體" panose="03000509000000000000" pitchFamily="65" charset="-120"/>
              </a:rPr>
              <a:t>、</a:t>
            </a:r>
            <a:r>
              <a:rPr lang="zh-TW" altLang="en-US" u="sng" dirty="0">
                <a:solidFill>
                  <a:srgbClr val="00B0F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週轉金是否設簿登記</a:t>
            </a:r>
            <a:r>
              <a:rPr lang="zh-TW" altLang="en-US" dirty="0">
                <a:latin typeface="標楷體" panose="03000509000000000000" pitchFamily="65" charset="-120"/>
                <a:ea typeface="標楷體" panose="03000509000000000000" pitchFamily="65" charset="-120"/>
              </a:rPr>
              <a:t>。</a:t>
            </a:r>
            <a:r>
              <a:rPr lang="en-US" altLang="zh-TW" dirty="0">
                <a:latin typeface="標楷體" panose="03000509000000000000" pitchFamily="65" charset="-120"/>
                <a:ea typeface="標楷體" panose="03000509000000000000" pitchFamily="65" charset="-120"/>
              </a:rPr>
              <a:t>】</a:t>
            </a:r>
          </a:p>
        </p:txBody>
      </p:sp>
      <p:pic>
        <p:nvPicPr>
          <p:cNvPr id="4" name="Picture 2" descr="D:\工會網頁\test\images\tplu-logo.gif">
            <a:hlinkClick r:id="rId5" action="ppaction://hlinksldjump"/>
          </p:cNvPr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7308305" y="188640"/>
            <a:ext cx="1296144" cy="1234028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3732683967"/>
      </p:ext>
    </p:extLst>
  </p:cSld>
  <p:clrMapOvr>
    <a:masterClrMapping/>
  </p:clrMapOvr>
  <p:transition advClick="0">
    <p:randomBar dir="vert"/>
  </p:transition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C:\Documents and Settings\Administrator\My Documents\分會資料\分會績效考核評分表_簡報\總務\帳務審查表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56641"/>
            <a:ext cx="9143999" cy="6552000"/>
          </a:xfrm>
          <a:prstGeom prst="rect">
            <a:avLst/>
          </a:prstGeom>
          <a:noFill/>
        </p:spPr>
      </p:pic>
      <p:sp>
        <p:nvSpPr>
          <p:cNvPr id="5" name="文字方塊 4"/>
          <p:cNvSpPr txBox="1"/>
          <p:nvPr/>
        </p:nvSpPr>
        <p:spPr>
          <a:xfrm>
            <a:off x="2615162" y="2780928"/>
            <a:ext cx="660694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sz="1200" b="1" dirty="0"/>
              <a:t>86,168</a:t>
            </a:r>
            <a:endParaRPr lang="zh-TW" altLang="en-US" sz="1200" b="1" dirty="0"/>
          </a:p>
        </p:txBody>
      </p:sp>
      <p:sp>
        <p:nvSpPr>
          <p:cNvPr id="6" name="文字方塊 5"/>
          <p:cNvSpPr txBox="1"/>
          <p:nvPr/>
        </p:nvSpPr>
        <p:spPr>
          <a:xfrm>
            <a:off x="3491880" y="2780928"/>
            <a:ext cx="750462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sz="1200" b="1" dirty="0"/>
              <a:t>939,163</a:t>
            </a:r>
            <a:endParaRPr lang="zh-TW" altLang="en-US" sz="1200" b="1" dirty="0"/>
          </a:p>
        </p:txBody>
      </p:sp>
      <p:sp>
        <p:nvSpPr>
          <p:cNvPr id="7" name="文字方塊 6"/>
          <p:cNvSpPr txBox="1"/>
          <p:nvPr/>
        </p:nvSpPr>
        <p:spPr>
          <a:xfrm>
            <a:off x="4397602" y="2780928"/>
            <a:ext cx="757451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sz="1200" b="1" dirty="0"/>
              <a:t>772,654</a:t>
            </a:r>
            <a:endParaRPr lang="zh-TW" altLang="en-US" sz="1200" b="1" dirty="0"/>
          </a:p>
        </p:txBody>
      </p:sp>
      <p:sp>
        <p:nvSpPr>
          <p:cNvPr id="8" name="文字方塊 7"/>
          <p:cNvSpPr txBox="1"/>
          <p:nvPr/>
        </p:nvSpPr>
        <p:spPr>
          <a:xfrm>
            <a:off x="5508104" y="2791961"/>
            <a:ext cx="338554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TW" altLang="en-US" sz="1200" dirty="0"/>
              <a:t>－</a:t>
            </a:r>
          </a:p>
        </p:txBody>
      </p:sp>
      <p:sp>
        <p:nvSpPr>
          <p:cNvPr id="9" name="文字方塊 8"/>
          <p:cNvSpPr txBox="1"/>
          <p:nvPr/>
        </p:nvSpPr>
        <p:spPr>
          <a:xfrm>
            <a:off x="6193500" y="2780928"/>
            <a:ext cx="756489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sz="1200" b="1" dirty="0"/>
              <a:t>166,509</a:t>
            </a:r>
            <a:endParaRPr lang="zh-TW" altLang="en-US" sz="1200" b="1" dirty="0"/>
          </a:p>
        </p:txBody>
      </p:sp>
      <p:sp>
        <p:nvSpPr>
          <p:cNvPr id="10" name="文字方塊 9"/>
          <p:cNvSpPr txBox="1"/>
          <p:nvPr/>
        </p:nvSpPr>
        <p:spPr>
          <a:xfrm>
            <a:off x="7329790" y="2791961"/>
            <a:ext cx="338554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TW" altLang="en-US" sz="1200" dirty="0"/>
              <a:t>－</a:t>
            </a:r>
          </a:p>
        </p:txBody>
      </p:sp>
      <p:sp>
        <p:nvSpPr>
          <p:cNvPr id="12" name="文字方塊 11"/>
          <p:cNvSpPr txBox="1"/>
          <p:nvPr/>
        </p:nvSpPr>
        <p:spPr>
          <a:xfrm>
            <a:off x="8070010" y="2780928"/>
            <a:ext cx="750462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sz="1200" b="1" dirty="0"/>
              <a:t>939,163</a:t>
            </a:r>
            <a:endParaRPr lang="zh-TW" altLang="en-US" sz="1200" b="1" dirty="0"/>
          </a:p>
        </p:txBody>
      </p:sp>
      <p:sp>
        <p:nvSpPr>
          <p:cNvPr id="13" name="文字方塊 12"/>
          <p:cNvSpPr txBox="1"/>
          <p:nvPr/>
        </p:nvSpPr>
        <p:spPr>
          <a:xfrm>
            <a:off x="3491880" y="2780928"/>
            <a:ext cx="750462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sz="1200" b="1" dirty="0"/>
              <a:t>939,163</a:t>
            </a:r>
            <a:endParaRPr lang="zh-TW" altLang="en-US" sz="1200" b="1" dirty="0"/>
          </a:p>
        </p:txBody>
      </p:sp>
      <p:sp>
        <p:nvSpPr>
          <p:cNvPr id="14" name="文字方塊 13"/>
          <p:cNvSpPr txBox="1"/>
          <p:nvPr/>
        </p:nvSpPr>
        <p:spPr>
          <a:xfrm>
            <a:off x="1824407" y="3273439"/>
            <a:ext cx="665952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sz="1200" b="1" dirty="0"/>
              <a:t>59,961</a:t>
            </a:r>
            <a:endParaRPr lang="zh-TW" altLang="en-US" sz="1200" b="1" dirty="0"/>
          </a:p>
        </p:txBody>
      </p:sp>
      <p:sp>
        <p:nvSpPr>
          <p:cNvPr id="15" name="文字方塊 14"/>
          <p:cNvSpPr txBox="1"/>
          <p:nvPr/>
        </p:nvSpPr>
        <p:spPr>
          <a:xfrm>
            <a:off x="2529741" y="3275397"/>
            <a:ext cx="753348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sz="1200" b="1" dirty="0"/>
              <a:t>134,185</a:t>
            </a:r>
          </a:p>
        </p:txBody>
      </p:sp>
      <p:sp>
        <p:nvSpPr>
          <p:cNvPr id="16" name="文字方塊 15"/>
          <p:cNvSpPr txBox="1"/>
          <p:nvPr/>
        </p:nvSpPr>
        <p:spPr>
          <a:xfrm>
            <a:off x="3480591" y="3273439"/>
            <a:ext cx="779381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sz="1200" b="1" dirty="0"/>
              <a:t>864,939</a:t>
            </a:r>
            <a:endParaRPr lang="zh-TW" altLang="en-US" sz="1200" b="1" dirty="0"/>
          </a:p>
        </p:txBody>
      </p:sp>
      <p:sp>
        <p:nvSpPr>
          <p:cNvPr id="17" name="文字方塊 16"/>
          <p:cNvSpPr txBox="1"/>
          <p:nvPr/>
        </p:nvSpPr>
        <p:spPr>
          <a:xfrm>
            <a:off x="4427984" y="3284984"/>
            <a:ext cx="755720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sz="1200" b="1" dirty="0"/>
              <a:t>820,123</a:t>
            </a:r>
            <a:endParaRPr lang="zh-TW" altLang="en-US" sz="1200" b="1" dirty="0"/>
          </a:p>
        </p:txBody>
      </p:sp>
      <p:sp>
        <p:nvSpPr>
          <p:cNvPr id="18" name="文字方塊 17"/>
          <p:cNvSpPr txBox="1"/>
          <p:nvPr/>
        </p:nvSpPr>
        <p:spPr>
          <a:xfrm>
            <a:off x="6286544" y="3284984"/>
            <a:ext cx="661720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sz="1200" b="1" dirty="0"/>
              <a:t>44,816</a:t>
            </a:r>
            <a:endParaRPr lang="zh-TW" altLang="en-US" sz="1200" b="1" dirty="0"/>
          </a:p>
        </p:txBody>
      </p:sp>
      <p:sp>
        <p:nvSpPr>
          <p:cNvPr id="19" name="文字方塊 18"/>
          <p:cNvSpPr txBox="1"/>
          <p:nvPr/>
        </p:nvSpPr>
        <p:spPr>
          <a:xfrm>
            <a:off x="8057827" y="3296017"/>
            <a:ext cx="762645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sz="1200" b="1" dirty="0"/>
              <a:t>864,939</a:t>
            </a:r>
            <a:endParaRPr lang="zh-TW" altLang="en-US" sz="1200" b="1" dirty="0"/>
          </a:p>
        </p:txBody>
      </p:sp>
      <p:sp>
        <p:nvSpPr>
          <p:cNvPr id="20" name="文字方塊 19"/>
          <p:cNvSpPr txBox="1"/>
          <p:nvPr/>
        </p:nvSpPr>
        <p:spPr>
          <a:xfrm>
            <a:off x="5508104" y="3284984"/>
            <a:ext cx="338554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TW" altLang="en-US" sz="1200" dirty="0"/>
              <a:t>－</a:t>
            </a:r>
          </a:p>
        </p:txBody>
      </p:sp>
      <p:sp>
        <p:nvSpPr>
          <p:cNvPr id="21" name="文字方塊 20"/>
          <p:cNvSpPr txBox="1"/>
          <p:nvPr/>
        </p:nvSpPr>
        <p:spPr>
          <a:xfrm>
            <a:off x="7329790" y="3296017"/>
            <a:ext cx="338554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TW" altLang="en-US" sz="1200" dirty="0"/>
              <a:t>－</a:t>
            </a:r>
          </a:p>
        </p:txBody>
      </p:sp>
      <p:sp>
        <p:nvSpPr>
          <p:cNvPr id="4" name="文字方塊 3"/>
          <p:cNvSpPr txBox="1"/>
          <p:nvPr/>
        </p:nvSpPr>
        <p:spPr>
          <a:xfrm>
            <a:off x="1763688" y="2780928"/>
            <a:ext cx="750590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sz="1200" b="1" dirty="0"/>
              <a:t>196,841</a:t>
            </a:r>
            <a:endParaRPr lang="zh-TW" altLang="en-US" sz="1200" b="1" dirty="0"/>
          </a:p>
        </p:txBody>
      </p:sp>
      <p:sp>
        <p:nvSpPr>
          <p:cNvPr id="3" name="文字方塊 2"/>
          <p:cNvSpPr txBox="1"/>
          <p:nvPr/>
        </p:nvSpPr>
        <p:spPr>
          <a:xfrm>
            <a:off x="827584" y="2780928"/>
            <a:ext cx="761747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sz="1200" b="1" dirty="0"/>
              <a:t>828,490</a:t>
            </a:r>
            <a:endParaRPr lang="zh-TW" altLang="en-US" sz="1200" b="1" dirty="0"/>
          </a:p>
        </p:txBody>
      </p:sp>
      <p:sp>
        <p:nvSpPr>
          <p:cNvPr id="23" name="文字方塊 22"/>
          <p:cNvSpPr txBox="1"/>
          <p:nvPr/>
        </p:nvSpPr>
        <p:spPr>
          <a:xfrm>
            <a:off x="1475656" y="2708920"/>
            <a:ext cx="28803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TW" sz="2400" b="1" dirty="0">
                <a:solidFill>
                  <a:srgbClr val="FF0000"/>
                </a:solidFill>
                <a:latin typeface="華康勘亭流" pitchFamily="65" charset="-120"/>
                <a:ea typeface="華康勘亭流" pitchFamily="65" charset="-120"/>
              </a:rPr>
              <a:t>+</a:t>
            </a:r>
            <a:endParaRPr lang="zh-TW" altLang="en-US" sz="2400" b="1" dirty="0">
              <a:solidFill>
                <a:srgbClr val="FF0000"/>
              </a:solidFill>
              <a:latin typeface="華康勘亭流" pitchFamily="65" charset="-120"/>
              <a:ea typeface="華康勘亭流" pitchFamily="65" charset="-120"/>
            </a:endParaRPr>
          </a:p>
        </p:txBody>
      </p:sp>
      <p:sp>
        <p:nvSpPr>
          <p:cNvPr id="24" name="文字方塊 23"/>
          <p:cNvSpPr txBox="1"/>
          <p:nvPr/>
        </p:nvSpPr>
        <p:spPr>
          <a:xfrm>
            <a:off x="2411760" y="2708920"/>
            <a:ext cx="28803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TW" sz="2400" b="1" dirty="0">
                <a:solidFill>
                  <a:srgbClr val="FF0000"/>
                </a:solidFill>
                <a:latin typeface="華康勘亭流" pitchFamily="65" charset="-120"/>
                <a:ea typeface="華康勘亭流" pitchFamily="65" charset="-120"/>
              </a:rPr>
              <a:t>-</a:t>
            </a:r>
            <a:endParaRPr lang="zh-TW" altLang="en-US" sz="2400" b="1" dirty="0">
              <a:solidFill>
                <a:srgbClr val="FF0000"/>
              </a:solidFill>
              <a:latin typeface="華康勘亭流" pitchFamily="65" charset="-120"/>
              <a:ea typeface="華康勘亭流" pitchFamily="65" charset="-120"/>
            </a:endParaRPr>
          </a:p>
        </p:txBody>
      </p:sp>
      <p:sp>
        <p:nvSpPr>
          <p:cNvPr id="25" name="文字方塊 24"/>
          <p:cNvSpPr txBox="1"/>
          <p:nvPr/>
        </p:nvSpPr>
        <p:spPr>
          <a:xfrm>
            <a:off x="3275856" y="2708920"/>
            <a:ext cx="28803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TW" sz="2400" b="1" dirty="0">
                <a:solidFill>
                  <a:srgbClr val="FF0000"/>
                </a:solidFill>
                <a:latin typeface="華康勘亭流" pitchFamily="65" charset="-120"/>
                <a:ea typeface="華康勘亭流" pitchFamily="65" charset="-120"/>
              </a:rPr>
              <a:t>=</a:t>
            </a:r>
            <a:endParaRPr lang="zh-TW" altLang="en-US" sz="2400" b="1" dirty="0">
              <a:solidFill>
                <a:srgbClr val="FF0000"/>
              </a:solidFill>
              <a:latin typeface="華康勘亭流" pitchFamily="65" charset="-120"/>
              <a:ea typeface="華康勘亭流" pitchFamily="65" charset="-120"/>
            </a:endParaRPr>
          </a:p>
        </p:txBody>
      </p:sp>
      <p:sp>
        <p:nvSpPr>
          <p:cNvPr id="26" name="文字方塊 25"/>
          <p:cNvSpPr txBox="1"/>
          <p:nvPr/>
        </p:nvSpPr>
        <p:spPr>
          <a:xfrm>
            <a:off x="5076056" y="2679303"/>
            <a:ext cx="28803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TW" sz="2400" b="1" dirty="0">
                <a:solidFill>
                  <a:srgbClr val="FF0000"/>
                </a:solidFill>
                <a:latin typeface="華康勘亭流" pitchFamily="65" charset="-120"/>
                <a:ea typeface="華康勘亭流" pitchFamily="65" charset="-120"/>
              </a:rPr>
              <a:t>+</a:t>
            </a:r>
            <a:endParaRPr lang="zh-TW" altLang="en-US" sz="2400" b="1" dirty="0">
              <a:solidFill>
                <a:srgbClr val="FF0000"/>
              </a:solidFill>
              <a:latin typeface="華康勘亭流" pitchFamily="65" charset="-120"/>
              <a:ea typeface="華康勘亭流" pitchFamily="65" charset="-120"/>
            </a:endParaRPr>
          </a:p>
        </p:txBody>
      </p:sp>
      <p:sp>
        <p:nvSpPr>
          <p:cNvPr id="27" name="文字方塊 26"/>
          <p:cNvSpPr txBox="1"/>
          <p:nvPr/>
        </p:nvSpPr>
        <p:spPr>
          <a:xfrm>
            <a:off x="5868144" y="2679303"/>
            <a:ext cx="28803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TW" sz="2400" b="1" dirty="0">
                <a:solidFill>
                  <a:srgbClr val="FF0000"/>
                </a:solidFill>
                <a:latin typeface="華康勘亭流" pitchFamily="65" charset="-120"/>
                <a:ea typeface="華康勘亭流" pitchFamily="65" charset="-120"/>
              </a:rPr>
              <a:t>+</a:t>
            </a:r>
            <a:endParaRPr lang="zh-TW" altLang="en-US" sz="2400" b="1" dirty="0">
              <a:solidFill>
                <a:srgbClr val="FF0000"/>
              </a:solidFill>
              <a:latin typeface="華康勘亭流" pitchFamily="65" charset="-120"/>
              <a:ea typeface="華康勘亭流" pitchFamily="65" charset="-120"/>
            </a:endParaRPr>
          </a:p>
        </p:txBody>
      </p:sp>
      <p:sp>
        <p:nvSpPr>
          <p:cNvPr id="28" name="文字方塊 27"/>
          <p:cNvSpPr txBox="1"/>
          <p:nvPr/>
        </p:nvSpPr>
        <p:spPr>
          <a:xfrm>
            <a:off x="6948264" y="2679303"/>
            <a:ext cx="28803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TW" sz="2400" b="1" dirty="0">
                <a:solidFill>
                  <a:srgbClr val="FF0000"/>
                </a:solidFill>
                <a:latin typeface="華康勘亭流" pitchFamily="65" charset="-120"/>
                <a:ea typeface="華康勘亭流" pitchFamily="65" charset="-120"/>
              </a:rPr>
              <a:t>+</a:t>
            </a:r>
            <a:endParaRPr lang="zh-TW" altLang="en-US" sz="2400" b="1" dirty="0">
              <a:solidFill>
                <a:srgbClr val="FF0000"/>
              </a:solidFill>
              <a:latin typeface="華康勘亭流" pitchFamily="65" charset="-120"/>
              <a:ea typeface="華康勘亭流" pitchFamily="65" charset="-120"/>
            </a:endParaRPr>
          </a:p>
        </p:txBody>
      </p:sp>
      <p:sp>
        <p:nvSpPr>
          <p:cNvPr id="29" name="文字方塊 28"/>
          <p:cNvSpPr txBox="1"/>
          <p:nvPr/>
        </p:nvSpPr>
        <p:spPr>
          <a:xfrm>
            <a:off x="7740352" y="2679303"/>
            <a:ext cx="28803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TW" sz="2400" b="1" dirty="0">
                <a:solidFill>
                  <a:srgbClr val="FF0000"/>
                </a:solidFill>
                <a:latin typeface="華康勘亭流" pitchFamily="65" charset="-120"/>
                <a:ea typeface="華康勘亭流" pitchFamily="65" charset="-120"/>
              </a:rPr>
              <a:t>=</a:t>
            </a:r>
            <a:endParaRPr lang="zh-TW" altLang="en-US" sz="2400" b="1" dirty="0">
              <a:solidFill>
                <a:srgbClr val="FF0000"/>
              </a:solidFill>
              <a:latin typeface="華康勘亭流" pitchFamily="65" charset="-120"/>
              <a:ea typeface="華康勘亭流" pitchFamily="65" charset="-120"/>
            </a:endParaRPr>
          </a:p>
        </p:txBody>
      </p:sp>
      <p:sp>
        <p:nvSpPr>
          <p:cNvPr id="30" name="文字方塊 29"/>
          <p:cNvSpPr txBox="1"/>
          <p:nvPr/>
        </p:nvSpPr>
        <p:spPr>
          <a:xfrm>
            <a:off x="6084168" y="879103"/>
            <a:ext cx="28803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TW" sz="2400" b="1" dirty="0">
                <a:solidFill>
                  <a:srgbClr val="FF0000"/>
                </a:solidFill>
                <a:latin typeface="華康勘亭流" pitchFamily="65" charset="-120"/>
                <a:ea typeface="華康勘亭流" pitchFamily="65" charset="-120"/>
              </a:rPr>
              <a:t>=</a:t>
            </a:r>
            <a:endParaRPr lang="zh-TW" altLang="en-US" sz="2400" b="1" dirty="0">
              <a:solidFill>
                <a:srgbClr val="FF0000"/>
              </a:solidFill>
              <a:latin typeface="華康勘亭流" pitchFamily="65" charset="-120"/>
              <a:ea typeface="華康勘亭流" pitchFamily="65" charset="-120"/>
            </a:endParaRPr>
          </a:p>
        </p:txBody>
      </p:sp>
      <p:sp>
        <p:nvSpPr>
          <p:cNvPr id="32" name="文字方塊 31"/>
          <p:cNvSpPr txBox="1"/>
          <p:nvPr/>
        </p:nvSpPr>
        <p:spPr>
          <a:xfrm>
            <a:off x="3491880" y="2791961"/>
            <a:ext cx="750462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sz="1200" b="1" dirty="0"/>
              <a:t>939,163</a:t>
            </a:r>
            <a:endParaRPr lang="zh-TW" altLang="en-US" sz="1200" b="1" dirty="0"/>
          </a:p>
        </p:txBody>
      </p:sp>
      <p:sp>
        <p:nvSpPr>
          <p:cNvPr id="33" name="文字方塊 32"/>
          <p:cNvSpPr txBox="1"/>
          <p:nvPr/>
        </p:nvSpPr>
        <p:spPr>
          <a:xfrm>
            <a:off x="8070010" y="2780928"/>
            <a:ext cx="750462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sz="1200" b="1" dirty="0"/>
              <a:t>939,163</a:t>
            </a:r>
            <a:endParaRPr lang="zh-TW" altLang="en-US" sz="1200" b="1" dirty="0"/>
          </a:p>
        </p:txBody>
      </p:sp>
      <p:sp>
        <p:nvSpPr>
          <p:cNvPr id="34" name="圓角矩形 33"/>
          <p:cNvSpPr/>
          <p:nvPr/>
        </p:nvSpPr>
        <p:spPr>
          <a:xfrm>
            <a:off x="1403648" y="5589240"/>
            <a:ext cx="1512168" cy="216024"/>
          </a:xfrm>
          <a:prstGeom prst="round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>
              <a:effectLst>
                <a:glow rad="139700">
                  <a:schemeClr val="accent2">
                    <a:satMod val="175000"/>
                    <a:alpha val="40000"/>
                  </a:schemeClr>
                </a:glow>
              </a:effectLst>
            </a:endParaRPr>
          </a:p>
        </p:txBody>
      </p:sp>
      <p:sp>
        <p:nvSpPr>
          <p:cNvPr id="35" name="圓角矩形 34"/>
          <p:cNvSpPr/>
          <p:nvPr/>
        </p:nvSpPr>
        <p:spPr>
          <a:xfrm>
            <a:off x="1403648" y="5854694"/>
            <a:ext cx="1872208" cy="216024"/>
          </a:xfrm>
          <a:prstGeom prst="round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>
              <a:effectLst>
                <a:glow rad="139700">
                  <a:schemeClr val="accent2">
                    <a:satMod val="175000"/>
                    <a:alpha val="40000"/>
                  </a:schemeClr>
                </a:glow>
              </a:effectLst>
            </a:endParaRPr>
          </a:p>
        </p:txBody>
      </p:sp>
      <p:sp>
        <p:nvSpPr>
          <p:cNvPr id="37" name="圓角矩形 36"/>
          <p:cNvSpPr/>
          <p:nvPr/>
        </p:nvSpPr>
        <p:spPr>
          <a:xfrm>
            <a:off x="1403648" y="6131436"/>
            <a:ext cx="792088" cy="216000"/>
          </a:xfrm>
          <a:prstGeom prst="round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>
              <a:effectLst>
                <a:glow rad="139700">
                  <a:schemeClr val="accent2">
                    <a:satMod val="175000"/>
                    <a:alpha val="40000"/>
                  </a:schemeClr>
                </a:glow>
              </a:effectLst>
            </a:endParaRPr>
          </a:p>
        </p:txBody>
      </p:sp>
      <p:sp>
        <p:nvSpPr>
          <p:cNvPr id="38" name="圓角矩形 37"/>
          <p:cNvSpPr/>
          <p:nvPr/>
        </p:nvSpPr>
        <p:spPr>
          <a:xfrm>
            <a:off x="1403648" y="6392641"/>
            <a:ext cx="900000" cy="216000"/>
          </a:xfrm>
          <a:prstGeom prst="round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>
              <a:effectLst>
                <a:glow rad="139700">
                  <a:schemeClr val="accent2">
                    <a:satMod val="175000"/>
                    <a:alpha val="40000"/>
                  </a:schemeClr>
                </a:glow>
              </a:effectLst>
            </a:endParaRPr>
          </a:p>
        </p:txBody>
      </p:sp>
      <p:pic>
        <p:nvPicPr>
          <p:cNvPr id="36" name="Picture 2" descr="D:\工會網頁\test\images\tplu-logo.gif">
            <a:hlinkClick r:id="" action="ppaction://noaction"/>
          </p:cNvPr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07504" y="260648"/>
            <a:ext cx="907591" cy="864096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960479619"/>
      </p:ext>
    </p:extLst>
  </p:cSld>
  <p:clrMapOvr>
    <a:masterClrMapping/>
  </p:clrMapOvr>
  <p:transition>
    <p:newsflash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10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7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12" dur="80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13" dur="80"/>
                                        <p:tgtEl>
                                          <p:spTgt spid="3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4" dur="80"/>
                                        <p:tgtEl>
                                          <p:spTgt spid="3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27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26" dur="80"/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27" dur="80"/>
                                        <p:tgtEl>
                                          <p:spTgt spid="4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8" dur="80"/>
                                        <p:tgtEl>
                                          <p:spTgt spid="4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27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40" dur="80"/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41" dur="80"/>
                                        <p:tgtEl>
                                          <p:spTgt spid="5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42" dur="80"/>
                                        <p:tgtEl>
                                          <p:spTgt spid="5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>
                      <p:stCondLst>
                        <p:cond delay="indefinite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27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54" dur="8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55" dur="8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56" dur="8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61" dur="10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2" fill="hold">
                      <p:stCondLst>
                        <p:cond delay="indefinite"/>
                      </p:stCondLst>
                      <p:childTnLst>
                        <p:par>
                          <p:cTn id="63" fill="hold">
                            <p:stCondLst>
                              <p:cond delay="0"/>
                            </p:stCondLst>
                            <p:childTnLst>
                              <p:par>
                                <p:cTn id="64" presetID="27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66" dur="80"/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67" dur="80"/>
                                        <p:tgtEl>
                                          <p:spTgt spid="7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68" dur="80"/>
                                        <p:tgtEl>
                                          <p:spTgt spid="7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9" fill="hold">
                      <p:stCondLst>
                        <p:cond delay="indefinite"/>
                      </p:stCondLst>
                      <p:childTnLst>
                        <p:par>
                          <p:cTn id="70" fill="hold">
                            <p:stCondLst>
                              <p:cond delay="0"/>
                            </p:stCondLst>
                            <p:childTnLst>
                              <p:par>
                                <p:cTn id="71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3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4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5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6" fill="hold">
                      <p:stCondLst>
                        <p:cond delay="indefinite"/>
                      </p:stCondLst>
                      <p:childTnLst>
                        <p:par>
                          <p:cTn id="77" fill="hold">
                            <p:stCondLst>
                              <p:cond delay="0"/>
                            </p:stCondLst>
                            <p:childTnLst>
                              <p:par>
                                <p:cTn id="78" presetID="27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80" dur="80"/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81" dur="80"/>
                                        <p:tgtEl>
                                          <p:spTgt spid="8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82" dur="80"/>
                                        <p:tgtEl>
                                          <p:spTgt spid="8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3" fill="hold">
                      <p:stCondLst>
                        <p:cond delay="indefinite"/>
                      </p:stCondLst>
                      <p:childTnLst>
                        <p:par>
                          <p:cTn id="84" fill="hold">
                            <p:stCondLst>
                              <p:cond delay="0"/>
                            </p:stCondLst>
                            <p:childTnLst>
                              <p:par>
                                <p:cTn id="85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7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8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9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0" fill="hold">
                      <p:stCondLst>
                        <p:cond delay="indefinite"/>
                      </p:stCondLst>
                      <p:childTnLst>
                        <p:par>
                          <p:cTn id="91" fill="hold">
                            <p:stCondLst>
                              <p:cond delay="0"/>
                            </p:stCondLst>
                            <p:childTnLst>
                              <p:par>
                                <p:cTn id="92" presetID="27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94" dur="80"/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95" dur="80"/>
                                        <p:tgtEl>
                                          <p:spTgt spid="9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96" dur="80"/>
                                        <p:tgtEl>
                                          <p:spTgt spid="9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7" fill="hold">
                      <p:stCondLst>
                        <p:cond delay="indefinite"/>
                      </p:stCondLst>
                      <p:childTnLst>
                        <p:par>
                          <p:cTn id="98" fill="hold">
                            <p:stCondLst>
                              <p:cond delay="0"/>
                            </p:stCondLst>
                            <p:childTnLst>
                              <p:par>
                                <p:cTn id="99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1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2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3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4" fill="hold">
                      <p:stCondLst>
                        <p:cond delay="indefinite"/>
                      </p:stCondLst>
                      <p:childTnLst>
                        <p:par>
                          <p:cTn id="105" fill="hold">
                            <p:stCondLst>
                              <p:cond delay="0"/>
                            </p:stCondLst>
                            <p:childTnLst>
                              <p:par>
                                <p:cTn id="106" presetID="27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108" dur="80"/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109" dur="80"/>
                                        <p:tgtEl>
                                          <p:spTgt spid="10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10" dur="80"/>
                                        <p:tgtEl>
                                          <p:spTgt spid="10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1" fill="hold">
                      <p:stCondLst>
                        <p:cond delay="indefinite"/>
                      </p:stCondLst>
                      <p:childTnLst>
                        <p:par>
                          <p:cTn id="112" fill="hold">
                            <p:stCondLst>
                              <p:cond delay="0"/>
                            </p:stCondLst>
                            <p:childTnLst>
                              <p:par>
                                <p:cTn id="113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5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6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7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8" fill="hold">
                      <p:stCondLst>
                        <p:cond delay="indefinite"/>
                      </p:stCondLst>
                      <p:childTnLst>
                        <p:par>
                          <p:cTn id="119" fill="hold">
                            <p:stCondLst>
                              <p:cond delay="0"/>
                            </p:stCondLst>
                            <p:childTnLst>
                              <p:par>
                                <p:cTn id="120" presetID="27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1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122" dur="80"/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123" dur="80"/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24" dur="80"/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5" fill="hold">
                      <p:stCondLst>
                        <p:cond delay="indefinite"/>
                      </p:stCondLst>
                      <p:childTnLst>
                        <p:par>
                          <p:cTn id="126" fill="hold">
                            <p:stCondLst>
                              <p:cond delay="0"/>
                            </p:stCondLst>
                            <p:childTnLst>
                              <p:par>
                                <p:cTn id="127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29" dur="10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0" fill="hold">
                      <p:stCondLst>
                        <p:cond delay="indefinite"/>
                      </p:stCondLst>
                      <p:childTnLst>
                        <p:par>
                          <p:cTn id="131" fill="hold">
                            <p:stCondLst>
                              <p:cond delay="0"/>
                            </p:stCondLst>
                            <p:childTnLst>
                              <p:par>
                                <p:cTn id="132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4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6" fill="hold">
                            <p:stCondLst>
                              <p:cond delay="0"/>
                            </p:stCondLst>
                            <p:childTnLst>
                              <p:par>
                                <p:cTn id="137" presetID="56" presetClass="path" presetSubtype="0" accel="50000" decel="5000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77778E-6 1.74838E-6 L 0.18559 -0.26272 " pathEditMode="relative" rAng="0" ptsTypes="AA">
                                      <p:cBhvr>
                                        <p:cTn id="138" dur="2000" fill="hold"/>
                                        <p:tgtEl>
                                          <p:spTgt spid="3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9300" y="-13100"/>
                                    </p:animMotion>
                                  </p:childTnLst>
                                </p:cTn>
                              </p:par>
                              <p:par>
                                <p:cTn id="139" presetID="56" presetClass="path" presetSubtype="0" accel="5000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61111E-6 6.19796E-7 L -0.18107 -0.2611 " pathEditMode="relative" rAng="0" ptsTypes="AA">
                                      <p:cBhvr>
                                        <p:cTn id="140" dur="2000" fill="hold"/>
                                        <p:tgtEl>
                                          <p:spTgt spid="3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9100" y="-1310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1" fill="hold">
                            <p:stCondLst>
                              <p:cond delay="2000"/>
                            </p:stCondLst>
                            <p:childTnLst>
                              <p:par>
                                <p:cTn id="142" presetID="53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4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5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6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7" fill="hold">
                      <p:stCondLst>
                        <p:cond delay="indefinite"/>
                      </p:stCondLst>
                      <p:childTnLst>
                        <p:par>
                          <p:cTn id="148" fill="hold">
                            <p:stCondLst>
                              <p:cond delay="0"/>
                            </p:stCondLst>
                            <p:childTnLst>
                              <p:par>
                                <p:cTn id="149" presetID="10" presetClass="exit" presetSubtype="0" fill="hold" grpId="2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50" dur="1000"/>
                                        <p:tgtEl>
                                          <p:spTgt spid="3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51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3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2" presetID="10" presetClass="exit" presetSubtype="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53" dur="1000"/>
                                        <p:tgtEl>
                                          <p:spTgt spid="3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54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3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5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56" dur="10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57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8" fill="hold">
                      <p:stCondLst>
                        <p:cond delay="indefinite"/>
                      </p:stCondLst>
                      <p:childTnLst>
                        <p:par>
                          <p:cTn id="159" fill="hold">
                            <p:stCondLst>
                              <p:cond delay="0"/>
                            </p:stCondLst>
                            <p:childTnLst>
                              <p:par>
                                <p:cTn id="160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62" dur="10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3" fill="hold">
                      <p:stCondLst>
                        <p:cond delay="indefinite"/>
                      </p:stCondLst>
                      <p:childTnLst>
                        <p:par>
                          <p:cTn id="164" fill="hold">
                            <p:stCondLst>
                              <p:cond delay="0"/>
                            </p:stCondLst>
                            <p:childTnLst>
                              <p:par>
                                <p:cTn id="16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7" dur="2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8" presetID="49" presetClass="path" presetSubtype="0" accel="5000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3.33333E-6 -6.47549E-7 L -0.29306 0.07424 " pathEditMode="relative" rAng="0" ptsTypes="AA">
                                      <p:cBhvr>
                                        <p:cTn id="169" dur="2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4700" y="370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0" fill="hold">
                      <p:stCondLst>
                        <p:cond delay="indefinite"/>
                      </p:stCondLst>
                      <p:childTnLst>
                        <p:par>
                          <p:cTn id="171" fill="hold">
                            <p:stCondLst>
                              <p:cond delay="0"/>
                            </p:stCondLst>
                            <p:childTnLst>
                              <p:par>
                                <p:cTn id="172" presetID="27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1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174" dur="80"/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175" dur="80"/>
                                        <p:tgtEl>
                                          <p:spTgt spid="14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76" dur="80"/>
                                        <p:tgtEl>
                                          <p:spTgt spid="14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7" fill="hold">
                      <p:stCondLst>
                        <p:cond delay="indefinite"/>
                      </p:stCondLst>
                      <p:childTnLst>
                        <p:par>
                          <p:cTn id="178" fill="hold">
                            <p:stCondLst>
                              <p:cond delay="0"/>
                            </p:stCondLst>
                            <p:childTnLst>
                              <p:par>
                                <p:cTn id="179" presetID="27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1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181" dur="80"/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182" dur="80"/>
                                        <p:tgtEl>
                                          <p:spTgt spid="15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83" dur="80"/>
                                        <p:tgtEl>
                                          <p:spTgt spid="15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4" fill="hold">
                      <p:stCondLst>
                        <p:cond delay="indefinite"/>
                      </p:stCondLst>
                      <p:childTnLst>
                        <p:par>
                          <p:cTn id="185" fill="hold">
                            <p:stCondLst>
                              <p:cond delay="0"/>
                            </p:stCondLst>
                            <p:childTnLst>
                              <p:par>
                                <p:cTn id="186" presetID="27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1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188" dur="80"/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189" dur="80"/>
                                        <p:tgtEl>
                                          <p:spTgt spid="16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90" dur="80"/>
                                        <p:tgtEl>
                                          <p:spTgt spid="16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1" fill="hold">
                      <p:stCondLst>
                        <p:cond delay="indefinite"/>
                      </p:stCondLst>
                      <p:childTnLst>
                        <p:par>
                          <p:cTn id="192" fill="hold">
                            <p:stCondLst>
                              <p:cond delay="0"/>
                            </p:stCondLst>
                            <p:childTnLst>
                              <p:par>
                                <p:cTn id="193" presetID="27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1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195" dur="80"/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196" dur="80"/>
                                        <p:tgtEl>
                                          <p:spTgt spid="17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97" dur="80"/>
                                        <p:tgtEl>
                                          <p:spTgt spid="17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8" fill="hold">
                      <p:stCondLst>
                        <p:cond delay="indefinite"/>
                      </p:stCondLst>
                      <p:childTnLst>
                        <p:par>
                          <p:cTn id="199" fill="hold">
                            <p:stCondLst>
                              <p:cond delay="0"/>
                            </p:stCondLst>
                            <p:childTnLst>
                              <p:par>
                                <p:cTn id="200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02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3" fill="hold">
                      <p:stCondLst>
                        <p:cond delay="indefinite"/>
                      </p:stCondLst>
                      <p:childTnLst>
                        <p:par>
                          <p:cTn id="204" fill="hold">
                            <p:stCondLst>
                              <p:cond delay="0"/>
                            </p:stCondLst>
                            <p:childTnLst>
                              <p:par>
                                <p:cTn id="205" presetID="27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2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207" dur="80"/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208" dur="80"/>
                                        <p:tgtEl>
                                          <p:spTgt spid="18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09" dur="80"/>
                                        <p:tgtEl>
                                          <p:spTgt spid="18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0" fill="hold">
                      <p:stCondLst>
                        <p:cond delay="indefinite"/>
                      </p:stCondLst>
                      <p:childTnLst>
                        <p:par>
                          <p:cTn id="211" fill="hold">
                            <p:stCondLst>
                              <p:cond delay="0"/>
                            </p:stCondLst>
                            <p:childTnLst>
                              <p:par>
                                <p:cTn id="212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4" fill="hold">
                      <p:stCondLst>
                        <p:cond delay="indefinite"/>
                      </p:stCondLst>
                      <p:childTnLst>
                        <p:par>
                          <p:cTn id="215" fill="hold">
                            <p:stCondLst>
                              <p:cond delay="0"/>
                            </p:stCondLst>
                            <p:childTnLst>
                              <p:par>
                                <p:cTn id="216" presetID="27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2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218" dur="80"/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219" dur="80"/>
                                        <p:tgtEl>
                                          <p:spTgt spid="19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20" dur="80"/>
                                        <p:tgtEl>
                                          <p:spTgt spid="19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 build="allAtOnce"/>
      <p:bldP spid="7" grpId="0"/>
      <p:bldP spid="8" grpId="0"/>
      <p:bldP spid="9" grpId="0"/>
      <p:bldP spid="10" grpId="0"/>
      <p:bldP spid="12" grpId="0" build="allAtOnce"/>
      <p:bldP spid="13" grpId="0"/>
      <p:bldP spid="13" grpId="1"/>
      <p:bldP spid="14" grpId="0"/>
      <p:bldP spid="15" grpId="0"/>
      <p:bldP spid="16" grpId="0"/>
      <p:bldP spid="17" grpId="0"/>
      <p:bldP spid="18" grpId="0"/>
      <p:bldP spid="19" grpId="0"/>
      <p:bldP spid="20" grpId="0"/>
      <p:bldP spid="21" grpId="0"/>
      <p:bldP spid="4" grpId="0"/>
      <p:bldP spid="3" grpId="0"/>
      <p:bldP spid="23" grpId="0"/>
      <p:bldP spid="24" grpId="0"/>
      <p:bldP spid="25" grpId="0"/>
      <p:bldP spid="26" grpId="0"/>
      <p:bldP spid="27" grpId="0"/>
      <p:bldP spid="28" grpId="0"/>
      <p:bldP spid="29" grpId="0"/>
      <p:bldP spid="30" grpId="0"/>
      <p:bldP spid="30" grpId="1"/>
      <p:bldP spid="32" grpId="0" build="allAtOnce"/>
      <p:bldP spid="32" grpId="1" build="allAtOnce"/>
      <p:bldP spid="32" grpId="2" build="allAtOnce"/>
      <p:bldP spid="33" grpId="0" build="allAtOnce"/>
      <p:bldP spid="33" grpId="1" build="allAtOnce"/>
      <p:bldP spid="33" grpId="2" build="allAtOnce"/>
      <p:bldP spid="34" grpId="0" animBg="1"/>
      <p:bldP spid="35" grpId="0" animBg="1"/>
      <p:bldP spid="37" grpId="0" animBg="1"/>
      <p:bldP spid="38" grpId="0" animBg="1"/>
    </p:bldLst>
  </p:timing>
</p:sld>
</file>

<file path=ppt/theme/theme1.xml><?xml version="1.0" encoding="utf-8"?>
<a:theme xmlns:a="http://schemas.openxmlformats.org/drawingml/2006/main" name="多面向">
  <a:themeElements>
    <a:clrScheme name="多面向">
      <a:dk1>
        <a:sysClr val="windowText" lastClr="000000"/>
      </a:dk1>
      <a:lt1>
        <a:sysClr val="window" lastClr="FFFFFF"/>
      </a:lt1>
      <a:dk2>
        <a:srgbClr val="2C3C43"/>
      </a:dk2>
      <a:lt2>
        <a:srgbClr val="EBEBEB"/>
      </a:lt2>
      <a:accent1>
        <a:srgbClr val="90C226"/>
      </a:accent1>
      <a:accent2>
        <a:srgbClr val="54A021"/>
      </a:accent2>
      <a:accent3>
        <a:srgbClr val="E6B91E"/>
      </a:accent3>
      <a:accent4>
        <a:srgbClr val="E76618"/>
      </a:accent4>
      <a:accent5>
        <a:srgbClr val="C42F1A"/>
      </a:accent5>
      <a:accent6>
        <a:srgbClr val="918655"/>
      </a:accent6>
      <a:hlink>
        <a:srgbClr val="99CA3C"/>
      </a:hlink>
      <a:folHlink>
        <a:srgbClr val="B9D181"/>
      </a:folHlink>
    </a:clrScheme>
    <a:fontScheme name="多面向">
      <a:majorFont>
        <a:latin typeface="Trebuchet MS" panose="020B0603020202020204"/>
        <a:ea typeface=""/>
        <a:cs typeface=""/>
        <a:font script="Jpan" typeface="メイリオ"/>
        <a:font script="Hang" typeface="맑은 고딕"/>
        <a:font script="Hans" typeface="方正姚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 panose="020B0603020202020204"/>
        <a:ea typeface=""/>
        <a:cs typeface=""/>
        <a:font script="Jpan" typeface="メイリオ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多面向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lumMod val="110000"/>
              </a:schemeClr>
            </a:gs>
            <a:gs pos="88000">
              <a:schemeClr val="phClr">
                <a:tint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lumMod val="100000"/>
              </a:schemeClr>
            </a:gs>
            <a:gs pos="78000">
              <a:schemeClr val="phClr">
                <a:shade val="94000"/>
                <a:lumMod val="94000"/>
              </a:schemeClr>
            </a:gs>
          </a:gsLst>
          <a:lin ang="5400000" scaled="0"/>
        </a:gradFill>
      </a:fillStyleLst>
      <a:lnStyleLst>
        <a:ln w="12700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04000"/>
              </a:schemeClr>
            </a:gs>
            <a:gs pos="94000">
              <a:schemeClr val="phClr">
                <a:shade val="96000"/>
                <a:lumMod val="82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94000"/>
                <a:lumMod val="96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Facet" id="{C0C680CD-088A-49FC-A102-D699147F32B2}" vid="{CFBC31BA-B70F-4F30-BCAA-4F3011E16C4D}"/>
    </a:ext>
  </a:extLst>
</a:theme>
</file>

<file path=ppt/theme/theme2.xml><?xml version="1.0" encoding="utf-8"?>
<a:theme xmlns:a="http://schemas.openxmlformats.org/drawingml/2006/main" name="Office 佈景主題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佈景主題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Facet</Template>
  <TotalTime>28876</TotalTime>
  <Words>1235</Words>
  <Application>Microsoft Office PowerPoint</Application>
  <PresentationFormat>如螢幕大小 (4:3)</PresentationFormat>
  <Paragraphs>125</Paragraphs>
  <Slides>15</Slides>
  <Notes>0</Notes>
  <HiddenSlides>0</HiddenSlides>
  <MMClips>0</MMClips>
  <ScaleCrop>false</ScaleCrop>
  <HeadingPairs>
    <vt:vector size="6" baseType="variant">
      <vt:variant>
        <vt:lpstr>使用字型</vt:lpstr>
      </vt:variant>
      <vt:variant>
        <vt:i4>7</vt:i4>
      </vt:variant>
      <vt:variant>
        <vt:lpstr>佈景主題</vt:lpstr>
      </vt:variant>
      <vt:variant>
        <vt:i4>1</vt:i4>
      </vt:variant>
      <vt:variant>
        <vt:lpstr>投影片標題</vt:lpstr>
      </vt:variant>
      <vt:variant>
        <vt:i4>15</vt:i4>
      </vt:variant>
    </vt:vector>
  </HeadingPairs>
  <TitlesOfParts>
    <vt:vector size="23" baseType="lpstr">
      <vt:lpstr>華康勘亭流</vt:lpstr>
      <vt:lpstr>標楷體</vt:lpstr>
      <vt:lpstr>Arial</vt:lpstr>
      <vt:lpstr>Calibri</vt:lpstr>
      <vt:lpstr>Times New Roman</vt:lpstr>
      <vt:lpstr>Trebuchet MS</vt:lpstr>
      <vt:lpstr>Wingdings 3</vt:lpstr>
      <vt:lpstr>多面向</vt:lpstr>
      <vt:lpstr>111年度 勞工教育訓練研習會</vt:lpstr>
      <vt:lpstr>111年度考核 自112年1月3日(星期二)起至112年3月14日(星期二)止</vt:lpstr>
      <vt:lpstr>PowerPoint 簡報</vt:lpstr>
      <vt:lpstr>第15屆監事會第3次會議建議事項</vt:lpstr>
      <vt:lpstr>PowerPoint 簡報</vt:lpstr>
      <vt:lpstr>PowerPoint 簡報</vt:lpstr>
      <vt:lpstr>分會工作績效評分類別</vt:lpstr>
      <vt:lpstr>組訓工作</vt:lpstr>
      <vt:lpstr>福利服務</vt:lpstr>
      <vt:lpstr>文宣</vt:lpstr>
      <vt:lpstr>總務</vt:lpstr>
      <vt:lpstr>勞資關係</vt:lpstr>
      <vt:lpstr>工安</vt:lpstr>
      <vt:lpstr>財務工作</vt:lpstr>
      <vt:lpstr>PowerPoint 簡報</vt:lpstr>
    </vt:vector>
  </TitlesOfParts>
  <Company>台灣電力公司/嘉義區處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投影片 1</dc:title>
  <dc:creator>陳怡辛</dc:creator>
  <cp:lastModifiedBy>台灣電力工會</cp:lastModifiedBy>
  <cp:revision>1442</cp:revision>
  <cp:lastPrinted>2022-12-14T01:38:24Z</cp:lastPrinted>
  <dcterms:created xsi:type="dcterms:W3CDTF">2014-08-11T06:12:34Z</dcterms:created>
  <dcterms:modified xsi:type="dcterms:W3CDTF">2022-12-14T01:40:14Z</dcterms:modified>
</cp:coreProperties>
</file>