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4" r:id="rId1"/>
    <p:sldMasterId id="2147483708" r:id="rId2"/>
  </p:sldMasterIdLst>
  <p:notesMasterIdLst>
    <p:notesMasterId r:id="rId31"/>
  </p:notesMasterIdLst>
  <p:handoutMasterIdLst>
    <p:handoutMasterId r:id="rId32"/>
  </p:handoutMasterIdLst>
  <p:sldIdLst>
    <p:sldId id="502" r:id="rId3"/>
    <p:sldId id="1430" r:id="rId4"/>
    <p:sldId id="1431" r:id="rId5"/>
    <p:sldId id="1524" r:id="rId6"/>
    <p:sldId id="1531" r:id="rId7"/>
    <p:sldId id="1532" r:id="rId8"/>
    <p:sldId id="1515" r:id="rId9"/>
    <p:sldId id="1514" r:id="rId10"/>
    <p:sldId id="1525" r:id="rId11"/>
    <p:sldId id="1506" r:id="rId12"/>
    <p:sldId id="1526" r:id="rId13"/>
    <p:sldId id="1382" r:id="rId14"/>
    <p:sldId id="1516" r:id="rId15"/>
    <p:sldId id="1517" r:id="rId16"/>
    <p:sldId id="1357" r:id="rId17"/>
    <p:sldId id="1521" r:id="rId18"/>
    <p:sldId id="1512" r:id="rId19"/>
    <p:sldId id="1522" r:id="rId20"/>
    <p:sldId id="1509" r:id="rId21"/>
    <p:sldId id="1523" r:id="rId22"/>
    <p:sldId id="1518" r:id="rId23"/>
    <p:sldId id="1510" r:id="rId24"/>
    <p:sldId id="1511" r:id="rId25"/>
    <p:sldId id="1513" r:id="rId26"/>
    <p:sldId id="1527" r:id="rId27"/>
    <p:sldId id="1530" r:id="rId28"/>
    <p:sldId id="1359" r:id="rId29"/>
    <p:sldId id="1416" r:id="rId30"/>
  </p:sldIdLst>
  <p:sldSz cx="9144000" cy="6858000" type="screen4x3"/>
  <p:notesSz cx="6797675" cy="99298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FFCC"/>
    <a:srgbClr val="9ED600"/>
    <a:srgbClr val="D9D9D9"/>
    <a:srgbClr val="4D4D4D"/>
    <a:srgbClr val="595959"/>
    <a:srgbClr val="0000FF"/>
    <a:srgbClr val="3333CC"/>
    <a:srgbClr val="CC3300"/>
    <a:srgbClr val="FDE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BF17E4-E18F-F443-ABBA-84439DBE695D}" v="15" dt="2022-12-12T11:53:04.225"/>
    <p1510:client id="{F4EBAE5D-73D8-48D7-96C7-769BCCB1AFBC}" v="24" dt="2022-12-12T11:49:24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5" cy="49641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955" y="0"/>
            <a:ext cx="2946135" cy="49641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B1411777-6A1B-487D-9E35-09807AD974CF}" type="datetimeFigureOut">
              <a:rPr lang="zh-TW" altLang="en-US" smtClean="0"/>
              <a:t>2022/12/14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817"/>
            <a:ext cx="2946135" cy="49641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955" y="9431817"/>
            <a:ext cx="2946135" cy="49641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93A2E7DC-460D-4CB3-A20D-9D5309EE42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1457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659" cy="49649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5" y="4"/>
            <a:ext cx="2945659" cy="49649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24098F61-433F-498F-BC65-539FEA3D32B7}" type="datetimeFigureOut">
              <a:rPr lang="zh-TW" altLang="en-US" smtClean="0"/>
              <a:t>2022/12/14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431603"/>
            <a:ext cx="2945659" cy="49649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5" y="9431603"/>
            <a:ext cx="2945659" cy="49649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6FEFC9F2-E5F7-4ACC-A7C1-47ED338363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1242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FC9F2-E5F7-4ACC-A7C1-47ED3383632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983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2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7859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3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8447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99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807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98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7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55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8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7454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631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10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998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096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12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7879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13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3514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14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6655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15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0931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758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17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9364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9917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19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43931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255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21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4194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22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4382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23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6750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24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9472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0248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1C3B42-56DE-475F-A81E-0D3698782967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33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1270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27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04953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4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A91C3B42-56DE-475F-A81E-0D3698782967}" type="slidenum">
              <a:rPr lang="zh-TW" altLang="en-US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913303">
                <a:defRPr/>
              </a:pPr>
              <a:t>28</a:t>
            </a:fld>
            <a:endParaRPr lang="zh-TW" altLang="en-US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4403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56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00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7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7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75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97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01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5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66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305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936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836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14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26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91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720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97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613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652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038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7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1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8AEFA-5144-41D5-A76A-23B8AA19CC4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2022/12/14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8E35-A907-4985-B016-7B3D54BA7B24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8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laws.mol.gov.tw/FLAW/FLAWDOC03.aspx?datatype=etype&amp;N1=%E5%8B%9E%E5%8B%95%202&amp;cnt=60&amp;now=1&amp;lnabndn=1&amp;recordno=1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laws.mol.gov.tw/FLAW/FLAWDOC03.aspx?datatype=etype&amp;N1=%E5%8B%9E%E5%8B%95%E6%A2%9D%203&amp;cnt=45&amp;now=1&amp;lnabndn=1&amp;recordno=15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laws.mol.gov.tw/FLAW/FLAWDOC03.aspx?datatype=etype&amp;N1=%E5%8B%9E%E5%8B%95%202&amp;cnt=60&amp;now=1&amp;lnabndn=1&amp;recordno=42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spect="1"/>
          </p:cNvSpPr>
          <p:nvPr/>
        </p:nvSpPr>
        <p:spPr>
          <a:xfrm>
            <a:off x="4788000" y="0"/>
            <a:ext cx="4053109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787998" y="5220000"/>
            <a:ext cx="4032001" cy="1118402"/>
          </a:xfrm>
        </p:spPr>
        <p:txBody>
          <a:bodyPr>
            <a:normAutofit/>
          </a:bodyPr>
          <a:lstStyle/>
          <a:p>
            <a:r>
              <a:rPr lang="zh-TW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勞資處</a:t>
            </a:r>
            <a:endParaRPr lang="en-US" altLang="zh-TW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en-US" altLang="zh-TW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111</a:t>
            </a:r>
            <a:r>
              <a:rPr lang="zh-TW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.</a:t>
            </a:r>
            <a:r>
              <a:rPr lang="zh-TW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12</a:t>
            </a:r>
            <a:r>
              <a:rPr lang="zh-TW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.</a:t>
            </a:r>
            <a:r>
              <a:rPr lang="zh-TW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 </a:t>
            </a:r>
            <a:r>
              <a:rPr lang="en-US" altLang="zh-TW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微軟正黑體" panose="020B0604030504040204" pitchFamily="34" charset="-120"/>
              </a:rPr>
              <a:t>13</a:t>
            </a:r>
            <a:endParaRPr lang="en-US" altLang="zh-TW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796293" y="0"/>
            <a:ext cx="4036522" cy="306896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3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勞資實務</a:t>
            </a:r>
            <a:br>
              <a:rPr lang="en-US" altLang="zh-TW" sz="53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3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分享</a:t>
            </a: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4800" b="1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4800" b="1">
              <a:gradFill flip="none" rotWithShape="1">
                <a:gsLst>
                  <a:gs pos="0">
                    <a:srgbClr val="9BBB59">
                      <a:lumMod val="0"/>
                      <a:lumOff val="100000"/>
                    </a:srgbClr>
                  </a:gs>
                  <a:gs pos="35000">
                    <a:srgbClr val="9BBB59">
                      <a:lumMod val="0"/>
                      <a:lumOff val="100000"/>
                    </a:srgb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0" y="2952000"/>
            <a:ext cx="9522041" cy="2052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00" y="540000"/>
            <a:ext cx="2246084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字方塊 4"/>
          <p:cNvSpPr txBox="1"/>
          <p:nvPr/>
        </p:nvSpPr>
        <p:spPr>
          <a:xfrm>
            <a:off x="0" y="5328000"/>
            <a:ext cx="4779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46000">
                      <a:schemeClr val="accent1">
                        <a:lumMod val="95000"/>
                        <a:lumOff val="5000"/>
                      </a:schemeClr>
                    </a:gs>
                    <a:gs pos="100000">
                      <a:schemeClr val="accent1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台灣電力工會</a:t>
            </a:r>
            <a:endParaRPr lang="zh-TW" altLang="en-US" sz="4800"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accent1">
                      <a:lumMod val="95000"/>
                      <a:lumOff val="5000"/>
                    </a:schemeClr>
                  </a:gs>
                  <a:gs pos="100000">
                    <a:schemeClr val="accent1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>
            <a:off x="5400000" y="5220000"/>
            <a:ext cx="2760000" cy="540000"/>
          </a:xfrm>
          <a:prstGeom prst="ellipse">
            <a:avLst/>
          </a:prstGeom>
          <a:solidFill>
            <a:schemeClr val="bg1">
              <a:lumMod val="85000"/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10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grpSp>
        <p:nvGrpSpPr>
          <p:cNvPr id="36" name="群組 35"/>
          <p:cNvGrpSpPr>
            <a:grpSpLocks noChangeAspect="1"/>
          </p:cNvGrpSpPr>
          <p:nvPr/>
        </p:nvGrpSpPr>
        <p:grpSpPr>
          <a:xfrm>
            <a:off x="7596000" y="6195600"/>
            <a:ext cx="1246155" cy="360000"/>
            <a:chOff x="242284" y="5394695"/>
            <a:chExt cx="4285714" cy="1238095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5" name="文字方塊 4"/>
          <p:cNvSpPr txBox="1"/>
          <p:nvPr/>
        </p:nvSpPr>
        <p:spPr>
          <a:xfrm>
            <a:off x="2376000" y="1998000"/>
            <a:ext cx="579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一年兩退</a:t>
            </a:r>
            <a:endParaRPr kumimoji="0" lang="zh-TW" altLang="en-US" sz="48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2627999" y="3006000"/>
            <a:ext cx="641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勞保改革及勞退提繳</a:t>
            </a:r>
            <a:endParaRPr kumimoji="0" lang="zh-TW" altLang="en-US" sz="4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2880000" y="4014000"/>
            <a:ext cx="5092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案例分享</a:t>
            </a:r>
          </a:p>
        </p:txBody>
      </p:sp>
      <p:sp>
        <p:nvSpPr>
          <p:cNvPr id="79" name="文字方塊 78"/>
          <p:cNvSpPr txBox="1"/>
          <p:nvPr/>
        </p:nvSpPr>
        <p:spPr>
          <a:xfrm>
            <a:off x="3132000" y="5022000"/>
            <a:ext cx="554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QA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360000" y="1800000"/>
            <a:ext cx="8478108" cy="4158131"/>
            <a:chOff x="360000" y="1728000"/>
            <a:chExt cx="8478108" cy="4158131"/>
          </a:xfrm>
        </p:grpSpPr>
        <p:grpSp>
          <p:nvGrpSpPr>
            <p:cNvPr id="3" name="群組 2"/>
            <p:cNvGrpSpPr/>
            <p:nvPr/>
          </p:nvGrpSpPr>
          <p:grpSpPr>
            <a:xfrm>
              <a:off x="360000" y="1728000"/>
              <a:ext cx="8478108" cy="4158131"/>
              <a:chOff x="360000" y="1800000"/>
              <a:chExt cx="8478108" cy="4158131"/>
            </a:xfrm>
          </p:grpSpPr>
          <p:pic>
            <p:nvPicPr>
              <p:cNvPr id="40" name="Picture 3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7" r="7205" b="57679"/>
              <a:stretch/>
            </p:blipFill>
            <p:spPr bwMode="auto">
              <a:xfrm rot="10800000" flipV="1">
                <a:off x="360000" y="1800000"/>
                <a:ext cx="8442108" cy="126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3" name="Picture 3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7" r="7205" b="57679"/>
              <a:stretch/>
            </p:blipFill>
            <p:spPr bwMode="auto">
              <a:xfrm rot="10800000" flipV="1">
                <a:off x="360000" y="2808000"/>
                <a:ext cx="8442108" cy="126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3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7" r="7205" b="57679"/>
              <a:stretch/>
            </p:blipFill>
            <p:spPr bwMode="auto">
              <a:xfrm rot="10800000" flipV="1">
                <a:off x="396000" y="3816000"/>
                <a:ext cx="8442108" cy="126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3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7" r="7205" b="57679"/>
              <a:stretch/>
            </p:blipFill>
            <p:spPr bwMode="auto">
              <a:xfrm rot="10800000" flipV="1">
                <a:off x="360000" y="4824000"/>
                <a:ext cx="8442108" cy="126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6" name="Picture 3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88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7" r="7205" b="57679"/>
              <a:stretch/>
            </p:blipFill>
            <p:spPr bwMode="auto">
              <a:xfrm rot="10800000" flipV="1">
                <a:off x="360000" y="5832000"/>
                <a:ext cx="8442108" cy="126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7" name="群組 16"/>
            <p:cNvGrpSpPr/>
            <p:nvPr/>
          </p:nvGrpSpPr>
          <p:grpSpPr>
            <a:xfrm>
              <a:off x="1079999" y="1854000"/>
              <a:ext cx="2052001" cy="4032000"/>
              <a:chOff x="1079999" y="1854000"/>
              <a:chExt cx="2052001" cy="4032000"/>
            </a:xfrm>
          </p:grpSpPr>
          <p:grpSp>
            <p:nvGrpSpPr>
              <p:cNvPr id="15" name="群組 14"/>
              <p:cNvGrpSpPr/>
              <p:nvPr/>
            </p:nvGrpSpPr>
            <p:grpSpPr>
              <a:xfrm>
                <a:off x="1079999" y="1854000"/>
                <a:ext cx="1296000" cy="1008000"/>
                <a:chOff x="1079999" y="1854000"/>
                <a:chExt cx="1296000" cy="1008000"/>
              </a:xfrm>
            </p:grpSpPr>
            <p:sp>
              <p:nvSpPr>
                <p:cNvPr id="47" name="平行四边形 1"/>
                <p:cNvSpPr/>
                <p:nvPr/>
              </p:nvSpPr>
              <p:spPr>
                <a:xfrm>
                  <a:off x="1079999" y="1854000"/>
                  <a:ext cx="1296000" cy="1008000"/>
                </a:xfrm>
                <a:prstGeom prst="parallelogram">
                  <a:avLst>
                    <a:gd name="adj" fmla="val 52253"/>
                  </a:avLst>
                </a:prstGeom>
                <a:gradFill flip="none" rotWithShape="1">
                  <a:gsLst>
                    <a:gs pos="100000">
                      <a:srgbClr val="DA4637"/>
                    </a:gs>
                    <a:gs pos="0">
                      <a:srgbClr val="BE321E"/>
                    </a:gs>
                    <a:gs pos="40000">
                      <a:srgbClr val="F55A50">
                        <a:alpha val="7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107275" tIns="53637" rIns="107275" bIns="53637" rtlCol="0" anchor="ctr"/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0" name="矩形 79"/>
                <p:cNvSpPr/>
                <p:nvPr/>
              </p:nvSpPr>
              <p:spPr>
                <a:xfrm>
                  <a:off x="1332000" y="1980000"/>
                  <a:ext cx="780902" cy="785430"/>
                </a:xfrm>
                <a:prstGeom prst="rect">
                  <a:avLst/>
                </a:prstGeom>
              </p:spPr>
              <p:txBody>
                <a:bodyPr wrap="none" lIns="107275" tIns="53637" rIns="107275" bIns="53637">
                  <a:spAutoFit/>
                </a:bodyPr>
                <a:lstStyle/>
                <a:p>
                  <a:pPr marL="0" marR="0" lvl="0" indent="0" algn="l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4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itchFamily="34" charset="-120"/>
                      <a:ea typeface="微軟正黑體" pitchFamily="34" charset="-120"/>
                      <a:cs typeface="Aharoni" panose="02010803020104030203" pitchFamily="2" charset="-79"/>
                    </a:rPr>
                    <a:t>Ⅰ</a:t>
                  </a:r>
                  <a:endParaRPr kumimoji="0" lang="en-US" altLang="zh-CN" sz="4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itchFamily="34" charset="-120"/>
                    <a:ea typeface="微軟正黑體" pitchFamily="34" charset="-120"/>
                    <a:cs typeface="Aharoni" panose="02010803020104030203" pitchFamily="2" charset="-79"/>
                  </a:endParaRPr>
                </a:p>
              </p:txBody>
            </p:sp>
          </p:grpSp>
          <p:grpSp>
            <p:nvGrpSpPr>
              <p:cNvPr id="16" name="群組 15"/>
              <p:cNvGrpSpPr/>
              <p:nvPr/>
            </p:nvGrpSpPr>
            <p:grpSpPr>
              <a:xfrm>
                <a:off x="1332000" y="2862000"/>
                <a:ext cx="1296000" cy="1008000"/>
                <a:chOff x="1332000" y="2862000"/>
                <a:chExt cx="1296000" cy="1008000"/>
              </a:xfrm>
            </p:grpSpPr>
            <p:sp>
              <p:nvSpPr>
                <p:cNvPr id="48" name="平行四边形 16"/>
                <p:cNvSpPr/>
                <p:nvPr/>
              </p:nvSpPr>
              <p:spPr>
                <a:xfrm>
                  <a:off x="1332000" y="2862000"/>
                  <a:ext cx="1296000" cy="1008000"/>
                </a:xfrm>
                <a:prstGeom prst="parallelogram">
                  <a:avLst>
                    <a:gd name="adj" fmla="val 52253"/>
                  </a:avLst>
                </a:prstGeom>
                <a:gradFill>
                  <a:gsLst>
                    <a:gs pos="100000">
                      <a:srgbClr val="504E44"/>
                    </a:gs>
                    <a:gs pos="0">
                      <a:srgbClr val="505046"/>
                    </a:gs>
                    <a:gs pos="40000">
                      <a:srgbClr val="504B41">
                        <a:alpha val="7000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107275" tIns="53637" rIns="107275" bIns="53637" rtlCol="0" anchor="ctr"/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1" name="矩形 80"/>
                <p:cNvSpPr/>
                <p:nvPr/>
              </p:nvSpPr>
              <p:spPr>
                <a:xfrm>
                  <a:off x="1710000" y="2970000"/>
                  <a:ext cx="562894" cy="785430"/>
                </a:xfrm>
                <a:prstGeom prst="rect">
                  <a:avLst/>
                </a:prstGeom>
              </p:spPr>
              <p:txBody>
                <a:bodyPr wrap="none" lIns="107275" tIns="53637" rIns="107275" bIns="53637">
                  <a:spAutoFit/>
                </a:bodyPr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4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II</a:t>
                  </a:r>
                  <a:endParaRPr kumimoji="0" lang="en-US" altLang="zh-CN" sz="4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13" name="群組 12"/>
              <p:cNvGrpSpPr/>
              <p:nvPr/>
            </p:nvGrpSpPr>
            <p:grpSpPr>
              <a:xfrm>
                <a:off x="1584000" y="3870000"/>
                <a:ext cx="1296000" cy="1008000"/>
                <a:chOff x="1692000" y="3996000"/>
                <a:chExt cx="1296000" cy="1008000"/>
              </a:xfrm>
            </p:grpSpPr>
            <p:sp>
              <p:nvSpPr>
                <p:cNvPr id="49" name="平行四边形 16">
                  <a:extLst>
                    <a:ext uri="{FF2B5EF4-FFF2-40B4-BE49-F238E27FC236}">
                      <a16:creationId xmlns:a16="http://schemas.microsoft.com/office/drawing/2014/main" id="{71EAC55F-2218-4A67-B903-8265E959FD37}"/>
                    </a:ext>
                  </a:extLst>
                </p:cNvPr>
                <p:cNvSpPr/>
                <p:nvPr/>
              </p:nvSpPr>
              <p:spPr>
                <a:xfrm>
                  <a:off x="1692000" y="3996000"/>
                  <a:ext cx="1296000" cy="1008000"/>
                </a:xfrm>
                <a:prstGeom prst="parallelogram">
                  <a:avLst>
                    <a:gd name="adj" fmla="val 52253"/>
                  </a:avLst>
                </a:prstGeom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0">
                      <a:srgbClr val="4F81BD">
                        <a:lumMod val="75000"/>
                      </a:srgbClr>
                    </a:gs>
                    <a:gs pos="40000">
                      <a:srgbClr val="4F81BD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107275" tIns="53637" rIns="107275" bIns="53637" rtlCol="0" anchor="ctr"/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3" name="矩形 82">
                  <a:extLst>
                    <a:ext uri="{FF2B5EF4-FFF2-40B4-BE49-F238E27FC236}">
                      <a16:creationId xmlns:a16="http://schemas.microsoft.com/office/drawing/2014/main" id="{27D4E3EC-3000-4C26-BD1A-F4133BEEC851}"/>
                    </a:ext>
                  </a:extLst>
                </p:cNvPr>
                <p:cNvSpPr/>
                <p:nvPr/>
              </p:nvSpPr>
              <p:spPr>
                <a:xfrm>
                  <a:off x="1980000" y="4086000"/>
                  <a:ext cx="736018" cy="785430"/>
                </a:xfrm>
                <a:prstGeom prst="rect">
                  <a:avLst/>
                </a:prstGeom>
              </p:spPr>
              <p:txBody>
                <a:bodyPr wrap="none" lIns="107275" tIns="53637" rIns="107275" bIns="53637">
                  <a:spAutoFit/>
                </a:bodyPr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4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III</a:t>
                  </a:r>
                  <a:endParaRPr kumimoji="0" lang="en-US" altLang="zh-CN" sz="4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14" name="群組 13"/>
              <p:cNvGrpSpPr/>
              <p:nvPr/>
            </p:nvGrpSpPr>
            <p:grpSpPr>
              <a:xfrm>
                <a:off x="1836000" y="4878000"/>
                <a:ext cx="1296000" cy="1008000"/>
                <a:chOff x="2016000" y="5076000"/>
                <a:chExt cx="1296000" cy="1008000"/>
              </a:xfrm>
            </p:grpSpPr>
            <p:sp>
              <p:nvSpPr>
                <p:cNvPr id="50" name="平行四边形 1"/>
                <p:cNvSpPr/>
                <p:nvPr/>
              </p:nvSpPr>
              <p:spPr>
                <a:xfrm>
                  <a:off x="2016000" y="5076000"/>
                  <a:ext cx="1296000" cy="1008000"/>
                </a:xfrm>
                <a:prstGeom prst="parallelogram">
                  <a:avLst>
                    <a:gd name="adj" fmla="val 52253"/>
                  </a:avLst>
                </a:prstGeom>
                <a:gradFill flip="none" rotWithShape="1">
                  <a:gsLst>
                    <a:gs pos="100000">
                      <a:srgbClr val="4BACC6">
                        <a:lumMod val="75000"/>
                      </a:srgbClr>
                    </a:gs>
                    <a:gs pos="0">
                      <a:srgbClr val="4BACC6">
                        <a:lumMod val="75000"/>
                      </a:srgbClr>
                    </a:gs>
                    <a:gs pos="40000">
                      <a:srgbClr val="4BACC6">
                        <a:lumMod val="60000"/>
                        <a:lumOff val="4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lIns="107275" tIns="53637" rIns="107275" bIns="53637" rtlCol="0" anchor="ctr"/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4" name="矩形 83">
                  <a:extLst>
                    <a:ext uri="{FF2B5EF4-FFF2-40B4-BE49-F238E27FC236}">
                      <a16:creationId xmlns:a16="http://schemas.microsoft.com/office/drawing/2014/main" id="{27D4E3EC-3000-4C26-BD1A-F4133BEEC851}"/>
                    </a:ext>
                  </a:extLst>
                </p:cNvPr>
                <p:cNvSpPr/>
                <p:nvPr/>
              </p:nvSpPr>
              <p:spPr>
                <a:xfrm>
                  <a:off x="2304000" y="5184000"/>
                  <a:ext cx="780902" cy="785430"/>
                </a:xfrm>
                <a:prstGeom prst="rect">
                  <a:avLst/>
                </a:prstGeom>
              </p:spPr>
              <p:txBody>
                <a:bodyPr wrap="none" lIns="107275" tIns="53637" rIns="107275" bIns="53637">
                  <a:spAutoFit/>
                </a:bodyPr>
                <a:lstStyle/>
                <a:p>
                  <a:pPr marL="0" marR="0" lvl="0" indent="0" algn="ctr" defTabSz="10727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4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Ⅳ</a:t>
                  </a:r>
                  <a:endParaRPr kumimoji="0" lang="en-US" altLang="zh-CN" sz="4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</p:grpSp>
      </p:grpSp>
      <p:sp>
        <p:nvSpPr>
          <p:cNvPr id="85" name="矩形 84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6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報告大綱</a:t>
            </a:r>
          </a:p>
        </p:txBody>
      </p:sp>
    </p:spTree>
    <p:extLst>
      <p:ext uri="{BB962C8B-B14F-4D97-AF65-F5344CB8AC3E}">
        <p14:creationId xmlns:p14="http://schemas.microsoft.com/office/powerpoint/2010/main" val="2092983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4027396" y="2880000"/>
            <a:ext cx="5111999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一年兩退</a:t>
            </a:r>
          </a:p>
        </p:txBody>
      </p:sp>
      <p:grpSp>
        <p:nvGrpSpPr>
          <p:cNvPr id="46" name="群組 45"/>
          <p:cNvGrpSpPr/>
          <p:nvPr/>
        </p:nvGrpSpPr>
        <p:grpSpPr>
          <a:xfrm>
            <a:off x="1800000" y="1800000"/>
            <a:ext cx="2228231" cy="1080608"/>
            <a:chOff x="2467033" y="1907150"/>
            <a:chExt cx="2228231" cy="1080608"/>
          </a:xfrm>
        </p:grpSpPr>
        <p:grpSp>
          <p:nvGrpSpPr>
            <p:cNvPr id="47" name="组合 6"/>
            <p:cNvGrpSpPr/>
            <p:nvPr/>
          </p:nvGrpSpPr>
          <p:grpSpPr>
            <a:xfrm>
              <a:off x="2467033" y="1907150"/>
              <a:ext cx="2228231" cy="1052610"/>
              <a:chOff x="4492907" y="465226"/>
              <a:chExt cx="2228232" cy="1052610"/>
            </a:xfrm>
          </p:grpSpPr>
          <p:sp>
            <p:nvSpPr>
              <p:cNvPr id="49" name="圆角矩形 9"/>
              <p:cNvSpPr/>
              <p:nvPr/>
            </p:nvSpPr>
            <p:spPr bwMode="auto">
              <a:xfrm>
                <a:off x="5636746" y="816659"/>
                <a:ext cx="1084393" cy="695897"/>
              </a:xfrm>
              <a:custGeom>
                <a:avLst/>
                <a:gdLst>
                  <a:gd name="connsiteX0" fmla="*/ 0 w 2394000"/>
                  <a:gd name="connsiteY0" fmla="*/ 74091 h 749300"/>
                  <a:gd name="connsiteX1" fmla="*/ 74091 w 2394000"/>
                  <a:gd name="connsiteY1" fmla="*/ 0 h 749300"/>
                  <a:gd name="connsiteX2" fmla="*/ 2319909 w 2394000"/>
                  <a:gd name="connsiteY2" fmla="*/ 0 h 749300"/>
                  <a:gd name="connsiteX3" fmla="*/ 2394000 w 2394000"/>
                  <a:gd name="connsiteY3" fmla="*/ 74091 h 749300"/>
                  <a:gd name="connsiteX4" fmla="*/ 2394000 w 2394000"/>
                  <a:gd name="connsiteY4" fmla="*/ 675209 h 749300"/>
                  <a:gd name="connsiteX5" fmla="*/ 2319909 w 2394000"/>
                  <a:gd name="connsiteY5" fmla="*/ 749300 h 749300"/>
                  <a:gd name="connsiteX6" fmla="*/ 74091 w 2394000"/>
                  <a:gd name="connsiteY6" fmla="*/ 749300 h 749300"/>
                  <a:gd name="connsiteX7" fmla="*/ 0 w 2394000"/>
                  <a:gd name="connsiteY7" fmla="*/ 675209 h 749300"/>
                  <a:gd name="connsiteX8" fmla="*/ 0 w 2394000"/>
                  <a:gd name="connsiteY8" fmla="*/ 74091 h 749300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74091 w 2394000"/>
                  <a:gd name="connsiteY7" fmla="*/ 750918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74091 w 2394000"/>
                  <a:gd name="connsiteY8" fmla="*/ 750918 h 750918"/>
                  <a:gd name="connsiteX9" fmla="*/ 0 w 2394000"/>
                  <a:gd name="connsiteY9" fmla="*/ 676827 h 750918"/>
                  <a:gd name="connsiteX10" fmla="*/ 0 w 2394000"/>
                  <a:gd name="connsiteY10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75709 h 750918"/>
                  <a:gd name="connsiteX0" fmla="*/ 1253433 w 2319909"/>
                  <a:gd name="connsiteY0" fmla="*/ 749300 h 750918"/>
                  <a:gd name="connsiteX1" fmla="*/ 0 w 2319909"/>
                  <a:gd name="connsiteY1" fmla="*/ 1618 h 750918"/>
                  <a:gd name="connsiteX2" fmla="*/ 1761433 w 2319909"/>
                  <a:gd name="connsiteY2" fmla="*/ 0 h 750918"/>
                  <a:gd name="connsiteX3" fmla="*/ 2245818 w 2319909"/>
                  <a:gd name="connsiteY3" fmla="*/ 1618 h 750918"/>
                  <a:gd name="connsiteX4" fmla="*/ 2319909 w 2319909"/>
                  <a:gd name="connsiteY4" fmla="*/ 75709 h 750918"/>
                  <a:gd name="connsiteX5" fmla="*/ 2319909 w 2319909"/>
                  <a:gd name="connsiteY5" fmla="*/ 676827 h 750918"/>
                  <a:gd name="connsiteX6" fmla="*/ 2245818 w 2319909"/>
                  <a:gd name="connsiteY6" fmla="*/ 750918 h 750918"/>
                  <a:gd name="connsiteX7" fmla="*/ 1253433 w 2319909"/>
                  <a:gd name="connsiteY7" fmla="*/ 749300 h 750918"/>
                  <a:gd name="connsiteX0" fmla="*/ 0 w 1066476"/>
                  <a:gd name="connsiteY0" fmla="*/ 749300 h 750918"/>
                  <a:gd name="connsiteX1" fmla="*/ 508000 w 1066476"/>
                  <a:gd name="connsiteY1" fmla="*/ 0 h 750918"/>
                  <a:gd name="connsiteX2" fmla="*/ 992385 w 1066476"/>
                  <a:gd name="connsiteY2" fmla="*/ 1618 h 750918"/>
                  <a:gd name="connsiteX3" fmla="*/ 1066476 w 1066476"/>
                  <a:gd name="connsiteY3" fmla="*/ 75709 h 750918"/>
                  <a:gd name="connsiteX4" fmla="*/ 1066476 w 1066476"/>
                  <a:gd name="connsiteY4" fmla="*/ 676827 h 750918"/>
                  <a:gd name="connsiteX5" fmla="*/ 992385 w 1066476"/>
                  <a:gd name="connsiteY5" fmla="*/ 750918 h 750918"/>
                  <a:gd name="connsiteX6" fmla="*/ 0 w 1066476"/>
                  <a:gd name="connsiteY6" fmla="*/ 749300 h 750918"/>
                  <a:gd name="connsiteX0" fmla="*/ 0 w 1066476"/>
                  <a:gd name="connsiteY0" fmla="*/ 749300 h 750918"/>
                  <a:gd name="connsiteX1" fmla="*/ 106636 w 1066476"/>
                  <a:gd name="connsiteY1" fmla="*/ 582962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066476"/>
                  <a:gd name="connsiteY0" fmla="*/ 749300 h 750918"/>
                  <a:gd name="connsiteX1" fmla="*/ 111398 w 1066476"/>
                  <a:gd name="connsiteY1" fmla="*/ 585339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149820"/>
                  <a:gd name="connsiteY0" fmla="*/ 746923 h 750918"/>
                  <a:gd name="connsiteX1" fmla="*/ 194742 w 1149820"/>
                  <a:gd name="connsiteY1" fmla="*/ 585339 h 750918"/>
                  <a:gd name="connsiteX2" fmla="*/ 591344 w 1149820"/>
                  <a:gd name="connsiteY2" fmla="*/ 0 h 750918"/>
                  <a:gd name="connsiteX3" fmla="*/ 1075729 w 1149820"/>
                  <a:gd name="connsiteY3" fmla="*/ 1618 h 750918"/>
                  <a:gd name="connsiteX4" fmla="*/ 1149820 w 1149820"/>
                  <a:gd name="connsiteY4" fmla="*/ 75709 h 750918"/>
                  <a:gd name="connsiteX5" fmla="*/ 1149820 w 1149820"/>
                  <a:gd name="connsiteY5" fmla="*/ 676827 h 750918"/>
                  <a:gd name="connsiteX6" fmla="*/ 1075729 w 1149820"/>
                  <a:gd name="connsiteY6" fmla="*/ 750918 h 750918"/>
                  <a:gd name="connsiteX7" fmla="*/ 0 w 1149820"/>
                  <a:gd name="connsiteY7" fmla="*/ 746923 h 750918"/>
                  <a:gd name="connsiteX0" fmla="*/ 0 w 1178395"/>
                  <a:gd name="connsiteY0" fmla="*/ 746923 h 750918"/>
                  <a:gd name="connsiteX1" fmla="*/ 223317 w 1178395"/>
                  <a:gd name="connsiteY1" fmla="*/ 585339 h 750918"/>
                  <a:gd name="connsiteX2" fmla="*/ 619919 w 1178395"/>
                  <a:gd name="connsiteY2" fmla="*/ 0 h 750918"/>
                  <a:gd name="connsiteX3" fmla="*/ 1104304 w 1178395"/>
                  <a:gd name="connsiteY3" fmla="*/ 1618 h 750918"/>
                  <a:gd name="connsiteX4" fmla="*/ 1178395 w 1178395"/>
                  <a:gd name="connsiteY4" fmla="*/ 75709 h 750918"/>
                  <a:gd name="connsiteX5" fmla="*/ 1178395 w 1178395"/>
                  <a:gd name="connsiteY5" fmla="*/ 676827 h 750918"/>
                  <a:gd name="connsiteX6" fmla="*/ 1104304 w 1178395"/>
                  <a:gd name="connsiteY6" fmla="*/ 750918 h 750918"/>
                  <a:gd name="connsiteX7" fmla="*/ 0 w 1178395"/>
                  <a:gd name="connsiteY7" fmla="*/ 746923 h 750918"/>
                  <a:gd name="connsiteX0" fmla="*/ 0 w 1171251"/>
                  <a:gd name="connsiteY0" fmla="*/ 737418 h 750918"/>
                  <a:gd name="connsiteX1" fmla="*/ 216173 w 1171251"/>
                  <a:gd name="connsiteY1" fmla="*/ 585339 h 750918"/>
                  <a:gd name="connsiteX2" fmla="*/ 612775 w 1171251"/>
                  <a:gd name="connsiteY2" fmla="*/ 0 h 750918"/>
                  <a:gd name="connsiteX3" fmla="*/ 1097160 w 1171251"/>
                  <a:gd name="connsiteY3" fmla="*/ 1618 h 750918"/>
                  <a:gd name="connsiteX4" fmla="*/ 1171251 w 1171251"/>
                  <a:gd name="connsiteY4" fmla="*/ 75709 h 750918"/>
                  <a:gd name="connsiteX5" fmla="*/ 1171251 w 1171251"/>
                  <a:gd name="connsiteY5" fmla="*/ 676827 h 750918"/>
                  <a:gd name="connsiteX6" fmla="*/ 1097160 w 1171251"/>
                  <a:gd name="connsiteY6" fmla="*/ 750918 h 750918"/>
                  <a:gd name="connsiteX7" fmla="*/ 0 w 1171251"/>
                  <a:gd name="connsiteY7" fmla="*/ 737418 h 750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1251" h="750918">
                    <a:moveTo>
                      <a:pt x="0" y="737418"/>
                    </a:moveTo>
                    <a:lnTo>
                      <a:pt x="216173" y="585339"/>
                    </a:lnTo>
                    <a:lnTo>
                      <a:pt x="612775" y="0"/>
                    </a:lnTo>
                    <a:lnTo>
                      <a:pt x="1097160" y="1618"/>
                    </a:lnTo>
                    <a:cubicBezTo>
                      <a:pt x="1138079" y="1618"/>
                      <a:pt x="1171251" y="34790"/>
                      <a:pt x="1171251" y="75709"/>
                    </a:cubicBezTo>
                    <a:lnTo>
                      <a:pt x="1171251" y="676827"/>
                    </a:lnTo>
                    <a:cubicBezTo>
                      <a:pt x="1171251" y="717746"/>
                      <a:pt x="1138079" y="750918"/>
                      <a:pt x="1097160" y="750918"/>
                    </a:cubicBezTo>
                    <a:lnTo>
                      <a:pt x="0" y="737418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 10"/>
              <p:cNvSpPr/>
              <p:nvPr/>
            </p:nvSpPr>
            <p:spPr bwMode="auto">
              <a:xfrm>
                <a:off x="5400096" y="465226"/>
                <a:ext cx="811325" cy="1042928"/>
              </a:xfrm>
              <a:custGeom>
                <a:avLst/>
                <a:gdLst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63550 w 933450"/>
                  <a:gd name="connsiteY11" fmla="*/ 1120775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00050 w 933450"/>
                  <a:gd name="connsiteY11" fmla="*/ 1092200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400050 w 866775"/>
                  <a:gd name="connsiteY11" fmla="*/ 1092200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36550 w 866775"/>
                  <a:gd name="connsiteY9" fmla="*/ 10699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9525 w 876300"/>
                  <a:gd name="connsiteY4" fmla="*/ 45402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286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03225 w 876300"/>
                  <a:gd name="connsiteY11" fmla="*/ 108267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386556 w 876300"/>
                  <a:gd name="connsiteY11" fmla="*/ 106362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0425 w 876300"/>
                  <a:gd name="connsiteY13" fmla="*/ 385763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9950 w 876300"/>
                  <a:gd name="connsiteY13" fmla="*/ 376238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3175 h 1125538"/>
                  <a:gd name="connsiteX1" fmla="*/ 320675 w 876311"/>
                  <a:gd name="connsiteY1" fmla="*/ 114300 h 1125538"/>
                  <a:gd name="connsiteX2" fmla="*/ 139700 w 876311"/>
                  <a:gd name="connsiteY2" fmla="*/ 273050 h 1125538"/>
                  <a:gd name="connsiteX3" fmla="*/ 22225 w 876311"/>
                  <a:gd name="connsiteY3" fmla="*/ 396875 h 1125538"/>
                  <a:gd name="connsiteX4" fmla="*/ 0 w 876311"/>
                  <a:gd name="connsiteY4" fmla="*/ 463550 h 1125538"/>
                  <a:gd name="connsiteX5" fmla="*/ 53975 w 876311"/>
                  <a:gd name="connsiteY5" fmla="*/ 508000 h 1125538"/>
                  <a:gd name="connsiteX6" fmla="*/ 323850 w 876311"/>
                  <a:gd name="connsiteY6" fmla="*/ 635000 h 1125538"/>
                  <a:gd name="connsiteX7" fmla="*/ 454025 w 876311"/>
                  <a:gd name="connsiteY7" fmla="*/ 762000 h 1125538"/>
                  <a:gd name="connsiteX8" fmla="*/ 454025 w 876311"/>
                  <a:gd name="connsiteY8" fmla="*/ 965200 h 1125538"/>
                  <a:gd name="connsiteX9" fmla="*/ 346075 w 876311"/>
                  <a:gd name="connsiteY9" fmla="*/ 1073150 h 1125538"/>
                  <a:gd name="connsiteX10" fmla="*/ 223838 w 876311"/>
                  <a:gd name="connsiteY10" fmla="*/ 1125538 h 1125538"/>
                  <a:gd name="connsiteX11" fmla="*/ 422275 w 876311"/>
                  <a:gd name="connsiteY11" fmla="*/ 1033463 h 1125538"/>
                  <a:gd name="connsiteX12" fmla="*/ 869950 w 876311"/>
                  <a:gd name="connsiteY12" fmla="*/ 379413 h 1125538"/>
                  <a:gd name="connsiteX13" fmla="*/ 876300 w 876311"/>
                  <a:gd name="connsiteY13" fmla="*/ 295275 h 1125538"/>
                  <a:gd name="connsiteX14" fmla="*/ 841375 w 876311"/>
                  <a:gd name="connsiteY14" fmla="*/ 152400 h 1125538"/>
                  <a:gd name="connsiteX15" fmla="*/ 727075 w 876311"/>
                  <a:gd name="connsiteY15" fmla="*/ 57150 h 1125538"/>
                  <a:gd name="connsiteX16" fmla="*/ 577850 w 876311"/>
                  <a:gd name="connsiteY16" fmla="*/ 3175 h 1125538"/>
                  <a:gd name="connsiteX17" fmla="*/ 466725 w 876311"/>
                  <a:gd name="connsiteY17" fmla="*/ 3175 h 1125538"/>
                  <a:gd name="connsiteX0" fmla="*/ 466725 w 876311"/>
                  <a:gd name="connsiteY0" fmla="*/ 5357 h 1127720"/>
                  <a:gd name="connsiteX1" fmla="*/ 320675 w 876311"/>
                  <a:gd name="connsiteY1" fmla="*/ 116482 h 1127720"/>
                  <a:gd name="connsiteX2" fmla="*/ 139700 w 876311"/>
                  <a:gd name="connsiteY2" fmla="*/ 275232 h 1127720"/>
                  <a:gd name="connsiteX3" fmla="*/ 22225 w 876311"/>
                  <a:gd name="connsiteY3" fmla="*/ 399057 h 1127720"/>
                  <a:gd name="connsiteX4" fmla="*/ 0 w 876311"/>
                  <a:gd name="connsiteY4" fmla="*/ 465732 h 1127720"/>
                  <a:gd name="connsiteX5" fmla="*/ 53975 w 876311"/>
                  <a:gd name="connsiteY5" fmla="*/ 510182 h 1127720"/>
                  <a:gd name="connsiteX6" fmla="*/ 323850 w 876311"/>
                  <a:gd name="connsiteY6" fmla="*/ 637182 h 1127720"/>
                  <a:gd name="connsiteX7" fmla="*/ 454025 w 876311"/>
                  <a:gd name="connsiteY7" fmla="*/ 764182 h 1127720"/>
                  <a:gd name="connsiteX8" fmla="*/ 454025 w 876311"/>
                  <a:gd name="connsiteY8" fmla="*/ 967382 h 1127720"/>
                  <a:gd name="connsiteX9" fmla="*/ 346075 w 876311"/>
                  <a:gd name="connsiteY9" fmla="*/ 1075332 h 1127720"/>
                  <a:gd name="connsiteX10" fmla="*/ 223838 w 876311"/>
                  <a:gd name="connsiteY10" fmla="*/ 1127720 h 1127720"/>
                  <a:gd name="connsiteX11" fmla="*/ 422275 w 876311"/>
                  <a:gd name="connsiteY11" fmla="*/ 1035645 h 1127720"/>
                  <a:gd name="connsiteX12" fmla="*/ 869950 w 876311"/>
                  <a:gd name="connsiteY12" fmla="*/ 381595 h 1127720"/>
                  <a:gd name="connsiteX13" fmla="*/ 876300 w 876311"/>
                  <a:gd name="connsiteY13" fmla="*/ 297457 h 1127720"/>
                  <a:gd name="connsiteX14" fmla="*/ 841375 w 876311"/>
                  <a:gd name="connsiteY14" fmla="*/ 154582 h 1127720"/>
                  <a:gd name="connsiteX15" fmla="*/ 727075 w 876311"/>
                  <a:gd name="connsiteY15" fmla="*/ 59332 h 1127720"/>
                  <a:gd name="connsiteX16" fmla="*/ 577850 w 876311"/>
                  <a:gd name="connsiteY16" fmla="*/ 5357 h 1127720"/>
                  <a:gd name="connsiteX17" fmla="*/ 466725 w 876311"/>
                  <a:gd name="connsiteY17" fmla="*/ 5357 h 112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311" h="1127720">
                    <a:moveTo>
                      <a:pt x="466725" y="5357"/>
                    </a:moveTo>
                    <a:lnTo>
                      <a:pt x="320675" y="116482"/>
                    </a:lnTo>
                    <a:lnTo>
                      <a:pt x="139700" y="275232"/>
                    </a:lnTo>
                    <a:lnTo>
                      <a:pt x="22225" y="399057"/>
                    </a:lnTo>
                    <a:lnTo>
                      <a:pt x="0" y="465732"/>
                    </a:lnTo>
                    <a:lnTo>
                      <a:pt x="53975" y="510182"/>
                    </a:lnTo>
                    <a:lnTo>
                      <a:pt x="323850" y="637182"/>
                    </a:lnTo>
                    <a:lnTo>
                      <a:pt x="454025" y="764182"/>
                    </a:lnTo>
                    <a:lnTo>
                      <a:pt x="454025" y="967382"/>
                    </a:lnTo>
                    <a:lnTo>
                      <a:pt x="346075" y="1075332"/>
                    </a:lnTo>
                    <a:lnTo>
                      <a:pt x="223838" y="1127720"/>
                    </a:lnTo>
                    <a:lnTo>
                      <a:pt x="422275" y="1035645"/>
                    </a:lnTo>
                    <a:lnTo>
                      <a:pt x="869950" y="381595"/>
                    </a:lnTo>
                    <a:cubicBezTo>
                      <a:pt x="872067" y="353549"/>
                      <a:pt x="876564" y="351697"/>
                      <a:pt x="876300" y="297457"/>
                    </a:cubicBezTo>
                    <a:cubicBezTo>
                      <a:pt x="867039" y="223638"/>
                      <a:pt x="874448" y="242688"/>
                      <a:pt x="841375" y="154582"/>
                    </a:cubicBezTo>
                    <a:cubicBezTo>
                      <a:pt x="793750" y="101400"/>
                      <a:pt x="777082" y="91082"/>
                      <a:pt x="727075" y="59332"/>
                    </a:cubicBezTo>
                    <a:cubicBezTo>
                      <a:pt x="672570" y="27052"/>
                      <a:pt x="651404" y="18586"/>
                      <a:pt x="577850" y="5357"/>
                    </a:cubicBezTo>
                    <a:cubicBezTo>
                      <a:pt x="516996" y="-1787"/>
                      <a:pt x="515673" y="-1786"/>
                      <a:pt x="466725" y="5357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8000">
                    <a:schemeClr val="bg1">
                      <a:lumMod val="8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3"/>
              <p:cNvSpPr/>
              <p:nvPr/>
            </p:nvSpPr>
            <p:spPr bwMode="auto">
              <a:xfrm>
                <a:off x="4492907" y="824875"/>
                <a:ext cx="1371301" cy="692961"/>
              </a:xfrm>
              <a:custGeom>
                <a:avLst/>
                <a:gdLst/>
                <a:ahLst/>
                <a:cxnLst/>
                <a:rect l="l" t="t" r="r" b="b"/>
                <a:pathLst>
                  <a:path w="1481140" h="749300">
                    <a:moveTo>
                      <a:pt x="1004096" y="0"/>
                    </a:moveTo>
                    <a:cubicBezTo>
                      <a:pt x="992454" y="26458"/>
                      <a:pt x="996688" y="17992"/>
                      <a:pt x="997746" y="60325"/>
                    </a:cubicBezTo>
                    <a:cubicBezTo>
                      <a:pt x="1014679" y="87578"/>
                      <a:pt x="1007006" y="87048"/>
                      <a:pt x="1048546" y="120650"/>
                    </a:cubicBezTo>
                    <a:cubicBezTo>
                      <a:pt x="1087439" y="132292"/>
                      <a:pt x="1095377" y="134409"/>
                      <a:pt x="1143796" y="155575"/>
                    </a:cubicBezTo>
                    <a:cubicBezTo>
                      <a:pt x="1203063" y="175683"/>
                      <a:pt x="1224229" y="195792"/>
                      <a:pt x="1264446" y="215900"/>
                    </a:cubicBezTo>
                    <a:cubicBezTo>
                      <a:pt x="1327416" y="252942"/>
                      <a:pt x="1341969" y="258233"/>
                      <a:pt x="1410496" y="327025"/>
                    </a:cubicBezTo>
                    <a:cubicBezTo>
                      <a:pt x="1462619" y="396610"/>
                      <a:pt x="1459973" y="365390"/>
                      <a:pt x="1481140" y="492919"/>
                    </a:cubicBezTo>
                    <a:cubicBezTo>
                      <a:pt x="1464207" y="614627"/>
                      <a:pt x="1458385" y="591079"/>
                      <a:pt x="1413671" y="655637"/>
                    </a:cubicBezTo>
                    <a:cubicBezTo>
                      <a:pt x="1327946" y="717020"/>
                      <a:pt x="1293021" y="728398"/>
                      <a:pt x="1223171" y="739775"/>
                    </a:cubicBezTo>
                    <a:lnTo>
                      <a:pt x="939221" y="744728"/>
                    </a:lnTo>
                    <a:lnTo>
                      <a:pt x="939802" y="747682"/>
                    </a:lnTo>
                    <a:lnTo>
                      <a:pt x="788927" y="747349"/>
                    </a:lnTo>
                    <a:lnTo>
                      <a:pt x="677071" y="749300"/>
                    </a:lnTo>
                    <a:cubicBezTo>
                      <a:pt x="677077" y="748567"/>
                      <a:pt x="677084" y="747835"/>
                      <a:pt x="677090" y="747102"/>
                    </a:cubicBezTo>
                    <a:lnTo>
                      <a:pt x="90700" y="745808"/>
                    </a:lnTo>
                    <a:cubicBezTo>
                      <a:pt x="40608" y="745808"/>
                      <a:pt x="0" y="705200"/>
                      <a:pt x="0" y="655108"/>
                    </a:cubicBezTo>
                    <a:lnTo>
                      <a:pt x="0" y="98508"/>
                    </a:lnTo>
                    <a:cubicBezTo>
                      <a:pt x="0" y="48416"/>
                      <a:pt x="40608" y="7808"/>
                      <a:pt x="90700" y="7808"/>
                    </a:cubicBezTo>
                    <a:lnTo>
                      <a:pt x="683404" y="5215"/>
                    </a:lnTo>
                    <a:lnTo>
                      <a:pt x="683421" y="3175"/>
                    </a:lnTo>
                    <a:close/>
                  </a:path>
                </a:pathLst>
              </a:custGeom>
              <a:gradFill>
                <a:gsLst>
                  <a:gs pos="0">
                    <a:srgbClr val="B95011"/>
                  </a:gs>
                  <a:gs pos="50000">
                    <a:srgbClr val="E5640A"/>
                  </a:gs>
                  <a:gs pos="100000">
                    <a:srgbClr val="F56C09"/>
                  </a:gs>
                </a:gsLst>
                <a:lin ang="8100000" scaled="1"/>
              </a:gradFill>
              <a:ln>
                <a:noFill/>
              </a:ln>
              <a:effectLst>
                <a:innerShdw blurRad="139700" dist="50800">
                  <a:srgbClr val="B95011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7B8CFA3-327F-4E93-8D49-4D768CE0CF1D}"/>
                </a:ext>
              </a:extLst>
            </p:cNvPr>
            <p:cNvSpPr/>
            <p:nvPr/>
          </p:nvSpPr>
          <p:spPr>
            <a:xfrm>
              <a:off x="2743393" y="2218317"/>
              <a:ext cx="35779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lgerian" pitchFamily="82" charset="0"/>
                  <a:ea typeface="DFPLiKingHei-XB" pitchFamily="34" charset="-120"/>
                  <a:cs typeface="+mn-cs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59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一年兩退</a:t>
            </a:r>
            <a:endParaRPr kumimoji="0" lang="zh-TW" alt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37" name="圖片 36" descr="一張含有 個人, 室內, 人, 桌 的圖片&#10;&#10;自動產生的描述">
            <a:extLst>
              <a:ext uri="{FF2B5EF4-FFF2-40B4-BE49-F238E27FC236}">
                <a16:creationId xmlns:a16="http://schemas.microsoft.com/office/drawing/2014/main" id="{360578FF-BEAD-4D2B-954B-8575295D34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0" y="1260000"/>
            <a:ext cx="5040000" cy="37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圖片 37" descr="一張含有 個人, 室內, 團體, 桌 的圖片&#10;&#10;自動產生的描述">
            <a:extLst>
              <a:ext uri="{FF2B5EF4-FFF2-40B4-BE49-F238E27FC236}">
                <a16:creationId xmlns:a16="http://schemas.microsoft.com/office/drawing/2014/main" id="{D32E63C2-B184-4A78-A84A-A353878F61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8000"/>
            <a:ext cx="5040000" cy="37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4896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一年兩退</a:t>
            </a:r>
          </a:p>
        </p:txBody>
      </p:sp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FC09011C-BF6B-4694-8F73-014B4D1D9E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7492" cy="6858000"/>
          </a:xfrm>
          <a:prstGeom prst="rect">
            <a:avLst/>
          </a:prstGeom>
        </p:spPr>
      </p:pic>
      <p:pic>
        <p:nvPicPr>
          <p:cNvPr id="5" name="圖片 4" descr="一張含有 文字 的圖片&#10;&#10;自動產生的描述">
            <a:extLst>
              <a:ext uri="{FF2B5EF4-FFF2-40B4-BE49-F238E27FC236}">
                <a16:creationId xmlns:a16="http://schemas.microsoft.com/office/drawing/2014/main" id="{6744EA29-B620-40FB-B22E-0F8B026CD5B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0"/>
            <a:ext cx="4847492" cy="6858000"/>
          </a:xfrm>
          <a:prstGeom prst="rect">
            <a:avLst/>
          </a:prstGeom>
        </p:spPr>
      </p:pic>
      <p:sp>
        <p:nvSpPr>
          <p:cNvPr id="40" name="箭號: 向下 39">
            <a:extLst>
              <a:ext uri="{FF2B5EF4-FFF2-40B4-BE49-F238E27FC236}">
                <a16:creationId xmlns:a16="http://schemas.microsoft.com/office/drawing/2014/main" id="{F0BD710B-FAE6-4DC1-AA48-4D2E7E7CD558}"/>
              </a:ext>
            </a:extLst>
          </p:cNvPr>
          <p:cNvSpPr/>
          <p:nvPr/>
        </p:nvSpPr>
        <p:spPr>
          <a:xfrm rot="18333410">
            <a:off x="5343223" y="1672246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53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一年兩退</a:t>
            </a:r>
            <a:endParaRPr kumimoji="0" lang="zh-TW" alt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2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F098DB96-3C35-3A51-5B05-5785D88D7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7441" y="-1062"/>
            <a:ext cx="4826300" cy="6873652"/>
          </a:xfrm>
          <a:prstGeom prst="rect">
            <a:avLst/>
          </a:prstGeom>
        </p:spPr>
      </p:pic>
      <p:pic>
        <p:nvPicPr>
          <p:cNvPr id="3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62E375CB-7619-A6C9-74D4-B63976DC31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3110" y="2018"/>
            <a:ext cx="4819537" cy="6853964"/>
          </a:xfrm>
          <a:prstGeom prst="rect">
            <a:avLst/>
          </a:prstGeom>
        </p:spPr>
      </p:pic>
      <p:sp>
        <p:nvSpPr>
          <p:cNvPr id="5" name="箭號: 向下 4">
            <a:extLst>
              <a:ext uri="{FF2B5EF4-FFF2-40B4-BE49-F238E27FC236}">
                <a16:creationId xmlns:a16="http://schemas.microsoft.com/office/drawing/2014/main" id="{4EF6CC0D-80F1-29C2-66B3-A9FC9B196BE0}"/>
              </a:ext>
            </a:extLst>
          </p:cNvPr>
          <p:cNvSpPr/>
          <p:nvPr/>
        </p:nvSpPr>
        <p:spPr>
          <a:xfrm rot="18333410">
            <a:off x="1028236" y="2488093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63BD2652-0A09-A83D-4BD6-E16377C2B6BE}"/>
              </a:ext>
            </a:extLst>
          </p:cNvPr>
          <p:cNvSpPr/>
          <p:nvPr/>
        </p:nvSpPr>
        <p:spPr>
          <a:xfrm rot="18333410">
            <a:off x="5612978" y="4876116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8188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一年二退</a:t>
            </a: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8C26F186-C84D-4D4C-9D16-DFB1E95C4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0"/>
            <a:ext cx="4850889" cy="6858000"/>
          </a:xfrm>
          <a:prstGeom prst="rect">
            <a:avLst/>
          </a:prstGeom>
        </p:spPr>
      </p:pic>
      <p:pic>
        <p:nvPicPr>
          <p:cNvPr id="43" name="圖片 42" descr="一張含有 文字 的圖片&#10;&#10;自動產生的描述">
            <a:extLst>
              <a:ext uri="{FF2B5EF4-FFF2-40B4-BE49-F238E27FC236}">
                <a16:creationId xmlns:a16="http://schemas.microsoft.com/office/drawing/2014/main" id="{A2ED79FB-1321-4E6E-B074-6808779AB7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7750" cy="6858000"/>
          </a:xfrm>
          <a:prstGeom prst="rect">
            <a:avLst/>
          </a:prstGeom>
        </p:spPr>
      </p:pic>
      <p:sp>
        <p:nvSpPr>
          <p:cNvPr id="12" name="箭號: 向下 11">
            <a:extLst>
              <a:ext uri="{FF2B5EF4-FFF2-40B4-BE49-F238E27FC236}">
                <a16:creationId xmlns:a16="http://schemas.microsoft.com/office/drawing/2014/main" id="{F633215F-23B9-420E-9BB4-15599E4A619E}"/>
              </a:ext>
            </a:extLst>
          </p:cNvPr>
          <p:cNvSpPr/>
          <p:nvPr/>
        </p:nvSpPr>
        <p:spPr>
          <a:xfrm rot="18333410">
            <a:off x="653597" y="3976115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箭號: 向下 45">
            <a:extLst>
              <a:ext uri="{FF2B5EF4-FFF2-40B4-BE49-F238E27FC236}">
                <a16:creationId xmlns:a16="http://schemas.microsoft.com/office/drawing/2014/main" id="{94B7115A-0054-4154-A432-EFDE0BF33DA3}"/>
              </a:ext>
            </a:extLst>
          </p:cNvPr>
          <p:cNvSpPr/>
          <p:nvPr/>
        </p:nvSpPr>
        <p:spPr>
          <a:xfrm rot="18333410">
            <a:off x="4975618" y="1082655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1597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一年兩退</a:t>
            </a:r>
          </a:p>
        </p:txBody>
      </p:sp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7F322C62-9DEC-4DF9-AEFE-3A3790D9D7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" y="0"/>
            <a:ext cx="4866447" cy="6876000"/>
          </a:xfrm>
          <a:prstGeom prst="rect">
            <a:avLst/>
          </a:prstGeom>
        </p:spPr>
      </p:pic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43ABAA79-362F-439E-9CEE-462891546C1E}"/>
              </a:ext>
            </a:extLst>
          </p:cNvPr>
          <p:cNvCxnSpPr/>
          <p:nvPr/>
        </p:nvCxnSpPr>
        <p:spPr>
          <a:xfrm>
            <a:off x="1260000" y="3456000"/>
            <a:ext cx="2448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4338DEC5-3A83-4011-B8A9-80C149A2410A}"/>
              </a:ext>
            </a:extLst>
          </p:cNvPr>
          <p:cNvCxnSpPr/>
          <p:nvPr/>
        </p:nvCxnSpPr>
        <p:spPr>
          <a:xfrm>
            <a:off x="899592" y="3654000"/>
            <a:ext cx="2124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圖片 39" descr="一張含有 文字, 收據 的圖片&#10;&#10;自動產生的描述">
            <a:extLst>
              <a:ext uri="{FF2B5EF4-FFF2-40B4-BE49-F238E27FC236}">
                <a16:creationId xmlns:a16="http://schemas.microsoft.com/office/drawing/2014/main" id="{68D058C4-D768-46B8-871A-8FB77DC914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00" y="-1"/>
            <a:ext cx="4877581" cy="6876000"/>
          </a:xfrm>
          <a:prstGeom prst="rect">
            <a:avLst/>
          </a:prstGeom>
        </p:spPr>
      </p:pic>
      <p:pic>
        <p:nvPicPr>
          <p:cNvPr id="41" name="圖片 40" descr="一張含有 桌 的圖片&#10;&#10;自動產生的描述">
            <a:extLst>
              <a:ext uri="{FF2B5EF4-FFF2-40B4-BE49-F238E27FC236}">
                <a16:creationId xmlns:a16="http://schemas.microsoft.com/office/drawing/2014/main" id="{E3DD5FF0-EA10-46F3-BDE9-51145EF660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000" y="0"/>
            <a:ext cx="4811862" cy="6876000"/>
          </a:xfrm>
          <a:prstGeom prst="rect">
            <a:avLst/>
          </a:prstGeom>
        </p:spPr>
      </p:pic>
      <p:sp>
        <p:nvSpPr>
          <p:cNvPr id="42" name="箭號: 向下 41">
            <a:extLst>
              <a:ext uri="{FF2B5EF4-FFF2-40B4-BE49-F238E27FC236}">
                <a16:creationId xmlns:a16="http://schemas.microsoft.com/office/drawing/2014/main" id="{C94F6174-F906-4C7E-B00F-A3A99BC19F3D}"/>
              </a:ext>
            </a:extLst>
          </p:cNvPr>
          <p:cNvSpPr/>
          <p:nvPr/>
        </p:nvSpPr>
        <p:spPr>
          <a:xfrm rot="18333410">
            <a:off x="465140" y="887051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箭號: 向下 42">
            <a:extLst>
              <a:ext uri="{FF2B5EF4-FFF2-40B4-BE49-F238E27FC236}">
                <a16:creationId xmlns:a16="http://schemas.microsoft.com/office/drawing/2014/main" id="{37C14C89-1553-4307-A689-65AE7E02AB14}"/>
              </a:ext>
            </a:extLst>
          </p:cNvPr>
          <p:cNvSpPr/>
          <p:nvPr/>
        </p:nvSpPr>
        <p:spPr>
          <a:xfrm rot="18333410">
            <a:off x="465140" y="1377164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箭號: 向下 45">
            <a:extLst>
              <a:ext uri="{FF2B5EF4-FFF2-40B4-BE49-F238E27FC236}">
                <a16:creationId xmlns:a16="http://schemas.microsoft.com/office/drawing/2014/main" id="{C4251EC4-CB45-405D-9D03-41B59F84E865}"/>
              </a:ext>
            </a:extLst>
          </p:cNvPr>
          <p:cNvSpPr/>
          <p:nvPr/>
        </p:nvSpPr>
        <p:spPr>
          <a:xfrm rot="18333410">
            <a:off x="465139" y="2043613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49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一年兩退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6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月出生者  ＞至遲為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16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indent="-571500">
              <a:spcBef>
                <a:spcPts val="600"/>
              </a:spcBef>
              <a:buFont typeface="Wingdings" panose="05000000000000000000" pitchFamily="2" charset="2"/>
              <a:buChar char="n"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選擇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1/2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4/1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屆退者，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無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考績獎金</a:t>
            </a:r>
            <a:r>
              <a:rPr kumimoji="0" lang="zh-TW" altLang="en-US" sz="36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360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indent="-571500">
              <a:buFont typeface="Wingdings" panose="05000000000000000000" pitchFamily="2" charset="2"/>
              <a:buChar char="n"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選擇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4/2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7/16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屆退者，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有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考績獎金</a:t>
            </a:r>
            <a:r>
              <a:rPr kumimoji="0" lang="zh-TW" altLang="en-US" sz="36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360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143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一年兩退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zh-TW" sz="3600" b="1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月出生者＞至遲為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次年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16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選擇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7/2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10/1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屆退者，</a:t>
            </a:r>
            <a:r>
              <a:rPr lang="zh-TW" altLang="en-US" sz="36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有考績獎金，</a:t>
            </a:r>
            <a:r>
              <a:rPr lang="zh-TW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無</a:t>
            </a:r>
            <a:r>
              <a:rPr lang="zh-TW" altLang="en-US" sz="36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加發</a:t>
            </a:r>
            <a:r>
              <a:rPr lang="en-US" altLang="zh-TW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個月</a:t>
            </a:r>
            <a:r>
              <a:rPr lang="zh-TW" altLang="en-US" sz="36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薪額。</a:t>
            </a:r>
            <a:endParaRPr lang="en-US" altLang="zh-TW" sz="360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選擇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10/2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至次年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1/1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屆退者，</a:t>
            </a:r>
            <a:r>
              <a:rPr lang="zh-TW" altLang="en-US" sz="36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有考績獎金，並</a:t>
            </a:r>
            <a:r>
              <a:rPr lang="zh-TW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加發</a:t>
            </a:r>
            <a:r>
              <a:rPr lang="en-US" altLang="zh-TW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個月</a:t>
            </a:r>
            <a:r>
              <a:rPr lang="zh-TW" altLang="en-US" sz="36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薪額。</a:t>
            </a:r>
            <a:endParaRPr lang="en-US" altLang="zh-TW" sz="36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選擇次年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1/2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至次年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1/16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屆退者：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494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240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已達最高薪級者，</a:t>
            </a:r>
            <a:r>
              <a:rPr lang="zh-TW" altLang="en-US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有考績獎金並</a:t>
            </a:r>
            <a:r>
              <a:rPr lang="zh-TW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加發</a:t>
            </a:r>
            <a:r>
              <a:rPr lang="en-US" altLang="zh-TW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個月薪額。</a:t>
            </a:r>
            <a:endParaRPr lang="en-US" altLang="zh-TW" sz="2400">
              <a:solidFill>
                <a:schemeClr val="tx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494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TW" altLang="en-US" sz="2400" u="sng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未達最高薪級者</a:t>
            </a:r>
            <a:r>
              <a:rPr lang="zh-TW" altLang="en-US" sz="240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晉</a:t>
            </a:r>
            <a:r>
              <a:rPr lang="en-US" altLang="zh-TW" sz="240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級薪，</a:t>
            </a:r>
            <a:r>
              <a:rPr lang="zh-TW" altLang="en-US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有考績獎金，</a:t>
            </a:r>
            <a:r>
              <a:rPr lang="zh-TW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無</a:t>
            </a:r>
            <a:r>
              <a:rPr lang="zh-TW" altLang="en-US" sz="240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加發</a:t>
            </a:r>
            <a:r>
              <a:rPr lang="en-US" altLang="zh-TW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個月薪額。（</a:t>
            </a:r>
            <a:r>
              <a:rPr lang="zh-TW" alt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建議</a:t>
            </a:r>
            <a:r>
              <a:rPr lang="zh-TW" altLang="en-US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選擇至遲次年</a:t>
            </a:r>
            <a:r>
              <a:rPr lang="en-US" altLang="zh-TW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1/1</a:t>
            </a:r>
            <a:r>
              <a:rPr lang="zh-TW" altLang="en-US" sz="2400">
                <a:solidFill>
                  <a:schemeClr val="tx2"/>
                </a:solidFill>
                <a:latin typeface="微軟正黑體" pitchFamily="34" charset="-120"/>
                <a:ea typeface="微軟正黑體" pitchFamily="34" charset="-120"/>
              </a:rPr>
              <a:t>屆退）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endParaRPr lang="en-US" altLang="zh-TW" sz="36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4389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一年兩退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月出生者＞至遲為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次年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16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選擇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7/2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11/1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屆退者，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無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次年度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特別休假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選擇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11/2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至次年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1/16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屆退者，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有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次年度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特別休假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035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4027396" y="2880000"/>
            <a:ext cx="5111999" cy="2074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勞保改革</a:t>
            </a:r>
            <a:endParaRPr kumimoji="0" lang="en-US" altLang="zh-TW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     及</a:t>
            </a:r>
            <a:endParaRPr kumimoji="0" lang="en-US" altLang="zh-TW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勞退提繳</a:t>
            </a:r>
          </a:p>
        </p:txBody>
      </p:sp>
      <p:grpSp>
        <p:nvGrpSpPr>
          <p:cNvPr id="46" name="群組 45"/>
          <p:cNvGrpSpPr/>
          <p:nvPr/>
        </p:nvGrpSpPr>
        <p:grpSpPr>
          <a:xfrm>
            <a:off x="1800000" y="1800000"/>
            <a:ext cx="2228231" cy="1080608"/>
            <a:chOff x="2467033" y="1907150"/>
            <a:chExt cx="2228231" cy="1080608"/>
          </a:xfrm>
        </p:grpSpPr>
        <p:grpSp>
          <p:nvGrpSpPr>
            <p:cNvPr id="47" name="组合 6"/>
            <p:cNvGrpSpPr/>
            <p:nvPr/>
          </p:nvGrpSpPr>
          <p:grpSpPr>
            <a:xfrm>
              <a:off x="2467033" y="1907150"/>
              <a:ext cx="2228231" cy="1052610"/>
              <a:chOff x="4492907" y="465226"/>
              <a:chExt cx="2228232" cy="1052610"/>
            </a:xfrm>
          </p:grpSpPr>
          <p:sp>
            <p:nvSpPr>
              <p:cNvPr id="49" name="圆角矩形 9"/>
              <p:cNvSpPr/>
              <p:nvPr/>
            </p:nvSpPr>
            <p:spPr bwMode="auto">
              <a:xfrm>
                <a:off x="5636746" y="816659"/>
                <a:ext cx="1084393" cy="695897"/>
              </a:xfrm>
              <a:custGeom>
                <a:avLst/>
                <a:gdLst>
                  <a:gd name="connsiteX0" fmla="*/ 0 w 2394000"/>
                  <a:gd name="connsiteY0" fmla="*/ 74091 h 749300"/>
                  <a:gd name="connsiteX1" fmla="*/ 74091 w 2394000"/>
                  <a:gd name="connsiteY1" fmla="*/ 0 h 749300"/>
                  <a:gd name="connsiteX2" fmla="*/ 2319909 w 2394000"/>
                  <a:gd name="connsiteY2" fmla="*/ 0 h 749300"/>
                  <a:gd name="connsiteX3" fmla="*/ 2394000 w 2394000"/>
                  <a:gd name="connsiteY3" fmla="*/ 74091 h 749300"/>
                  <a:gd name="connsiteX4" fmla="*/ 2394000 w 2394000"/>
                  <a:gd name="connsiteY4" fmla="*/ 675209 h 749300"/>
                  <a:gd name="connsiteX5" fmla="*/ 2319909 w 2394000"/>
                  <a:gd name="connsiteY5" fmla="*/ 749300 h 749300"/>
                  <a:gd name="connsiteX6" fmla="*/ 74091 w 2394000"/>
                  <a:gd name="connsiteY6" fmla="*/ 749300 h 749300"/>
                  <a:gd name="connsiteX7" fmla="*/ 0 w 2394000"/>
                  <a:gd name="connsiteY7" fmla="*/ 675209 h 749300"/>
                  <a:gd name="connsiteX8" fmla="*/ 0 w 2394000"/>
                  <a:gd name="connsiteY8" fmla="*/ 74091 h 749300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74091 w 2394000"/>
                  <a:gd name="connsiteY7" fmla="*/ 750918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74091 w 2394000"/>
                  <a:gd name="connsiteY8" fmla="*/ 750918 h 750918"/>
                  <a:gd name="connsiteX9" fmla="*/ 0 w 2394000"/>
                  <a:gd name="connsiteY9" fmla="*/ 676827 h 750918"/>
                  <a:gd name="connsiteX10" fmla="*/ 0 w 2394000"/>
                  <a:gd name="connsiteY10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75709 h 750918"/>
                  <a:gd name="connsiteX0" fmla="*/ 1253433 w 2319909"/>
                  <a:gd name="connsiteY0" fmla="*/ 749300 h 750918"/>
                  <a:gd name="connsiteX1" fmla="*/ 0 w 2319909"/>
                  <a:gd name="connsiteY1" fmla="*/ 1618 h 750918"/>
                  <a:gd name="connsiteX2" fmla="*/ 1761433 w 2319909"/>
                  <a:gd name="connsiteY2" fmla="*/ 0 h 750918"/>
                  <a:gd name="connsiteX3" fmla="*/ 2245818 w 2319909"/>
                  <a:gd name="connsiteY3" fmla="*/ 1618 h 750918"/>
                  <a:gd name="connsiteX4" fmla="*/ 2319909 w 2319909"/>
                  <a:gd name="connsiteY4" fmla="*/ 75709 h 750918"/>
                  <a:gd name="connsiteX5" fmla="*/ 2319909 w 2319909"/>
                  <a:gd name="connsiteY5" fmla="*/ 676827 h 750918"/>
                  <a:gd name="connsiteX6" fmla="*/ 2245818 w 2319909"/>
                  <a:gd name="connsiteY6" fmla="*/ 750918 h 750918"/>
                  <a:gd name="connsiteX7" fmla="*/ 1253433 w 2319909"/>
                  <a:gd name="connsiteY7" fmla="*/ 749300 h 750918"/>
                  <a:gd name="connsiteX0" fmla="*/ 0 w 1066476"/>
                  <a:gd name="connsiteY0" fmla="*/ 749300 h 750918"/>
                  <a:gd name="connsiteX1" fmla="*/ 508000 w 1066476"/>
                  <a:gd name="connsiteY1" fmla="*/ 0 h 750918"/>
                  <a:gd name="connsiteX2" fmla="*/ 992385 w 1066476"/>
                  <a:gd name="connsiteY2" fmla="*/ 1618 h 750918"/>
                  <a:gd name="connsiteX3" fmla="*/ 1066476 w 1066476"/>
                  <a:gd name="connsiteY3" fmla="*/ 75709 h 750918"/>
                  <a:gd name="connsiteX4" fmla="*/ 1066476 w 1066476"/>
                  <a:gd name="connsiteY4" fmla="*/ 676827 h 750918"/>
                  <a:gd name="connsiteX5" fmla="*/ 992385 w 1066476"/>
                  <a:gd name="connsiteY5" fmla="*/ 750918 h 750918"/>
                  <a:gd name="connsiteX6" fmla="*/ 0 w 1066476"/>
                  <a:gd name="connsiteY6" fmla="*/ 749300 h 750918"/>
                  <a:gd name="connsiteX0" fmla="*/ 0 w 1066476"/>
                  <a:gd name="connsiteY0" fmla="*/ 749300 h 750918"/>
                  <a:gd name="connsiteX1" fmla="*/ 106636 w 1066476"/>
                  <a:gd name="connsiteY1" fmla="*/ 582962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066476"/>
                  <a:gd name="connsiteY0" fmla="*/ 749300 h 750918"/>
                  <a:gd name="connsiteX1" fmla="*/ 111398 w 1066476"/>
                  <a:gd name="connsiteY1" fmla="*/ 585339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149820"/>
                  <a:gd name="connsiteY0" fmla="*/ 746923 h 750918"/>
                  <a:gd name="connsiteX1" fmla="*/ 194742 w 1149820"/>
                  <a:gd name="connsiteY1" fmla="*/ 585339 h 750918"/>
                  <a:gd name="connsiteX2" fmla="*/ 591344 w 1149820"/>
                  <a:gd name="connsiteY2" fmla="*/ 0 h 750918"/>
                  <a:gd name="connsiteX3" fmla="*/ 1075729 w 1149820"/>
                  <a:gd name="connsiteY3" fmla="*/ 1618 h 750918"/>
                  <a:gd name="connsiteX4" fmla="*/ 1149820 w 1149820"/>
                  <a:gd name="connsiteY4" fmla="*/ 75709 h 750918"/>
                  <a:gd name="connsiteX5" fmla="*/ 1149820 w 1149820"/>
                  <a:gd name="connsiteY5" fmla="*/ 676827 h 750918"/>
                  <a:gd name="connsiteX6" fmla="*/ 1075729 w 1149820"/>
                  <a:gd name="connsiteY6" fmla="*/ 750918 h 750918"/>
                  <a:gd name="connsiteX7" fmla="*/ 0 w 1149820"/>
                  <a:gd name="connsiteY7" fmla="*/ 746923 h 750918"/>
                  <a:gd name="connsiteX0" fmla="*/ 0 w 1178395"/>
                  <a:gd name="connsiteY0" fmla="*/ 746923 h 750918"/>
                  <a:gd name="connsiteX1" fmla="*/ 223317 w 1178395"/>
                  <a:gd name="connsiteY1" fmla="*/ 585339 h 750918"/>
                  <a:gd name="connsiteX2" fmla="*/ 619919 w 1178395"/>
                  <a:gd name="connsiteY2" fmla="*/ 0 h 750918"/>
                  <a:gd name="connsiteX3" fmla="*/ 1104304 w 1178395"/>
                  <a:gd name="connsiteY3" fmla="*/ 1618 h 750918"/>
                  <a:gd name="connsiteX4" fmla="*/ 1178395 w 1178395"/>
                  <a:gd name="connsiteY4" fmla="*/ 75709 h 750918"/>
                  <a:gd name="connsiteX5" fmla="*/ 1178395 w 1178395"/>
                  <a:gd name="connsiteY5" fmla="*/ 676827 h 750918"/>
                  <a:gd name="connsiteX6" fmla="*/ 1104304 w 1178395"/>
                  <a:gd name="connsiteY6" fmla="*/ 750918 h 750918"/>
                  <a:gd name="connsiteX7" fmla="*/ 0 w 1178395"/>
                  <a:gd name="connsiteY7" fmla="*/ 746923 h 750918"/>
                  <a:gd name="connsiteX0" fmla="*/ 0 w 1171251"/>
                  <a:gd name="connsiteY0" fmla="*/ 737418 h 750918"/>
                  <a:gd name="connsiteX1" fmla="*/ 216173 w 1171251"/>
                  <a:gd name="connsiteY1" fmla="*/ 585339 h 750918"/>
                  <a:gd name="connsiteX2" fmla="*/ 612775 w 1171251"/>
                  <a:gd name="connsiteY2" fmla="*/ 0 h 750918"/>
                  <a:gd name="connsiteX3" fmla="*/ 1097160 w 1171251"/>
                  <a:gd name="connsiteY3" fmla="*/ 1618 h 750918"/>
                  <a:gd name="connsiteX4" fmla="*/ 1171251 w 1171251"/>
                  <a:gd name="connsiteY4" fmla="*/ 75709 h 750918"/>
                  <a:gd name="connsiteX5" fmla="*/ 1171251 w 1171251"/>
                  <a:gd name="connsiteY5" fmla="*/ 676827 h 750918"/>
                  <a:gd name="connsiteX6" fmla="*/ 1097160 w 1171251"/>
                  <a:gd name="connsiteY6" fmla="*/ 750918 h 750918"/>
                  <a:gd name="connsiteX7" fmla="*/ 0 w 1171251"/>
                  <a:gd name="connsiteY7" fmla="*/ 737418 h 750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1251" h="750918">
                    <a:moveTo>
                      <a:pt x="0" y="737418"/>
                    </a:moveTo>
                    <a:lnTo>
                      <a:pt x="216173" y="585339"/>
                    </a:lnTo>
                    <a:lnTo>
                      <a:pt x="612775" y="0"/>
                    </a:lnTo>
                    <a:lnTo>
                      <a:pt x="1097160" y="1618"/>
                    </a:lnTo>
                    <a:cubicBezTo>
                      <a:pt x="1138079" y="1618"/>
                      <a:pt x="1171251" y="34790"/>
                      <a:pt x="1171251" y="75709"/>
                    </a:cubicBezTo>
                    <a:lnTo>
                      <a:pt x="1171251" y="676827"/>
                    </a:lnTo>
                    <a:cubicBezTo>
                      <a:pt x="1171251" y="717746"/>
                      <a:pt x="1138079" y="750918"/>
                      <a:pt x="1097160" y="750918"/>
                    </a:cubicBezTo>
                    <a:lnTo>
                      <a:pt x="0" y="737418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 10"/>
              <p:cNvSpPr/>
              <p:nvPr/>
            </p:nvSpPr>
            <p:spPr bwMode="auto">
              <a:xfrm>
                <a:off x="5400096" y="465226"/>
                <a:ext cx="811325" cy="1042928"/>
              </a:xfrm>
              <a:custGeom>
                <a:avLst/>
                <a:gdLst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63550 w 933450"/>
                  <a:gd name="connsiteY11" fmla="*/ 1120775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00050 w 933450"/>
                  <a:gd name="connsiteY11" fmla="*/ 1092200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400050 w 866775"/>
                  <a:gd name="connsiteY11" fmla="*/ 1092200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36550 w 866775"/>
                  <a:gd name="connsiteY9" fmla="*/ 10699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9525 w 876300"/>
                  <a:gd name="connsiteY4" fmla="*/ 45402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286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03225 w 876300"/>
                  <a:gd name="connsiteY11" fmla="*/ 108267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386556 w 876300"/>
                  <a:gd name="connsiteY11" fmla="*/ 106362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0425 w 876300"/>
                  <a:gd name="connsiteY13" fmla="*/ 385763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9950 w 876300"/>
                  <a:gd name="connsiteY13" fmla="*/ 376238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3175 h 1125538"/>
                  <a:gd name="connsiteX1" fmla="*/ 320675 w 876311"/>
                  <a:gd name="connsiteY1" fmla="*/ 114300 h 1125538"/>
                  <a:gd name="connsiteX2" fmla="*/ 139700 w 876311"/>
                  <a:gd name="connsiteY2" fmla="*/ 273050 h 1125538"/>
                  <a:gd name="connsiteX3" fmla="*/ 22225 w 876311"/>
                  <a:gd name="connsiteY3" fmla="*/ 396875 h 1125538"/>
                  <a:gd name="connsiteX4" fmla="*/ 0 w 876311"/>
                  <a:gd name="connsiteY4" fmla="*/ 463550 h 1125538"/>
                  <a:gd name="connsiteX5" fmla="*/ 53975 w 876311"/>
                  <a:gd name="connsiteY5" fmla="*/ 508000 h 1125538"/>
                  <a:gd name="connsiteX6" fmla="*/ 323850 w 876311"/>
                  <a:gd name="connsiteY6" fmla="*/ 635000 h 1125538"/>
                  <a:gd name="connsiteX7" fmla="*/ 454025 w 876311"/>
                  <a:gd name="connsiteY7" fmla="*/ 762000 h 1125538"/>
                  <a:gd name="connsiteX8" fmla="*/ 454025 w 876311"/>
                  <a:gd name="connsiteY8" fmla="*/ 965200 h 1125538"/>
                  <a:gd name="connsiteX9" fmla="*/ 346075 w 876311"/>
                  <a:gd name="connsiteY9" fmla="*/ 1073150 h 1125538"/>
                  <a:gd name="connsiteX10" fmla="*/ 223838 w 876311"/>
                  <a:gd name="connsiteY10" fmla="*/ 1125538 h 1125538"/>
                  <a:gd name="connsiteX11" fmla="*/ 422275 w 876311"/>
                  <a:gd name="connsiteY11" fmla="*/ 1033463 h 1125538"/>
                  <a:gd name="connsiteX12" fmla="*/ 869950 w 876311"/>
                  <a:gd name="connsiteY12" fmla="*/ 379413 h 1125538"/>
                  <a:gd name="connsiteX13" fmla="*/ 876300 w 876311"/>
                  <a:gd name="connsiteY13" fmla="*/ 295275 h 1125538"/>
                  <a:gd name="connsiteX14" fmla="*/ 841375 w 876311"/>
                  <a:gd name="connsiteY14" fmla="*/ 152400 h 1125538"/>
                  <a:gd name="connsiteX15" fmla="*/ 727075 w 876311"/>
                  <a:gd name="connsiteY15" fmla="*/ 57150 h 1125538"/>
                  <a:gd name="connsiteX16" fmla="*/ 577850 w 876311"/>
                  <a:gd name="connsiteY16" fmla="*/ 3175 h 1125538"/>
                  <a:gd name="connsiteX17" fmla="*/ 466725 w 876311"/>
                  <a:gd name="connsiteY17" fmla="*/ 3175 h 1125538"/>
                  <a:gd name="connsiteX0" fmla="*/ 466725 w 876311"/>
                  <a:gd name="connsiteY0" fmla="*/ 5357 h 1127720"/>
                  <a:gd name="connsiteX1" fmla="*/ 320675 w 876311"/>
                  <a:gd name="connsiteY1" fmla="*/ 116482 h 1127720"/>
                  <a:gd name="connsiteX2" fmla="*/ 139700 w 876311"/>
                  <a:gd name="connsiteY2" fmla="*/ 275232 h 1127720"/>
                  <a:gd name="connsiteX3" fmla="*/ 22225 w 876311"/>
                  <a:gd name="connsiteY3" fmla="*/ 399057 h 1127720"/>
                  <a:gd name="connsiteX4" fmla="*/ 0 w 876311"/>
                  <a:gd name="connsiteY4" fmla="*/ 465732 h 1127720"/>
                  <a:gd name="connsiteX5" fmla="*/ 53975 w 876311"/>
                  <a:gd name="connsiteY5" fmla="*/ 510182 h 1127720"/>
                  <a:gd name="connsiteX6" fmla="*/ 323850 w 876311"/>
                  <a:gd name="connsiteY6" fmla="*/ 637182 h 1127720"/>
                  <a:gd name="connsiteX7" fmla="*/ 454025 w 876311"/>
                  <a:gd name="connsiteY7" fmla="*/ 764182 h 1127720"/>
                  <a:gd name="connsiteX8" fmla="*/ 454025 w 876311"/>
                  <a:gd name="connsiteY8" fmla="*/ 967382 h 1127720"/>
                  <a:gd name="connsiteX9" fmla="*/ 346075 w 876311"/>
                  <a:gd name="connsiteY9" fmla="*/ 1075332 h 1127720"/>
                  <a:gd name="connsiteX10" fmla="*/ 223838 w 876311"/>
                  <a:gd name="connsiteY10" fmla="*/ 1127720 h 1127720"/>
                  <a:gd name="connsiteX11" fmla="*/ 422275 w 876311"/>
                  <a:gd name="connsiteY11" fmla="*/ 1035645 h 1127720"/>
                  <a:gd name="connsiteX12" fmla="*/ 869950 w 876311"/>
                  <a:gd name="connsiteY12" fmla="*/ 381595 h 1127720"/>
                  <a:gd name="connsiteX13" fmla="*/ 876300 w 876311"/>
                  <a:gd name="connsiteY13" fmla="*/ 297457 h 1127720"/>
                  <a:gd name="connsiteX14" fmla="*/ 841375 w 876311"/>
                  <a:gd name="connsiteY14" fmla="*/ 154582 h 1127720"/>
                  <a:gd name="connsiteX15" fmla="*/ 727075 w 876311"/>
                  <a:gd name="connsiteY15" fmla="*/ 59332 h 1127720"/>
                  <a:gd name="connsiteX16" fmla="*/ 577850 w 876311"/>
                  <a:gd name="connsiteY16" fmla="*/ 5357 h 1127720"/>
                  <a:gd name="connsiteX17" fmla="*/ 466725 w 876311"/>
                  <a:gd name="connsiteY17" fmla="*/ 5357 h 112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311" h="1127720">
                    <a:moveTo>
                      <a:pt x="466725" y="5357"/>
                    </a:moveTo>
                    <a:lnTo>
                      <a:pt x="320675" y="116482"/>
                    </a:lnTo>
                    <a:lnTo>
                      <a:pt x="139700" y="275232"/>
                    </a:lnTo>
                    <a:lnTo>
                      <a:pt x="22225" y="399057"/>
                    </a:lnTo>
                    <a:lnTo>
                      <a:pt x="0" y="465732"/>
                    </a:lnTo>
                    <a:lnTo>
                      <a:pt x="53975" y="510182"/>
                    </a:lnTo>
                    <a:lnTo>
                      <a:pt x="323850" y="637182"/>
                    </a:lnTo>
                    <a:lnTo>
                      <a:pt x="454025" y="764182"/>
                    </a:lnTo>
                    <a:lnTo>
                      <a:pt x="454025" y="967382"/>
                    </a:lnTo>
                    <a:lnTo>
                      <a:pt x="346075" y="1075332"/>
                    </a:lnTo>
                    <a:lnTo>
                      <a:pt x="223838" y="1127720"/>
                    </a:lnTo>
                    <a:lnTo>
                      <a:pt x="422275" y="1035645"/>
                    </a:lnTo>
                    <a:lnTo>
                      <a:pt x="869950" y="381595"/>
                    </a:lnTo>
                    <a:cubicBezTo>
                      <a:pt x="872067" y="353549"/>
                      <a:pt x="876564" y="351697"/>
                      <a:pt x="876300" y="297457"/>
                    </a:cubicBezTo>
                    <a:cubicBezTo>
                      <a:pt x="867039" y="223638"/>
                      <a:pt x="874448" y="242688"/>
                      <a:pt x="841375" y="154582"/>
                    </a:cubicBezTo>
                    <a:cubicBezTo>
                      <a:pt x="793750" y="101400"/>
                      <a:pt x="777082" y="91082"/>
                      <a:pt x="727075" y="59332"/>
                    </a:cubicBezTo>
                    <a:cubicBezTo>
                      <a:pt x="672570" y="27052"/>
                      <a:pt x="651404" y="18586"/>
                      <a:pt x="577850" y="5357"/>
                    </a:cubicBezTo>
                    <a:cubicBezTo>
                      <a:pt x="516996" y="-1787"/>
                      <a:pt x="515673" y="-1786"/>
                      <a:pt x="466725" y="5357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8000">
                    <a:schemeClr val="bg1">
                      <a:lumMod val="8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3"/>
              <p:cNvSpPr/>
              <p:nvPr/>
            </p:nvSpPr>
            <p:spPr bwMode="auto">
              <a:xfrm>
                <a:off x="4492907" y="824875"/>
                <a:ext cx="1371301" cy="692961"/>
              </a:xfrm>
              <a:custGeom>
                <a:avLst/>
                <a:gdLst/>
                <a:ahLst/>
                <a:cxnLst/>
                <a:rect l="l" t="t" r="r" b="b"/>
                <a:pathLst>
                  <a:path w="1481140" h="749300">
                    <a:moveTo>
                      <a:pt x="1004096" y="0"/>
                    </a:moveTo>
                    <a:cubicBezTo>
                      <a:pt x="992454" y="26458"/>
                      <a:pt x="996688" y="17992"/>
                      <a:pt x="997746" y="60325"/>
                    </a:cubicBezTo>
                    <a:cubicBezTo>
                      <a:pt x="1014679" y="87578"/>
                      <a:pt x="1007006" y="87048"/>
                      <a:pt x="1048546" y="120650"/>
                    </a:cubicBezTo>
                    <a:cubicBezTo>
                      <a:pt x="1087439" y="132292"/>
                      <a:pt x="1095377" y="134409"/>
                      <a:pt x="1143796" y="155575"/>
                    </a:cubicBezTo>
                    <a:cubicBezTo>
                      <a:pt x="1203063" y="175683"/>
                      <a:pt x="1224229" y="195792"/>
                      <a:pt x="1264446" y="215900"/>
                    </a:cubicBezTo>
                    <a:cubicBezTo>
                      <a:pt x="1327416" y="252942"/>
                      <a:pt x="1341969" y="258233"/>
                      <a:pt x="1410496" y="327025"/>
                    </a:cubicBezTo>
                    <a:cubicBezTo>
                      <a:pt x="1462619" y="396610"/>
                      <a:pt x="1459973" y="365390"/>
                      <a:pt x="1481140" y="492919"/>
                    </a:cubicBezTo>
                    <a:cubicBezTo>
                      <a:pt x="1464207" y="614627"/>
                      <a:pt x="1458385" y="591079"/>
                      <a:pt x="1413671" y="655637"/>
                    </a:cubicBezTo>
                    <a:cubicBezTo>
                      <a:pt x="1327946" y="717020"/>
                      <a:pt x="1293021" y="728398"/>
                      <a:pt x="1223171" y="739775"/>
                    </a:cubicBezTo>
                    <a:lnTo>
                      <a:pt x="939221" y="744728"/>
                    </a:lnTo>
                    <a:lnTo>
                      <a:pt x="939802" y="747682"/>
                    </a:lnTo>
                    <a:lnTo>
                      <a:pt x="788927" y="747349"/>
                    </a:lnTo>
                    <a:lnTo>
                      <a:pt x="677071" y="749300"/>
                    </a:lnTo>
                    <a:cubicBezTo>
                      <a:pt x="677077" y="748567"/>
                      <a:pt x="677084" y="747835"/>
                      <a:pt x="677090" y="747102"/>
                    </a:cubicBezTo>
                    <a:lnTo>
                      <a:pt x="90700" y="745808"/>
                    </a:lnTo>
                    <a:cubicBezTo>
                      <a:pt x="40608" y="745808"/>
                      <a:pt x="0" y="705200"/>
                      <a:pt x="0" y="655108"/>
                    </a:cubicBezTo>
                    <a:lnTo>
                      <a:pt x="0" y="98508"/>
                    </a:lnTo>
                    <a:cubicBezTo>
                      <a:pt x="0" y="48416"/>
                      <a:pt x="40608" y="7808"/>
                      <a:pt x="90700" y="7808"/>
                    </a:cubicBezTo>
                    <a:lnTo>
                      <a:pt x="683404" y="5215"/>
                    </a:lnTo>
                    <a:lnTo>
                      <a:pt x="683421" y="3175"/>
                    </a:lnTo>
                    <a:close/>
                  </a:path>
                </a:pathLst>
              </a:custGeom>
              <a:gradFill>
                <a:gsLst>
                  <a:gs pos="0">
                    <a:srgbClr val="B95011"/>
                  </a:gs>
                  <a:gs pos="50000">
                    <a:srgbClr val="E5640A"/>
                  </a:gs>
                  <a:gs pos="100000">
                    <a:srgbClr val="F56C09"/>
                  </a:gs>
                </a:gsLst>
                <a:lin ang="8100000" scaled="1"/>
              </a:gradFill>
              <a:ln>
                <a:noFill/>
              </a:ln>
              <a:effectLst>
                <a:innerShdw blurRad="139700" dist="50800">
                  <a:srgbClr val="B95011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7B8CFA3-327F-4E93-8D49-4D768CE0CF1D}"/>
                </a:ext>
              </a:extLst>
            </p:cNvPr>
            <p:cNvSpPr/>
            <p:nvPr/>
          </p:nvSpPr>
          <p:spPr>
            <a:xfrm>
              <a:off x="2743393" y="2218317"/>
              <a:ext cx="53091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lgerian" pitchFamily="82" charset="0"/>
                  <a:ea typeface="DFPLiKingHei-XB" pitchFamily="34" charset="-120"/>
                  <a:cs typeface="+mn-cs"/>
                </a:rPr>
                <a:t>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16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勞保改革及勞退提繳</a:t>
            </a:r>
          </a:p>
        </p:txBody>
      </p:sp>
      <p:pic>
        <p:nvPicPr>
          <p:cNvPr id="6" name="圖片 5" descr="一張含有 個人, 室內, 起居, 人 的圖片&#10;&#10;自動產生的描述">
            <a:extLst>
              <a:ext uri="{FF2B5EF4-FFF2-40B4-BE49-F238E27FC236}">
                <a16:creationId xmlns:a16="http://schemas.microsoft.com/office/drawing/2014/main" id="{E1A14D4B-9A13-405D-AD30-DEE8C988F1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4000"/>
            <a:ext cx="5076000" cy="338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圖片 38" descr="一張含有 坐, 個人, 沙發 的圖片&#10;&#10;自動產生的描述">
            <a:extLst>
              <a:ext uri="{FF2B5EF4-FFF2-40B4-BE49-F238E27FC236}">
                <a16:creationId xmlns:a16="http://schemas.microsoft.com/office/drawing/2014/main" id="{3945847F-1C99-479D-8436-2E55975036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00" y="1260000"/>
            <a:ext cx="4896000" cy="32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9111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勞保改革及勞退提繳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勞保改革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繳多領少</a:t>
            </a:r>
            <a:endParaRPr lang="en-US" altLang="zh-TW" sz="3600" b="1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政府背書不會倒</a:t>
            </a:r>
            <a:endParaRPr kumimoji="0" lang="en-US" altLang="zh-TW" sz="360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勞退提撥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修法提高雇主法定提繳率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47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TW" altLang="en-US" sz="3600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本會主張修法增列工會協商同意權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11520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TW" altLang="en-US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修正</a:t>
            </a:r>
            <a:r>
              <a:rPr lang="zh-TW" altLang="en-US" b="1">
                <a:solidFill>
                  <a:srgbClr val="1F497D"/>
                </a:solidFill>
                <a:latin typeface="微軟正黑體" pitchFamily="34" charset="-120"/>
                <a:ea typeface="微軟正黑體" pitchFamily="34" charset="-120"/>
              </a:rPr>
              <a:t>勞退條例</a:t>
            </a:r>
            <a:r>
              <a:rPr kumimoji="0" lang="zh-TW" altLang="en-US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第</a:t>
            </a:r>
            <a:r>
              <a:rPr kumimoji="0" lang="en-US" altLang="zh-TW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14</a:t>
            </a:r>
            <a:r>
              <a:rPr kumimoji="0" lang="zh-TW" altLang="en-US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條第</a:t>
            </a:r>
            <a:r>
              <a:rPr kumimoji="0" lang="en-US" altLang="zh-TW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</a:t>
            </a:r>
            <a:r>
              <a:rPr kumimoji="0" lang="zh-TW" altLang="en-US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項</a:t>
            </a:r>
            <a:r>
              <a:rPr kumimoji="0" lang="zh-TW" altLang="en-US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：雇主應為第</a:t>
            </a:r>
            <a:r>
              <a:rPr kumimoji="0" lang="en-US" altLang="zh-TW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</a:t>
            </a:r>
            <a:r>
              <a:rPr kumimoji="0" lang="zh-TW" altLang="en-US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條第</a:t>
            </a:r>
            <a:r>
              <a:rPr kumimoji="0" lang="en-US" altLang="zh-TW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</a:t>
            </a:r>
            <a:r>
              <a:rPr kumimoji="0" lang="zh-TW" altLang="en-US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項規定之勞工負擔提繳之退休金，不得低於勞工每月工資百分之</a:t>
            </a:r>
            <a:r>
              <a:rPr kumimoji="0" lang="en-US" altLang="zh-TW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6</a:t>
            </a:r>
            <a:r>
              <a:rPr kumimoji="0" lang="zh-TW" altLang="en-US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r>
              <a:rPr kumimoji="0" lang="zh-TW" altLang="en-US" b="1" i="0" u="sng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所訂每月提繳比例，雇主經工會同意，如事業單位無工會者，經勞資會議同意後，報當地主管機關備查</a:t>
            </a:r>
            <a:r>
              <a:rPr kumimoji="0" lang="zh-TW" altLang="en-US" b="1" i="0" u="sng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zh-TW" altLang="en-US" b="1" i="0" u="sng" strike="noStrike" kern="1200" cap="none" spc="0" normalizeH="0" baseline="0" noProof="0">
              <a:ln>
                <a:noFill/>
              </a:ln>
              <a:solidFill>
                <a:srgbClr val="4F81B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84848493-FD6F-48B4-8563-5784490E606B}"/>
              </a:ext>
            </a:extLst>
          </p:cNvPr>
          <p:cNvCxnSpPr>
            <a:cxnSpLocks/>
          </p:cNvCxnSpPr>
          <p:nvPr/>
        </p:nvCxnSpPr>
        <p:spPr>
          <a:xfrm>
            <a:off x="971600" y="3933056"/>
            <a:ext cx="432048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C05E3DCD-695E-45F3-977F-B51B183ABD11}"/>
              </a:ext>
            </a:extLst>
          </p:cNvPr>
          <p:cNvCxnSpPr>
            <a:cxnSpLocks/>
          </p:cNvCxnSpPr>
          <p:nvPr/>
        </p:nvCxnSpPr>
        <p:spPr>
          <a:xfrm flipV="1">
            <a:off x="971600" y="3933056"/>
            <a:ext cx="432048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15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0" y="1260000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4027396" y="2880000"/>
            <a:ext cx="5111999" cy="12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案例分享</a:t>
            </a:r>
          </a:p>
        </p:txBody>
      </p:sp>
      <p:grpSp>
        <p:nvGrpSpPr>
          <p:cNvPr id="46" name="群組 45"/>
          <p:cNvGrpSpPr/>
          <p:nvPr/>
        </p:nvGrpSpPr>
        <p:grpSpPr>
          <a:xfrm>
            <a:off x="1800000" y="1800000"/>
            <a:ext cx="2228231" cy="1080608"/>
            <a:chOff x="2467033" y="1907150"/>
            <a:chExt cx="2228231" cy="1080608"/>
          </a:xfrm>
        </p:grpSpPr>
        <p:grpSp>
          <p:nvGrpSpPr>
            <p:cNvPr id="47" name="组合 6"/>
            <p:cNvGrpSpPr/>
            <p:nvPr/>
          </p:nvGrpSpPr>
          <p:grpSpPr>
            <a:xfrm>
              <a:off x="2467033" y="1907150"/>
              <a:ext cx="2228231" cy="1052610"/>
              <a:chOff x="4492907" y="465226"/>
              <a:chExt cx="2228232" cy="1052610"/>
            </a:xfrm>
          </p:grpSpPr>
          <p:sp>
            <p:nvSpPr>
              <p:cNvPr id="49" name="圆角矩形 9"/>
              <p:cNvSpPr/>
              <p:nvPr/>
            </p:nvSpPr>
            <p:spPr bwMode="auto">
              <a:xfrm>
                <a:off x="5636746" y="816659"/>
                <a:ext cx="1084393" cy="695897"/>
              </a:xfrm>
              <a:custGeom>
                <a:avLst/>
                <a:gdLst>
                  <a:gd name="connsiteX0" fmla="*/ 0 w 2394000"/>
                  <a:gd name="connsiteY0" fmla="*/ 74091 h 749300"/>
                  <a:gd name="connsiteX1" fmla="*/ 74091 w 2394000"/>
                  <a:gd name="connsiteY1" fmla="*/ 0 h 749300"/>
                  <a:gd name="connsiteX2" fmla="*/ 2319909 w 2394000"/>
                  <a:gd name="connsiteY2" fmla="*/ 0 h 749300"/>
                  <a:gd name="connsiteX3" fmla="*/ 2394000 w 2394000"/>
                  <a:gd name="connsiteY3" fmla="*/ 74091 h 749300"/>
                  <a:gd name="connsiteX4" fmla="*/ 2394000 w 2394000"/>
                  <a:gd name="connsiteY4" fmla="*/ 675209 h 749300"/>
                  <a:gd name="connsiteX5" fmla="*/ 2319909 w 2394000"/>
                  <a:gd name="connsiteY5" fmla="*/ 749300 h 749300"/>
                  <a:gd name="connsiteX6" fmla="*/ 74091 w 2394000"/>
                  <a:gd name="connsiteY6" fmla="*/ 749300 h 749300"/>
                  <a:gd name="connsiteX7" fmla="*/ 0 w 2394000"/>
                  <a:gd name="connsiteY7" fmla="*/ 675209 h 749300"/>
                  <a:gd name="connsiteX8" fmla="*/ 0 w 2394000"/>
                  <a:gd name="connsiteY8" fmla="*/ 74091 h 749300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74091 w 2394000"/>
                  <a:gd name="connsiteY7" fmla="*/ 750918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74091 w 2394000"/>
                  <a:gd name="connsiteY8" fmla="*/ 750918 h 750918"/>
                  <a:gd name="connsiteX9" fmla="*/ 0 w 2394000"/>
                  <a:gd name="connsiteY9" fmla="*/ 676827 h 750918"/>
                  <a:gd name="connsiteX10" fmla="*/ 0 w 2394000"/>
                  <a:gd name="connsiteY10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75709 h 750918"/>
                  <a:gd name="connsiteX0" fmla="*/ 1253433 w 2319909"/>
                  <a:gd name="connsiteY0" fmla="*/ 749300 h 750918"/>
                  <a:gd name="connsiteX1" fmla="*/ 0 w 2319909"/>
                  <a:gd name="connsiteY1" fmla="*/ 1618 h 750918"/>
                  <a:gd name="connsiteX2" fmla="*/ 1761433 w 2319909"/>
                  <a:gd name="connsiteY2" fmla="*/ 0 h 750918"/>
                  <a:gd name="connsiteX3" fmla="*/ 2245818 w 2319909"/>
                  <a:gd name="connsiteY3" fmla="*/ 1618 h 750918"/>
                  <a:gd name="connsiteX4" fmla="*/ 2319909 w 2319909"/>
                  <a:gd name="connsiteY4" fmla="*/ 75709 h 750918"/>
                  <a:gd name="connsiteX5" fmla="*/ 2319909 w 2319909"/>
                  <a:gd name="connsiteY5" fmla="*/ 676827 h 750918"/>
                  <a:gd name="connsiteX6" fmla="*/ 2245818 w 2319909"/>
                  <a:gd name="connsiteY6" fmla="*/ 750918 h 750918"/>
                  <a:gd name="connsiteX7" fmla="*/ 1253433 w 2319909"/>
                  <a:gd name="connsiteY7" fmla="*/ 749300 h 750918"/>
                  <a:gd name="connsiteX0" fmla="*/ 0 w 1066476"/>
                  <a:gd name="connsiteY0" fmla="*/ 749300 h 750918"/>
                  <a:gd name="connsiteX1" fmla="*/ 508000 w 1066476"/>
                  <a:gd name="connsiteY1" fmla="*/ 0 h 750918"/>
                  <a:gd name="connsiteX2" fmla="*/ 992385 w 1066476"/>
                  <a:gd name="connsiteY2" fmla="*/ 1618 h 750918"/>
                  <a:gd name="connsiteX3" fmla="*/ 1066476 w 1066476"/>
                  <a:gd name="connsiteY3" fmla="*/ 75709 h 750918"/>
                  <a:gd name="connsiteX4" fmla="*/ 1066476 w 1066476"/>
                  <a:gd name="connsiteY4" fmla="*/ 676827 h 750918"/>
                  <a:gd name="connsiteX5" fmla="*/ 992385 w 1066476"/>
                  <a:gd name="connsiteY5" fmla="*/ 750918 h 750918"/>
                  <a:gd name="connsiteX6" fmla="*/ 0 w 1066476"/>
                  <a:gd name="connsiteY6" fmla="*/ 749300 h 750918"/>
                  <a:gd name="connsiteX0" fmla="*/ 0 w 1066476"/>
                  <a:gd name="connsiteY0" fmla="*/ 749300 h 750918"/>
                  <a:gd name="connsiteX1" fmla="*/ 106636 w 1066476"/>
                  <a:gd name="connsiteY1" fmla="*/ 582962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066476"/>
                  <a:gd name="connsiteY0" fmla="*/ 749300 h 750918"/>
                  <a:gd name="connsiteX1" fmla="*/ 111398 w 1066476"/>
                  <a:gd name="connsiteY1" fmla="*/ 585339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149820"/>
                  <a:gd name="connsiteY0" fmla="*/ 746923 h 750918"/>
                  <a:gd name="connsiteX1" fmla="*/ 194742 w 1149820"/>
                  <a:gd name="connsiteY1" fmla="*/ 585339 h 750918"/>
                  <a:gd name="connsiteX2" fmla="*/ 591344 w 1149820"/>
                  <a:gd name="connsiteY2" fmla="*/ 0 h 750918"/>
                  <a:gd name="connsiteX3" fmla="*/ 1075729 w 1149820"/>
                  <a:gd name="connsiteY3" fmla="*/ 1618 h 750918"/>
                  <a:gd name="connsiteX4" fmla="*/ 1149820 w 1149820"/>
                  <a:gd name="connsiteY4" fmla="*/ 75709 h 750918"/>
                  <a:gd name="connsiteX5" fmla="*/ 1149820 w 1149820"/>
                  <a:gd name="connsiteY5" fmla="*/ 676827 h 750918"/>
                  <a:gd name="connsiteX6" fmla="*/ 1075729 w 1149820"/>
                  <a:gd name="connsiteY6" fmla="*/ 750918 h 750918"/>
                  <a:gd name="connsiteX7" fmla="*/ 0 w 1149820"/>
                  <a:gd name="connsiteY7" fmla="*/ 746923 h 750918"/>
                  <a:gd name="connsiteX0" fmla="*/ 0 w 1178395"/>
                  <a:gd name="connsiteY0" fmla="*/ 746923 h 750918"/>
                  <a:gd name="connsiteX1" fmla="*/ 223317 w 1178395"/>
                  <a:gd name="connsiteY1" fmla="*/ 585339 h 750918"/>
                  <a:gd name="connsiteX2" fmla="*/ 619919 w 1178395"/>
                  <a:gd name="connsiteY2" fmla="*/ 0 h 750918"/>
                  <a:gd name="connsiteX3" fmla="*/ 1104304 w 1178395"/>
                  <a:gd name="connsiteY3" fmla="*/ 1618 h 750918"/>
                  <a:gd name="connsiteX4" fmla="*/ 1178395 w 1178395"/>
                  <a:gd name="connsiteY4" fmla="*/ 75709 h 750918"/>
                  <a:gd name="connsiteX5" fmla="*/ 1178395 w 1178395"/>
                  <a:gd name="connsiteY5" fmla="*/ 676827 h 750918"/>
                  <a:gd name="connsiteX6" fmla="*/ 1104304 w 1178395"/>
                  <a:gd name="connsiteY6" fmla="*/ 750918 h 750918"/>
                  <a:gd name="connsiteX7" fmla="*/ 0 w 1178395"/>
                  <a:gd name="connsiteY7" fmla="*/ 746923 h 750918"/>
                  <a:gd name="connsiteX0" fmla="*/ 0 w 1171251"/>
                  <a:gd name="connsiteY0" fmla="*/ 737418 h 750918"/>
                  <a:gd name="connsiteX1" fmla="*/ 216173 w 1171251"/>
                  <a:gd name="connsiteY1" fmla="*/ 585339 h 750918"/>
                  <a:gd name="connsiteX2" fmla="*/ 612775 w 1171251"/>
                  <a:gd name="connsiteY2" fmla="*/ 0 h 750918"/>
                  <a:gd name="connsiteX3" fmla="*/ 1097160 w 1171251"/>
                  <a:gd name="connsiteY3" fmla="*/ 1618 h 750918"/>
                  <a:gd name="connsiteX4" fmla="*/ 1171251 w 1171251"/>
                  <a:gd name="connsiteY4" fmla="*/ 75709 h 750918"/>
                  <a:gd name="connsiteX5" fmla="*/ 1171251 w 1171251"/>
                  <a:gd name="connsiteY5" fmla="*/ 676827 h 750918"/>
                  <a:gd name="connsiteX6" fmla="*/ 1097160 w 1171251"/>
                  <a:gd name="connsiteY6" fmla="*/ 750918 h 750918"/>
                  <a:gd name="connsiteX7" fmla="*/ 0 w 1171251"/>
                  <a:gd name="connsiteY7" fmla="*/ 737418 h 750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1251" h="750918">
                    <a:moveTo>
                      <a:pt x="0" y="737418"/>
                    </a:moveTo>
                    <a:lnTo>
                      <a:pt x="216173" y="585339"/>
                    </a:lnTo>
                    <a:lnTo>
                      <a:pt x="612775" y="0"/>
                    </a:lnTo>
                    <a:lnTo>
                      <a:pt x="1097160" y="1618"/>
                    </a:lnTo>
                    <a:cubicBezTo>
                      <a:pt x="1138079" y="1618"/>
                      <a:pt x="1171251" y="34790"/>
                      <a:pt x="1171251" y="75709"/>
                    </a:cubicBezTo>
                    <a:lnTo>
                      <a:pt x="1171251" y="676827"/>
                    </a:lnTo>
                    <a:cubicBezTo>
                      <a:pt x="1171251" y="717746"/>
                      <a:pt x="1138079" y="750918"/>
                      <a:pt x="1097160" y="750918"/>
                    </a:cubicBezTo>
                    <a:lnTo>
                      <a:pt x="0" y="737418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 10"/>
              <p:cNvSpPr/>
              <p:nvPr/>
            </p:nvSpPr>
            <p:spPr bwMode="auto">
              <a:xfrm>
                <a:off x="5400096" y="465226"/>
                <a:ext cx="811325" cy="1042928"/>
              </a:xfrm>
              <a:custGeom>
                <a:avLst/>
                <a:gdLst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63550 w 933450"/>
                  <a:gd name="connsiteY11" fmla="*/ 1120775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00050 w 933450"/>
                  <a:gd name="connsiteY11" fmla="*/ 1092200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400050 w 866775"/>
                  <a:gd name="connsiteY11" fmla="*/ 1092200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36550 w 866775"/>
                  <a:gd name="connsiteY9" fmla="*/ 10699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9525 w 876300"/>
                  <a:gd name="connsiteY4" fmla="*/ 45402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286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03225 w 876300"/>
                  <a:gd name="connsiteY11" fmla="*/ 108267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386556 w 876300"/>
                  <a:gd name="connsiteY11" fmla="*/ 106362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0425 w 876300"/>
                  <a:gd name="connsiteY13" fmla="*/ 385763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9950 w 876300"/>
                  <a:gd name="connsiteY13" fmla="*/ 376238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3175 h 1125538"/>
                  <a:gd name="connsiteX1" fmla="*/ 320675 w 876311"/>
                  <a:gd name="connsiteY1" fmla="*/ 114300 h 1125538"/>
                  <a:gd name="connsiteX2" fmla="*/ 139700 w 876311"/>
                  <a:gd name="connsiteY2" fmla="*/ 273050 h 1125538"/>
                  <a:gd name="connsiteX3" fmla="*/ 22225 w 876311"/>
                  <a:gd name="connsiteY3" fmla="*/ 396875 h 1125538"/>
                  <a:gd name="connsiteX4" fmla="*/ 0 w 876311"/>
                  <a:gd name="connsiteY4" fmla="*/ 463550 h 1125538"/>
                  <a:gd name="connsiteX5" fmla="*/ 53975 w 876311"/>
                  <a:gd name="connsiteY5" fmla="*/ 508000 h 1125538"/>
                  <a:gd name="connsiteX6" fmla="*/ 323850 w 876311"/>
                  <a:gd name="connsiteY6" fmla="*/ 635000 h 1125538"/>
                  <a:gd name="connsiteX7" fmla="*/ 454025 w 876311"/>
                  <a:gd name="connsiteY7" fmla="*/ 762000 h 1125538"/>
                  <a:gd name="connsiteX8" fmla="*/ 454025 w 876311"/>
                  <a:gd name="connsiteY8" fmla="*/ 965200 h 1125538"/>
                  <a:gd name="connsiteX9" fmla="*/ 346075 w 876311"/>
                  <a:gd name="connsiteY9" fmla="*/ 1073150 h 1125538"/>
                  <a:gd name="connsiteX10" fmla="*/ 223838 w 876311"/>
                  <a:gd name="connsiteY10" fmla="*/ 1125538 h 1125538"/>
                  <a:gd name="connsiteX11" fmla="*/ 422275 w 876311"/>
                  <a:gd name="connsiteY11" fmla="*/ 1033463 h 1125538"/>
                  <a:gd name="connsiteX12" fmla="*/ 869950 w 876311"/>
                  <a:gd name="connsiteY12" fmla="*/ 379413 h 1125538"/>
                  <a:gd name="connsiteX13" fmla="*/ 876300 w 876311"/>
                  <a:gd name="connsiteY13" fmla="*/ 295275 h 1125538"/>
                  <a:gd name="connsiteX14" fmla="*/ 841375 w 876311"/>
                  <a:gd name="connsiteY14" fmla="*/ 152400 h 1125538"/>
                  <a:gd name="connsiteX15" fmla="*/ 727075 w 876311"/>
                  <a:gd name="connsiteY15" fmla="*/ 57150 h 1125538"/>
                  <a:gd name="connsiteX16" fmla="*/ 577850 w 876311"/>
                  <a:gd name="connsiteY16" fmla="*/ 3175 h 1125538"/>
                  <a:gd name="connsiteX17" fmla="*/ 466725 w 876311"/>
                  <a:gd name="connsiteY17" fmla="*/ 3175 h 1125538"/>
                  <a:gd name="connsiteX0" fmla="*/ 466725 w 876311"/>
                  <a:gd name="connsiteY0" fmla="*/ 5357 h 1127720"/>
                  <a:gd name="connsiteX1" fmla="*/ 320675 w 876311"/>
                  <a:gd name="connsiteY1" fmla="*/ 116482 h 1127720"/>
                  <a:gd name="connsiteX2" fmla="*/ 139700 w 876311"/>
                  <a:gd name="connsiteY2" fmla="*/ 275232 h 1127720"/>
                  <a:gd name="connsiteX3" fmla="*/ 22225 w 876311"/>
                  <a:gd name="connsiteY3" fmla="*/ 399057 h 1127720"/>
                  <a:gd name="connsiteX4" fmla="*/ 0 w 876311"/>
                  <a:gd name="connsiteY4" fmla="*/ 465732 h 1127720"/>
                  <a:gd name="connsiteX5" fmla="*/ 53975 w 876311"/>
                  <a:gd name="connsiteY5" fmla="*/ 510182 h 1127720"/>
                  <a:gd name="connsiteX6" fmla="*/ 323850 w 876311"/>
                  <a:gd name="connsiteY6" fmla="*/ 637182 h 1127720"/>
                  <a:gd name="connsiteX7" fmla="*/ 454025 w 876311"/>
                  <a:gd name="connsiteY7" fmla="*/ 764182 h 1127720"/>
                  <a:gd name="connsiteX8" fmla="*/ 454025 w 876311"/>
                  <a:gd name="connsiteY8" fmla="*/ 967382 h 1127720"/>
                  <a:gd name="connsiteX9" fmla="*/ 346075 w 876311"/>
                  <a:gd name="connsiteY9" fmla="*/ 1075332 h 1127720"/>
                  <a:gd name="connsiteX10" fmla="*/ 223838 w 876311"/>
                  <a:gd name="connsiteY10" fmla="*/ 1127720 h 1127720"/>
                  <a:gd name="connsiteX11" fmla="*/ 422275 w 876311"/>
                  <a:gd name="connsiteY11" fmla="*/ 1035645 h 1127720"/>
                  <a:gd name="connsiteX12" fmla="*/ 869950 w 876311"/>
                  <a:gd name="connsiteY12" fmla="*/ 381595 h 1127720"/>
                  <a:gd name="connsiteX13" fmla="*/ 876300 w 876311"/>
                  <a:gd name="connsiteY13" fmla="*/ 297457 h 1127720"/>
                  <a:gd name="connsiteX14" fmla="*/ 841375 w 876311"/>
                  <a:gd name="connsiteY14" fmla="*/ 154582 h 1127720"/>
                  <a:gd name="connsiteX15" fmla="*/ 727075 w 876311"/>
                  <a:gd name="connsiteY15" fmla="*/ 59332 h 1127720"/>
                  <a:gd name="connsiteX16" fmla="*/ 577850 w 876311"/>
                  <a:gd name="connsiteY16" fmla="*/ 5357 h 1127720"/>
                  <a:gd name="connsiteX17" fmla="*/ 466725 w 876311"/>
                  <a:gd name="connsiteY17" fmla="*/ 5357 h 112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311" h="1127720">
                    <a:moveTo>
                      <a:pt x="466725" y="5357"/>
                    </a:moveTo>
                    <a:lnTo>
                      <a:pt x="320675" y="116482"/>
                    </a:lnTo>
                    <a:lnTo>
                      <a:pt x="139700" y="275232"/>
                    </a:lnTo>
                    <a:lnTo>
                      <a:pt x="22225" y="399057"/>
                    </a:lnTo>
                    <a:lnTo>
                      <a:pt x="0" y="465732"/>
                    </a:lnTo>
                    <a:lnTo>
                      <a:pt x="53975" y="510182"/>
                    </a:lnTo>
                    <a:lnTo>
                      <a:pt x="323850" y="637182"/>
                    </a:lnTo>
                    <a:lnTo>
                      <a:pt x="454025" y="764182"/>
                    </a:lnTo>
                    <a:lnTo>
                      <a:pt x="454025" y="967382"/>
                    </a:lnTo>
                    <a:lnTo>
                      <a:pt x="346075" y="1075332"/>
                    </a:lnTo>
                    <a:lnTo>
                      <a:pt x="223838" y="1127720"/>
                    </a:lnTo>
                    <a:lnTo>
                      <a:pt x="422275" y="1035645"/>
                    </a:lnTo>
                    <a:lnTo>
                      <a:pt x="869950" y="381595"/>
                    </a:lnTo>
                    <a:cubicBezTo>
                      <a:pt x="872067" y="353549"/>
                      <a:pt x="876564" y="351697"/>
                      <a:pt x="876300" y="297457"/>
                    </a:cubicBezTo>
                    <a:cubicBezTo>
                      <a:pt x="867039" y="223638"/>
                      <a:pt x="874448" y="242688"/>
                      <a:pt x="841375" y="154582"/>
                    </a:cubicBezTo>
                    <a:cubicBezTo>
                      <a:pt x="793750" y="101400"/>
                      <a:pt x="777082" y="91082"/>
                      <a:pt x="727075" y="59332"/>
                    </a:cubicBezTo>
                    <a:cubicBezTo>
                      <a:pt x="672570" y="27052"/>
                      <a:pt x="651404" y="18586"/>
                      <a:pt x="577850" y="5357"/>
                    </a:cubicBezTo>
                    <a:cubicBezTo>
                      <a:pt x="516996" y="-1787"/>
                      <a:pt x="515673" y="-1786"/>
                      <a:pt x="466725" y="5357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8000">
                    <a:schemeClr val="bg1">
                      <a:lumMod val="8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3"/>
              <p:cNvSpPr/>
              <p:nvPr/>
            </p:nvSpPr>
            <p:spPr bwMode="auto">
              <a:xfrm>
                <a:off x="4492907" y="824875"/>
                <a:ext cx="1371301" cy="692961"/>
              </a:xfrm>
              <a:custGeom>
                <a:avLst/>
                <a:gdLst/>
                <a:ahLst/>
                <a:cxnLst/>
                <a:rect l="l" t="t" r="r" b="b"/>
                <a:pathLst>
                  <a:path w="1481140" h="749300">
                    <a:moveTo>
                      <a:pt x="1004096" y="0"/>
                    </a:moveTo>
                    <a:cubicBezTo>
                      <a:pt x="992454" y="26458"/>
                      <a:pt x="996688" y="17992"/>
                      <a:pt x="997746" y="60325"/>
                    </a:cubicBezTo>
                    <a:cubicBezTo>
                      <a:pt x="1014679" y="87578"/>
                      <a:pt x="1007006" y="87048"/>
                      <a:pt x="1048546" y="120650"/>
                    </a:cubicBezTo>
                    <a:cubicBezTo>
                      <a:pt x="1087439" y="132292"/>
                      <a:pt x="1095377" y="134409"/>
                      <a:pt x="1143796" y="155575"/>
                    </a:cubicBezTo>
                    <a:cubicBezTo>
                      <a:pt x="1203063" y="175683"/>
                      <a:pt x="1224229" y="195792"/>
                      <a:pt x="1264446" y="215900"/>
                    </a:cubicBezTo>
                    <a:cubicBezTo>
                      <a:pt x="1327416" y="252942"/>
                      <a:pt x="1341969" y="258233"/>
                      <a:pt x="1410496" y="327025"/>
                    </a:cubicBezTo>
                    <a:cubicBezTo>
                      <a:pt x="1462619" y="396610"/>
                      <a:pt x="1459973" y="365390"/>
                      <a:pt x="1481140" y="492919"/>
                    </a:cubicBezTo>
                    <a:cubicBezTo>
                      <a:pt x="1464207" y="614627"/>
                      <a:pt x="1458385" y="591079"/>
                      <a:pt x="1413671" y="655637"/>
                    </a:cubicBezTo>
                    <a:cubicBezTo>
                      <a:pt x="1327946" y="717020"/>
                      <a:pt x="1293021" y="728398"/>
                      <a:pt x="1223171" y="739775"/>
                    </a:cubicBezTo>
                    <a:lnTo>
                      <a:pt x="939221" y="744728"/>
                    </a:lnTo>
                    <a:lnTo>
                      <a:pt x="939802" y="747682"/>
                    </a:lnTo>
                    <a:lnTo>
                      <a:pt x="788927" y="747349"/>
                    </a:lnTo>
                    <a:lnTo>
                      <a:pt x="677071" y="749300"/>
                    </a:lnTo>
                    <a:cubicBezTo>
                      <a:pt x="677077" y="748567"/>
                      <a:pt x="677084" y="747835"/>
                      <a:pt x="677090" y="747102"/>
                    </a:cubicBezTo>
                    <a:lnTo>
                      <a:pt x="90700" y="745808"/>
                    </a:lnTo>
                    <a:cubicBezTo>
                      <a:pt x="40608" y="745808"/>
                      <a:pt x="0" y="705200"/>
                      <a:pt x="0" y="655108"/>
                    </a:cubicBezTo>
                    <a:lnTo>
                      <a:pt x="0" y="98508"/>
                    </a:lnTo>
                    <a:cubicBezTo>
                      <a:pt x="0" y="48416"/>
                      <a:pt x="40608" y="7808"/>
                      <a:pt x="90700" y="7808"/>
                    </a:cubicBezTo>
                    <a:lnTo>
                      <a:pt x="683404" y="5215"/>
                    </a:lnTo>
                    <a:lnTo>
                      <a:pt x="683421" y="3175"/>
                    </a:lnTo>
                    <a:close/>
                  </a:path>
                </a:pathLst>
              </a:custGeom>
              <a:gradFill>
                <a:gsLst>
                  <a:gs pos="0">
                    <a:srgbClr val="B95011"/>
                  </a:gs>
                  <a:gs pos="50000">
                    <a:srgbClr val="E5640A"/>
                  </a:gs>
                  <a:gs pos="100000">
                    <a:srgbClr val="F56C09"/>
                  </a:gs>
                </a:gsLst>
                <a:lin ang="8100000" scaled="1"/>
              </a:gradFill>
              <a:ln>
                <a:noFill/>
              </a:ln>
              <a:effectLst>
                <a:innerShdw blurRad="139700" dist="50800">
                  <a:srgbClr val="B95011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7B8CFA3-327F-4E93-8D49-4D768CE0CF1D}"/>
                </a:ext>
              </a:extLst>
            </p:cNvPr>
            <p:cNvSpPr/>
            <p:nvPr/>
          </p:nvSpPr>
          <p:spPr>
            <a:xfrm>
              <a:off x="2743393" y="2218317"/>
              <a:ext cx="704039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lgerian" pitchFamily="82" charset="0"/>
                  <a:ea typeface="DFPLiKingHei-XB" pitchFamily="34" charset="-120"/>
                  <a:cs typeface="+mn-cs"/>
                </a:rPr>
                <a:t>III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9260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人資說：加班要扣</a:t>
            </a:r>
            <a:r>
              <a:rPr kumimoji="0" lang="en-US" altLang="zh-TW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30</a:t>
            </a: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分鐘？！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勞基法第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35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條</a:t>
            </a:r>
          </a:p>
          <a:p>
            <a:pPr marL="5760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勞工繼續工作</a:t>
            </a:r>
            <a:r>
              <a:rPr kumimoji="0" lang="en-US" altLang="zh-TW" sz="36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4</a:t>
            </a:r>
            <a:r>
              <a:rPr kumimoji="0" lang="zh-TW" altLang="en-US" sz="36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小時，至少應有</a:t>
            </a:r>
            <a:r>
              <a:rPr kumimoji="0" lang="en-US" altLang="zh-TW" sz="36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30</a:t>
            </a:r>
            <a:r>
              <a:rPr kumimoji="0" lang="zh-TW" altLang="en-US" sz="36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分鐘之休息。但實行輪班制或其工作有連續性或緊急性者，雇主得在工作時間內，另行調配其休息時間。</a:t>
            </a:r>
            <a:endParaRPr kumimoji="0" lang="en-US" altLang="zh-TW" sz="36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uLnTx/>
              <a:uFillTx/>
              <a:latin typeface="微軟正黑體" pitchFamily="34" charset="-120"/>
              <a:ea typeface="微軟正黑體" pitchFamily="34" charset="-120"/>
              <a:cs typeface="+mn-cs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行政院勞工委員會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100.1.3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勞動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字第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0990092029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號函釋</a:t>
            </a:r>
            <a:endParaRPr kumimoji="0" lang="zh-TW" altLang="en-US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15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勞委會</a:t>
            </a:r>
            <a:r>
              <a:rPr kumimoji="0" lang="en-US" altLang="zh-TW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100.1.3</a:t>
            </a: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函釋內容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勞工繼續工作</a:t>
            </a:r>
            <a:r>
              <a:rPr kumimoji="0" lang="en-US" altLang="zh-TW" sz="24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4</a:t>
            </a: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小時，至少應有</a:t>
            </a:r>
            <a:r>
              <a:rPr kumimoji="0" lang="en-US" altLang="zh-TW" sz="24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30</a:t>
            </a: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分鐘之休息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但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實行輪班制或其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工作有連續性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或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緊急性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者，雇主得在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工作時間內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，另行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調配</a:t>
            </a: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其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休息時間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依前開規定，雇主本應依法核給勞工休息時間。惟因各該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工作時間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型態殊異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，為使事業單位有以因應，爰為但書規定。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惟前開連續性或緊急性事件之工作完成時，如已逾原約定工作終止（下班）時間，且無繼續提供勞務之必要，無庸另予休息時間。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845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適當休息時間之法遵疑義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搶修工作終止後再工作前至少應有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小時之休息時間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……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原有之工作義務，不因前開休息時間之給與而免除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……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勞工須自行請假或延後下班，衍生勞資爭議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……</a:t>
            </a:r>
            <a:endParaRPr kumimoji="0" lang="zh-TW" altLang="en-US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867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zh-TW" altLang="en-US" sz="4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適當休息時間之法遵疑義</a:t>
            </a:r>
          </a:p>
        </p:txBody>
      </p:sp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0F7634B0-89AC-4397-AB14-0110FFAE70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00" y="-1"/>
            <a:ext cx="5155846" cy="6876000"/>
          </a:xfrm>
          <a:prstGeom prst="rect">
            <a:avLst/>
          </a:prstGeom>
        </p:spPr>
      </p:pic>
      <p:pic>
        <p:nvPicPr>
          <p:cNvPr id="5" name="圖片 4" descr="一張含有 文字, 白板 的圖片&#10;&#10;自動產生的描述">
            <a:extLst>
              <a:ext uri="{FF2B5EF4-FFF2-40B4-BE49-F238E27FC236}">
                <a16:creationId xmlns:a16="http://schemas.microsoft.com/office/drawing/2014/main" id="{EC37186E-02BA-4683-A7A6-EEE9218C71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92000" y="864000"/>
            <a:ext cx="6912000" cy="5184000"/>
          </a:xfrm>
          <a:prstGeom prst="rect">
            <a:avLst/>
          </a:prstGeom>
        </p:spPr>
      </p:pic>
      <p:sp>
        <p:nvSpPr>
          <p:cNvPr id="36" name="箭號: 向下 35">
            <a:extLst>
              <a:ext uri="{FF2B5EF4-FFF2-40B4-BE49-F238E27FC236}">
                <a16:creationId xmlns:a16="http://schemas.microsoft.com/office/drawing/2014/main" id="{EDA7A1E6-1B91-4C44-BCDF-286FF88F3BB5}"/>
              </a:ext>
            </a:extLst>
          </p:cNvPr>
          <p:cNvSpPr/>
          <p:nvPr/>
        </p:nvSpPr>
        <p:spPr>
          <a:xfrm rot="18333410">
            <a:off x="1718342" y="3806978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箭號: 向下 36">
            <a:extLst>
              <a:ext uri="{FF2B5EF4-FFF2-40B4-BE49-F238E27FC236}">
                <a16:creationId xmlns:a16="http://schemas.microsoft.com/office/drawing/2014/main" id="{93F4F29F-A010-446C-A77D-CA09F141DC23}"/>
              </a:ext>
            </a:extLst>
          </p:cNvPr>
          <p:cNvSpPr/>
          <p:nvPr/>
        </p:nvSpPr>
        <p:spPr>
          <a:xfrm rot="18333410">
            <a:off x="3079309" y="4488197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箭號: 向下 37">
            <a:extLst>
              <a:ext uri="{FF2B5EF4-FFF2-40B4-BE49-F238E27FC236}">
                <a16:creationId xmlns:a16="http://schemas.microsoft.com/office/drawing/2014/main" id="{5DF252E0-60E9-4C14-BDB5-9A07EC0F46B5}"/>
              </a:ext>
            </a:extLst>
          </p:cNvPr>
          <p:cNvSpPr/>
          <p:nvPr/>
        </p:nvSpPr>
        <p:spPr>
          <a:xfrm rot="18333410">
            <a:off x="593976" y="5905309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837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適當休息時間之法遵疑義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行政院勞工委員會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97.11.20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勞動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字第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0970083117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號函釋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所稱補給勞工以適當之休息，係指該等勞工其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自工作終止後再工作前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至少應有</a:t>
            </a: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12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小時之休息時間而言。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勞工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原有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之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工作義務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不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因前開休息時間之給與而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免除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？</a:t>
            </a:r>
            <a:endParaRPr kumimoji="0" lang="en-US" altLang="zh-TW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勞基法係規定勞動條件之最低標準，勞雇雙方另有優於該法規定者，自可從其規定。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基於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各行業特性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，得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允由工會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或勞資會議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同意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共同協商約定之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，依比例原則給予適當休息。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486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搶修後之適當休息時間安排原則</a:t>
            </a:r>
          </a:p>
        </p:txBody>
      </p:sp>
      <p:pic>
        <p:nvPicPr>
          <p:cNvPr id="40" name="圖片 39" descr="一張含有 文字 的圖片&#10;&#10;自動產生的描述">
            <a:extLst>
              <a:ext uri="{FF2B5EF4-FFF2-40B4-BE49-F238E27FC236}">
                <a16:creationId xmlns:a16="http://schemas.microsoft.com/office/drawing/2014/main" id="{18F2DDA1-05F0-4699-B211-A810292880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99" y="-36000"/>
            <a:ext cx="5236364" cy="6912000"/>
          </a:xfrm>
          <a:prstGeom prst="rect">
            <a:avLst/>
          </a:prstGeom>
        </p:spPr>
      </p:pic>
      <p:pic>
        <p:nvPicPr>
          <p:cNvPr id="41" name="圖片 40" descr="一張含有 文字 的圖片&#10;&#10;自動產生的描述">
            <a:extLst>
              <a:ext uri="{FF2B5EF4-FFF2-40B4-BE49-F238E27FC236}">
                <a16:creationId xmlns:a16="http://schemas.microsoft.com/office/drawing/2014/main" id="{97D26279-85A6-412D-8C7F-1C457F21FD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000" y="0"/>
            <a:ext cx="5032258" cy="6858000"/>
          </a:xfrm>
          <a:prstGeom prst="rect">
            <a:avLst/>
          </a:prstGeom>
        </p:spPr>
      </p:pic>
      <p:sp>
        <p:nvSpPr>
          <p:cNvPr id="36" name="箭號: 向下 35">
            <a:extLst>
              <a:ext uri="{FF2B5EF4-FFF2-40B4-BE49-F238E27FC236}">
                <a16:creationId xmlns:a16="http://schemas.microsoft.com/office/drawing/2014/main" id="{F08D9CAE-8BC4-410C-B32B-143175B0F1C5}"/>
              </a:ext>
            </a:extLst>
          </p:cNvPr>
          <p:cNvSpPr/>
          <p:nvPr/>
        </p:nvSpPr>
        <p:spPr>
          <a:xfrm rot="18333410">
            <a:off x="1030151" y="4897573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箭號: 向下 36">
            <a:extLst>
              <a:ext uri="{FF2B5EF4-FFF2-40B4-BE49-F238E27FC236}">
                <a16:creationId xmlns:a16="http://schemas.microsoft.com/office/drawing/2014/main" id="{AEC22A6B-CA6F-41CE-9E54-6B1B6B908327}"/>
              </a:ext>
            </a:extLst>
          </p:cNvPr>
          <p:cNvSpPr/>
          <p:nvPr/>
        </p:nvSpPr>
        <p:spPr>
          <a:xfrm rot="18333410">
            <a:off x="5948083" y="1264208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箭號: 向下 37">
            <a:extLst>
              <a:ext uri="{FF2B5EF4-FFF2-40B4-BE49-F238E27FC236}">
                <a16:creationId xmlns:a16="http://schemas.microsoft.com/office/drawing/2014/main" id="{3F7349BD-5E20-4900-BE9A-EC4B5C776AE9}"/>
              </a:ext>
            </a:extLst>
          </p:cNvPr>
          <p:cNvSpPr/>
          <p:nvPr/>
        </p:nvSpPr>
        <p:spPr>
          <a:xfrm rot="18333410">
            <a:off x="2866863" y="4272154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箭號: 向下 38">
            <a:extLst>
              <a:ext uri="{FF2B5EF4-FFF2-40B4-BE49-F238E27FC236}">
                <a16:creationId xmlns:a16="http://schemas.microsoft.com/office/drawing/2014/main" id="{5528E1E3-1046-49CA-A0AD-E2E153354EB9}"/>
              </a:ext>
            </a:extLst>
          </p:cNvPr>
          <p:cNvSpPr/>
          <p:nvPr/>
        </p:nvSpPr>
        <p:spPr>
          <a:xfrm rot="18333410">
            <a:off x="901477" y="5575996"/>
            <a:ext cx="187082" cy="1826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3730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適當休息時間之法遵疑義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台電公司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104.10.16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電人字第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1048088539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號函發布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非於正常工作時間結束後立即奉派出勤從事搶修之工作人員，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前後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個工作日間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至少應有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8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之</a:t>
            </a:r>
            <a:r>
              <a:rPr kumimoji="0" lang="zh-TW" altLang="en-US" sz="2800" b="1" i="0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適當休息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前述人員工作至</a:t>
            </a:r>
            <a:r>
              <a:rPr kumimoji="0" lang="zh-TW" altLang="en-US" sz="2800" b="1" i="0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當日</a:t>
            </a:r>
            <a:r>
              <a:rPr kumimoji="0" lang="en-US" altLang="zh-TW" sz="2800" b="1" i="0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24</a:t>
            </a:r>
            <a:r>
              <a:rPr kumimoji="0" lang="zh-TW" altLang="en-US" sz="2800" b="1" i="0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時前</a:t>
            </a:r>
            <a:r>
              <a:rPr kumimoji="0" lang="zh-TW" altLang="en-US" sz="2800" b="0" i="0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結束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隔日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應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照常工作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170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適當休息時間之法遵疑義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於</a:t>
            </a:r>
            <a:r>
              <a:rPr kumimoji="0" lang="en-US" altLang="zh-TW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0</a:t>
            </a:r>
            <a:r>
              <a:rPr kumimoji="0" lang="zh-TW" altLang="en-US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時</a:t>
            </a:r>
            <a:r>
              <a:rPr kumimoji="0" lang="zh-TW" altLang="en-US" sz="2800" i="0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6</a:t>
            </a:r>
            <a:r>
              <a:rPr kumimoji="0" lang="zh-TW" altLang="en-US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時</a:t>
            </a:r>
            <a:r>
              <a:rPr kumimoji="0" lang="zh-TW" altLang="en-US" sz="280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之間從事搶修工作者：</a:t>
            </a:r>
            <a:endParaRPr kumimoji="0" lang="en-US" altLang="zh-TW" sz="280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9715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1.5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以上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未達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者，給予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小時休息。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972000" marR="0" lvl="0" indent="-5148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以上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未達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5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者，給予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4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小時休息。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972000" marR="0" lvl="0" indent="-5148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5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</a:t>
            </a:r>
            <a:r>
              <a:rPr kumimoji="0" lang="zh-TW" altLang="en-US" sz="280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以上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者，給予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8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小時休息。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972000" marR="0" lvl="0" indent="-5148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上述給予之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休息時間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均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計入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當日正常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工作時數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972000" marR="0" lvl="0" indent="-5148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當日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6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</a:t>
            </a:r>
            <a:r>
              <a:rPr kumimoji="0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8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時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始從事搶修者，應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照常出勤</a:t>
            </a: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工作。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931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事後補假休息期限疑義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/>
              </a:rPr>
              <a:t>行政院勞工委員會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/>
              </a:rPr>
              <a:t>78.10.24(78)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/>
              </a:rPr>
              <a:t>台勞動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/>
              </a:rPr>
              <a:t>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/>
              </a:rPr>
              <a:t>字第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/>
              </a:rPr>
              <a:t>25237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7"/>
              </a:rPr>
              <a:t>號函釋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勞動部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109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年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12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月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3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日勞動條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3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字第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1090131037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hlinkClick r:id="rId8"/>
              </a:rPr>
              <a:t>號函</a:t>
            </a:r>
            <a:endParaRPr kumimoji="0" lang="zh-TW" altLang="en-US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695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事後補假休息期限疑義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行政院勞工委員會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78.10.24(78)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台勞動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字第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25237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號函釋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918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查勞動基準法四十條第一項：「因天災、事變或突發事件，雇主認有繼續工作之必要者，得停止第三十六條至第三十八條所定勞工之假期。但停止假期之工資，應加倍發給，並應於事後補假休息。」所謂「事後補假休息」之立法意旨，在使勞工調節身心、恢復疲勞，故應於天災、事變或突發事件</a:t>
            </a:r>
            <a:r>
              <a:rPr kumimoji="0" lang="zh-TW" altLang="en-US" sz="2400" i="0" u="sng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工作結束後隨即予以補假休息</a:t>
            </a: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惟</a:t>
            </a: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勞雇雙方於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事後另行協商排定適當日期補假休息亦無不可</a:t>
            </a: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。</a:t>
            </a:r>
            <a:endParaRPr kumimoji="0" lang="en-US" altLang="zh-TW" sz="240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983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/>
          </p:cNvSpPr>
          <p:nvPr/>
        </p:nvSpPr>
        <p:spPr>
          <a:xfrm>
            <a:off x="0" y="0"/>
            <a:ext cx="9143999" cy="126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5" name="標題 2"/>
          <p:cNvSpPr txBox="1">
            <a:spLocks/>
          </p:cNvSpPr>
          <p:nvPr/>
        </p:nvSpPr>
        <p:spPr>
          <a:xfrm>
            <a:off x="0" y="0"/>
            <a:ext cx="9144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事後補假休息期限疑義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000" y="1619999"/>
            <a:ext cx="8460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勞動部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109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年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12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日勞動條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3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字第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1090131037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號函釋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918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所定之「事後補假休息」，原則上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應於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天災、事變或突發事件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工作結束後旋即補假休息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，並補充說明本部改制前行政院勞工委員會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78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年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10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月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24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日台七十八勞動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字第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25237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號函，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勞雇雙方於事後另行協商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排定適當日期補假休息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者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，各該補假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至遲</a:t>
            </a:r>
            <a:r>
              <a:rPr kumimoji="0" lang="zh-TW" altLang="en-US" sz="240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仍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應於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各該日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工作結束後</a:t>
            </a: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7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日內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為之。</a:t>
            </a:r>
            <a:endParaRPr kumimoji="0" lang="en-US" altLang="zh-TW" sz="24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162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587736"/>
            <a:ext cx="9144000" cy="278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mSun" panose="02010600030101010101" pitchFamily="2" charset="-122"/>
                <a:ea typeface="新細明體" panose="02020500000000000000" pitchFamily="18" charset="-120"/>
                <a:cs typeface="+mn-cs"/>
              </a:rPr>
              <a:t>    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05" name="群組 104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107" name="圖片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  <p:sp>
        <p:nvSpPr>
          <p:cNvPr id="108" name="矩形 107"/>
          <p:cNvSpPr>
            <a:spLocks/>
          </p:cNvSpPr>
          <p:nvPr/>
        </p:nvSpPr>
        <p:spPr>
          <a:xfrm>
            <a:off x="1" y="1265487"/>
            <a:ext cx="9143999" cy="4140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1" name="標題 2"/>
          <p:cNvSpPr txBox="1">
            <a:spLocks/>
          </p:cNvSpPr>
          <p:nvPr/>
        </p:nvSpPr>
        <p:spPr>
          <a:xfrm>
            <a:off x="4027396" y="2880000"/>
            <a:ext cx="5112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QA</a:t>
            </a:r>
            <a:endParaRPr kumimoji="0" lang="zh-TW" alt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1800000" y="1800000"/>
            <a:ext cx="2228231" cy="1080608"/>
            <a:chOff x="2467033" y="1907150"/>
            <a:chExt cx="2228231" cy="1080608"/>
          </a:xfrm>
        </p:grpSpPr>
        <p:grpSp>
          <p:nvGrpSpPr>
            <p:cNvPr id="47" name="组合 6"/>
            <p:cNvGrpSpPr/>
            <p:nvPr/>
          </p:nvGrpSpPr>
          <p:grpSpPr>
            <a:xfrm>
              <a:off x="2467033" y="1907150"/>
              <a:ext cx="2228231" cy="1052610"/>
              <a:chOff x="4492907" y="465226"/>
              <a:chExt cx="2228232" cy="1052610"/>
            </a:xfrm>
          </p:grpSpPr>
          <p:sp>
            <p:nvSpPr>
              <p:cNvPr id="49" name="圆角矩形 9"/>
              <p:cNvSpPr/>
              <p:nvPr/>
            </p:nvSpPr>
            <p:spPr bwMode="auto">
              <a:xfrm>
                <a:off x="5636746" y="816659"/>
                <a:ext cx="1084393" cy="695897"/>
              </a:xfrm>
              <a:custGeom>
                <a:avLst/>
                <a:gdLst>
                  <a:gd name="connsiteX0" fmla="*/ 0 w 2394000"/>
                  <a:gd name="connsiteY0" fmla="*/ 74091 h 749300"/>
                  <a:gd name="connsiteX1" fmla="*/ 74091 w 2394000"/>
                  <a:gd name="connsiteY1" fmla="*/ 0 h 749300"/>
                  <a:gd name="connsiteX2" fmla="*/ 2319909 w 2394000"/>
                  <a:gd name="connsiteY2" fmla="*/ 0 h 749300"/>
                  <a:gd name="connsiteX3" fmla="*/ 2394000 w 2394000"/>
                  <a:gd name="connsiteY3" fmla="*/ 74091 h 749300"/>
                  <a:gd name="connsiteX4" fmla="*/ 2394000 w 2394000"/>
                  <a:gd name="connsiteY4" fmla="*/ 675209 h 749300"/>
                  <a:gd name="connsiteX5" fmla="*/ 2319909 w 2394000"/>
                  <a:gd name="connsiteY5" fmla="*/ 749300 h 749300"/>
                  <a:gd name="connsiteX6" fmla="*/ 74091 w 2394000"/>
                  <a:gd name="connsiteY6" fmla="*/ 749300 h 749300"/>
                  <a:gd name="connsiteX7" fmla="*/ 0 w 2394000"/>
                  <a:gd name="connsiteY7" fmla="*/ 675209 h 749300"/>
                  <a:gd name="connsiteX8" fmla="*/ 0 w 2394000"/>
                  <a:gd name="connsiteY8" fmla="*/ 74091 h 749300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74091 w 2394000"/>
                  <a:gd name="connsiteY7" fmla="*/ 750918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74091 w 2394000"/>
                  <a:gd name="connsiteY8" fmla="*/ 750918 h 750918"/>
                  <a:gd name="connsiteX9" fmla="*/ 0 w 2394000"/>
                  <a:gd name="connsiteY9" fmla="*/ 676827 h 750918"/>
                  <a:gd name="connsiteX10" fmla="*/ 0 w 2394000"/>
                  <a:gd name="connsiteY10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676827 h 750918"/>
                  <a:gd name="connsiteX9" fmla="*/ 0 w 2394000"/>
                  <a:gd name="connsiteY9" fmla="*/ 75709 h 750918"/>
                  <a:gd name="connsiteX0" fmla="*/ 0 w 2394000"/>
                  <a:gd name="connsiteY0" fmla="*/ 75709 h 750918"/>
                  <a:gd name="connsiteX1" fmla="*/ 74091 w 2394000"/>
                  <a:gd name="connsiteY1" fmla="*/ 1618 h 750918"/>
                  <a:gd name="connsiteX2" fmla="*/ 1835524 w 2394000"/>
                  <a:gd name="connsiteY2" fmla="*/ 0 h 750918"/>
                  <a:gd name="connsiteX3" fmla="*/ 2319909 w 2394000"/>
                  <a:gd name="connsiteY3" fmla="*/ 1618 h 750918"/>
                  <a:gd name="connsiteX4" fmla="*/ 2394000 w 2394000"/>
                  <a:gd name="connsiteY4" fmla="*/ 75709 h 750918"/>
                  <a:gd name="connsiteX5" fmla="*/ 2394000 w 2394000"/>
                  <a:gd name="connsiteY5" fmla="*/ 676827 h 750918"/>
                  <a:gd name="connsiteX6" fmla="*/ 2319909 w 2394000"/>
                  <a:gd name="connsiteY6" fmla="*/ 750918 h 750918"/>
                  <a:gd name="connsiteX7" fmla="*/ 1327524 w 2394000"/>
                  <a:gd name="connsiteY7" fmla="*/ 749300 h 750918"/>
                  <a:gd name="connsiteX8" fmla="*/ 0 w 2394000"/>
                  <a:gd name="connsiteY8" fmla="*/ 75709 h 750918"/>
                  <a:gd name="connsiteX0" fmla="*/ 1253433 w 2319909"/>
                  <a:gd name="connsiteY0" fmla="*/ 749300 h 750918"/>
                  <a:gd name="connsiteX1" fmla="*/ 0 w 2319909"/>
                  <a:gd name="connsiteY1" fmla="*/ 1618 h 750918"/>
                  <a:gd name="connsiteX2" fmla="*/ 1761433 w 2319909"/>
                  <a:gd name="connsiteY2" fmla="*/ 0 h 750918"/>
                  <a:gd name="connsiteX3" fmla="*/ 2245818 w 2319909"/>
                  <a:gd name="connsiteY3" fmla="*/ 1618 h 750918"/>
                  <a:gd name="connsiteX4" fmla="*/ 2319909 w 2319909"/>
                  <a:gd name="connsiteY4" fmla="*/ 75709 h 750918"/>
                  <a:gd name="connsiteX5" fmla="*/ 2319909 w 2319909"/>
                  <a:gd name="connsiteY5" fmla="*/ 676827 h 750918"/>
                  <a:gd name="connsiteX6" fmla="*/ 2245818 w 2319909"/>
                  <a:gd name="connsiteY6" fmla="*/ 750918 h 750918"/>
                  <a:gd name="connsiteX7" fmla="*/ 1253433 w 2319909"/>
                  <a:gd name="connsiteY7" fmla="*/ 749300 h 750918"/>
                  <a:gd name="connsiteX0" fmla="*/ 0 w 1066476"/>
                  <a:gd name="connsiteY0" fmla="*/ 749300 h 750918"/>
                  <a:gd name="connsiteX1" fmla="*/ 508000 w 1066476"/>
                  <a:gd name="connsiteY1" fmla="*/ 0 h 750918"/>
                  <a:gd name="connsiteX2" fmla="*/ 992385 w 1066476"/>
                  <a:gd name="connsiteY2" fmla="*/ 1618 h 750918"/>
                  <a:gd name="connsiteX3" fmla="*/ 1066476 w 1066476"/>
                  <a:gd name="connsiteY3" fmla="*/ 75709 h 750918"/>
                  <a:gd name="connsiteX4" fmla="*/ 1066476 w 1066476"/>
                  <a:gd name="connsiteY4" fmla="*/ 676827 h 750918"/>
                  <a:gd name="connsiteX5" fmla="*/ 992385 w 1066476"/>
                  <a:gd name="connsiteY5" fmla="*/ 750918 h 750918"/>
                  <a:gd name="connsiteX6" fmla="*/ 0 w 1066476"/>
                  <a:gd name="connsiteY6" fmla="*/ 749300 h 750918"/>
                  <a:gd name="connsiteX0" fmla="*/ 0 w 1066476"/>
                  <a:gd name="connsiteY0" fmla="*/ 749300 h 750918"/>
                  <a:gd name="connsiteX1" fmla="*/ 106636 w 1066476"/>
                  <a:gd name="connsiteY1" fmla="*/ 582962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066476"/>
                  <a:gd name="connsiteY0" fmla="*/ 749300 h 750918"/>
                  <a:gd name="connsiteX1" fmla="*/ 111398 w 1066476"/>
                  <a:gd name="connsiteY1" fmla="*/ 585339 h 750918"/>
                  <a:gd name="connsiteX2" fmla="*/ 508000 w 1066476"/>
                  <a:gd name="connsiteY2" fmla="*/ 0 h 750918"/>
                  <a:gd name="connsiteX3" fmla="*/ 992385 w 1066476"/>
                  <a:gd name="connsiteY3" fmla="*/ 1618 h 750918"/>
                  <a:gd name="connsiteX4" fmla="*/ 1066476 w 1066476"/>
                  <a:gd name="connsiteY4" fmla="*/ 75709 h 750918"/>
                  <a:gd name="connsiteX5" fmla="*/ 1066476 w 1066476"/>
                  <a:gd name="connsiteY5" fmla="*/ 676827 h 750918"/>
                  <a:gd name="connsiteX6" fmla="*/ 992385 w 1066476"/>
                  <a:gd name="connsiteY6" fmla="*/ 750918 h 750918"/>
                  <a:gd name="connsiteX7" fmla="*/ 0 w 1066476"/>
                  <a:gd name="connsiteY7" fmla="*/ 749300 h 750918"/>
                  <a:gd name="connsiteX0" fmla="*/ 0 w 1149820"/>
                  <a:gd name="connsiteY0" fmla="*/ 746923 h 750918"/>
                  <a:gd name="connsiteX1" fmla="*/ 194742 w 1149820"/>
                  <a:gd name="connsiteY1" fmla="*/ 585339 h 750918"/>
                  <a:gd name="connsiteX2" fmla="*/ 591344 w 1149820"/>
                  <a:gd name="connsiteY2" fmla="*/ 0 h 750918"/>
                  <a:gd name="connsiteX3" fmla="*/ 1075729 w 1149820"/>
                  <a:gd name="connsiteY3" fmla="*/ 1618 h 750918"/>
                  <a:gd name="connsiteX4" fmla="*/ 1149820 w 1149820"/>
                  <a:gd name="connsiteY4" fmla="*/ 75709 h 750918"/>
                  <a:gd name="connsiteX5" fmla="*/ 1149820 w 1149820"/>
                  <a:gd name="connsiteY5" fmla="*/ 676827 h 750918"/>
                  <a:gd name="connsiteX6" fmla="*/ 1075729 w 1149820"/>
                  <a:gd name="connsiteY6" fmla="*/ 750918 h 750918"/>
                  <a:gd name="connsiteX7" fmla="*/ 0 w 1149820"/>
                  <a:gd name="connsiteY7" fmla="*/ 746923 h 750918"/>
                  <a:gd name="connsiteX0" fmla="*/ 0 w 1178395"/>
                  <a:gd name="connsiteY0" fmla="*/ 746923 h 750918"/>
                  <a:gd name="connsiteX1" fmla="*/ 223317 w 1178395"/>
                  <a:gd name="connsiteY1" fmla="*/ 585339 h 750918"/>
                  <a:gd name="connsiteX2" fmla="*/ 619919 w 1178395"/>
                  <a:gd name="connsiteY2" fmla="*/ 0 h 750918"/>
                  <a:gd name="connsiteX3" fmla="*/ 1104304 w 1178395"/>
                  <a:gd name="connsiteY3" fmla="*/ 1618 h 750918"/>
                  <a:gd name="connsiteX4" fmla="*/ 1178395 w 1178395"/>
                  <a:gd name="connsiteY4" fmla="*/ 75709 h 750918"/>
                  <a:gd name="connsiteX5" fmla="*/ 1178395 w 1178395"/>
                  <a:gd name="connsiteY5" fmla="*/ 676827 h 750918"/>
                  <a:gd name="connsiteX6" fmla="*/ 1104304 w 1178395"/>
                  <a:gd name="connsiteY6" fmla="*/ 750918 h 750918"/>
                  <a:gd name="connsiteX7" fmla="*/ 0 w 1178395"/>
                  <a:gd name="connsiteY7" fmla="*/ 746923 h 750918"/>
                  <a:gd name="connsiteX0" fmla="*/ 0 w 1171251"/>
                  <a:gd name="connsiteY0" fmla="*/ 737418 h 750918"/>
                  <a:gd name="connsiteX1" fmla="*/ 216173 w 1171251"/>
                  <a:gd name="connsiteY1" fmla="*/ 585339 h 750918"/>
                  <a:gd name="connsiteX2" fmla="*/ 612775 w 1171251"/>
                  <a:gd name="connsiteY2" fmla="*/ 0 h 750918"/>
                  <a:gd name="connsiteX3" fmla="*/ 1097160 w 1171251"/>
                  <a:gd name="connsiteY3" fmla="*/ 1618 h 750918"/>
                  <a:gd name="connsiteX4" fmla="*/ 1171251 w 1171251"/>
                  <a:gd name="connsiteY4" fmla="*/ 75709 h 750918"/>
                  <a:gd name="connsiteX5" fmla="*/ 1171251 w 1171251"/>
                  <a:gd name="connsiteY5" fmla="*/ 676827 h 750918"/>
                  <a:gd name="connsiteX6" fmla="*/ 1097160 w 1171251"/>
                  <a:gd name="connsiteY6" fmla="*/ 750918 h 750918"/>
                  <a:gd name="connsiteX7" fmla="*/ 0 w 1171251"/>
                  <a:gd name="connsiteY7" fmla="*/ 737418 h 750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1251" h="750918">
                    <a:moveTo>
                      <a:pt x="0" y="737418"/>
                    </a:moveTo>
                    <a:lnTo>
                      <a:pt x="216173" y="585339"/>
                    </a:lnTo>
                    <a:lnTo>
                      <a:pt x="612775" y="0"/>
                    </a:lnTo>
                    <a:lnTo>
                      <a:pt x="1097160" y="1618"/>
                    </a:lnTo>
                    <a:cubicBezTo>
                      <a:pt x="1138079" y="1618"/>
                      <a:pt x="1171251" y="34790"/>
                      <a:pt x="1171251" y="75709"/>
                    </a:cubicBezTo>
                    <a:lnTo>
                      <a:pt x="1171251" y="676827"/>
                    </a:lnTo>
                    <a:cubicBezTo>
                      <a:pt x="1171251" y="717746"/>
                      <a:pt x="1138079" y="750918"/>
                      <a:pt x="1097160" y="750918"/>
                    </a:cubicBezTo>
                    <a:lnTo>
                      <a:pt x="0" y="737418"/>
                    </a:lnTo>
                    <a:close/>
                  </a:path>
                </a:pathLst>
              </a:cu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 10"/>
              <p:cNvSpPr/>
              <p:nvPr/>
            </p:nvSpPr>
            <p:spPr bwMode="auto">
              <a:xfrm>
                <a:off x="5400096" y="465226"/>
                <a:ext cx="811325" cy="1042928"/>
              </a:xfrm>
              <a:custGeom>
                <a:avLst/>
                <a:gdLst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63550 w 933450"/>
                  <a:gd name="connsiteY11" fmla="*/ 1120775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933450"/>
                  <a:gd name="connsiteY0" fmla="*/ 0 h 1127125"/>
                  <a:gd name="connsiteX1" fmla="*/ 311150 w 933450"/>
                  <a:gd name="connsiteY1" fmla="*/ 111125 h 1127125"/>
                  <a:gd name="connsiteX2" fmla="*/ 130175 w 933450"/>
                  <a:gd name="connsiteY2" fmla="*/ 269875 h 1127125"/>
                  <a:gd name="connsiteX3" fmla="*/ 22225 w 933450"/>
                  <a:gd name="connsiteY3" fmla="*/ 371475 h 1127125"/>
                  <a:gd name="connsiteX4" fmla="*/ 0 w 933450"/>
                  <a:gd name="connsiteY4" fmla="*/ 454025 h 1127125"/>
                  <a:gd name="connsiteX5" fmla="*/ 44450 w 933450"/>
                  <a:gd name="connsiteY5" fmla="*/ 504825 h 1127125"/>
                  <a:gd name="connsiteX6" fmla="*/ 327025 w 933450"/>
                  <a:gd name="connsiteY6" fmla="*/ 622300 h 1127125"/>
                  <a:gd name="connsiteX7" fmla="*/ 463550 w 933450"/>
                  <a:gd name="connsiteY7" fmla="*/ 758825 h 1127125"/>
                  <a:gd name="connsiteX8" fmla="*/ 463550 w 933450"/>
                  <a:gd name="connsiteY8" fmla="*/ 965200 h 1127125"/>
                  <a:gd name="connsiteX9" fmla="*/ 355600 w 933450"/>
                  <a:gd name="connsiteY9" fmla="*/ 1082675 h 1127125"/>
                  <a:gd name="connsiteX10" fmla="*/ 244475 w 933450"/>
                  <a:gd name="connsiteY10" fmla="*/ 1127125 h 1127125"/>
                  <a:gd name="connsiteX11" fmla="*/ 400050 w 933450"/>
                  <a:gd name="connsiteY11" fmla="*/ 1092200 h 1127125"/>
                  <a:gd name="connsiteX12" fmla="*/ 933450 w 933450"/>
                  <a:gd name="connsiteY12" fmla="*/ 384175 h 1127125"/>
                  <a:gd name="connsiteX13" fmla="*/ 841375 w 933450"/>
                  <a:gd name="connsiteY13" fmla="*/ 390525 h 1127125"/>
                  <a:gd name="connsiteX14" fmla="*/ 866775 w 933450"/>
                  <a:gd name="connsiteY14" fmla="*/ 292100 h 1127125"/>
                  <a:gd name="connsiteX15" fmla="*/ 831850 w 933450"/>
                  <a:gd name="connsiteY15" fmla="*/ 149225 h 1127125"/>
                  <a:gd name="connsiteX16" fmla="*/ 717550 w 933450"/>
                  <a:gd name="connsiteY16" fmla="*/ 53975 h 1127125"/>
                  <a:gd name="connsiteX17" fmla="*/ 568325 w 933450"/>
                  <a:gd name="connsiteY17" fmla="*/ 0 h 1127125"/>
                  <a:gd name="connsiteX18" fmla="*/ 457200 w 933450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400050 w 866775"/>
                  <a:gd name="connsiteY11" fmla="*/ 1092200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27025 w 866775"/>
                  <a:gd name="connsiteY6" fmla="*/ 622300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6355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63550 w 866775"/>
                  <a:gd name="connsiteY8" fmla="*/ 965200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55600 w 866775"/>
                  <a:gd name="connsiteY9" fmla="*/ 10826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57200 w 866775"/>
                  <a:gd name="connsiteY0" fmla="*/ 0 h 1127125"/>
                  <a:gd name="connsiteX1" fmla="*/ 311150 w 866775"/>
                  <a:gd name="connsiteY1" fmla="*/ 111125 h 1127125"/>
                  <a:gd name="connsiteX2" fmla="*/ 130175 w 866775"/>
                  <a:gd name="connsiteY2" fmla="*/ 269875 h 1127125"/>
                  <a:gd name="connsiteX3" fmla="*/ 22225 w 866775"/>
                  <a:gd name="connsiteY3" fmla="*/ 371475 h 1127125"/>
                  <a:gd name="connsiteX4" fmla="*/ 0 w 866775"/>
                  <a:gd name="connsiteY4" fmla="*/ 454025 h 1127125"/>
                  <a:gd name="connsiteX5" fmla="*/ 44450 w 866775"/>
                  <a:gd name="connsiteY5" fmla="*/ 504825 h 1127125"/>
                  <a:gd name="connsiteX6" fmla="*/ 314325 w 866775"/>
                  <a:gd name="connsiteY6" fmla="*/ 631825 h 1127125"/>
                  <a:gd name="connsiteX7" fmla="*/ 444500 w 866775"/>
                  <a:gd name="connsiteY7" fmla="*/ 758825 h 1127125"/>
                  <a:gd name="connsiteX8" fmla="*/ 444500 w 866775"/>
                  <a:gd name="connsiteY8" fmla="*/ 962025 h 1127125"/>
                  <a:gd name="connsiteX9" fmla="*/ 336550 w 866775"/>
                  <a:gd name="connsiteY9" fmla="*/ 1069975 h 1127125"/>
                  <a:gd name="connsiteX10" fmla="*/ 244475 w 866775"/>
                  <a:gd name="connsiteY10" fmla="*/ 1127125 h 1127125"/>
                  <a:gd name="connsiteX11" fmla="*/ 393700 w 866775"/>
                  <a:gd name="connsiteY11" fmla="*/ 1082675 h 1127125"/>
                  <a:gd name="connsiteX12" fmla="*/ 847725 w 866775"/>
                  <a:gd name="connsiteY12" fmla="*/ 393700 h 1127125"/>
                  <a:gd name="connsiteX13" fmla="*/ 841375 w 866775"/>
                  <a:gd name="connsiteY13" fmla="*/ 390525 h 1127125"/>
                  <a:gd name="connsiteX14" fmla="*/ 866775 w 866775"/>
                  <a:gd name="connsiteY14" fmla="*/ 292100 h 1127125"/>
                  <a:gd name="connsiteX15" fmla="*/ 831850 w 866775"/>
                  <a:gd name="connsiteY15" fmla="*/ 149225 h 1127125"/>
                  <a:gd name="connsiteX16" fmla="*/ 717550 w 866775"/>
                  <a:gd name="connsiteY16" fmla="*/ 53975 h 1127125"/>
                  <a:gd name="connsiteX17" fmla="*/ 568325 w 866775"/>
                  <a:gd name="connsiteY17" fmla="*/ 0 h 1127125"/>
                  <a:gd name="connsiteX18" fmla="*/ 457200 w 866775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9525 w 876300"/>
                  <a:gd name="connsiteY4" fmla="*/ 45402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0 w 876300"/>
                  <a:gd name="connsiteY3" fmla="*/ 396875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540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7125"/>
                  <a:gd name="connsiteX1" fmla="*/ 320675 w 876300"/>
                  <a:gd name="connsiteY1" fmla="*/ 111125 h 1127125"/>
                  <a:gd name="connsiteX2" fmla="*/ 139700 w 876300"/>
                  <a:gd name="connsiteY2" fmla="*/ 269875 h 1127125"/>
                  <a:gd name="connsiteX3" fmla="*/ 22225 w 876300"/>
                  <a:gd name="connsiteY3" fmla="*/ 393700 h 1127125"/>
                  <a:gd name="connsiteX4" fmla="*/ 0 w 876300"/>
                  <a:gd name="connsiteY4" fmla="*/ 460375 h 1127125"/>
                  <a:gd name="connsiteX5" fmla="*/ 53975 w 876300"/>
                  <a:gd name="connsiteY5" fmla="*/ 504825 h 1127125"/>
                  <a:gd name="connsiteX6" fmla="*/ 323850 w 876300"/>
                  <a:gd name="connsiteY6" fmla="*/ 631825 h 1127125"/>
                  <a:gd name="connsiteX7" fmla="*/ 454025 w 876300"/>
                  <a:gd name="connsiteY7" fmla="*/ 758825 h 1127125"/>
                  <a:gd name="connsiteX8" fmla="*/ 454025 w 876300"/>
                  <a:gd name="connsiteY8" fmla="*/ 962025 h 1127125"/>
                  <a:gd name="connsiteX9" fmla="*/ 346075 w 876300"/>
                  <a:gd name="connsiteY9" fmla="*/ 1069975 h 1127125"/>
                  <a:gd name="connsiteX10" fmla="*/ 228600 w 876300"/>
                  <a:gd name="connsiteY10" fmla="*/ 1127125 h 1127125"/>
                  <a:gd name="connsiteX11" fmla="*/ 403225 w 876300"/>
                  <a:gd name="connsiteY11" fmla="*/ 1082675 h 1127125"/>
                  <a:gd name="connsiteX12" fmla="*/ 857250 w 876300"/>
                  <a:gd name="connsiteY12" fmla="*/ 393700 h 1127125"/>
                  <a:gd name="connsiteX13" fmla="*/ 850900 w 876300"/>
                  <a:gd name="connsiteY13" fmla="*/ 390525 h 1127125"/>
                  <a:gd name="connsiteX14" fmla="*/ 876300 w 876300"/>
                  <a:gd name="connsiteY14" fmla="*/ 292100 h 1127125"/>
                  <a:gd name="connsiteX15" fmla="*/ 841375 w 876300"/>
                  <a:gd name="connsiteY15" fmla="*/ 149225 h 1127125"/>
                  <a:gd name="connsiteX16" fmla="*/ 727075 w 876300"/>
                  <a:gd name="connsiteY16" fmla="*/ 53975 h 1127125"/>
                  <a:gd name="connsiteX17" fmla="*/ 577850 w 876300"/>
                  <a:gd name="connsiteY17" fmla="*/ 0 h 1127125"/>
                  <a:gd name="connsiteX18" fmla="*/ 466725 w 876300"/>
                  <a:gd name="connsiteY18" fmla="*/ 0 h 1127125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03225 w 876300"/>
                  <a:gd name="connsiteY11" fmla="*/ 108267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386556 w 876300"/>
                  <a:gd name="connsiteY11" fmla="*/ 1063625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50900 w 876300"/>
                  <a:gd name="connsiteY13" fmla="*/ 390525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0425 w 876300"/>
                  <a:gd name="connsiteY13" fmla="*/ 385763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57250 w 876300"/>
                  <a:gd name="connsiteY12" fmla="*/ 393700 h 1122363"/>
                  <a:gd name="connsiteX13" fmla="*/ 869950 w 876300"/>
                  <a:gd name="connsiteY13" fmla="*/ 376238 h 1122363"/>
                  <a:gd name="connsiteX14" fmla="*/ 876300 w 876300"/>
                  <a:gd name="connsiteY14" fmla="*/ 292100 h 1122363"/>
                  <a:gd name="connsiteX15" fmla="*/ 841375 w 876300"/>
                  <a:gd name="connsiteY15" fmla="*/ 149225 h 1122363"/>
                  <a:gd name="connsiteX16" fmla="*/ 727075 w 876300"/>
                  <a:gd name="connsiteY16" fmla="*/ 53975 h 1122363"/>
                  <a:gd name="connsiteX17" fmla="*/ 577850 w 876300"/>
                  <a:gd name="connsiteY17" fmla="*/ 0 h 1122363"/>
                  <a:gd name="connsiteX18" fmla="*/ 466725 w 876300"/>
                  <a:gd name="connsiteY18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00"/>
                  <a:gd name="connsiteY0" fmla="*/ 0 h 1122363"/>
                  <a:gd name="connsiteX1" fmla="*/ 320675 w 876300"/>
                  <a:gd name="connsiteY1" fmla="*/ 111125 h 1122363"/>
                  <a:gd name="connsiteX2" fmla="*/ 139700 w 876300"/>
                  <a:gd name="connsiteY2" fmla="*/ 269875 h 1122363"/>
                  <a:gd name="connsiteX3" fmla="*/ 22225 w 876300"/>
                  <a:gd name="connsiteY3" fmla="*/ 393700 h 1122363"/>
                  <a:gd name="connsiteX4" fmla="*/ 0 w 876300"/>
                  <a:gd name="connsiteY4" fmla="*/ 460375 h 1122363"/>
                  <a:gd name="connsiteX5" fmla="*/ 53975 w 876300"/>
                  <a:gd name="connsiteY5" fmla="*/ 504825 h 1122363"/>
                  <a:gd name="connsiteX6" fmla="*/ 323850 w 876300"/>
                  <a:gd name="connsiteY6" fmla="*/ 631825 h 1122363"/>
                  <a:gd name="connsiteX7" fmla="*/ 454025 w 876300"/>
                  <a:gd name="connsiteY7" fmla="*/ 758825 h 1122363"/>
                  <a:gd name="connsiteX8" fmla="*/ 454025 w 876300"/>
                  <a:gd name="connsiteY8" fmla="*/ 962025 h 1122363"/>
                  <a:gd name="connsiteX9" fmla="*/ 346075 w 876300"/>
                  <a:gd name="connsiteY9" fmla="*/ 1069975 h 1122363"/>
                  <a:gd name="connsiteX10" fmla="*/ 223838 w 876300"/>
                  <a:gd name="connsiteY10" fmla="*/ 1122363 h 1122363"/>
                  <a:gd name="connsiteX11" fmla="*/ 422275 w 876300"/>
                  <a:gd name="connsiteY11" fmla="*/ 1030288 h 1122363"/>
                  <a:gd name="connsiteX12" fmla="*/ 869950 w 876300"/>
                  <a:gd name="connsiteY12" fmla="*/ 376238 h 1122363"/>
                  <a:gd name="connsiteX13" fmla="*/ 876300 w 876300"/>
                  <a:gd name="connsiteY13" fmla="*/ 292100 h 1122363"/>
                  <a:gd name="connsiteX14" fmla="*/ 841375 w 876300"/>
                  <a:gd name="connsiteY14" fmla="*/ 149225 h 1122363"/>
                  <a:gd name="connsiteX15" fmla="*/ 727075 w 876300"/>
                  <a:gd name="connsiteY15" fmla="*/ 53975 h 1122363"/>
                  <a:gd name="connsiteX16" fmla="*/ 577850 w 876300"/>
                  <a:gd name="connsiteY16" fmla="*/ 0 h 1122363"/>
                  <a:gd name="connsiteX17" fmla="*/ 466725 w 876300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0 h 1122363"/>
                  <a:gd name="connsiteX1" fmla="*/ 320675 w 876311"/>
                  <a:gd name="connsiteY1" fmla="*/ 111125 h 1122363"/>
                  <a:gd name="connsiteX2" fmla="*/ 139700 w 876311"/>
                  <a:gd name="connsiteY2" fmla="*/ 269875 h 1122363"/>
                  <a:gd name="connsiteX3" fmla="*/ 22225 w 876311"/>
                  <a:gd name="connsiteY3" fmla="*/ 393700 h 1122363"/>
                  <a:gd name="connsiteX4" fmla="*/ 0 w 876311"/>
                  <a:gd name="connsiteY4" fmla="*/ 460375 h 1122363"/>
                  <a:gd name="connsiteX5" fmla="*/ 53975 w 876311"/>
                  <a:gd name="connsiteY5" fmla="*/ 504825 h 1122363"/>
                  <a:gd name="connsiteX6" fmla="*/ 323850 w 876311"/>
                  <a:gd name="connsiteY6" fmla="*/ 631825 h 1122363"/>
                  <a:gd name="connsiteX7" fmla="*/ 454025 w 876311"/>
                  <a:gd name="connsiteY7" fmla="*/ 758825 h 1122363"/>
                  <a:gd name="connsiteX8" fmla="*/ 454025 w 876311"/>
                  <a:gd name="connsiteY8" fmla="*/ 962025 h 1122363"/>
                  <a:gd name="connsiteX9" fmla="*/ 346075 w 876311"/>
                  <a:gd name="connsiteY9" fmla="*/ 1069975 h 1122363"/>
                  <a:gd name="connsiteX10" fmla="*/ 223838 w 876311"/>
                  <a:gd name="connsiteY10" fmla="*/ 1122363 h 1122363"/>
                  <a:gd name="connsiteX11" fmla="*/ 422275 w 876311"/>
                  <a:gd name="connsiteY11" fmla="*/ 1030288 h 1122363"/>
                  <a:gd name="connsiteX12" fmla="*/ 869950 w 876311"/>
                  <a:gd name="connsiteY12" fmla="*/ 376238 h 1122363"/>
                  <a:gd name="connsiteX13" fmla="*/ 876300 w 876311"/>
                  <a:gd name="connsiteY13" fmla="*/ 292100 h 1122363"/>
                  <a:gd name="connsiteX14" fmla="*/ 841375 w 876311"/>
                  <a:gd name="connsiteY14" fmla="*/ 149225 h 1122363"/>
                  <a:gd name="connsiteX15" fmla="*/ 727075 w 876311"/>
                  <a:gd name="connsiteY15" fmla="*/ 53975 h 1122363"/>
                  <a:gd name="connsiteX16" fmla="*/ 577850 w 876311"/>
                  <a:gd name="connsiteY16" fmla="*/ 0 h 1122363"/>
                  <a:gd name="connsiteX17" fmla="*/ 466725 w 876311"/>
                  <a:gd name="connsiteY17" fmla="*/ 0 h 1122363"/>
                  <a:gd name="connsiteX0" fmla="*/ 466725 w 876311"/>
                  <a:gd name="connsiteY0" fmla="*/ 3175 h 1125538"/>
                  <a:gd name="connsiteX1" fmla="*/ 320675 w 876311"/>
                  <a:gd name="connsiteY1" fmla="*/ 114300 h 1125538"/>
                  <a:gd name="connsiteX2" fmla="*/ 139700 w 876311"/>
                  <a:gd name="connsiteY2" fmla="*/ 273050 h 1125538"/>
                  <a:gd name="connsiteX3" fmla="*/ 22225 w 876311"/>
                  <a:gd name="connsiteY3" fmla="*/ 396875 h 1125538"/>
                  <a:gd name="connsiteX4" fmla="*/ 0 w 876311"/>
                  <a:gd name="connsiteY4" fmla="*/ 463550 h 1125538"/>
                  <a:gd name="connsiteX5" fmla="*/ 53975 w 876311"/>
                  <a:gd name="connsiteY5" fmla="*/ 508000 h 1125538"/>
                  <a:gd name="connsiteX6" fmla="*/ 323850 w 876311"/>
                  <a:gd name="connsiteY6" fmla="*/ 635000 h 1125538"/>
                  <a:gd name="connsiteX7" fmla="*/ 454025 w 876311"/>
                  <a:gd name="connsiteY7" fmla="*/ 762000 h 1125538"/>
                  <a:gd name="connsiteX8" fmla="*/ 454025 w 876311"/>
                  <a:gd name="connsiteY8" fmla="*/ 965200 h 1125538"/>
                  <a:gd name="connsiteX9" fmla="*/ 346075 w 876311"/>
                  <a:gd name="connsiteY9" fmla="*/ 1073150 h 1125538"/>
                  <a:gd name="connsiteX10" fmla="*/ 223838 w 876311"/>
                  <a:gd name="connsiteY10" fmla="*/ 1125538 h 1125538"/>
                  <a:gd name="connsiteX11" fmla="*/ 422275 w 876311"/>
                  <a:gd name="connsiteY11" fmla="*/ 1033463 h 1125538"/>
                  <a:gd name="connsiteX12" fmla="*/ 869950 w 876311"/>
                  <a:gd name="connsiteY12" fmla="*/ 379413 h 1125538"/>
                  <a:gd name="connsiteX13" fmla="*/ 876300 w 876311"/>
                  <a:gd name="connsiteY13" fmla="*/ 295275 h 1125538"/>
                  <a:gd name="connsiteX14" fmla="*/ 841375 w 876311"/>
                  <a:gd name="connsiteY14" fmla="*/ 152400 h 1125538"/>
                  <a:gd name="connsiteX15" fmla="*/ 727075 w 876311"/>
                  <a:gd name="connsiteY15" fmla="*/ 57150 h 1125538"/>
                  <a:gd name="connsiteX16" fmla="*/ 577850 w 876311"/>
                  <a:gd name="connsiteY16" fmla="*/ 3175 h 1125538"/>
                  <a:gd name="connsiteX17" fmla="*/ 466725 w 876311"/>
                  <a:gd name="connsiteY17" fmla="*/ 3175 h 1125538"/>
                  <a:gd name="connsiteX0" fmla="*/ 466725 w 876311"/>
                  <a:gd name="connsiteY0" fmla="*/ 5357 h 1127720"/>
                  <a:gd name="connsiteX1" fmla="*/ 320675 w 876311"/>
                  <a:gd name="connsiteY1" fmla="*/ 116482 h 1127720"/>
                  <a:gd name="connsiteX2" fmla="*/ 139700 w 876311"/>
                  <a:gd name="connsiteY2" fmla="*/ 275232 h 1127720"/>
                  <a:gd name="connsiteX3" fmla="*/ 22225 w 876311"/>
                  <a:gd name="connsiteY3" fmla="*/ 399057 h 1127720"/>
                  <a:gd name="connsiteX4" fmla="*/ 0 w 876311"/>
                  <a:gd name="connsiteY4" fmla="*/ 465732 h 1127720"/>
                  <a:gd name="connsiteX5" fmla="*/ 53975 w 876311"/>
                  <a:gd name="connsiteY5" fmla="*/ 510182 h 1127720"/>
                  <a:gd name="connsiteX6" fmla="*/ 323850 w 876311"/>
                  <a:gd name="connsiteY6" fmla="*/ 637182 h 1127720"/>
                  <a:gd name="connsiteX7" fmla="*/ 454025 w 876311"/>
                  <a:gd name="connsiteY7" fmla="*/ 764182 h 1127720"/>
                  <a:gd name="connsiteX8" fmla="*/ 454025 w 876311"/>
                  <a:gd name="connsiteY8" fmla="*/ 967382 h 1127720"/>
                  <a:gd name="connsiteX9" fmla="*/ 346075 w 876311"/>
                  <a:gd name="connsiteY9" fmla="*/ 1075332 h 1127720"/>
                  <a:gd name="connsiteX10" fmla="*/ 223838 w 876311"/>
                  <a:gd name="connsiteY10" fmla="*/ 1127720 h 1127720"/>
                  <a:gd name="connsiteX11" fmla="*/ 422275 w 876311"/>
                  <a:gd name="connsiteY11" fmla="*/ 1035645 h 1127720"/>
                  <a:gd name="connsiteX12" fmla="*/ 869950 w 876311"/>
                  <a:gd name="connsiteY12" fmla="*/ 381595 h 1127720"/>
                  <a:gd name="connsiteX13" fmla="*/ 876300 w 876311"/>
                  <a:gd name="connsiteY13" fmla="*/ 297457 h 1127720"/>
                  <a:gd name="connsiteX14" fmla="*/ 841375 w 876311"/>
                  <a:gd name="connsiteY14" fmla="*/ 154582 h 1127720"/>
                  <a:gd name="connsiteX15" fmla="*/ 727075 w 876311"/>
                  <a:gd name="connsiteY15" fmla="*/ 59332 h 1127720"/>
                  <a:gd name="connsiteX16" fmla="*/ 577850 w 876311"/>
                  <a:gd name="connsiteY16" fmla="*/ 5357 h 1127720"/>
                  <a:gd name="connsiteX17" fmla="*/ 466725 w 876311"/>
                  <a:gd name="connsiteY17" fmla="*/ 5357 h 1127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311" h="1127720">
                    <a:moveTo>
                      <a:pt x="466725" y="5357"/>
                    </a:moveTo>
                    <a:lnTo>
                      <a:pt x="320675" y="116482"/>
                    </a:lnTo>
                    <a:lnTo>
                      <a:pt x="139700" y="275232"/>
                    </a:lnTo>
                    <a:lnTo>
                      <a:pt x="22225" y="399057"/>
                    </a:lnTo>
                    <a:lnTo>
                      <a:pt x="0" y="465732"/>
                    </a:lnTo>
                    <a:lnTo>
                      <a:pt x="53975" y="510182"/>
                    </a:lnTo>
                    <a:lnTo>
                      <a:pt x="323850" y="637182"/>
                    </a:lnTo>
                    <a:lnTo>
                      <a:pt x="454025" y="764182"/>
                    </a:lnTo>
                    <a:lnTo>
                      <a:pt x="454025" y="967382"/>
                    </a:lnTo>
                    <a:lnTo>
                      <a:pt x="346075" y="1075332"/>
                    </a:lnTo>
                    <a:lnTo>
                      <a:pt x="223838" y="1127720"/>
                    </a:lnTo>
                    <a:lnTo>
                      <a:pt x="422275" y="1035645"/>
                    </a:lnTo>
                    <a:lnTo>
                      <a:pt x="869950" y="381595"/>
                    </a:lnTo>
                    <a:cubicBezTo>
                      <a:pt x="872067" y="353549"/>
                      <a:pt x="876564" y="351697"/>
                      <a:pt x="876300" y="297457"/>
                    </a:cubicBezTo>
                    <a:cubicBezTo>
                      <a:pt x="867039" y="223638"/>
                      <a:pt x="874448" y="242688"/>
                      <a:pt x="841375" y="154582"/>
                    </a:cubicBezTo>
                    <a:cubicBezTo>
                      <a:pt x="793750" y="101400"/>
                      <a:pt x="777082" y="91082"/>
                      <a:pt x="727075" y="59332"/>
                    </a:cubicBezTo>
                    <a:cubicBezTo>
                      <a:pt x="672570" y="27052"/>
                      <a:pt x="651404" y="18586"/>
                      <a:pt x="577850" y="5357"/>
                    </a:cubicBezTo>
                    <a:cubicBezTo>
                      <a:pt x="516996" y="-1787"/>
                      <a:pt x="515673" y="-1786"/>
                      <a:pt x="466725" y="5357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8000">
                    <a:schemeClr val="bg1">
                      <a:lumMod val="8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3"/>
              <p:cNvSpPr/>
              <p:nvPr/>
            </p:nvSpPr>
            <p:spPr bwMode="auto">
              <a:xfrm>
                <a:off x="4492907" y="824875"/>
                <a:ext cx="1371301" cy="692961"/>
              </a:xfrm>
              <a:custGeom>
                <a:avLst/>
                <a:gdLst/>
                <a:ahLst/>
                <a:cxnLst/>
                <a:rect l="l" t="t" r="r" b="b"/>
                <a:pathLst>
                  <a:path w="1481140" h="749300">
                    <a:moveTo>
                      <a:pt x="1004096" y="0"/>
                    </a:moveTo>
                    <a:cubicBezTo>
                      <a:pt x="992454" y="26458"/>
                      <a:pt x="996688" y="17992"/>
                      <a:pt x="997746" y="60325"/>
                    </a:cubicBezTo>
                    <a:cubicBezTo>
                      <a:pt x="1014679" y="87578"/>
                      <a:pt x="1007006" y="87048"/>
                      <a:pt x="1048546" y="120650"/>
                    </a:cubicBezTo>
                    <a:cubicBezTo>
                      <a:pt x="1087439" y="132292"/>
                      <a:pt x="1095377" y="134409"/>
                      <a:pt x="1143796" y="155575"/>
                    </a:cubicBezTo>
                    <a:cubicBezTo>
                      <a:pt x="1203063" y="175683"/>
                      <a:pt x="1224229" y="195792"/>
                      <a:pt x="1264446" y="215900"/>
                    </a:cubicBezTo>
                    <a:cubicBezTo>
                      <a:pt x="1327416" y="252942"/>
                      <a:pt x="1341969" y="258233"/>
                      <a:pt x="1410496" y="327025"/>
                    </a:cubicBezTo>
                    <a:cubicBezTo>
                      <a:pt x="1462619" y="396610"/>
                      <a:pt x="1459973" y="365390"/>
                      <a:pt x="1481140" y="492919"/>
                    </a:cubicBezTo>
                    <a:cubicBezTo>
                      <a:pt x="1464207" y="614627"/>
                      <a:pt x="1458385" y="591079"/>
                      <a:pt x="1413671" y="655637"/>
                    </a:cubicBezTo>
                    <a:cubicBezTo>
                      <a:pt x="1327946" y="717020"/>
                      <a:pt x="1293021" y="728398"/>
                      <a:pt x="1223171" y="739775"/>
                    </a:cubicBezTo>
                    <a:lnTo>
                      <a:pt x="939221" y="744728"/>
                    </a:lnTo>
                    <a:lnTo>
                      <a:pt x="939802" y="747682"/>
                    </a:lnTo>
                    <a:lnTo>
                      <a:pt x="788927" y="747349"/>
                    </a:lnTo>
                    <a:lnTo>
                      <a:pt x="677071" y="749300"/>
                    </a:lnTo>
                    <a:cubicBezTo>
                      <a:pt x="677077" y="748567"/>
                      <a:pt x="677084" y="747835"/>
                      <a:pt x="677090" y="747102"/>
                    </a:cubicBezTo>
                    <a:lnTo>
                      <a:pt x="90700" y="745808"/>
                    </a:lnTo>
                    <a:cubicBezTo>
                      <a:pt x="40608" y="745808"/>
                      <a:pt x="0" y="705200"/>
                      <a:pt x="0" y="655108"/>
                    </a:cubicBezTo>
                    <a:lnTo>
                      <a:pt x="0" y="98508"/>
                    </a:lnTo>
                    <a:cubicBezTo>
                      <a:pt x="0" y="48416"/>
                      <a:pt x="40608" y="7808"/>
                      <a:pt x="90700" y="7808"/>
                    </a:cubicBezTo>
                    <a:lnTo>
                      <a:pt x="683404" y="5215"/>
                    </a:lnTo>
                    <a:lnTo>
                      <a:pt x="683421" y="3175"/>
                    </a:lnTo>
                    <a:close/>
                  </a:path>
                </a:pathLst>
              </a:custGeom>
              <a:gradFill>
                <a:gsLst>
                  <a:gs pos="0">
                    <a:srgbClr val="B95011"/>
                  </a:gs>
                  <a:gs pos="50000">
                    <a:srgbClr val="E5640A"/>
                  </a:gs>
                  <a:gs pos="100000">
                    <a:srgbClr val="F56C09"/>
                  </a:gs>
                </a:gsLst>
                <a:lin ang="8100000" scaled="1"/>
              </a:gradFill>
              <a:ln>
                <a:noFill/>
              </a:ln>
              <a:effectLst>
                <a:innerShdw blurRad="139700" dist="50800">
                  <a:srgbClr val="B95011">
                    <a:alpha val="5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7B8CFA3-327F-4E93-8D49-4D768CE0CF1D}"/>
                </a:ext>
              </a:extLst>
            </p:cNvPr>
            <p:cNvSpPr/>
            <p:nvPr/>
          </p:nvSpPr>
          <p:spPr>
            <a:xfrm>
              <a:off x="2743393" y="2218317"/>
              <a:ext cx="70724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lgerian" pitchFamily="82" charset="0"/>
                  <a:ea typeface="DFPLiKingHei-XB" pitchFamily="34" charset="-120"/>
                  <a:cs typeface="+mn-cs"/>
                </a:rPr>
                <a:t>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9652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6"/>
          <p:cNvSpPr txBox="1">
            <a:spLocks noChangeArrowheads="1"/>
          </p:cNvSpPr>
          <p:nvPr/>
        </p:nvSpPr>
        <p:spPr bwMode="gray">
          <a:xfrm>
            <a:off x="2269878" y="4954582"/>
            <a:ext cx="59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4" name="投影片編號版面配置區 1"/>
          <p:cNvSpPr txBox="1"/>
          <p:nvPr/>
        </p:nvSpPr>
        <p:spPr>
          <a:xfrm>
            <a:off x="6734180" y="65445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5D70-F6BF-4F6A-854C-F4AEC3E1F4B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-288000" y="180000"/>
            <a:ext cx="9755837" cy="6125487"/>
            <a:chOff x="0" y="180000"/>
            <a:chExt cx="9755837" cy="6125487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180000"/>
              <a:ext cx="3902074" cy="6125487"/>
              <a:chOff x="0" y="180000"/>
              <a:chExt cx="3902074" cy="6125487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0" y="180000"/>
                <a:ext cx="1951037" cy="6125487"/>
                <a:chOff x="0" y="0"/>
                <a:chExt cx="1951037" cy="61254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8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6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risscrossEtching trans="15000" pressure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5400000"/>
                  <a:ext cx="1951037" cy="7254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037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66" name="群組 65"/>
            <p:cNvGrpSpPr/>
            <p:nvPr/>
          </p:nvGrpSpPr>
          <p:grpSpPr>
            <a:xfrm>
              <a:off x="3902400" y="180000"/>
              <a:ext cx="1951037" cy="6125487"/>
              <a:chOff x="0" y="0"/>
              <a:chExt cx="1951037" cy="612548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" name="群組 8"/>
            <p:cNvGrpSpPr/>
            <p:nvPr/>
          </p:nvGrpSpPr>
          <p:grpSpPr>
            <a:xfrm>
              <a:off x="5853600" y="1080000"/>
              <a:ext cx="1951037" cy="4325487"/>
              <a:chOff x="5853600" y="1080000"/>
              <a:chExt cx="1951037" cy="4325487"/>
            </a:xfrm>
          </p:grpSpPr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10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28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3600" y="468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群組 73"/>
            <p:cNvGrpSpPr/>
            <p:nvPr/>
          </p:nvGrpSpPr>
          <p:grpSpPr>
            <a:xfrm>
              <a:off x="7804800" y="180000"/>
              <a:ext cx="1951037" cy="6125487"/>
              <a:chOff x="0" y="0"/>
              <a:chExt cx="1951037" cy="6125487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8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 trans="15000" pressure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400000"/>
                <a:ext cx="1951037" cy="7254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7" name="群組 36"/>
          <p:cNvGrpSpPr/>
          <p:nvPr/>
        </p:nvGrpSpPr>
        <p:grpSpPr>
          <a:xfrm>
            <a:off x="0" y="1440000"/>
            <a:ext cx="9144000" cy="3192999"/>
            <a:chOff x="0" y="1440000"/>
            <a:chExt cx="9144000" cy="3192999"/>
          </a:xfrm>
        </p:grpSpPr>
        <p:sp>
          <p:nvSpPr>
            <p:cNvPr id="38" name="矩形 37"/>
            <p:cNvSpPr>
              <a:spLocks/>
            </p:cNvSpPr>
            <p:nvPr/>
          </p:nvSpPr>
          <p:spPr>
            <a:xfrm>
              <a:off x="0" y="2160000"/>
              <a:ext cx="2880000" cy="2160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39" name="矩形 38"/>
            <p:cNvSpPr>
              <a:spLocks/>
            </p:cNvSpPr>
            <p:nvPr/>
          </p:nvSpPr>
          <p:spPr>
            <a:xfrm>
              <a:off x="6264000" y="2160000"/>
              <a:ext cx="2880000" cy="2160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4000" y="1440000"/>
              <a:ext cx="2908213" cy="2700000"/>
            </a:xfrm>
            <a:prstGeom prst="rect">
              <a:avLst/>
            </a:prstGeom>
          </p:spPr>
        </p:pic>
        <p:sp>
          <p:nvSpPr>
            <p:cNvPr id="41" name="文字方塊 40"/>
            <p:cNvSpPr txBox="1"/>
            <p:nvPr/>
          </p:nvSpPr>
          <p:spPr>
            <a:xfrm>
              <a:off x="2948030" y="3960000"/>
              <a:ext cx="3060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台灣電力工會</a:t>
              </a: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2948030" y="4356000"/>
              <a:ext cx="3060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Taiwan Power Labor Union</a:t>
              </a:r>
              <a:endParaRPr kumimoji="0" lang="zh-TW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</p:grpSp>
      <p:sp>
        <p:nvSpPr>
          <p:cNvPr id="43" name="文字方塊 13"/>
          <p:cNvSpPr txBox="1">
            <a:spLocks noChangeArrowheads="1"/>
          </p:cNvSpPr>
          <p:nvPr/>
        </p:nvSpPr>
        <p:spPr bwMode="auto">
          <a:xfrm>
            <a:off x="0" y="4680000"/>
            <a:ext cx="9144000" cy="175432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報告結束</a:t>
            </a:r>
            <a:endParaRPr kumimoji="0" lang="en-US" altLang="zh-TW" sz="5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敬請指教</a:t>
            </a:r>
          </a:p>
        </p:txBody>
      </p:sp>
      <p:grpSp>
        <p:nvGrpSpPr>
          <p:cNvPr id="44" name="群組 43"/>
          <p:cNvGrpSpPr>
            <a:grpSpLocks noChangeAspect="1"/>
          </p:cNvGrpSpPr>
          <p:nvPr/>
        </p:nvGrpSpPr>
        <p:grpSpPr>
          <a:xfrm>
            <a:off x="7596338" y="6193839"/>
            <a:ext cx="1246155" cy="360000"/>
            <a:chOff x="242284" y="5394695"/>
            <a:chExt cx="4285714" cy="1238095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522" y="5613743"/>
              <a:ext cx="2990476" cy="800000"/>
            </a:xfrm>
            <a:prstGeom prst="rect">
              <a:avLst/>
            </a:prstGeom>
          </p:spPr>
        </p:pic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84" y="5394695"/>
              <a:ext cx="1295238" cy="123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493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theme/theme1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1305</Words>
  <Application>Microsoft Office PowerPoint</Application>
  <PresentationFormat>如螢幕大小 (4:3)</PresentationFormat>
  <Paragraphs>204</Paragraphs>
  <Slides>28</Slides>
  <Notes>28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28</vt:i4>
      </vt:variant>
    </vt:vector>
  </HeadingPairs>
  <TitlesOfParts>
    <vt:vector size="38" baseType="lpstr">
      <vt:lpstr>SimSun</vt:lpstr>
      <vt:lpstr>微軟正黑體</vt:lpstr>
      <vt:lpstr>標楷體</vt:lpstr>
      <vt:lpstr>Algerian</vt:lpstr>
      <vt:lpstr>Arial</vt:lpstr>
      <vt:lpstr>Calibri</vt:lpstr>
      <vt:lpstr>Cooper Black</vt:lpstr>
      <vt:lpstr>Wingdings</vt:lpstr>
      <vt:lpstr>3_Office 佈景主題</vt:lpstr>
      <vt:lpstr>4_Office 佈景主題</vt:lpstr>
      <vt:lpstr>     勞資實務 分享   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初探 電業自由化及 電業法修正 可能走向</dc:title>
  <dc:creator>李思佳</dc:creator>
  <cp:lastModifiedBy>台灣電力工會</cp:lastModifiedBy>
  <cp:revision>3</cp:revision>
  <cp:lastPrinted>2022-12-08T09:25:35Z</cp:lastPrinted>
  <dcterms:created xsi:type="dcterms:W3CDTF">2016-01-20T02:54:00Z</dcterms:created>
  <dcterms:modified xsi:type="dcterms:W3CDTF">2022-12-14T00:27:14Z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</Properties>
</file>