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  <p:sldMasterId id="2147483708" r:id="rId2"/>
  </p:sldMasterIdLst>
  <p:notesMasterIdLst>
    <p:notesMasterId r:id="rId50"/>
  </p:notesMasterIdLst>
  <p:handoutMasterIdLst>
    <p:handoutMasterId r:id="rId51"/>
  </p:handoutMasterIdLst>
  <p:sldIdLst>
    <p:sldId id="502" r:id="rId3"/>
    <p:sldId id="1430" r:id="rId4"/>
    <p:sldId id="1431" r:id="rId5"/>
    <p:sldId id="1432" r:id="rId6"/>
    <p:sldId id="1504" r:id="rId7"/>
    <p:sldId id="1505" r:id="rId8"/>
    <p:sldId id="1506" r:id="rId9"/>
    <p:sldId id="1481" r:id="rId10"/>
    <p:sldId id="1509" r:id="rId11"/>
    <p:sldId id="1611" r:id="rId12"/>
    <p:sldId id="1507" r:id="rId13"/>
    <p:sldId id="1482" r:id="rId14"/>
    <p:sldId id="1510" r:id="rId15"/>
    <p:sldId id="1591" r:id="rId16"/>
    <p:sldId id="1511" r:id="rId17"/>
    <p:sldId id="1508" r:id="rId18"/>
    <p:sldId id="1515" r:id="rId19"/>
    <p:sldId id="1612" r:id="rId20"/>
    <p:sldId id="1513" r:id="rId21"/>
    <p:sldId id="1592" r:id="rId22"/>
    <p:sldId id="1593" r:id="rId23"/>
    <p:sldId id="1594" r:id="rId24"/>
    <p:sldId id="1595" r:id="rId25"/>
    <p:sldId id="1596" r:id="rId26"/>
    <p:sldId id="1597" r:id="rId27"/>
    <p:sldId id="1600" r:id="rId28"/>
    <p:sldId id="1601" r:id="rId29"/>
    <p:sldId id="1516" r:id="rId30"/>
    <p:sldId id="1512" r:id="rId31"/>
    <p:sldId id="1474" r:id="rId32"/>
    <p:sldId id="1475" r:id="rId33"/>
    <p:sldId id="1603" r:id="rId34"/>
    <p:sldId id="1587" r:id="rId35"/>
    <p:sldId id="1604" r:id="rId36"/>
    <p:sldId id="1588" r:id="rId37"/>
    <p:sldId id="1589" r:id="rId38"/>
    <p:sldId id="1598" r:id="rId39"/>
    <p:sldId id="1602" r:id="rId40"/>
    <p:sldId id="1599" r:id="rId41"/>
    <p:sldId id="1613" r:id="rId42"/>
    <p:sldId id="1605" r:id="rId43"/>
    <p:sldId id="1606" r:id="rId44"/>
    <p:sldId id="1608" r:id="rId45"/>
    <p:sldId id="1607" r:id="rId46"/>
    <p:sldId id="1610" r:id="rId47"/>
    <p:sldId id="1359" r:id="rId48"/>
    <p:sldId id="1416" r:id="rId49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CC"/>
    <a:srgbClr val="9ED600"/>
    <a:srgbClr val="D9D9D9"/>
    <a:srgbClr val="4D4D4D"/>
    <a:srgbClr val="595959"/>
    <a:srgbClr val="0000FF"/>
    <a:srgbClr val="3333CC"/>
    <a:srgbClr val="CC3300"/>
    <a:srgbClr val="FD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28" autoAdjust="0"/>
  </p:normalViewPr>
  <p:slideViewPr>
    <p:cSldViewPr>
      <p:cViewPr varScale="1">
        <p:scale>
          <a:sx n="64" d="100"/>
          <a:sy n="64" d="100"/>
        </p:scale>
        <p:origin x="66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349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11777-6A1B-487D-9E35-09807AD974CF}" type="datetimeFigureOut">
              <a:rPr lang="zh-TW" altLang="en-US" smtClean="0"/>
              <a:t>2019/11/18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349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2E7DC-460D-4CB3-A20D-9D5309EE42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1457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40" y="4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98F61-433F-498F-BC65-539FEA3D32B7}" type="datetimeFigureOut">
              <a:rPr lang="zh-TW" altLang="en-US" smtClean="0"/>
              <a:t>2019/11/18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4065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40" y="944065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FC9F2-E5F7-4ACC-A7C1-47ED338363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242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FC9F2-E5F7-4ACC-A7C1-47ED338363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98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59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447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615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24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122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449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48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936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39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545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54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751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180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914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863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517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893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953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661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60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820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3446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7522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985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4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025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230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2356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909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0518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55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6904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098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834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9714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8533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830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0950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836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914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382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743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50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1C3B42-56DE-475F-A81E-0D3698782967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547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4953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40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56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0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7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7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75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7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1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5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66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05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936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36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14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26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9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720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97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13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52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038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77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8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3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4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3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bli.gov.tw/0018437.html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4788000" y="0"/>
            <a:ext cx="4053109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787998" y="5220000"/>
            <a:ext cx="4032001" cy="111840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勞資處</a:t>
            </a:r>
            <a:endParaRPr lang="en-US" altLang="zh-TW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108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.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11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.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18</a:t>
            </a:r>
            <a:endParaRPr lang="en-US" altLang="zh-TW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796293" y="0"/>
            <a:ext cx="4036522" cy="306896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3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勞資實務</a:t>
            </a:r>
            <a:r>
              <a:rPr lang="en-US" altLang="zh-TW" sz="53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3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3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漫談</a:t>
            </a: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 smtClean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4800" b="1" dirty="0">
              <a:gradFill flip="none" rotWithShape="1">
                <a:gsLst>
                  <a:gs pos="0">
                    <a:srgbClr val="9BBB59">
                      <a:lumMod val="0"/>
                      <a:lumOff val="100000"/>
                    </a:srgbClr>
                  </a:gs>
                  <a:gs pos="35000">
                    <a:srgbClr val="9BBB59">
                      <a:lumMod val="0"/>
                      <a:lumOff val="100000"/>
                    </a:srgb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0" y="2952000"/>
            <a:ext cx="9522041" cy="2052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00" y="540000"/>
            <a:ext cx="2246084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0" y="5328000"/>
            <a:ext cx="4779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46000">
                      <a:schemeClr val="accent1">
                        <a:lumMod val="95000"/>
                        <a:lumOff val="5000"/>
                      </a:schemeClr>
                    </a:gs>
                    <a:gs pos="100000">
                      <a:schemeClr val="accent1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台灣電力工會</a:t>
            </a:r>
            <a:endParaRPr lang="zh-TW" altLang="en-US" sz="4800" dirty="0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accent1">
                      <a:lumMod val="95000"/>
                      <a:lumOff val="5000"/>
                    </a:schemeClr>
                  </a:gs>
                  <a:gs pos="100000">
                    <a:schemeClr val="accent1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>
            <a:off x="5400000" y="5220000"/>
            <a:ext cx="2760000" cy="540000"/>
          </a:xfrm>
          <a:prstGeom prst="ellipse">
            <a:avLst/>
          </a:prstGeom>
          <a:solidFill>
            <a:schemeClr val="bg1">
              <a:lumMod val="85000"/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0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grpSp>
        <p:nvGrpSpPr>
          <p:cNvPr id="36" name="群組 35"/>
          <p:cNvGrpSpPr>
            <a:grpSpLocks noChangeAspect="1"/>
          </p:cNvGrpSpPr>
          <p:nvPr/>
        </p:nvGrpSpPr>
        <p:grpSpPr>
          <a:xfrm>
            <a:off x="7596000" y="6195600"/>
            <a:ext cx="1246155" cy="360000"/>
            <a:chOff x="242284" y="5394695"/>
            <a:chExt cx="4285714" cy="1238095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grpSp>
        <p:nvGrpSpPr>
          <p:cNvPr id="2" name="群組 1"/>
          <p:cNvGrpSpPr/>
          <p:nvPr/>
        </p:nvGrpSpPr>
        <p:grpSpPr>
          <a:xfrm>
            <a:off x="360000" y="2376000"/>
            <a:ext cx="8478108" cy="2142131"/>
            <a:chOff x="360000" y="2808000"/>
            <a:chExt cx="8478108" cy="2142131"/>
          </a:xfrm>
        </p:grpSpPr>
        <p:sp>
          <p:nvSpPr>
            <p:cNvPr id="57" name="文字方塊 56"/>
            <p:cNvSpPr txBox="1"/>
            <p:nvPr/>
          </p:nvSpPr>
          <p:spPr>
            <a:xfrm>
              <a:off x="2628000" y="3006000"/>
              <a:ext cx="568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4800" b="1" dirty="0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年度重大會務報告</a:t>
              </a:r>
              <a:endPara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2880000" y="4014000"/>
              <a:ext cx="540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       </a:t>
              </a:r>
              <a:r>
                <a:rPr kumimoji="0" lang="en-US" altLang="zh-TW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QA</a:t>
              </a:r>
              <a:endPara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  <p:grpSp>
          <p:nvGrpSpPr>
            <p:cNvPr id="18" name="群組 17"/>
            <p:cNvGrpSpPr/>
            <p:nvPr/>
          </p:nvGrpSpPr>
          <p:grpSpPr>
            <a:xfrm>
              <a:off x="360000" y="2808000"/>
              <a:ext cx="8478108" cy="2142131"/>
              <a:chOff x="360000" y="2736000"/>
              <a:chExt cx="8478108" cy="2142131"/>
            </a:xfrm>
          </p:grpSpPr>
          <p:grpSp>
            <p:nvGrpSpPr>
              <p:cNvPr id="3" name="群組 2"/>
              <p:cNvGrpSpPr/>
              <p:nvPr/>
            </p:nvGrpSpPr>
            <p:grpSpPr>
              <a:xfrm>
                <a:off x="360000" y="2736000"/>
                <a:ext cx="8478108" cy="2142131"/>
                <a:chOff x="360000" y="2808000"/>
                <a:chExt cx="8478108" cy="2142131"/>
              </a:xfrm>
            </p:grpSpPr>
            <p:pic>
              <p:nvPicPr>
                <p:cNvPr id="43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88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67" r="7205" b="57679"/>
                <a:stretch/>
              </p:blipFill>
              <p:spPr bwMode="auto">
                <a:xfrm rot="10800000" flipV="1">
                  <a:off x="360000" y="2808000"/>
                  <a:ext cx="8442108" cy="1261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4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88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67" r="7205" b="57679"/>
                <a:stretch/>
              </p:blipFill>
              <p:spPr bwMode="auto">
                <a:xfrm rot="10800000" flipV="1">
                  <a:off x="396000" y="3816000"/>
                  <a:ext cx="8442108" cy="1261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5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88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67" r="7205" b="57679"/>
                <a:stretch/>
              </p:blipFill>
              <p:spPr bwMode="auto">
                <a:xfrm rot="10800000" flipV="1">
                  <a:off x="360000" y="4824000"/>
                  <a:ext cx="8442108" cy="1261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7" name="群組 16"/>
              <p:cNvGrpSpPr/>
              <p:nvPr/>
            </p:nvGrpSpPr>
            <p:grpSpPr>
              <a:xfrm>
                <a:off x="1332000" y="2862000"/>
                <a:ext cx="1548000" cy="2016000"/>
                <a:chOff x="1332000" y="2862000"/>
                <a:chExt cx="1548000" cy="2016000"/>
              </a:xfrm>
            </p:grpSpPr>
            <p:sp>
              <p:nvSpPr>
                <p:cNvPr id="47" name="平行四边形 1"/>
                <p:cNvSpPr/>
                <p:nvPr/>
              </p:nvSpPr>
              <p:spPr>
                <a:xfrm>
                  <a:off x="1332000" y="2862000"/>
                  <a:ext cx="1296000" cy="1008000"/>
                </a:xfrm>
                <a:prstGeom prst="parallelogram">
                  <a:avLst>
                    <a:gd name="adj" fmla="val 52253"/>
                  </a:avLst>
                </a:prstGeom>
                <a:gradFill flip="none" rotWithShape="1">
                  <a:gsLst>
                    <a:gs pos="100000">
                      <a:srgbClr val="DA4637"/>
                    </a:gs>
                    <a:gs pos="0">
                      <a:srgbClr val="BE321E"/>
                    </a:gs>
                    <a:gs pos="40000">
                      <a:srgbClr val="F55A50">
                        <a:alpha val="7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107275" tIns="53637" rIns="107275" bIns="53637" rtlCol="0" anchor="ctr"/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1" name="矩形 80"/>
                <p:cNvSpPr/>
                <p:nvPr/>
              </p:nvSpPr>
              <p:spPr>
                <a:xfrm>
                  <a:off x="1600996" y="2970000"/>
                  <a:ext cx="780902" cy="785430"/>
                </a:xfrm>
                <a:prstGeom prst="rect">
                  <a:avLst/>
                </a:prstGeom>
              </p:spPr>
              <p:txBody>
                <a:bodyPr wrap="none" lIns="107275" tIns="53637" rIns="107275" bIns="53637">
                  <a:spAutoFit/>
                </a:bodyPr>
                <a:lstStyle/>
                <a:p>
                  <a:pPr lvl="0" algn="ctr" defTabSz="1072743">
                    <a:defRPr/>
                  </a:pPr>
                  <a:r>
                    <a:rPr lang="en-US" altLang="zh-TW" sz="4400" b="1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Ⅰ</a:t>
                  </a:r>
                </a:p>
              </p:txBody>
            </p:sp>
            <p:grpSp>
              <p:nvGrpSpPr>
                <p:cNvPr id="13" name="群組 12"/>
                <p:cNvGrpSpPr/>
                <p:nvPr/>
              </p:nvGrpSpPr>
              <p:grpSpPr>
                <a:xfrm>
                  <a:off x="1584000" y="3870000"/>
                  <a:ext cx="1296000" cy="1008000"/>
                  <a:chOff x="1692000" y="3996000"/>
                  <a:chExt cx="1296000" cy="1008000"/>
                </a:xfrm>
              </p:grpSpPr>
              <p:sp>
                <p:nvSpPr>
                  <p:cNvPr id="49" name="平行四边形 16">
                    <a:extLst>
                      <a:ext uri="{FF2B5EF4-FFF2-40B4-BE49-F238E27FC236}">
                        <a16:creationId xmlns="" xmlns:a16="http://schemas.microsoft.com/office/drawing/2014/main" id="{71EAC55F-2218-4A67-B903-8265E959FD37}"/>
                      </a:ext>
                    </a:extLst>
                  </p:cNvPr>
                  <p:cNvSpPr/>
                  <p:nvPr/>
                </p:nvSpPr>
                <p:spPr>
                  <a:xfrm>
                    <a:off x="1692000" y="3996000"/>
                    <a:ext cx="1296000" cy="1008000"/>
                  </a:xfrm>
                  <a:prstGeom prst="parallelogram">
                    <a:avLst>
                      <a:gd name="adj" fmla="val 52253"/>
                    </a:avLst>
                  </a:prstGeom>
                  <a:gradFill>
                    <a:gsLst>
                      <a:gs pos="100000">
                        <a:srgbClr val="4F81BD">
                          <a:lumMod val="75000"/>
                        </a:srgbClr>
                      </a:gs>
                      <a:gs pos="0">
                        <a:srgbClr val="4F81BD">
                          <a:lumMod val="75000"/>
                        </a:srgbClr>
                      </a:gs>
                      <a:gs pos="40000">
                        <a:srgbClr val="4F81BD">
                          <a:lumMod val="60000"/>
                          <a:lumOff val="40000"/>
                        </a:srgbClr>
                      </a:gs>
                    </a:gsLst>
                    <a:lin ang="54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lIns="107275" tIns="53637" rIns="107275" bIns="53637" rtlCol="0" anchor="ctr"/>
                  <a:lstStyle/>
                  <a:p>
                    <a:pPr marL="0" marR="0" lvl="0" indent="0" algn="ctr" defTabSz="10727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3" name="矩形 82">
                    <a:extLst>
                      <a:ext uri="{FF2B5EF4-FFF2-40B4-BE49-F238E27FC236}">
                        <a16:creationId xmlns="" xmlns:a16="http://schemas.microsoft.com/office/drawing/2014/main" id="{27D4E3EC-3000-4C26-BD1A-F4133BEEC851}"/>
                      </a:ext>
                    </a:extLst>
                  </p:cNvPr>
                  <p:cNvSpPr/>
                  <p:nvPr/>
                </p:nvSpPr>
                <p:spPr>
                  <a:xfrm>
                    <a:off x="1957558" y="4086000"/>
                    <a:ext cx="780902" cy="785430"/>
                  </a:xfrm>
                  <a:prstGeom prst="rect">
                    <a:avLst/>
                  </a:prstGeom>
                </p:spPr>
                <p:txBody>
                  <a:bodyPr wrap="none" lIns="107275" tIns="53637" rIns="107275" bIns="53637">
                    <a:spAutoFit/>
                  </a:bodyPr>
                  <a:lstStyle/>
                  <a:p>
                    <a:pPr marL="0" marR="0" lvl="0" indent="0" algn="ctr" defTabSz="10727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TW" sz="4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rPr>
                      <a:t>Ⅱ</a:t>
                    </a:r>
                    <a:endParaRPr kumimoji="0" lang="en-US" altLang="zh-CN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85" name="矩形 84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6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報告大綱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9298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1656000" y="3456000"/>
            <a:ext cx="2426238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重大</a:t>
            </a:r>
            <a:endParaRPr lang="en-US" altLang="zh-TW" sz="48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會務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報告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35779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lgerian" pitchFamily="82" charset="0"/>
                  <a:ea typeface="DFPLiKingHei-XB" pitchFamily="34" charset="-120"/>
                  <a:cs typeface="+mn-cs"/>
                </a:rPr>
                <a:t>I</a:t>
              </a:r>
            </a:p>
          </p:txBody>
        </p:sp>
      </p:grpSp>
      <p:sp>
        <p:nvSpPr>
          <p:cNvPr id="40" name="文字方塊 39"/>
          <p:cNvSpPr txBox="1"/>
          <p:nvPr/>
        </p:nvSpPr>
        <p:spPr>
          <a:xfrm>
            <a:off x="4320000" y="2844000"/>
            <a:ext cx="4547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兼任司機加給案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輪班</a:t>
            </a: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人員換班休息間隔案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夜點費</a:t>
            </a: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</a:t>
            </a:r>
            <a:endParaRPr lang="en-US" altLang="zh-TW" sz="24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領班</a:t>
            </a: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加給案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組織</a:t>
            </a: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調整及轉型規劃溝通機制</a:t>
            </a: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</a:t>
            </a: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結清</a:t>
            </a:r>
            <a:r>
              <a:rPr lang="zh-TW" alt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</a:t>
            </a:r>
            <a:endParaRPr lang="en-US" altLang="zh-TW" sz="24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59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pic>
        <p:nvPicPr>
          <p:cNvPr id="42" name="圖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" y="0"/>
            <a:ext cx="9125850" cy="68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23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8000" cy="68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14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pic>
        <p:nvPicPr>
          <p:cNvPr id="44" name="圖片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00" y="0"/>
            <a:ext cx="5181662" cy="69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78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pic>
        <p:nvPicPr>
          <p:cNvPr id="45" name="圖片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8000" cy="68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880000"/>
            <a:ext cx="9139395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兼任司機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加給案</a:t>
            </a:r>
            <a:endParaRPr lang="zh-TW" alt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20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兼任司機案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00" y="0"/>
            <a:ext cx="4879785" cy="68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" y="0"/>
            <a:ext cx="4567311" cy="68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8000" y="1008000"/>
            <a:ext cx="6875696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兼任司機案</a:t>
            </a:r>
            <a:endParaRPr lang="zh-TW" alt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00" y="0"/>
            <a:ext cx="4858069" cy="6858000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00" y="0"/>
            <a:ext cx="4860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兼任司機加給案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4000" indent="-504000">
              <a:spcBef>
                <a:spcPts val="1200"/>
              </a:spcBef>
              <a:buFont typeface="+mj-lt"/>
              <a:buAutoNum type="arabicParenR"/>
              <a:defRPr/>
            </a:pPr>
            <a:r>
              <a:rPr lang="en-US" altLang="zh-TW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92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年以後新進人員兼任大型工程車駕駛工作支給兼任司機加給，自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實施。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indent="-504000">
              <a:buFont typeface="+mj-lt"/>
              <a:buAutoNum type="arabicParenR"/>
              <a:defRPr/>
            </a:pP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採定額支給方式，每人每月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4000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元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，不再隨升等晉級調整。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indent="-504000">
              <a:buFont typeface="+mj-lt"/>
              <a:buAutoNum type="arabicParenR"/>
              <a:defRPr/>
            </a:pP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屆滿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60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歲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免除兼任。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indent="-504000">
              <a:buFont typeface="+mj-lt"/>
              <a:buAutoNum type="arabicParenR"/>
              <a:defRPr/>
            </a:pP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全月出車次數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未達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次者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，當月加給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減半發給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；達連續</a:t>
            </a:r>
            <a:r>
              <a:rPr lang="en-US" altLang="zh-TW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個月者，應檢討陳報主管副總核定是否續予指派。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indent="-504000">
              <a:buFont typeface="+mj-lt"/>
              <a:buAutoNum type="arabicParenR"/>
              <a:defRPr/>
            </a:pP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各單位應</a:t>
            </a:r>
            <a:r>
              <a:rPr lang="zh-TW" altLang="en-US" sz="2800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列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冊管理，支領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小型車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兼任司機加給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人數以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107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月為上限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，並隨人員退離</a:t>
            </a:r>
            <a:r>
              <a:rPr lang="zh-TW" altLang="en-U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加速遞減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，確實管控不再增加。</a:t>
            </a:r>
          </a:p>
        </p:txBody>
      </p:sp>
    </p:spTree>
    <p:extLst>
      <p:ext uri="{BB962C8B-B14F-4D97-AF65-F5344CB8AC3E}">
        <p14:creationId xmlns:p14="http://schemas.microsoft.com/office/powerpoint/2010/main" val="8954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880000"/>
            <a:ext cx="9139395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輪班人員換班休息間隔案</a:t>
            </a:r>
          </a:p>
        </p:txBody>
      </p:sp>
    </p:spTree>
    <p:extLst>
      <p:ext uri="{BB962C8B-B14F-4D97-AF65-F5344CB8AC3E}">
        <p14:creationId xmlns:p14="http://schemas.microsoft.com/office/powerpoint/2010/main" val="18333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輪班人員換班休息間隔案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16101" cy="6858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00" y="0"/>
            <a:ext cx="47659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1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輪班人員換班休息間隔案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000" y="0"/>
            <a:ext cx="4864751" cy="6858000"/>
          </a:xfrm>
          <a:prstGeom prst="rect">
            <a:avLst/>
          </a:prstGeom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0" y="0"/>
            <a:ext cx="4889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輪班人員換班休息間隔案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0" y="0"/>
            <a:ext cx="4847492" cy="6858000"/>
          </a:xfrm>
          <a:prstGeom prst="rect">
            <a:avLst/>
          </a:prstGeom>
        </p:spPr>
      </p:pic>
      <p:pic>
        <p:nvPicPr>
          <p:cNvPr id="36" name="圖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0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輪班人員換班休息間隔案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4000" lvl="0" indent="-504000">
              <a:spcBef>
                <a:spcPts val="1200"/>
              </a:spcBef>
              <a:buFont typeface="+mj-lt"/>
              <a:buAutoNum type="arabicParenR"/>
              <a:defRPr/>
            </a:pP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本公司輪班人員換班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休息時間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得變更為不少於連續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自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108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lang="en-US" altLang="zh-TW" sz="28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起生效。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各單位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欲適用但書規定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者，應事先取得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分會同意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，再報當地主管機關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備查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各分會務請事先獲取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利害關係人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（輪值人員）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之共識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不得因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交接班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致換班休息時間少於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排定之出勤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班表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應請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輪值人員確認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並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核章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1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880000"/>
            <a:ext cx="9139395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夜點費案</a:t>
            </a:r>
          </a:p>
        </p:txBody>
      </p:sp>
    </p:spTree>
    <p:extLst>
      <p:ext uri="{BB962C8B-B14F-4D97-AF65-F5344CB8AC3E}">
        <p14:creationId xmlns:p14="http://schemas.microsoft.com/office/powerpoint/2010/main" val="6314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夜點費案</a:t>
            </a:r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00" y="0"/>
            <a:ext cx="4884688" cy="6858000"/>
          </a:xfrm>
          <a:prstGeom prst="rect">
            <a:avLst/>
          </a:prstGeom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0"/>
            <a:ext cx="4931065" cy="6858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00" y="0"/>
            <a:ext cx="4816627" cy="6858000"/>
          </a:xfrm>
          <a:prstGeom prst="rect">
            <a:avLst/>
          </a:prstGeom>
        </p:spPr>
      </p:pic>
      <p:cxnSp>
        <p:nvCxnSpPr>
          <p:cNvPr id="6" name="直線接點 5"/>
          <p:cNvCxnSpPr/>
          <p:nvPr/>
        </p:nvCxnSpPr>
        <p:spPr>
          <a:xfrm>
            <a:off x="611999" y="5670000"/>
            <a:ext cx="2484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6156000" y="1772816"/>
            <a:ext cx="237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4968000" y="1980000"/>
            <a:ext cx="262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56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夜點費案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臺灣臺北地方法院</a:t>
            </a: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105.10.12</a:t>
            </a:r>
          </a:p>
          <a:p>
            <a:pPr marL="5040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【104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年度北勞簡字</a:t>
            </a: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民事簡易判決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 startAt="2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鄭運鵬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委員於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107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年底及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108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年初，分別於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經濟委員會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及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司法法制委員會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質詢經濟部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沈部長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及行政院人事行政總處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施人事長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，建議公營事業發放之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誤餐費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、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夜點費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統一更名為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夜勤津貼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。針對夜點費訴訟，國營事業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一審敗訴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，應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放棄上訴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並依判決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補發退休金差額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 startAt="2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行政院秘書長李孟諺於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10/17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召開會議決議，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夜點費爭議於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大選後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再予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處理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3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880000"/>
            <a:ext cx="9139395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領班加給案</a:t>
            </a:r>
          </a:p>
        </p:txBody>
      </p:sp>
    </p:spTree>
    <p:extLst>
      <p:ext uri="{BB962C8B-B14F-4D97-AF65-F5344CB8AC3E}">
        <p14:creationId xmlns:p14="http://schemas.microsoft.com/office/powerpoint/2010/main" val="5677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領班加給案</a:t>
            </a:r>
          </a:p>
        </p:txBody>
      </p:sp>
      <p:pic>
        <p:nvPicPr>
          <p:cNvPr id="48" name="圖片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24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圖片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20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84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領班加給案</a:t>
            </a:r>
          </a:p>
        </p:txBody>
      </p:sp>
      <p:pic>
        <p:nvPicPr>
          <p:cNvPr id="50" name="圖片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24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20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" name="圖片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24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49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領班加給案</a:t>
            </a:r>
          </a:p>
        </p:txBody>
      </p:sp>
      <p:pic>
        <p:nvPicPr>
          <p:cNvPr id="54" name="圖片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0" y="0"/>
            <a:ext cx="4943115" cy="68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圖片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00" y="0"/>
            <a:ext cx="4976105" cy="68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0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領班加給案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0"/>
            <a:ext cx="5237759" cy="6840000"/>
          </a:xfrm>
          <a:prstGeom prst="rect">
            <a:avLst/>
          </a:prstGeom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" y="0"/>
            <a:ext cx="4721716" cy="68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26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領班加給案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採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定額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及每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半個月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給付方式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當期如發生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重大工安事故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者，則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不發給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領班加給。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lvl="0" indent="-504000">
              <a:spcBef>
                <a:spcPts val="600"/>
              </a:spcBef>
              <a:buFont typeface="+mj-lt"/>
              <a:buAutoNum type="arabicParenR"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領班（含副領班）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控管總量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人數</a:t>
            </a:r>
            <a:r>
              <a:rPr lang="en-US" altLang="zh-TW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1570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人（</a:t>
            </a: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6/17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陳報行政院）；行政院</a:t>
            </a: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8/5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函覆經濟部後，國營會要求台電公司再予檢討及補充資料時，台電公司陳報總量管制支領人數為</a:t>
            </a:r>
            <a:r>
              <a:rPr lang="en-US" altLang="zh-TW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1872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人。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lvl="0" indent="-504000">
              <a:spcBef>
                <a:spcPts val="600"/>
              </a:spcBef>
              <a:buFont typeface="+mj-lt"/>
              <a:buAutoNum type="arabicParenR"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再因黑函投書檢舉，國營會要求釐清及說明。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4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520000"/>
            <a:ext cx="9139395" cy="198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本公司組織調整</a:t>
            </a:r>
            <a:endParaRPr lang="en-US" altLang="zh-TW" sz="48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endParaRPr lang="en-US" altLang="zh-TW" sz="48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轉型規劃溝通機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制</a:t>
            </a:r>
          </a:p>
        </p:txBody>
      </p:sp>
    </p:spTree>
    <p:extLst>
      <p:ext uri="{BB962C8B-B14F-4D97-AF65-F5344CB8AC3E}">
        <p14:creationId xmlns:p14="http://schemas.microsoft.com/office/powerpoint/2010/main" val="265821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TW" alt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08000" y="1005254"/>
            <a:ext cx="6857999" cy="484749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2000" y="1005254"/>
            <a:ext cx="6857999" cy="484749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08000" y="1005254"/>
            <a:ext cx="6857999" cy="48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0" y="2880000"/>
            <a:ext cx="9139395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</p:spTree>
    <p:extLst>
      <p:ext uri="{BB962C8B-B14F-4D97-AF65-F5344CB8AC3E}">
        <p14:creationId xmlns:p14="http://schemas.microsoft.com/office/powerpoint/2010/main" val="357768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經濟部人事處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108.3.21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召開會議決議，並於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5/31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正式函文台電公司</a:t>
            </a:r>
            <a:r>
              <a:rPr lang="zh-TW" alt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，重點如下：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109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1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日為統一辦理結清期日。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結清前</a:t>
            </a: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6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</a:rPr>
              <a:t>個月，應比照屆退人員加班控管。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應俟夜</a:t>
            </a:r>
            <a:r>
              <a:rPr lang="zh-TW" altLang="en-US" sz="28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點</a:t>
            </a:r>
            <a:r>
              <a:rPr lang="zh-TW" altLang="en-US" sz="28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費爭議解決後，再辦理舊制年資結清。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5040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台電公司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7/4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函轉經濟部來文，本會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7/8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函請各分會公告會員周知。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87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夜點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費案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47" name="圖片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20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24000" y="1008000"/>
            <a:ext cx="6875694" cy="4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45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夜點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費案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0" y="0"/>
            <a:ext cx="4847492" cy="6858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0" y="0"/>
            <a:ext cx="4847492" cy="6858000"/>
          </a:xfrm>
          <a:prstGeom prst="rect">
            <a:avLst/>
          </a:prstGeom>
        </p:spPr>
      </p:pic>
      <p:pic>
        <p:nvPicPr>
          <p:cNvPr id="87" name="圖片 8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0"/>
            <a:ext cx="4847492" cy="6858000"/>
          </a:xfrm>
          <a:prstGeom prst="rect">
            <a:avLst/>
          </a:prstGeom>
        </p:spPr>
      </p:pic>
      <p:cxnSp>
        <p:nvCxnSpPr>
          <p:cNvPr id="37" name="直線接點 36"/>
          <p:cNvCxnSpPr/>
          <p:nvPr/>
        </p:nvCxnSpPr>
        <p:spPr>
          <a:xfrm>
            <a:off x="5364000" y="1980000"/>
            <a:ext cx="75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>
            <a:off x="8136000" y="1782000"/>
            <a:ext cx="64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6264000" y="2394000"/>
            <a:ext cx="82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/>
          <p:cNvCxnSpPr/>
          <p:nvPr/>
        </p:nvCxnSpPr>
        <p:spPr>
          <a:xfrm>
            <a:off x="5868000" y="3212976"/>
            <a:ext cx="972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8100000" y="4437112"/>
            <a:ext cx="684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5364000" y="4644000"/>
            <a:ext cx="1620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>
            <a:off x="7056000" y="4644000"/>
            <a:ext cx="82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/>
          <p:cNvCxnSpPr/>
          <p:nvPr/>
        </p:nvCxnSpPr>
        <p:spPr>
          <a:xfrm>
            <a:off x="7596338" y="4842000"/>
            <a:ext cx="1044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4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32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油</a:t>
            </a:r>
            <a:r>
              <a:rPr lang="zh-TW" altLang="en-US" sz="36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電糖水四大工會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理事長</a:t>
            </a:r>
            <a:r>
              <a:rPr lang="en-US" altLang="zh-TW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11/11</a:t>
            </a:r>
            <a:r>
              <a:rPr lang="zh-TW" altLang="en-US" sz="36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再度連袂拜會經濟部沈部長，經過一番冗長討論及溝通後，獲得部長口頭允諾儘速協助辦理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3600" b="1" dirty="0" smtClean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3459251"/>
            <a:ext cx="3840000" cy="28800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193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人資處張處長奉經濟部人事處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108.11.11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中午前來確認四大重點：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018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事後不得要求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補償差額損失：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08000"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結清後不得因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調薪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升等晉級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要求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補償差額損失。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018350" lvl="0" indent="-514350">
              <a:spcBef>
                <a:spcPts val="600"/>
              </a:spcBef>
              <a:buFont typeface="+mj-lt"/>
              <a:buAutoNum type="arabicParenR" startAt="2"/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平均工資內涵：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008000" lvl="0">
              <a:spcBef>
                <a:spcPts val="600"/>
              </a:spcBef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加班費及特休假未休工資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依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現行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平均工資列計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辦理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；夜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點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費、領班加給等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非屬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</a:rPr>
              <a:t>行政院核定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列計平均工資之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給與項目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，則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不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予列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計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6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34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人資處張處長奉經濟部人事處</a:t>
            </a:r>
            <a:r>
              <a:rPr lang="en-US" altLang="zh-TW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108.11.11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中午前來確認四大重點：</a:t>
            </a:r>
            <a:endParaRPr lang="en-US" altLang="zh-TW" sz="3600" b="1" dirty="0" smtClean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1018350" indent="-514350">
              <a:spcBef>
                <a:spcPts val="600"/>
              </a:spcBef>
              <a:buFont typeface="+mj-lt"/>
              <a:buAutoNum type="arabicParenR" startAt="3"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加班管控機制：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08000">
              <a:spcBef>
                <a:spcPts val="600"/>
              </a:spcBef>
              <a:defRPr/>
            </a:pP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結清前</a:t>
            </a:r>
            <a:r>
              <a:rPr lang="en-US" altLang="zh-TW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個月，應</a:t>
            </a:r>
            <a:r>
              <a:rPr lang="zh-TW" altLang="en-US" sz="28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比照屆退人員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予以加班控管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18350" indent="-514350">
              <a:spcBef>
                <a:spcPts val="600"/>
              </a:spcBef>
              <a:buFont typeface="+mj-lt"/>
              <a:buAutoNum type="arabicParenR" startAt="4"/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登記期日截止後，可下車不得上車：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08000">
              <a:spcBef>
                <a:spcPts val="600"/>
              </a:spcBef>
              <a:defRPr/>
            </a:pP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選擇登記結清並完成同意書切結者，於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結清日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109.7.1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前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，仍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可選擇放棄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結清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；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未登記結清並完成</a:t>
            </a:r>
            <a:r>
              <a:rPr lang="zh-TW" altLang="en-US" sz="2800" dirty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同意書切結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者，於辦理登記</a:t>
            </a: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截止後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，即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不得再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以任何理由</a:t>
            </a:r>
            <a:r>
              <a:rPr lang="zh-TW" altLang="en-US" sz="28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要求結清</a:t>
            </a:r>
            <a:r>
              <a:rPr lang="zh-TW" altLang="en-US" sz="2800" dirty="0" smtClean="0">
                <a:solidFill>
                  <a:srgbClr val="4F81BD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dirty="0" smtClean="0">
              <a:solidFill>
                <a:srgbClr val="4F81BD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18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夜點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費案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84000" y="1005254"/>
            <a:ext cx="6857999" cy="4847491"/>
          </a:xfrm>
          <a:prstGeom prst="rect">
            <a:avLst/>
          </a:prstGeom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80000" y="1005254"/>
            <a:ext cx="6857999" cy="48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夜點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費案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16000" y="1005254"/>
            <a:ext cx="6857999" cy="484749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2000" y="1005254"/>
            <a:ext cx="6857999" cy="48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因應經濟部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108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30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日修正發布「退撫辦法」之影響重點說明：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04000" lvl="0" indent="-504000">
              <a:spcBef>
                <a:spcPts val="1200"/>
              </a:spcBef>
              <a:buFont typeface="+mj-lt"/>
              <a:buAutoNum type="arabicParenR"/>
              <a:defRPr/>
            </a:pP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因公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職業災害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罹患職業病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而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死亡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者，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撫恤金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一律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發給</a:t>
            </a:r>
            <a:r>
              <a:rPr lang="en-US" altLang="zh-TW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個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基數之死亡補償，並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發給</a:t>
            </a:r>
            <a:r>
              <a:rPr lang="en-US" altLang="zh-TW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個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基數之喪葬費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。台電公司因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勞退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新制之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提繳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金額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不予扣除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600" dirty="0" smtClean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04000" lvl="0" indent="-504000">
              <a:spcBef>
                <a:spcPts val="1200"/>
              </a:spcBef>
              <a:buFont typeface="+mj-lt"/>
              <a:buAutoNum type="arabicParenR"/>
              <a:defRPr/>
            </a:pP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在職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病故</a:t>
            </a:r>
            <a:r>
              <a:rPr lang="zh-TW" altLang="en-US" sz="260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意外死亡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者，依退撫辦法第</a:t>
            </a:r>
            <a:r>
              <a:rPr lang="en-US" altLang="zh-TW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條規定之退休金給與基準，並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扣除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已依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勞退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新制</a:t>
            </a:r>
            <a:r>
              <a:rPr lang="zh-TW" altLang="en-US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提繳</a:t>
            </a:r>
            <a:r>
              <a:rPr lang="zh-TW" altLang="en-US" sz="26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之退休金數額後發給。</a:t>
            </a:r>
            <a:endParaRPr lang="en-US" altLang="zh-TW" sz="260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981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38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因應經濟部</a:t>
            </a:r>
            <a:r>
              <a:rPr lang="en-US" altLang="zh-TW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日修正發布「退撫辦法」之影響重點說明：</a:t>
            </a:r>
            <a:endParaRPr lang="en-US" altLang="zh-TW" sz="3600" b="1" dirty="0" smtClean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退撫辦法第</a:t>
            </a:r>
            <a:r>
              <a:rPr lang="en-US" altLang="zh-TW" sz="2800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17</a:t>
            </a:r>
            <a:r>
              <a:rPr lang="zh-TW" altLang="en-US" sz="2800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條規定</a:t>
            </a:r>
            <a:endParaRPr lang="en-US" altLang="zh-TW" sz="2800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432000">
              <a:spcBef>
                <a:spcPts val="1200"/>
              </a:spcBef>
              <a:defRPr/>
            </a:pP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各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機構人員在職病故或意外死亡者，其撫卹金比照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第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退休金給與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基準發給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之（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內含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個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基數之喪葬費），其在職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未滿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者，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以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論。</a:t>
            </a:r>
            <a:r>
              <a:rPr lang="zh-TW" alt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但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僱用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人員</a:t>
            </a:r>
            <a:r>
              <a:rPr lang="zh-TW" alt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適用勞退條例工作年資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之撫卹金，各機構於</a:t>
            </a:r>
            <a:r>
              <a:rPr lang="zh-TW" alt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扣除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已依勞退條例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第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14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條第</a:t>
            </a:r>
            <a:r>
              <a:rPr lang="en-US" altLang="zh-TW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項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提繳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之退休金</a:t>
            </a:r>
            <a:r>
              <a:rPr lang="zh-TW" alt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數額後</a:t>
            </a:r>
            <a:r>
              <a:rPr lang="zh-TW" altLang="en-US" sz="2800" dirty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發給</a:t>
            </a: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dirty="0">
              <a:solidFill>
                <a:srgbClr val="1F497D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51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重點提醒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：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特別休假</a:t>
            </a:r>
            <a:r>
              <a:rPr lang="zh-TW" altLang="en-US" sz="28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採計平均工資方式</a:t>
            </a:r>
            <a:endParaRPr lang="en-US" altLang="zh-TW" sz="2800" dirty="0" smtClean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自由意願</a:t>
            </a:r>
            <a:r>
              <a:rPr lang="zh-TW" altLang="en-US" sz="28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選擇</a:t>
            </a: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全部</a:t>
            </a:r>
            <a:r>
              <a:rPr lang="zh-TW" altLang="en-US" sz="2800" dirty="0" smtClean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一部分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移入勞退新制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個人退休金專戶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522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新舊年資併計考量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（一次領、月領）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522350" lvl="0" indent="-514350">
              <a:spcBef>
                <a:spcPts val="600"/>
              </a:spcBef>
              <a:buFont typeface="+mj-lt"/>
              <a:buAutoNum type="arabicParenR"/>
              <a:defRPr/>
            </a:pPr>
            <a:r>
              <a:rPr lang="zh-TW" altLang="en-US" sz="28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保障收益機制</a:t>
            </a:r>
          </a:p>
          <a:p>
            <a:pPr marL="1522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屆滿</a:t>
            </a: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歲前不得請領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08000" marR="0" lvl="0" indent="-50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申請通過後，需於</a:t>
            </a:r>
            <a:r>
              <a:rPr kumimoji="0" lang="en-US" altLang="zh-TW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90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天內匯入指定帳戶</a:t>
            </a:r>
            <a:endParaRPr kumimoji="0" lang="en-US" altLang="zh-TW" sz="280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9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40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000" y="0"/>
            <a:ext cx="4763738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2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41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清案</a:t>
            </a:r>
            <a:endParaRPr lang="en-US" altLang="zh-TW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42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清案</a:t>
            </a:r>
            <a:endParaRPr lang="en-US" altLang="zh-TW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cxnSp>
        <p:nvCxnSpPr>
          <p:cNvPr id="36" name="直線接點 35"/>
          <p:cNvCxnSpPr/>
          <p:nvPr/>
        </p:nvCxnSpPr>
        <p:spPr>
          <a:xfrm>
            <a:off x="612000" y="4149080"/>
            <a:ext cx="813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43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清案</a:t>
            </a:r>
            <a:endParaRPr lang="en-US" altLang="zh-TW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  <p:cxnSp>
        <p:nvCxnSpPr>
          <p:cNvPr id="36" name="直線接點 35"/>
          <p:cNvCxnSpPr/>
          <p:nvPr/>
        </p:nvCxnSpPr>
        <p:spPr>
          <a:xfrm>
            <a:off x="756000" y="4149080"/>
            <a:ext cx="795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7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44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</a:t>
            </a: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清案</a:t>
            </a:r>
            <a:endParaRPr lang="en-US" altLang="zh-TW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cxnSp>
        <p:nvCxnSpPr>
          <p:cNvPr id="41" name="直線接點 40"/>
          <p:cNvCxnSpPr/>
          <p:nvPr/>
        </p:nvCxnSpPr>
        <p:spPr>
          <a:xfrm>
            <a:off x="648000" y="4149080"/>
            <a:ext cx="813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4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endParaRPr lang="en-US" altLang="zh-TW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TW" altLang="en-US" sz="1400" smtClean="0">
                <a:solidFill>
                  <a:prstClr val="white"/>
                </a:solidFill>
                <a:latin typeface="SimSun" panose="02010600030101010101" pitchFamily="2" charset="-122"/>
              </a:rPr>
              <a:t>    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575D70-F6BF-4F6A-854C-F4AEC3E1F4B4}" type="slidenum">
              <a:rPr lang="zh-CN" altLang="en-US" sz="1400" b="1" smtClean="0">
                <a:solidFill>
                  <a:prstClr val="white"/>
                </a:solidFill>
              </a:rPr>
              <a:pPr>
                <a:defRPr/>
              </a:pPr>
              <a:t>45</a:t>
            </a:fld>
            <a:endParaRPr lang="zh-CN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7919" y="213352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舊制結清案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0000" y="1619999"/>
            <a:ext cx="8460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zh-TW" altLang="en-US" sz="36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重點提醒：</a:t>
            </a:r>
            <a:endParaRPr lang="en-US" altLang="zh-TW" sz="3600" b="1" dirty="0" smtClean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1008000" indent="-504000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dirty="0" smtClean="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  <a:hlinkClick r:id="rId7"/>
              </a:rPr>
              <a:t>月退休金之計算方式</a:t>
            </a:r>
            <a:endParaRPr lang="en-US" altLang="zh-TW" sz="2800" dirty="0" smtClean="0">
              <a:solidFill>
                <a:srgbClr val="1F497D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059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1" y="1265487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4027396" y="2880000"/>
            <a:ext cx="5112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QA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53091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zh-TW" sz="4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lgerian" pitchFamily="82" charset="0"/>
                  <a:ea typeface="DFPLiKingHei-XB" pitchFamily="34" charset="-120"/>
                </a:rPr>
                <a:t>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965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" name="群組 36"/>
          <p:cNvGrpSpPr/>
          <p:nvPr/>
        </p:nvGrpSpPr>
        <p:grpSpPr>
          <a:xfrm>
            <a:off x="0" y="1440000"/>
            <a:ext cx="9144000" cy="3192999"/>
            <a:chOff x="0" y="1440000"/>
            <a:chExt cx="9144000" cy="3192999"/>
          </a:xfrm>
        </p:grpSpPr>
        <p:sp>
          <p:nvSpPr>
            <p:cNvPr id="38" name="矩形 37"/>
            <p:cNvSpPr>
              <a:spLocks/>
            </p:cNvSpPr>
            <p:nvPr/>
          </p:nvSpPr>
          <p:spPr>
            <a:xfrm>
              <a:off x="0" y="2160000"/>
              <a:ext cx="2880000" cy="216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9" name="矩形 38"/>
            <p:cNvSpPr>
              <a:spLocks/>
            </p:cNvSpPr>
            <p:nvPr/>
          </p:nvSpPr>
          <p:spPr>
            <a:xfrm>
              <a:off x="6264000" y="2160000"/>
              <a:ext cx="2880000" cy="216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4000" y="1440000"/>
              <a:ext cx="2908213" cy="2700000"/>
            </a:xfrm>
            <a:prstGeom prst="rect">
              <a:avLst/>
            </a:prstGeom>
          </p:spPr>
        </p:pic>
        <p:sp>
          <p:nvSpPr>
            <p:cNvPr id="41" name="文字方塊 40"/>
            <p:cNvSpPr txBox="1"/>
            <p:nvPr/>
          </p:nvSpPr>
          <p:spPr>
            <a:xfrm>
              <a:off x="2948030" y="3960000"/>
              <a:ext cx="3060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台灣電力工會</a:t>
              </a:r>
              <a:endPara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2948030" y="4356000"/>
              <a:ext cx="3060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Taiwan Power Labor Union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</p:grpSp>
      <p:sp>
        <p:nvSpPr>
          <p:cNvPr id="43" name="文字方塊 13"/>
          <p:cNvSpPr txBox="1">
            <a:spLocks noChangeArrowheads="1"/>
          </p:cNvSpPr>
          <p:nvPr/>
        </p:nvSpPr>
        <p:spPr bwMode="auto">
          <a:xfrm>
            <a:off x="0" y="4680000"/>
            <a:ext cx="9144000" cy="175432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報告結束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敬請指教</a:t>
            </a:r>
          </a:p>
        </p:txBody>
      </p:sp>
      <p:grpSp>
        <p:nvGrpSpPr>
          <p:cNvPr id="44" name="群組 43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493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theme/theme1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58831</TotalTime>
  <Words>1383</Words>
  <Application>Microsoft Office PowerPoint</Application>
  <PresentationFormat>如螢幕大小 (4:3)</PresentationFormat>
  <Paragraphs>296</Paragraphs>
  <Slides>47</Slides>
  <Notes>47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60" baseType="lpstr">
      <vt:lpstr>DFPLiKingHei-XB</vt:lpstr>
      <vt:lpstr>SimSun</vt:lpstr>
      <vt:lpstr>SimSun</vt:lpstr>
      <vt:lpstr>微軟正黑體</vt:lpstr>
      <vt:lpstr>新細明體</vt:lpstr>
      <vt:lpstr>標楷體</vt:lpstr>
      <vt:lpstr>Algerian</vt:lpstr>
      <vt:lpstr>Arial</vt:lpstr>
      <vt:lpstr>Calibri</vt:lpstr>
      <vt:lpstr>Cooper Black</vt:lpstr>
      <vt:lpstr>Wingdings</vt:lpstr>
      <vt:lpstr>3_Office 佈景主題</vt:lpstr>
      <vt:lpstr>4_Office 佈景主題</vt:lpstr>
      <vt:lpstr>     勞資實務 漫談   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初探 電業自由化及 電業法修正 可能走向</dc:title>
  <dc:creator>李思佳</dc:creator>
  <cp:lastModifiedBy>蕭信義</cp:lastModifiedBy>
  <cp:revision>2416</cp:revision>
  <cp:lastPrinted>2017-10-18T04:05:12Z</cp:lastPrinted>
  <dcterms:created xsi:type="dcterms:W3CDTF">2016-01-20T02:54:00Z</dcterms:created>
  <dcterms:modified xsi:type="dcterms:W3CDTF">2019-11-18T07:08:24Z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