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4" r:id="rId1"/>
    <p:sldMasterId id="2147483708" r:id="rId2"/>
  </p:sldMasterIdLst>
  <p:notesMasterIdLst>
    <p:notesMasterId r:id="rId101"/>
  </p:notesMasterIdLst>
  <p:handoutMasterIdLst>
    <p:handoutMasterId r:id="rId102"/>
  </p:handoutMasterIdLst>
  <p:sldIdLst>
    <p:sldId id="502" r:id="rId3"/>
    <p:sldId id="1430" r:id="rId4"/>
    <p:sldId id="1431" r:id="rId5"/>
    <p:sldId id="1432" r:id="rId6"/>
    <p:sldId id="1481" r:id="rId7"/>
    <p:sldId id="1488" r:id="rId8"/>
    <p:sldId id="1487" r:id="rId9"/>
    <p:sldId id="1482" r:id="rId10"/>
    <p:sldId id="1466" r:id="rId11"/>
    <p:sldId id="1467" r:id="rId12"/>
    <p:sldId id="1468" r:id="rId13"/>
    <p:sldId id="1469" r:id="rId14"/>
    <p:sldId id="1470" r:id="rId15"/>
    <p:sldId id="1471" r:id="rId16"/>
    <p:sldId id="1472" r:id="rId17"/>
    <p:sldId id="1483" r:id="rId18"/>
    <p:sldId id="1474" r:id="rId19"/>
    <p:sldId id="1440" r:id="rId20"/>
    <p:sldId id="1475" r:id="rId21"/>
    <p:sldId id="1485" r:id="rId22"/>
    <p:sldId id="1479" r:id="rId23"/>
    <p:sldId id="1478" r:id="rId24"/>
    <p:sldId id="1477" r:id="rId25"/>
    <p:sldId id="1480" r:id="rId26"/>
    <p:sldId id="1498" r:id="rId27"/>
    <p:sldId id="1499" r:id="rId28"/>
    <p:sldId id="1382" r:id="rId29"/>
    <p:sldId id="1489" r:id="rId30"/>
    <p:sldId id="1486" r:id="rId31"/>
    <p:sldId id="1490" r:id="rId32"/>
    <p:sldId id="1384" r:id="rId33"/>
    <p:sldId id="1491" r:id="rId34"/>
    <p:sldId id="1385" r:id="rId35"/>
    <p:sldId id="1492" r:id="rId36"/>
    <p:sldId id="1386" r:id="rId37"/>
    <p:sldId id="1493" r:id="rId38"/>
    <p:sldId id="1387" r:id="rId39"/>
    <p:sldId id="1391" r:id="rId40"/>
    <p:sldId id="1392" r:id="rId41"/>
    <p:sldId id="1393" r:id="rId42"/>
    <p:sldId id="1394" r:id="rId43"/>
    <p:sldId id="1395" r:id="rId44"/>
    <p:sldId id="1396" r:id="rId45"/>
    <p:sldId id="1397" r:id="rId46"/>
    <p:sldId id="1398" r:id="rId47"/>
    <p:sldId id="1399" r:id="rId48"/>
    <p:sldId id="1400" r:id="rId49"/>
    <p:sldId id="1401" r:id="rId50"/>
    <p:sldId id="1402" r:id="rId51"/>
    <p:sldId id="1501" r:id="rId52"/>
    <p:sldId id="1502" r:id="rId53"/>
    <p:sldId id="1503" r:id="rId54"/>
    <p:sldId id="1403" r:id="rId55"/>
    <p:sldId id="1404" r:id="rId56"/>
    <p:sldId id="1405" r:id="rId57"/>
    <p:sldId id="1494" r:id="rId58"/>
    <p:sldId id="1406" r:id="rId59"/>
    <p:sldId id="1418" r:id="rId60"/>
    <p:sldId id="1419" r:id="rId61"/>
    <p:sldId id="1420" r:id="rId62"/>
    <p:sldId id="1421" r:id="rId63"/>
    <p:sldId id="1422" r:id="rId64"/>
    <p:sldId id="1423" r:id="rId65"/>
    <p:sldId id="1424" r:id="rId66"/>
    <p:sldId id="1425" r:id="rId67"/>
    <p:sldId id="1426" r:id="rId68"/>
    <p:sldId id="1500" r:id="rId69"/>
    <p:sldId id="1427" r:id="rId70"/>
    <p:sldId id="1428" r:id="rId71"/>
    <p:sldId id="1429" r:id="rId72"/>
    <p:sldId id="1357" r:id="rId73"/>
    <p:sldId id="1361" r:id="rId74"/>
    <p:sldId id="1362" r:id="rId75"/>
    <p:sldId id="1363" r:id="rId76"/>
    <p:sldId id="1364" r:id="rId77"/>
    <p:sldId id="1365" r:id="rId78"/>
    <p:sldId id="1366" r:id="rId79"/>
    <p:sldId id="1367" r:id="rId80"/>
    <p:sldId id="1495" r:id="rId81"/>
    <p:sldId id="1368" r:id="rId82"/>
    <p:sldId id="1496" r:id="rId83"/>
    <p:sldId id="1372" r:id="rId84"/>
    <p:sldId id="1497" r:id="rId85"/>
    <p:sldId id="1374" r:id="rId86"/>
    <p:sldId id="1375" r:id="rId87"/>
    <p:sldId id="1376" r:id="rId88"/>
    <p:sldId id="1380" r:id="rId89"/>
    <p:sldId id="1377" r:id="rId90"/>
    <p:sldId id="1378" r:id="rId91"/>
    <p:sldId id="1379" r:id="rId92"/>
    <p:sldId id="1381" r:id="rId93"/>
    <p:sldId id="1271" r:id="rId94"/>
    <p:sldId id="1272" r:id="rId95"/>
    <p:sldId id="1273" r:id="rId96"/>
    <p:sldId id="1274" r:id="rId97"/>
    <p:sldId id="1407" r:id="rId98"/>
    <p:sldId id="1359" r:id="rId99"/>
    <p:sldId id="1416" r:id="rId100"/>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FFCC"/>
    <a:srgbClr val="9ED600"/>
    <a:srgbClr val="D9D9D9"/>
    <a:srgbClr val="4D4D4D"/>
    <a:srgbClr val="595959"/>
    <a:srgbClr val="0000FF"/>
    <a:srgbClr val="3333CC"/>
    <a:srgbClr val="CC33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28" autoAdjust="0"/>
  </p:normalViewPr>
  <p:slideViewPr>
    <p:cSldViewPr>
      <p:cViewPr varScale="1">
        <p:scale>
          <a:sx n="76" d="100"/>
          <a:sy n="76" d="100"/>
        </p:scale>
        <p:origin x="29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263"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5349" y="0"/>
            <a:ext cx="2950263" cy="496888"/>
          </a:xfrm>
          <a:prstGeom prst="rect">
            <a:avLst/>
          </a:prstGeom>
        </p:spPr>
        <p:txBody>
          <a:bodyPr vert="horz" lIns="91440" tIns="45720" rIns="91440" bIns="45720" rtlCol="0"/>
          <a:lstStyle>
            <a:lvl1pPr algn="r">
              <a:defRPr sz="1200"/>
            </a:lvl1pPr>
          </a:lstStyle>
          <a:p>
            <a:fld id="{B1411777-6A1B-487D-9E35-09807AD974CF}" type="datetimeFigureOut">
              <a:rPr lang="zh-TW" altLang="en-US" smtClean="0"/>
              <a:t>2019/11/5</a:t>
            </a:fld>
            <a:endParaRPr lang="zh-TW" altLang="en-US"/>
          </a:p>
        </p:txBody>
      </p:sp>
      <p:sp>
        <p:nvSpPr>
          <p:cNvPr id="4" name="頁尾版面配置區 3"/>
          <p:cNvSpPr>
            <a:spLocks noGrp="1"/>
          </p:cNvSpPr>
          <p:nvPr>
            <p:ph type="ftr" sz="quarter" idx="2"/>
          </p:nvPr>
        </p:nvSpPr>
        <p:spPr>
          <a:xfrm>
            <a:off x="0" y="9440864"/>
            <a:ext cx="2950263" cy="4968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349" y="9440864"/>
            <a:ext cx="2950263" cy="496887"/>
          </a:xfrm>
          <a:prstGeom prst="rect">
            <a:avLst/>
          </a:prstGeom>
        </p:spPr>
        <p:txBody>
          <a:bodyPr vert="horz" lIns="91440" tIns="45720" rIns="91440" bIns="45720" rtlCol="0" anchor="b"/>
          <a:lstStyle>
            <a:lvl1pPr algn="r">
              <a:defRPr sz="1200"/>
            </a:lvl1pPr>
          </a:lstStyle>
          <a:p>
            <a:fld id="{93A2E7DC-460D-4CB3-A20D-9D5309EE4242}" type="slidenum">
              <a:rPr lang="zh-TW" altLang="en-US" smtClean="0"/>
              <a:t>‹#›</a:t>
            </a:fld>
            <a:endParaRPr lang="zh-TW" altLang="en-US"/>
          </a:p>
        </p:txBody>
      </p:sp>
    </p:spTree>
    <p:extLst>
      <p:ext uri="{BB962C8B-B14F-4D97-AF65-F5344CB8AC3E}">
        <p14:creationId xmlns:p14="http://schemas.microsoft.com/office/powerpoint/2010/main" val="3641457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4"/>
            <a:ext cx="2949787"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40" y="4"/>
            <a:ext cx="2949787" cy="496967"/>
          </a:xfrm>
          <a:prstGeom prst="rect">
            <a:avLst/>
          </a:prstGeom>
        </p:spPr>
        <p:txBody>
          <a:bodyPr vert="horz" lIns="91440" tIns="45720" rIns="91440" bIns="45720" rtlCol="0"/>
          <a:lstStyle>
            <a:lvl1pPr algn="r">
              <a:defRPr sz="1200"/>
            </a:lvl1pPr>
          </a:lstStyle>
          <a:p>
            <a:fld id="{24098F61-433F-498F-BC65-539FEA3D32B7}" type="datetimeFigureOut">
              <a:rPr lang="zh-TW" altLang="en-US" smtClean="0"/>
              <a:t>2019/11/5</a:t>
            </a:fld>
            <a:endParaRPr lang="zh-TW" altLang="en-US"/>
          </a:p>
        </p:txBody>
      </p:sp>
      <p:sp>
        <p:nvSpPr>
          <p:cNvPr id="4" name="投影片圖像版面配置區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1" y="4721186"/>
            <a:ext cx="544576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9440650"/>
            <a:ext cx="2949787"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0" y="9440650"/>
            <a:ext cx="2949787" cy="496967"/>
          </a:xfrm>
          <a:prstGeom prst="rect">
            <a:avLst/>
          </a:prstGeom>
        </p:spPr>
        <p:txBody>
          <a:bodyPr vert="horz" lIns="91440" tIns="45720" rIns="91440" bIns="45720" rtlCol="0" anchor="b"/>
          <a:lstStyle>
            <a:lvl1pPr algn="r">
              <a:defRPr sz="1200"/>
            </a:lvl1pPr>
          </a:lstStyle>
          <a:p>
            <a:fld id="{6FEFC9F2-E5F7-4ACC-A7C1-47ED33836321}" type="slidenum">
              <a:rPr lang="zh-TW" altLang="en-US" smtClean="0"/>
              <a:t>‹#›</a:t>
            </a:fld>
            <a:endParaRPr lang="zh-TW" altLang="en-US"/>
          </a:p>
        </p:txBody>
      </p:sp>
    </p:spTree>
    <p:extLst>
      <p:ext uri="{BB962C8B-B14F-4D97-AF65-F5344CB8AC3E}">
        <p14:creationId xmlns:p14="http://schemas.microsoft.com/office/powerpoint/2010/main" val="1941242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FEFC9F2-E5F7-4ACC-A7C1-47ED33836321}" type="slidenum">
              <a:rPr lang="zh-TW" altLang="en-US" smtClean="0"/>
              <a:t>1</a:t>
            </a:fld>
            <a:endParaRPr lang="zh-TW" altLang="en-US"/>
          </a:p>
        </p:txBody>
      </p:sp>
    </p:spTree>
    <p:extLst>
      <p:ext uri="{BB962C8B-B14F-4D97-AF65-F5344CB8AC3E}">
        <p14:creationId xmlns:p14="http://schemas.microsoft.com/office/powerpoint/2010/main" val="548983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957859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4844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890615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5</a:t>
            </a:fld>
            <a:endParaRPr lang="zh-TW" altLang="en-US">
              <a:solidFill>
                <a:prstClr val="black"/>
              </a:solidFill>
            </a:endParaRPr>
          </a:p>
        </p:txBody>
      </p:sp>
    </p:spTree>
    <p:extLst>
      <p:ext uri="{BB962C8B-B14F-4D97-AF65-F5344CB8AC3E}">
        <p14:creationId xmlns:p14="http://schemas.microsoft.com/office/powerpoint/2010/main" val="1319648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6</a:t>
            </a:fld>
            <a:endParaRPr lang="zh-TW" altLang="en-US">
              <a:solidFill>
                <a:prstClr val="black"/>
              </a:solidFill>
            </a:endParaRPr>
          </a:p>
        </p:txBody>
      </p:sp>
    </p:spTree>
    <p:extLst>
      <p:ext uri="{BB962C8B-B14F-4D97-AF65-F5344CB8AC3E}">
        <p14:creationId xmlns:p14="http://schemas.microsoft.com/office/powerpoint/2010/main" val="3542400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7</a:t>
            </a:fld>
            <a:endParaRPr lang="zh-TW" altLang="en-US">
              <a:solidFill>
                <a:prstClr val="black"/>
              </a:solidFill>
            </a:endParaRPr>
          </a:p>
        </p:txBody>
      </p:sp>
    </p:spTree>
    <p:extLst>
      <p:ext uri="{BB962C8B-B14F-4D97-AF65-F5344CB8AC3E}">
        <p14:creationId xmlns:p14="http://schemas.microsoft.com/office/powerpoint/2010/main" val="1031433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8</a:t>
            </a:fld>
            <a:endParaRPr lang="zh-TW" altLang="en-US">
              <a:solidFill>
                <a:prstClr val="black"/>
              </a:solidFill>
            </a:endParaRPr>
          </a:p>
        </p:txBody>
      </p:sp>
    </p:spTree>
    <p:extLst>
      <p:ext uri="{BB962C8B-B14F-4D97-AF65-F5344CB8AC3E}">
        <p14:creationId xmlns:p14="http://schemas.microsoft.com/office/powerpoint/2010/main" val="4018354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75911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835692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312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532721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43441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3956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048037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16</a:t>
            </a:fld>
            <a:endParaRPr lang="zh-TW" altLang="en-US">
              <a:solidFill>
                <a:prstClr val="black"/>
              </a:solidFill>
            </a:endParaRPr>
          </a:p>
        </p:txBody>
      </p:sp>
    </p:spTree>
    <p:extLst>
      <p:ext uri="{BB962C8B-B14F-4D97-AF65-F5344CB8AC3E}">
        <p14:creationId xmlns:p14="http://schemas.microsoft.com/office/powerpoint/2010/main" val="2931716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42490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42536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58051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20</a:t>
            </a:fld>
            <a:endParaRPr lang="zh-TW" altLang="en-US">
              <a:solidFill>
                <a:prstClr val="black"/>
              </a:solidFill>
            </a:endParaRPr>
          </a:p>
        </p:txBody>
      </p:sp>
    </p:spTree>
    <p:extLst>
      <p:ext uri="{BB962C8B-B14F-4D97-AF65-F5344CB8AC3E}">
        <p14:creationId xmlns:p14="http://schemas.microsoft.com/office/powerpoint/2010/main" val="289835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757166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22190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79008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504499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36739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7926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67879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28</a:t>
            </a:fld>
            <a:endParaRPr lang="zh-TW" altLang="en-US">
              <a:solidFill>
                <a:prstClr val="black"/>
              </a:solidFill>
            </a:endParaRPr>
          </a:p>
        </p:txBody>
      </p:sp>
    </p:spTree>
    <p:extLst>
      <p:ext uri="{BB962C8B-B14F-4D97-AF65-F5344CB8AC3E}">
        <p14:creationId xmlns:p14="http://schemas.microsoft.com/office/powerpoint/2010/main" val="1957322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29</a:t>
            </a:fld>
            <a:endParaRPr lang="zh-TW" altLang="en-US">
              <a:solidFill>
                <a:prstClr val="black"/>
              </a:solidFill>
            </a:endParaRPr>
          </a:p>
        </p:txBody>
      </p:sp>
    </p:spTree>
    <p:extLst>
      <p:ext uri="{BB962C8B-B14F-4D97-AF65-F5344CB8AC3E}">
        <p14:creationId xmlns:p14="http://schemas.microsoft.com/office/powerpoint/2010/main" val="26178735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30</a:t>
            </a:fld>
            <a:endParaRPr lang="zh-TW" altLang="en-US">
              <a:solidFill>
                <a:prstClr val="black"/>
              </a:solidFill>
            </a:endParaRPr>
          </a:p>
        </p:txBody>
      </p:sp>
    </p:spTree>
    <p:extLst>
      <p:ext uri="{BB962C8B-B14F-4D97-AF65-F5344CB8AC3E}">
        <p14:creationId xmlns:p14="http://schemas.microsoft.com/office/powerpoint/2010/main" val="347216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886057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32</a:t>
            </a:fld>
            <a:endParaRPr lang="zh-TW" altLang="en-US">
              <a:solidFill>
                <a:prstClr val="black"/>
              </a:solidFill>
            </a:endParaRPr>
          </a:p>
        </p:txBody>
      </p:sp>
    </p:spTree>
    <p:extLst>
      <p:ext uri="{BB962C8B-B14F-4D97-AF65-F5344CB8AC3E}">
        <p14:creationId xmlns:p14="http://schemas.microsoft.com/office/powerpoint/2010/main" val="3217973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95951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34</a:t>
            </a:fld>
            <a:endParaRPr lang="zh-TW" altLang="en-US">
              <a:solidFill>
                <a:prstClr val="black"/>
              </a:solidFill>
            </a:endParaRPr>
          </a:p>
        </p:txBody>
      </p:sp>
    </p:spTree>
    <p:extLst>
      <p:ext uri="{BB962C8B-B14F-4D97-AF65-F5344CB8AC3E}">
        <p14:creationId xmlns:p14="http://schemas.microsoft.com/office/powerpoint/2010/main" val="41799315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1307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36</a:t>
            </a:fld>
            <a:endParaRPr lang="zh-TW" altLang="en-US">
              <a:solidFill>
                <a:prstClr val="black"/>
              </a:solidFill>
            </a:endParaRPr>
          </a:p>
        </p:txBody>
      </p:sp>
    </p:spTree>
    <p:extLst>
      <p:ext uri="{BB962C8B-B14F-4D97-AF65-F5344CB8AC3E}">
        <p14:creationId xmlns:p14="http://schemas.microsoft.com/office/powerpoint/2010/main" val="2702562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39024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39526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44241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24633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260556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6014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918549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987054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578295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5656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751799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497414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2436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50</a:t>
            </a:fld>
            <a:endParaRPr lang="zh-TW" altLang="en-US">
              <a:solidFill>
                <a:prstClr val="black"/>
              </a:solidFill>
            </a:endParaRPr>
          </a:p>
        </p:txBody>
      </p:sp>
    </p:spTree>
    <p:extLst>
      <p:ext uri="{BB962C8B-B14F-4D97-AF65-F5344CB8AC3E}">
        <p14:creationId xmlns:p14="http://schemas.microsoft.com/office/powerpoint/2010/main" val="3123893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51</a:t>
            </a:fld>
            <a:endParaRPr lang="zh-TW" altLang="en-US">
              <a:solidFill>
                <a:prstClr val="black"/>
              </a:solidFill>
            </a:endParaRPr>
          </a:p>
        </p:txBody>
      </p:sp>
    </p:spTree>
    <p:extLst>
      <p:ext uri="{BB962C8B-B14F-4D97-AF65-F5344CB8AC3E}">
        <p14:creationId xmlns:p14="http://schemas.microsoft.com/office/powerpoint/2010/main" val="13880845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52</a:t>
            </a:fld>
            <a:endParaRPr lang="zh-TW" altLang="en-US">
              <a:solidFill>
                <a:prstClr val="black"/>
              </a:solidFill>
            </a:endParaRPr>
          </a:p>
        </p:txBody>
      </p:sp>
    </p:spTree>
    <p:extLst>
      <p:ext uri="{BB962C8B-B14F-4D97-AF65-F5344CB8AC3E}">
        <p14:creationId xmlns:p14="http://schemas.microsoft.com/office/powerpoint/2010/main" val="2654925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47862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184220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843529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56</a:t>
            </a:fld>
            <a:endParaRPr lang="zh-TW" altLang="en-US">
              <a:solidFill>
                <a:prstClr val="black"/>
              </a:solidFill>
            </a:endParaRPr>
          </a:p>
        </p:txBody>
      </p:sp>
    </p:spTree>
    <p:extLst>
      <p:ext uri="{BB962C8B-B14F-4D97-AF65-F5344CB8AC3E}">
        <p14:creationId xmlns:p14="http://schemas.microsoft.com/office/powerpoint/2010/main" val="344416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980238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919867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732457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9963626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7124624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098005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970066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5462291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797784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3693983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8704659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383593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534046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913305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80931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166546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873489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508608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371193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060802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970170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195841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843584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548648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3694610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7242768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784735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841260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623257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112433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955841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563891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306540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341764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4959400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932969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5623701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628766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880985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888462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504953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04403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0756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570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7247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2167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6575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21497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7601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8407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732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77166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5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5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1433051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40936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443836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89014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15426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62391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88720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605597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447613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34652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48038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5885770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40174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2019/11/5</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777839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png"/><Relationship Id="rId7"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3.pn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3.png"/><Relationship Id="rId7"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3.png"/><Relationship Id="rId7"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3.png"/><Relationship Id="rId7"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3.png"/><Relationship Id="rId7"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3.png"/><Relationship Id="rId7"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3.png"/><Relationship Id="rId7"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3.png"/><Relationship Id="rId7"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3.png"/><Relationship Id="rId7"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png"/><Relationship Id="rId7"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png"/><Relationship Id="rId7"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png"/><Relationship Id="rId7"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png"/><Relationship Id="rId7"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41.jpeg"/></Relationships>
</file>

<file path=ppt/slides/_rels/slide2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png"/><Relationship Id="rId7"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3.png"/><Relationship Id="rId7" Type="http://schemas.openxmlformats.org/officeDocument/2006/relationships/image" Target="../media/image44.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3.png"/><Relationship Id="rId7" Type="http://schemas.openxmlformats.org/officeDocument/2006/relationships/image" Target="../media/image46.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3.png"/><Relationship Id="rId7" Type="http://schemas.openxmlformats.org/officeDocument/2006/relationships/image" Target="../media/image49.jp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51.jp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2.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98.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5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spect="1"/>
          </p:cNvSpPr>
          <p:nvPr/>
        </p:nvSpPr>
        <p:spPr>
          <a:xfrm>
            <a:off x="4788000" y="0"/>
            <a:ext cx="4053109"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 name="副標題 2"/>
          <p:cNvSpPr>
            <a:spLocks noGrp="1"/>
          </p:cNvSpPr>
          <p:nvPr>
            <p:ph type="subTitle" idx="1"/>
          </p:nvPr>
        </p:nvSpPr>
        <p:spPr>
          <a:xfrm>
            <a:off x="4787998" y="5220000"/>
            <a:ext cx="4032001" cy="1118402"/>
          </a:xfrm>
        </p:spPr>
        <p:txBody>
          <a:bodyPr>
            <a:normAutofit/>
          </a:bodyPr>
          <a:lstStyle/>
          <a:p>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勞資處</a:t>
            </a:r>
            <a:endParaRPr lang="en-US" altLang="zh-TW"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108</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11</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06</a:t>
            </a:r>
            <a:endParaRPr lang="en-US" altLang="zh-TW"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 name="標題 1"/>
          <p:cNvSpPr>
            <a:spLocks noGrp="1"/>
          </p:cNvSpPr>
          <p:nvPr>
            <p:ph type="ctrTitle"/>
          </p:nvPr>
        </p:nvSpPr>
        <p:spPr>
          <a:xfrm>
            <a:off x="4796293" y="0"/>
            <a:ext cx="4036522" cy="3068960"/>
          </a:xfrm>
        </p:spPr>
        <p:txBody>
          <a:bodyPr>
            <a:normAutofit fontScale="90000"/>
          </a:bodyPr>
          <a:lstStyle/>
          <a:p>
            <a:pPr>
              <a:spcBef>
                <a:spcPts val="0"/>
              </a:spcBef>
            </a:pP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勞資實務</a:t>
            </a:r>
            <a:r>
              <a:rPr lang="en-US" altLang="zh-TW"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漫談</a:t>
            </a: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endParaRPr lang="zh-TW" altLang="en-US" sz="4800" b="1" dirty="0">
              <a:gradFill flip="none" rotWithShape="1">
                <a:gsLst>
                  <a:gs pos="0">
                    <a:srgbClr val="9BBB59">
                      <a:lumMod val="0"/>
                      <a:lumOff val="100000"/>
                    </a:srgbClr>
                  </a:gs>
                  <a:gs pos="35000">
                    <a:srgbClr val="9BBB59">
                      <a:lumMod val="0"/>
                      <a:lumOff val="100000"/>
                    </a:srgbClr>
                  </a:gs>
                  <a:gs pos="100000">
                    <a:schemeClr val="accent4">
                      <a:lumMod val="60000"/>
                      <a:lumOff val="4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 y="2952000"/>
            <a:ext cx="9522041" cy="2052000"/>
          </a:xfrm>
          <a:prstGeom prst="rect">
            <a:avLst/>
          </a:prstGeom>
          <a:effectLst>
            <a:softEdge rad="127000"/>
          </a:effectLst>
        </p:spPr>
      </p:pic>
      <p:pic>
        <p:nvPicPr>
          <p:cNvPr id="12" name="圖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0000" y="540000"/>
            <a:ext cx="2246084" cy="2160000"/>
          </a:xfrm>
          <a:prstGeom prst="ellipse">
            <a:avLst/>
          </a:prstGeom>
          <a:ln>
            <a:noFill/>
          </a:ln>
          <a:effectLst>
            <a:softEdge rad="112500"/>
          </a:effectLst>
        </p:spPr>
      </p:pic>
      <p:sp>
        <p:nvSpPr>
          <p:cNvPr id="5" name="文字方塊 4"/>
          <p:cNvSpPr txBox="1"/>
          <p:nvPr/>
        </p:nvSpPr>
        <p:spPr>
          <a:xfrm>
            <a:off x="0" y="5328000"/>
            <a:ext cx="4779706" cy="830997"/>
          </a:xfrm>
          <a:prstGeom prst="rect">
            <a:avLst/>
          </a:prstGeom>
          <a:noFill/>
        </p:spPr>
        <p:txBody>
          <a:bodyPr wrap="square" rtlCol="0">
            <a:spAutoFit/>
          </a:bodyPr>
          <a:lstStyle/>
          <a:p>
            <a:pPr algn="ctr"/>
            <a:r>
              <a:rPr lang="zh-TW" altLang="en-US" sz="4800" b="1" dirty="0" smtClean="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rPr>
              <a:t>台灣電力工會</a:t>
            </a:r>
            <a:endParaRPr lang="zh-TW" altLang="en-US" sz="4800" dirty="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atin typeface="微軟正黑體" panose="020B0604030504040204" pitchFamily="34" charset="-120"/>
              <a:ea typeface="微軟正黑體" panose="020B0604030504040204" pitchFamily="34" charset="-120"/>
            </a:endParaRPr>
          </a:p>
        </p:txBody>
      </p:sp>
      <p:sp>
        <p:nvSpPr>
          <p:cNvPr id="9" name="橢圓 8"/>
          <p:cNvSpPr>
            <a:spLocks noChangeAspect="1"/>
          </p:cNvSpPr>
          <p:nvPr/>
        </p:nvSpPr>
        <p:spPr>
          <a:xfrm>
            <a:off x="5400000" y="5220000"/>
            <a:ext cx="2760000" cy="540000"/>
          </a:xfrm>
          <a:prstGeom prst="ellipse">
            <a:avLst/>
          </a:prstGeom>
          <a:solidFill>
            <a:schemeClr val="bg1">
              <a:lumMod val="85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924103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grpSp>
        <p:nvGrpSpPr>
          <p:cNvPr id="36" name="群組 35"/>
          <p:cNvGrpSpPr>
            <a:grpSpLocks noChangeAspect="1"/>
          </p:cNvGrpSpPr>
          <p:nvPr/>
        </p:nvGrpSpPr>
        <p:grpSpPr>
          <a:xfrm>
            <a:off x="7596000" y="6195600"/>
            <a:ext cx="1246155" cy="360000"/>
            <a:chOff x="242284" y="5394695"/>
            <a:chExt cx="4285714" cy="1238095"/>
          </a:xfrm>
        </p:grpSpPr>
        <p:pic>
          <p:nvPicPr>
            <p:cNvPr id="37" name="圖片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38" name="圖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5" name="文字方塊 4"/>
          <p:cNvSpPr txBox="1"/>
          <p:nvPr/>
        </p:nvSpPr>
        <p:spPr>
          <a:xfrm>
            <a:off x="2376000" y="1998000"/>
            <a:ext cx="57964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4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會</a:t>
            </a:r>
            <a:r>
              <a:rPr lang="zh-TW" altLang="en-US" sz="48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務</a:t>
            </a: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報告</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57" name="文字方塊 56"/>
          <p:cNvSpPr txBox="1"/>
          <p:nvPr/>
        </p:nvSpPr>
        <p:spPr>
          <a:xfrm>
            <a:off x="2628000" y="3006000"/>
            <a:ext cx="5688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淺談工時</a:t>
            </a:r>
            <a:endParaRPr kumimoji="0" lang="zh-TW" altLang="en-US" sz="4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65" name="文字方塊 64"/>
          <p:cNvSpPr txBox="1"/>
          <p:nvPr/>
        </p:nvSpPr>
        <p:spPr>
          <a:xfrm>
            <a:off x="2880000" y="4014000"/>
            <a:ext cx="5400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疑義解析</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79" name="文字方塊 78"/>
          <p:cNvSpPr txBox="1"/>
          <p:nvPr/>
        </p:nvSpPr>
        <p:spPr>
          <a:xfrm>
            <a:off x="3132000" y="5022000"/>
            <a:ext cx="4536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QA</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nvGrpSpPr>
          <p:cNvPr id="18" name="群組 17"/>
          <p:cNvGrpSpPr/>
          <p:nvPr/>
        </p:nvGrpSpPr>
        <p:grpSpPr>
          <a:xfrm>
            <a:off x="360000" y="1800000"/>
            <a:ext cx="8478108" cy="4158131"/>
            <a:chOff x="360000" y="1728000"/>
            <a:chExt cx="8478108" cy="4158131"/>
          </a:xfrm>
        </p:grpSpPr>
        <p:grpSp>
          <p:nvGrpSpPr>
            <p:cNvPr id="3" name="群組 2"/>
            <p:cNvGrpSpPr/>
            <p:nvPr/>
          </p:nvGrpSpPr>
          <p:grpSpPr>
            <a:xfrm>
              <a:off x="360000" y="1728000"/>
              <a:ext cx="8478108" cy="4158131"/>
              <a:chOff x="360000" y="1800000"/>
              <a:chExt cx="8478108" cy="4158131"/>
            </a:xfrm>
          </p:grpSpPr>
          <p:pic>
            <p:nvPicPr>
              <p:cNvPr id="40"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1800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2808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96000" y="3816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4824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5832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群組 16"/>
            <p:cNvGrpSpPr/>
            <p:nvPr/>
          </p:nvGrpSpPr>
          <p:grpSpPr>
            <a:xfrm>
              <a:off x="1079999" y="1854000"/>
              <a:ext cx="2052001" cy="4032000"/>
              <a:chOff x="1079999" y="1854000"/>
              <a:chExt cx="2052001" cy="4032000"/>
            </a:xfrm>
          </p:grpSpPr>
          <p:grpSp>
            <p:nvGrpSpPr>
              <p:cNvPr id="15" name="群組 14"/>
              <p:cNvGrpSpPr/>
              <p:nvPr/>
            </p:nvGrpSpPr>
            <p:grpSpPr>
              <a:xfrm>
                <a:off x="1079999" y="1854000"/>
                <a:ext cx="1296000" cy="1008000"/>
                <a:chOff x="1079999" y="1854000"/>
                <a:chExt cx="1296000" cy="1008000"/>
              </a:xfrm>
            </p:grpSpPr>
            <p:sp>
              <p:nvSpPr>
                <p:cNvPr id="47" name="平行四边形 1"/>
                <p:cNvSpPr/>
                <p:nvPr/>
              </p:nvSpPr>
              <p:spPr>
                <a:xfrm>
                  <a:off x="1079999" y="1854000"/>
                  <a:ext cx="1296000" cy="1008000"/>
                </a:xfrm>
                <a:prstGeom prst="parallelogram">
                  <a:avLst>
                    <a:gd name="adj" fmla="val 52253"/>
                  </a:avLst>
                </a:prstGeom>
                <a:gradFill flip="none" rotWithShape="1">
                  <a:gsLst>
                    <a:gs pos="100000">
                      <a:srgbClr val="DA4637"/>
                    </a:gs>
                    <a:gs pos="0">
                      <a:srgbClr val="BE321E"/>
                    </a:gs>
                    <a:gs pos="40000">
                      <a:srgbClr val="F55A50">
                        <a:alpha val="7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0" name="矩形 79"/>
                <p:cNvSpPr/>
                <p:nvPr/>
              </p:nvSpPr>
              <p:spPr>
                <a:xfrm>
                  <a:off x="1332000" y="1980000"/>
                  <a:ext cx="780902" cy="785430"/>
                </a:xfrm>
                <a:prstGeom prst="rect">
                  <a:avLst/>
                </a:prstGeom>
              </p:spPr>
              <p:txBody>
                <a:bodyPr wrap="none" lIns="107275" tIns="53637" rIns="107275" bIns="53637">
                  <a:spAutoFit/>
                </a:bodyPr>
                <a:lstStyle/>
                <a:p>
                  <a:pPr marL="0" marR="0" lvl="0" indent="0" algn="l"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rPr>
                    <a:t>Ⅰ</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endParaRPr>
                </a:p>
              </p:txBody>
            </p:sp>
          </p:grpSp>
          <p:grpSp>
            <p:nvGrpSpPr>
              <p:cNvPr id="16" name="群組 15"/>
              <p:cNvGrpSpPr/>
              <p:nvPr/>
            </p:nvGrpSpPr>
            <p:grpSpPr>
              <a:xfrm>
                <a:off x="1332000" y="2862000"/>
                <a:ext cx="1296000" cy="1008000"/>
                <a:chOff x="1332000" y="2862000"/>
                <a:chExt cx="1296000" cy="1008000"/>
              </a:xfrm>
            </p:grpSpPr>
            <p:sp>
              <p:nvSpPr>
                <p:cNvPr id="48" name="平行四边形 16"/>
                <p:cNvSpPr/>
                <p:nvPr/>
              </p:nvSpPr>
              <p:spPr>
                <a:xfrm>
                  <a:off x="1332000" y="2862000"/>
                  <a:ext cx="1296000" cy="1008000"/>
                </a:xfrm>
                <a:prstGeom prst="parallelogram">
                  <a:avLst>
                    <a:gd name="adj" fmla="val 52253"/>
                  </a:avLst>
                </a:prstGeom>
                <a:gradFill>
                  <a:gsLst>
                    <a:gs pos="100000">
                      <a:srgbClr val="504E44"/>
                    </a:gs>
                    <a:gs pos="0">
                      <a:srgbClr val="505046"/>
                    </a:gs>
                    <a:gs pos="40000">
                      <a:srgbClr val="504B41">
                        <a:alpha val="7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矩形 80"/>
                <p:cNvSpPr/>
                <p:nvPr/>
              </p:nvSpPr>
              <p:spPr>
                <a:xfrm>
                  <a:off x="1710000" y="2970000"/>
                  <a:ext cx="562894"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3" name="群組 12"/>
              <p:cNvGrpSpPr/>
              <p:nvPr/>
            </p:nvGrpSpPr>
            <p:grpSpPr>
              <a:xfrm>
                <a:off x="1584000" y="3870000"/>
                <a:ext cx="1296000" cy="1008000"/>
                <a:chOff x="1692000" y="3996000"/>
                <a:chExt cx="1296000" cy="1008000"/>
              </a:xfrm>
            </p:grpSpPr>
            <p:sp>
              <p:nvSpPr>
                <p:cNvPr id="49" name="平行四边形 16">
                  <a:extLst>
                    <a:ext uri="{FF2B5EF4-FFF2-40B4-BE49-F238E27FC236}">
                      <a16:creationId xmlns="" xmlns:a16="http://schemas.microsoft.com/office/drawing/2014/main" id="{71EAC55F-2218-4A67-B903-8265E959FD37}"/>
                    </a:ext>
                  </a:extLst>
                </p:cNvPr>
                <p:cNvSpPr/>
                <p:nvPr/>
              </p:nvSpPr>
              <p:spPr>
                <a:xfrm>
                  <a:off x="1692000" y="3996000"/>
                  <a:ext cx="1296000" cy="1008000"/>
                </a:xfrm>
                <a:prstGeom prst="parallelogram">
                  <a:avLst>
                    <a:gd name="adj" fmla="val 52253"/>
                  </a:avLst>
                </a:prstGeom>
                <a:gradFill>
                  <a:gsLst>
                    <a:gs pos="100000">
                      <a:srgbClr val="4F81BD">
                        <a:lumMod val="75000"/>
                      </a:srgbClr>
                    </a:gs>
                    <a:gs pos="0">
                      <a:srgbClr val="4F81BD">
                        <a:lumMod val="75000"/>
                      </a:srgbClr>
                    </a:gs>
                    <a:gs pos="40000">
                      <a:srgbClr val="4F81BD">
                        <a:lumMod val="60000"/>
                        <a:lumOff val="4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3" name="矩形 82">
                  <a:extLst>
                    <a:ext uri="{FF2B5EF4-FFF2-40B4-BE49-F238E27FC236}">
                      <a16:creationId xmlns="" xmlns:a16="http://schemas.microsoft.com/office/drawing/2014/main" id="{27D4E3EC-3000-4C26-BD1A-F4133BEEC851}"/>
                    </a:ext>
                  </a:extLst>
                </p:cNvPr>
                <p:cNvSpPr/>
                <p:nvPr/>
              </p:nvSpPr>
              <p:spPr>
                <a:xfrm>
                  <a:off x="1980000" y="4086000"/>
                  <a:ext cx="736018"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4" name="群組 13"/>
              <p:cNvGrpSpPr/>
              <p:nvPr/>
            </p:nvGrpSpPr>
            <p:grpSpPr>
              <a:xfrm>
                <a:off x="1836000" y="4878000"/>
                <a:ext cx="1296000" cy="1008000"/>
                <a:chOff x="2016000" y="5076000"/>
                <a:chExt cx="1296000" cy="1008000"/>
              </a:xfrm>
            </p:grpSpPr>
            <p:sp>
              <p:nvSpPr>
                <p:cNvPr id="50" name="平行四边形 1"/>
                <p:cNvSpPr/>
                <p:nvPr/>
              </p:nvSpPr>
              <p:spPr>
                <a:xfrm>
                  <a:off x="2016000" y="5076000"/>
                  <a:ext cx="1296000" cy="1008000"/>
                </a:xfrm>
                <a:prstGeom prst="parallelogram">
                  <a:avLst>
                    <a:gd name="adj" fmla="val 52253"/>
                  </a:avLst>
                </a:prstGeom>
                <a:gradFill flip="none" rotWithShape="1">
                  <a:gsLst>
                    <a:gs pos="100000">
                      <a:srgbClr val="4BACC6">
                        <a:lumMod val="75000"/>
                      </a:srgbClr>
                    </a:gs>
                    <a:gs pos="0">
                      <a:srgbClr val="4BACC6">
                        <a:lumMod val="75000"/>
                      </a:srgbClr>
                    </a:gs>
                    <a:gs pos="40000">
                      <a:srgbClr val="4BACC6">
                        <a:lumMod val="60000"/>
                        <a:lumOff val="4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4" name="矩形 83">
                  <a:extLst>
                    <a:ext uri="{FF2B5EF4-FFF2-40B4-BE49-F238E27FC236}">
                      <a16:creationId xmlns="" xmlns:a16="http://schemas.microsoft.com/office/drawing/2014/main" id="{27D4E3EC-3000-4C26-BD1A-F4133BEEC851}"/>
                    </a:ext>
                  </a:extLst>
                </p:cNvPr>
                <p:cNvSpPr/>
                <p:nvPr/>
              </p:nvSpPr>
              <p:spPr>
                <a:xfrm>
                  <a:off x="2304000" y="5184000"/>
                  <a:ext cx="780902"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Ⅳ</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grpSp>
      <p:sp>
        <p:nvSpPr>
          <p:cNvPr id="85" name="矩形 84"/>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86"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報告大綱</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Tree>
    <p:extLst>
      <p:ext uri="{BB962C8B-B14F-4D97-AF65-F5344CB8AC3E}">
        <p14:creationId xmlns:p14="http://schemas.microsoft.com/office/powerpoint/2010/main" val="2092983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務</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報告</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 xmlns:a16="http://schemas.microsoft.com/office/drawing/2014/main" id="{27B8CFA3-327F-4E93-8D49-4D768CE0CF1D}"/>
                </a:ext>
              </a:extLst>
            </p:cNvPr>
            <p:cNvSpPr/>
            <p:nvPr/>
          </p:nvSpPr>
          <p:spPr>
            <a:xfrm>
              <a:off x="2743393" y="2218317"/>
              <a:ext cx="357790"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a:t>
              </a:r>
            </a:p>
          </p:txBody>
        </p:sp>
      </p:grpSp>
      <p:sp>
        <p:nvSpPr>
          <p:cNvPr id="40" name="文字方塊 39"/>
          <p:cNvSpPr txBox="1"/>
          <p:nvPr/>
        </p:nvSpPr>
        <p:spPr>
          <a:xfrm>
            <a:off x="4068000" y="3672000"/>
            <a:ext cx="3904954" cy="1569660"/>
          </a:xfrm>
          <a:prstGeom prst="rect">
            <a:avLst/>
          </a:prstGeom>
          <a:noFill/>
        </p:spPr>
        <p:txBody>
          <a:bodyPr wrap="square" rtlCol="0">
            <a:spAutoFit/>
          </a:bodyPr>
          <a:lstStyle/>
          <a:p>
            <a:pPr marL="342900" lvl="0" indent="-342900">
              <a:buFont typeface="Wingdings" panose="05000000000000000000" pitchFamily="2" charset="2"/>
              <a:buChar char="Ø"/>
              <a:defRPr/>
            </a:pPr>
            <a:r>
              <a:rPr lang="zh-TW" altLang="en-US" sz="2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兼任司機加給案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lvl="0" indent="-342900">
              <a:buFont typeface="Wingdings" panose="05000000000000000000" pitchFamily="2" charset="2"/>
              <a:buChar char="Ø"/>
              <a:defRPr/>
            </a:pPr>
            <a:r>
              <a:rPr lang="zh-TW" altLang="en-US" sz="24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a:t>
            </a:r>
            <a:r>
              <a:rPr lang="zh-TW" altLang="en-US" sz="2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人員換班休息間隔案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lvl="0" indent="-342900">
              <a:buFont typeface="Wingdings" panose="05000000000000000000" pitchFamily="2" charset="2"/>
              <a:buChar char="Ø"/>
              <a:defRPr/>
            </a:pPr>
            <a:r>
              <a:rPr lang="zh-TW" altLang="en-US" sz="2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夜點費案（舊制結清</a:t>
            </a:r>
            <a:r>
              <a:rPr lang="zh-TW" altLang="en-US" sz="24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領班加給案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72597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pic>
        <p:nvPicPr>
          <p:cNvPr id="42" name="圖片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763680" cy="4320000"/>
          </a:xfrm>
          <a:prstGeom prst="rect">
            <a:avLst/>
          </a:prstGeom>
          <a:ln>
            <a:noFill/>
          </a:ln>
          <a:effectLst>
            <a:softEdge rad="112500"/>
          </a:effectLst>
        </p:spPr>
      </p:pic>
      <p:pic>
        <p:nvPicPr>
          <p:cNvPr id="43" name="圖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556000"/>
            <a:ext cx="5760000" cy="4320000"/>
          </a:xfrm>
          <a:prstGeom prst="rect">
            <a:avLst/>
          </a:prstGeom>
          <a:ln>
            <a:noFill/>
          </a:ln>
          <a:effectLst>
            <a:softEdge rad="112500"/>
          </a:effectLst>
        </p:spPr>
      </p:pic>
      <p:pic>
        <p:nvPicPr>
          <p:cNvPr id="44" name="圖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28000" y="0"/>
            <a:ext cx="4695878" cy="6264000"/>
          </a:xfrm>
          <a:prstGeom prst="rect">
            <a:avLst/>
          </a:prstGeom>
          <a:ln>
            <a:noFill/>
          </a:ln>
          <a:effectLst>
            <a:softEdge rad="112500"/>
          </a:effectLst>
        </p:spPr>
      </p:pic>
      <p:pic>
        <p:nvPicPr>
          <p:cNvPr id="45" name="圖片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3276000"/>
            <a:ext cx="4800000" cy="3600000"/>
          </a:xfrm>
          <a:prstGeom prst="rect">
            <a:avLst/>
          </a:prstGeom>
          <a:ln>
            <a:noFill/>
          </a:ln>
          <a:effectLst>
            <a:softEdge rad="112500"/>
          </a:effectLst>
        </p:spPr>
      </p:pic>
    </p:spTree>
    <p:extLst>
      <p:ext uri="{BB962C8B-B14F-4D97-AF65-F5344CB8AC3E}">
        <p14:creationId xmlns:p14="http://schemas.microsoft.com/office/powerpoint/2010/main" val="285238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1000"/>
                                        <p:tgtEl>
                                          <p:spTgt spid="44"/>
                                        </p:tgtEl>
                                      </p:cBhvr>
                                    </p:animEffect>
                                    <p:anim calcmode="lin" valueType="num">
                                      <p:cBhvr>
                                        <p:cTn id="15" dur="1000" fill="hold"/>
                                        <p:tgtEl>
                                          <p:spTgt spid="44"/>
                                        </p:tgtEl>
                                        <p:attrNameLst>
                                          <p:attrName>ppt_x</p:attrName>
                                        </p:attrNameLst>
                                      </p:cBhvr>
                                      <p:tavLst>
                                        <p:tav tm="0">
                                          <p:val>
                                            <p:strVal val="#ppt_x"/>
                                          </p:val>
                                        </p:tav>
                                        <p:tav tm="100000">
                                          <p:val>
                                            <p:strVal val="#ppt_x"/>
                                          </p:val>
                                        </p:tav>
                                      </p:tavLst>
                                    </p:anim>
                                    <p:anim calcmode="lin" valueType="num">
                                      <p:cBhvr>
                                        <p:cTn id="1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5</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880000"/>
            <a:ext cx="9139395"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兼任司機</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加給案</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02093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6</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兼任司機案</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92000" y="0"/>
            <a:ext cx="4879785" cy="6876000"/>
          </a:xfrm>
          <a:prstGeom prst="rect">
            <a:avLst/>
          </a:prstGeom>
          <a:ln>
            <a:noFill/>
          </a:ln>
          <a:effectLst>
            <a:outerShdw blurRad="292100" dist="139700" dir="2700000" algn="tl" rotWithShape="0">
              <a:srgbClr val="333333">
                <a:alpha val="65000"/>
              </a:srgbClr>
            </a:outerShdw>
          </a:effectLst>
        </p:spPr>
      </p:pic>
      <p:pic>
        <p:nvPicPr>
          <p:cNvPr id="38" name="圖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 y="0"/>
            <a:ext cx="4567311" cy="6876000"/>
          </a:xfrm>
          <a:prstGeom prst="rect">
            <a:avLst/>
          </a:prstGeom>
          <a:ln>
            <a:noFill/>
          </a:ln>
          <a:effectLst>
            <a:outerShdw blurRad="292100" dist="139700" dir="2700000" algn="tl" rotWithShape="0">
              <a:srgbClr val="333333">
                <a:alpha val="65000"/>
              </a:srgbClr>
            </a:outerShdw>
          </a:effectLst>
        </p:spPr>
      </p:pic>
      <p:pic>
        <p:nvPicPr>
          <p:cNvPr id="39" name="圖片 3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3348000" y="1008000"/>
            <a:ext cx="6875696" cy="4860000"/>
          </a:xfrm>
          <a:prstGeom prst="rect">
            <a:avLst/>
          </a:prstGeom>
        </p:spPr>
      </p:pic>
      <p:cxnSp>
        <p:nvCxnSpPr>
          <p:cNvPr id="4" name="直線接點 3"/>
          <p:cNvCxnSpPr/>
          <p:nvPr/>
        </p:nvCxnSpPr>
        <p:spPr>
          <a:xfrm>
            <a:off x="2411760" y="2808000"/>
            <a:ext cx="93610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980000" y="3429000"/>
            <a:ext cx="86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899592" y="3888000"/>
            <a:ext cx="33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648000" y="4104000"/>
            <a:ext cx="111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1800000" y="5202000"/>
            <a:ext cx="208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440000" y="5436000"/>
            <a:ext cx="259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576000" y="5688000"/>
            <a:ext cx="378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576000" y="5904000"/>
            <a:ext cx="349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34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ircle(in)">
                                      <p:cBhvr>
                                        <p:cTn id="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7</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兼任司機案</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2000" y="0"/>
            <a:ext cx="4858069" cy="6858000"/>
          </a:xfrm>
          <a:prstGeom prst="rect">
            <a:avLst/>
          </a:prstGeom>
        </p:spPr>
      </p:pic>
      <p:pic>
        <p:nvPicPr>
          <p:cNvPr id="39" name="圖片 3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4860301" cy="6858000"/>
          </a:xfrm>
          <a:prstGeom prst="rect">
            <a:avLst/>
          </a:prstGeom>
        </p:spPr>
      </p:pic>
      <p:cxnSp>
        <p:nvCxnSpPr>
          <p:cNvPr id="36" name="直線接點 35"/>
          <p:cNvCxnSpPr/>
          <p:nvPr/>
        </p:nvCxnSpPr>
        <p:spPr>
          <a:xfrm>
            <a:off x="1333774" y="4032000"/>
            <a:ext cx="223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a:xfrm>
            <a:off x="1728000" y="4221088"/>
            <a:ext cx="262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936000" y="4428000"/>
            <a:ext cx="7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2772000" y="4842000"/>
            <a:ext cx="108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1980000" y="5652000"/>
            <a:ext cx="23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080000" y="5850000"/>
            <a:ext cx="32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1044000" y="6048000"/>
            <a:ext cx="216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6768000" y="764704"/>
            <a:ext cx="198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5472000" y="972000"/>
            <a:ext cx="32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5472000" y="1188000"/>
            <a:ext cx="24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8172000" y="1170000"/>
            <a:ext cx="5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p:nvPr/>
        </p:nvCxnSpPr>
        <p:spPr>
          <a:xfrm>
            <a:off x="5472000" y="1386000"/>
            <a:ext cx="32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a:off x="5472000" y="1602000"/>
            <a:ext cx="223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a:xfrm>
            <a:off x="6012000" y="2628000"/>
            <a:ext cx="129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a:xfrm>
            <a:off x="6516000" y="2826000"/>
            <a:ext cx="208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5328000" y="3024000"/>
            <a:ext cx="201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a:xfrm>
            <a:off x="6123340" y="3240000"/>
            <a:ext cx="15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94032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8</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880000"/>
            <a:ext cx="9139395"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spTree>
    <p:extLst>
      <p:ext uri="{BB962C8B-B14F-4D97-AF65-F5344CB8AC3E}">
        <p14:creationId xmlns:p14="http://schemas.microsoft.com/office/powerpoint/2010/main" val="1833391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35" name="圖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 y="0"/>
            <a:ext cx="4791523"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99247" cy="6876000"/>
          </a:xfrm>
          <a:prstGeom prst="rect">
            <a:avLst/>
          </a:prstGeom>
        </p:spPr>
      </p:pic>
    </p:spTree>
    <p:extLst>
      <p:ext uri="{BB962C8B-B14F-4D97-AF65-F5344CB8AC3E}">
        <p14:creationId xmlns:p14="http://schemas.microsoft.com/office/powerpoint/2010/main" val="984228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35" name="圖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 y="0"/>
            <a:ext cx="4788573"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55097" cy="6876000"/>
          </a:xfrm>
          <a:prstGeom prst="rect">
            <a:avLst/>
          </a:prstGeom>
        </p:spPr>
      </p:pic>
    </p:spTree>
    <p:extLst>
      <p:ext uri="{BB962C8B-B14F-4D97-AF65-F5344CB8AC3E}">
        <p14:creationId xmlns:p14="http://schemas.microsoft.com/office/powerpoint/2010/main" val="1229032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41" name="圖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 y="0"/>
            <a:ext cx="4854383" cy="6876000"/>
          </a:xfrm>
          <a:prstGeom prst="rect">
            <a:avLst/>
          </a:prstGeom>
        </p:spPr>
      </p:pic>
      <p:pic>
        <p:nvPicPr>
          <p:cNvPr id="42" name="圖片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73871" cy="6876000"/>
          </a:xfrm>
          <a:prstGeom prst="rect">
            <a:avLst/>
          </a:prstGeom>
        </p:spPr>
      </p:pic>
    </p:spTree>
    <p:extLst>
      <p:ext uri="{BB962C8B-B14F-4D97-AF65-F5344CB8AC3E}">
        <p14:creationId xmlns:p14="http://schemas.microsoft.com/office/powerpoint/2010/main" val="1769737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39" name="圖片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0000" y="0"/>
            <a:ext cx="4822008"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673294" cy="6876000"/>
          </a:xfrm>
          <a:prstGeom prst="rect">
            <a:avLst/>
          </a:prstGeom>
        </p:spPr>
      </p:pic>
    </p:spTree>
    <p:extLst>
      <p:ext uri="{BB962C8B-B14F-4D97-AF65-F5344CB8AC3E}">
        <p14:creationId xmlns:p14="http://schemas.microsoft.com/office/powerpoint/2010/main" val="3609665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2" name="圖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4816101" cy="6858000"/>
          </a:xfrm>
          <a:prstGeom prst="rect">
            <a:avLst/>
          </a:prstGeom>
        </p:spPr>
      </p:pic>
      <p:pic>
        <p:nvPicPr>
          <p:cNvPr id="3" name="圖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92000" y="0"/>
            <a:ext cx="4765910" cy="6858000"/>
          </a:xfrm>
          <a:prstGeom prst="rect">
            <a:avLst/>
          </a:prstGeom>
        </p:spPr>
      </p:pic>
    </p:spTree>
    <p:extLst>
      <p:ext uri="{BB962C8B-B14F-4D97-AF65-F5344CB8AC3E}">
        <p14:creationId xmlns:p14="http://schemas.microsoft.com/office/powerpoint/2010/main" val="4128367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5" name="圖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6000" y="0"/>
            <a:ext cx="4864751" cy="6858000"/>
          </a:xfrm>
          <a:prstGeom prst="rect">
            <a:avLst/>
          </a:prstGeom>
        </p:spPr>
      </p:pic>
      <p:pic>
        <p:nvPicPr>
          <p:cNvPr id="39" name="圖片 3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000" y="0"/>
            <a:ext cx="4889785" cy="6858000"/>
          </a:xfrm>
          <a:prstGeom prst="rect">
            <a:avLst/>
          </a:prstGeom>
        </p:spPr>
      </p:pic>
      <p:cxnSp>
        <p:nvCxnSpPr>
          <p:cNvPr id="36" name="直線接點 35"/>
          <p:cNvCxnSpPr/>
          <p:nvPr/>
        </p:nvCxnSpPr>
        <p:spPr>
          <a:xfrm>
            <a:off x="900000" y="5148000"/>
            <a:ext cx="33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a:xfrm>
            <a:off x="900000" y="5364000"/>
            <a:ext cx="33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900000" y="5616000"/>
            <a:ext cx="338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900000" y="5832000"/>
            <a:ext cx="79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3852000" y="4932000"/>
            <a:ext cx="43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3348000" y="6066000"/>
            <a:ext cx="93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5292000" y="756000"/>
            <a:ext cx="180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7704000" y="1224000"/>
            <a:ext cx="93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5292000" y="1440000"/>
            <a:ext cx="194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0688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08000" y="0"/>
            <a:ext cx="4847492" cy="6858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930686" cy="6858000"/>
          </a:xfrm>
          <a:prstGeom prst="rect">
            <a:avLst/>
          </a:prstGeom>
        </p:spPr>
      </p:pic>
      <p:cxnSp>
        <p:nvCxnSpPr>
          <p:cNvPr id="37" name="直線接點 36"/>
          <p:cNvCxnSpPr/>
          <p:nvPr/>
        </p:nvCxnSpPr>
        <p:spPr>
          <a:xfrm>
            <a:off x="5724128" y="4662000"/>
            <a:ext cx="320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5724128" y="4860000"/>
            <a:ext cx="75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596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16</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520000"/>
            <a:ext cx="9139395" cy="180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夜點費</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案</a:t>
            </a:r>
            <a:endParaRPr lang="en-US" altLang="zh-TW"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舊制結清</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68654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夜點</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費案</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舊制結清</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endPar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pic>
        <p:nvPicPr>
          <p:cNvPr id="47" name="圖片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3420000" y="1008000"/>
            <a:ext cx="6875694" cy="4860000"/>
          </a:xfrm>
          <a:prstGeom prst="rect">
            <a:avLst/>
          </a:prstGeom>
          <a:ln>
            <a:noFill/>
          </a:ln>
          <a:effectLst>
            <a:outerShdw blurRad="292100" dist="139700" dir="2700000" algn="tl" rotWithShape="0">
              <a:srgbClr val="333333">
                <a:alpha val="65000"/>
              </a:srgbClr>
            </a:outerShdw>
          </a:effectLst>
        </p:spPr>
      </p:pic>
      <p:pic>
        <p:nvPicPr>
          <p:cNvPr id="52" name="圖片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1224000" y="1008000"/>
            <a:ext cx="6875694" cy="4860000"/>
          </a:xfrm>
          <a:prstGeom prst="rect">
            <a:avLst/>
          </a:prstGeom>
          <a:ln>
            <a:noFill/>
          </a:ln>
          <a:effectLst>
            <a:outerShdw blurRad="292100" dist="139700" dir="2700000" algn="tl" rotWithShape="0">
              <a:srgbClr val="333333">
                <a:alpha val="65000"/>
              </a:srgbClr>
            </a:outerShdw>
          </a:effectLst>
        </p:spPr>
      </p:pic>
      <p:cxnSp>
        <p:nvCxnSpPr>
          <p:cNvPr id="11" name="直線接點 10"/>
          <p:cNvCxnSpPr/>
          <p:nvPr/>
        </p:nvCxnSpPr>
        <p:spPr>
          <a:xfrm>
            <a:off x="5508000" y="1836000"/>
            <a:ext cx="324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a:xfrm>
            <a:off x="5508000" y="2016000"/>
            <a:ext cx="324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864000" y="5940000"/>
            <a:ext cx="324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a:xfrm>
            <a:off x="5508000" y="864000"/>
            <a:ext cx="324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a:xfrm>
            <a:off x="5508000" y="1026000"/>
            <a:ext cx="18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a:xfrm>
            <a:off x="6876000" y="1260000"/>
            <a:ext cx="187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a:xfrm>
            <a:off x="8352000" y="1440000"/>
            <a:ext cx="39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線接點 64"/>
          <p:cNvCxnSpPr/>
          <p:nvPr/>
        </p:nvCxnSpPr>
        <p:spPr>
          <a:xfrm>
            <a:off x="5508000" y="1620000"/>
            <a:ext cx="64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5508000" y="2214000"/>
            <a:ext cx="212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6228000" y="2412000"/>
            <a:ext cx="25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5508000" y="2592000"/>
            <a:ext cx="126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4545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夜點</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費</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案</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舊制結清</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endPar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pic>
        <p:nvPicPr>
          <p:cNvPr id="51" name="圖片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3420000" y="1008000"/>
            <a:ext cx="6875694" cy="4860000"/>
          </a:xfrm>
          <a:prstGeom prst="rect">
            <a:avLst/>
          </a:prstGeom>
          <a:ln>
            <a:noFill/>
          </a:ln>
          <a:effectLst>
            <a:outerShdw blurRad="292100" dist="139700" dir="2700000" algn="tl" rotWithShape="0">
              <a:srgbClr val="333333">
                <a:alpha val="65000"/>
              </a:srgbClr>
            </a:outerShdw>
          </a:effectLst>
        </p:spPr>
      </p:pic>
      <p:pic>
        <p:nvPicPr>
          <p:cNvPr id="47" name="圖片 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1224000" y="1008000"/>
            <a:ext cx="6875694" cy="4860000"/>
          </a:xfrm>
          <a:prstGeom prst="rect">
            <a:avLst/>
          </a:prstGeom>
          <a:ln>
            <a:noFill/>
          </a:ln>
          <a:effectLst>
            <a:outerShdw blurRad="292100" dist="139700" dir="2700000" algn="tl" rotWithShape="0">
              <a:srgbClr val="333333">
                <a:alpha val="65000"/>
              </a:srgbClr>
            </a:outerShdw>
          </a:effectLst>
        </p:spPr>
      </p:pic>
      <p:cxnSp>
        <p:nvCxnSpPr>
          <p:cNvPr id="36" name="直線接點 35"/>
          <p:cNvCxnSpPr/>
          <p:nvPr/>
        </p:nvCxnSpPr>
        <p:spPr>
          <a:xfrm>
            <a:off x="792000" y="4410000"/>
            <a:ext cx="309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142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夜點</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費案</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舊制結清</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endPar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0000" y="0"/>
            <a:ext cx="4847492" cy="6858000"/>
          </a:xfrm>
          <a:prstGeom prst="rect">
            <a:avLst/>
          </a:prstGeom>
        </p:spPr>
      </p:pic>
      <p:pic>
        <p:nvPicPr>
          <p:cNvPr id="3" name="圖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64000" y="0"/>
            <a:ext cx="4847492" cy="6858000"/>
          </a:xfrm>
          <a:prstGeom prst="rect">
            <a:avLst/>
          </a:prstGeom>
        </p:spPr>
      </p:pic>
      <p:cxnSp>
        <p:nvCxnSpPr>
          <p:cNvPr id="37" name="直線接點 36"/>
          <p:cNvCxnSpPr/>
          <p:nvPr/>
        </p:nvCxnSpPr>
        <p:spPr>
          <a:xfrm>
            <a:off x="720000" y="2664000"/>
            <a:ext cx="104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3424709" y="6120000"/>
            <a:ext cx="7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687518" y="6318000"/>
            <a:ext cx="259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40" name="圖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000" y="0"/>
            <a:ext cx="4847492" cy="6858000"/>
          </a:xfrm>
          <a:prstGeom prst="rect">
            <a:avLst/>
          </a:prstGeom>
        </p:spPr>
      </p:pic>
      <p:cxnSp>
        <p:nvCxnSpPr>
          <p:cNvPr id="42" name="直線接點 41"/>
          <p:cNvCxnSpPr/>
          <p:nvPr/>
        </p:nvCxnSpPr>
        <p:spPr>
          <a:xfrm>
            <a:off x="6516000" y="764704"/>
            <a:ext cx="216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6228000" y="1584000"/>
            <a:ext cx="255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6012000" y="1782000"/>
            <a:ext cx="1764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5328000" y="1980000"/>
            <a:ext cx="75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8136000" y="1782000"/>
            <a:ext cx="64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6264000" y="2412000"/>
            <a:ext cx="82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p:nvPr/>
        </p:nvCxnSpPr>
        <p:spPr>
          <a:xfrm>
            <a:off x="5868000" y="3204000"/>
            <a:ext cx="97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a:off x="7703837" y="4428000"/>
            <a:ext cx="106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a:xfrm>
            <a:off x="5346000" y="4644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a:xfrm>
            <a:off x="5328000" y="4842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5364000" y="5040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a:xfrm>
            <a:off x="5364000" y="5436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接點 55"/>
          <p:cNvCxnSpPr/>
          <p:nvPr/>
        </p:nvCxnSpPr>
        <p:spPr>
          <a:xfrm>
            <a:off x="5364000" y="5256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a:xfrm>
            <a:off x="5364000" y="5652000"/>
            <a:ext cx="133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a:xfrm>
            <a:off x="5328000" y="6264000"/>
            <a:ext cx="327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線接點 64"/>
          <p:cNvCxnSpPr/>
          <p:nvPr/>
        </p:nvCxnSpPr>
        <p:spPr>
          <a:xfrm>
            <a:off x="8100000" y="6084000"/>
            <a:ext cx="648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直線接點 78"/>
          <p:cNvCxnSpPr/>
          <p:nvPr/>
        </p:nvCxnSpPr>
        <p:spPr>
          <a:xfrm>
            <a:off x="2844000" y="1566000"/>
            <a:ext cx="129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直線接點 79"/>
          <p:cNvCxnSpPr/>
          <p:nvPr/>
        </p:nvCxnSpPr>
        <p:spPr>
          <a:xfrm>
            <a:off x="720000" y="1764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直線接點 80"/>
          <p:cNvCxnSpPr/>
          <p:nvPr/>
        </p:nvCxnSpPr>
        <p:spPr>
          <a:xfrm>
            <a:off x="828000" y="1962000"/>
            <a:ext cx="331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直線接點 82"/>
          <p:cNvCxnSpPr/>
          <p:nvPr/>
        </p:nvCxnSpPr>
        <p:spPr>
          <a:xfrm>
            <a:off x="720000" y="2160000"/>
            <a:ext cx="34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直線接點 83"/>
          <p:cNvCxnSpPr/>
          <p:nvPr/>
        </p:nvCxnSpPr>
        <p:spPr>
          <a:xfrm>
            <a:off x="720000" y="2358000"/>
            <a:ext cx="90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直線接點 84"/>
          <p:cNvCxnSpPr/>
          <p:nvPr/>
        </p:nvCxnSpPr>
        <p:spPr>
          <a:xfrm>
            <a:off x="2844000" y="2592000"/>
            <a:ext cx="1296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直線接點 85"/>
          <p:cNvCxnSpPr/>
          <p:nvPr/>
        </p:nvCxnSpPr>
        <p:spPr>
          <a:xfrm>
            <a:off x="864000" y="2772000"/>
            <a:ext cx="144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1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circle(in)">
                                      <p:cBhvr>
                                        <p:cTn id="7" dur="2000"/>
                                        <p:tgtEl>
                                          <p:spTgt spid="40"/>
                                        </p:tgtEl>
                                      </p:cBhvr>
                                    </p:animEffect>
                                  </p:childTnLst>
                                </p:cTn>
                              </p:par>
                              <p:par>
                                <p:cTn id="8" presetID="6" presetClass="entr" presetSubtype="16"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circle(in)">
                                      <p:cBhvr>
                                        <p:cTn id="10" dur="2000"/>
                                        <p:tgtEl>
                                          <p:spTgt spid="79"/>
                                        </p:tgtEl>
                                      </p:cBhvr>
                                    </p:animEffect>
                                  </p:childTnLst>
                                </p:cTn>
                              </p:par>
                              <p:par>
                                <p:cTn id="11" presetID="6" presetClass="entr" presetSubtype="16"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circle(in)">
                                      <p:cBhvr>
                                        <p:cTn id="13" dur="2000"/>
                                        <p:tgtEl>
                                          <p:spTgt spid="80"/>
                                        </p:tgtEl>
                                      </p:cBhvr>
                                    </p:animEffect>
                                  </p:childTnLst>
                                </p:cTn>
                              </p:par>
                              <p:par>
                                <p:cTn id="14" presetID="6" presetClass="entr" presetSubtype="16" fill="hold"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circle(in)">
                                      <p:cBhvr>
                                        <p:cTn id="16" dur="2000"/>
                                        <p:tgtEl>
                                          <p:spTgt spid="81"/>
                                        </p:tgtEl>
                                      </p:cBhvr>
                                    </p:animEffect>
                                  </p:childTnLst>
                                </p:cTn>
                              </p:par>
                              <p:par>
                                <p:cTn id="17" presetID="6" presetClass="entr" presetSubtype="16"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circle(in)">
                                      <p:cBhvr>
                                        <p:cTn id="19" dur="2000"/>
                                        <p:tgtEl>
                                          <p:spTgt spid="83"/>
                                        </p:tgtEl>
                                      </p:cBhvr>
                                    </p:animEffect>
                                  </p:childTnLst>
                                </p:cTn>
                              </p:par>
                              <p:par>
                                <p:cTn id="20" presetID="6" presetClass="entr" presetSubtype="16"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circle(in)">
                                      <p:cBhvr>
                                        <p:cTn id="22" dur="2000"/>
                                        <p:tgtEl>
                                          <p:spTgt spid="84"/>
                                        </p:tgtEl>
                                      </p:cBhvr>
                                    </p:animEffect>
                                  </p:childTnLst>
                                </p:cTn>
                              </p:par>
                              <p:par>
                                <p:cTn id="23" presetID="6" presetClass="entr" presetSubtype="16" fill="hold"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circle(in)">
                                      <p:cBhvr>
                                        <p:cTn id="25" dur="2000"/>
                                        <p:tgtEl>
                                          <p:spTgt spid="85"/>
                                        </p:tgtEl>
                                      </p:cBhvr>
                                    </p:animEffect>
                                  </p:childTnLst>
                                </p:cTn>
                              </p:par>
                              <p:par>
                                <p:cTn id="26" presetID="6" presetClass="entr" presetSubtype="16" fill="hold" nodeType="with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circle(in)">
                                      <p:cBhvr>
                                        <p:cTn id="28" dur="2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20</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880000"/>
            <a:ext cx="9139395"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領班加給案</a:t>
            </a:r>
          </a:p>
        </p:txBody>
      </p:sp>
    </p:spTree>
    <p:extLst>
      <p:ext uri="{BB962C8B-B14F-4D97-AF65-F5344CB8AC3E}">
        <p14:creationId xmlns:p14="http://schemas.microsoft.com/office/powerpoint/2010/main" val="28882781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pic>
        <p:nvPicPr>
          <p:cNvPr id="48" name="圖片 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1224000" y="1008000"/>
            <a:ext cx="6875694" cy="4860000"/>
          </a:xfrm>
          <a:prstGeom prst="rect">
            <a:avLst/>
          </a:prstGeom>
          <a:ln>
            <a:noFill/>
          </a:ln>
          <a:effectLst>
            <a:outerShdw blurRad="292100" dist="139700" dir="2700000" algn="tl" rotWithShape="0">
              <a:srgbClr val="333333">
                <a:alpha val="65000"/>
              </a:srgbClr>
            </a:outerShdw>
          </a:effectLst>
        </p:spPr>
      </p:pic>
      <p:pic>
        <p:nvPicPr>
          <p:cNvPr id="49" name="圖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3420000" y="1008000"/>
            <a:ext cx="6875694" cy="486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5910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pic>
        <p:nvPicPr>
          <p:cNvPr id="50" name="圖片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1224000" y="1008000"/>
            <a:ext cx="6875694" cy="4860000"/>
          </a:xfrm>
          <a:prstGeom prst="rect">
            <a:avLst/>
          </a:prstGeom>
          <a:ln>
            <a:noFill/>
          </a:ln>
          <a:effectLst>
            <a:outerShdw blurRad="292100" dist="139700" dir="2700000" algn="tl" rotWithShape="0">
              <a:srgbClr val="333333">
                <a:alpha val="65000"/>
              </a:srgbClr>
            </a:outerShdw>
          </a:effectLst>
        </p:spPr>
      </p:pic>
      <p:pic>
        <p:nvPicPr>
          <p:cNvPr id="51" name="圖片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3420000" y="1008000"/>
            <a:ext cx="6875694" cy="4860000"/>
          </a:xfrm>
          <a:prstGeom prst="rect">
            <a:avLst/>
          </a:prstGeom>
          <a:ln>
            <a:noFill/>
          </a:ln>
          <a:effectLst>
            <a:outerShdw blurRad="292100" dist="139700" dir="2700000" algn="tl" rotWithShape="0">
              <a:srgbClr val="333333">
                <a:alpha val="65000"/>
              </a:srgbClr>
            </a:outerShdw>
          </a:effectLst>
        </p:spPr>
      </p:pic>
      <p:pic>
        <p:nvPicPr>
          <p:cNvPr id="53" name="圖片 5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1224000" y="1008000"/>
            <a:ext cx="6875694" cy="486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344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circle(in)">
                                      <p:cBhvr>
                                        <p:cTn id="7"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pic>
        <p:nvPicPr>
          <p:cNvPr id="54" name="圖片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4000" y="0"/>
            <a:ext cx="4943115" cy="6876000"/>
          </a:xfrm>
          <a:prstGeom prst="rect">
            <a:avLst/>
          </a:prstGeom>
          <a:ln>
            <a:noFill/>
          </a:ln>
          <a:effectLst>
            <a:outerShdw blurRad="292100" dist="139700" dir="2700000" algn="tl" rotWithShape="0">
              <a:srgbClr val="333333">
                <a:alpha val="65000"/>
              </a:srgbClr>
            </a:outerShdw>
          </a:effectLst>
        </p:spPr>
      </p:pic>
      <p:pic>
        <p:nvPicPr>
          <p:cNvPr id="47" name="圖片 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6000" y="0"/>
            <a:ext cx="4976105" cy="687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7192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0000" y="0"/>
            <a:ext cx="5237759" cy="6840000"/>
          </a:xfrm>
          <a:prstGeom prst="rect">
            <a:avLst/>
          </a:prstGeom>
        </p:spPr>
      </p:pic>
      <p:pic>
        <p:nvPicPr>
          <p:cNvPr id="38" name="圖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 y="0"/>
            <a:ext cx="4721716" cy="687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75454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0" y="2520000"/>
            <a:ext cx="9139395" cy="1980000"/>
          </a:xfrm>
          <a:prstGeom prst="rect">
            <a:avLst/>
          </a:prstGeom>
        </p:spPr>
        <p:txBody>
          <a:bodyPr vert="horz" lIns="91440" tIns="45720" rIns="91440" bIns="45720" rtlCol="0" anchor="t" anchorCtr="0">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本公司組織調整</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及</a:t>
            </a:r>
            <a:endParaRPr lang="en-US" altLang="zh-TW"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轉型規劃溝通機</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制</a:t>
            </a:r>
          </a:p>
        </p:txBody>
      </p:sp>
    </p:spTree>
    <p:extLst>
      <p:ext uri="{BB962C8B-B14F-4D97-AF65-F5344CB8AC3E}">
        <p14:creationId xmlns:p14="http://schemas.microsoft.com/office/powerpoint/2010/main" val="11763758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1008000" y="1005254"/>
            <a:ext cx="6857999" cy="4847491"/>
          </a:xfrm>
          <a:prstGeom prst="rect">
            <a:avLst/>
          </a:prstGeom>
        </p:spPr>
      </p:pic>
      <p:pic>
        <p:nvPicPr>
          <p:cNvPr id="3" name="圖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3312000" y="1005254"/>
            <a:ext cx="6857999" cy="4847491"/>
          </a:xfrm>
          <a:prstGeom prst="rect">
            <a:avLst/>
          </a:prstGeom>
        </p:spPr>
      </p:pic>
      <p:pic>
        <p:nvPicPr>
          <p:cNvPr id="4" name="圖片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1008000" y="1005254"/>
            <a:ext cx="6857999" cy="4847491"/>
          </a:xfrm>
          <a:prstGeom prst="rect">
            <a:avLst/>
          </a:prstGeom>
        </p:spPr>
      </p:pic>
    </p:spTree>
    <p:extLst>
      <p:ext uri="{BB962C8B-B14F-4D97-AF65-F5344CB8AC3E}">
        <p14:creationId xmlns:p14="http://schemas.microsoft.com/office/powerpoint/2010/main" val="336631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淺談</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 xmlns:a16="http://schemas.microsoft.com/office/drawing/2014/main" id="{27B8CFA3-327F-4E93-8D49-4D768CE0CF1D}"/>
                </a:ext>
              </a:extLst>
            </p:cNvPr>
            <p:cNvSpPr/>
            <p:nvPr/>
          </p:nvSpPr>
          <p:spPr>
            <a:xfrm>
              <a:off x="2743393" y="2218317"/>
              <a:ext cx="530915" cy="769441"/>
            </a:xfrm>
            <a:prstGeom prst="rect">
              <a:avLst/>
            </a:prstGeom>
          </p:spPr>
          <p:txBody>
            <a:bodyPr wrap="none">
              <a:spAutoFit/>
            </a:bodyPr>
            <a:lstStyle/>
            <a:p>
              <a:pPr lvl="0">
                <a:defRPr/>
              </a:pPr>
              <a:r>
                <a:rPr lang="en-US" altLang="zh-TW" sz="4400" b="1" dirty="0" smtClean="0">
                  <a:solidFill>
                    <a:prstClr val="white"/>
                  </a:solidFill>
                  <a:effectLst>
                    <a:outerShdw blurRad="38100" dist="38100" dir="2700000" algn="tl">
                      <a:srgbClr val="000000">
                        <a:alpha val="43137"/>
                      </a:srgbClr>
                    </a:outerShdw>
                  </a:effectLst>
                  <a:latin typeface="Algerian" pitchFamily="82" charset="0"/>
                  <a:ea typeface="DFPLiKingHei-XB" pitchFamily="34" charset="-120"/>
                </a:rPr>
                <a:t>II</a:t>
              </a:r>
              <a:endPar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endParaRPr>
            </a:p>
          </p:txBody>
        </p:sp>
      </p:grpSp>
      <p:sp>
        <p:nvSpPr>
          <p:cNvPr id="40" name="文字方塊 39"/>
          <p:cNvSpPr txBox="1"/>
          <p:nvPr/>
        </p:nvSpPr>
        <p:spPr>
          <a:xfrm>
            <a:off x="4068000" y="3672000"/>
            <a:ext cx="3444196"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工時的定義</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工時的種類及態樣</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工時例外規</a:t>
            </a: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定</a:t>
            </a:r>
          </a:p>
        </p:txBody>
      </p:sp>
    </p:spTree>
    <p:extLst>
      <p:ext uri="{BB962C8B-B14F-4D97-AF65-F5344CB8AC3E}">
        <p14:creationId xmlns:p14="http://schemas.microsoft.com/office/powerpoint/2010/main" val="2586316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28</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880000"/>
            <a:ext cx="9139395"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工時的</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定義</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0753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29</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主管機關見解</a:t>
            </a:r>
          </a:p>
        </p:txBody>
      </p:sp>
      <p:sp>
        <p:nvSpPr>
          <p:cNvPr id="52" name="文字方塊 51"/>
          <p:cNvSpPr txBox="1"/>
          <p:nvPr/>
        </p:nvSpPr>
        <p:spPr>
          <a:xfrm>
            <a:off x="360000" y="1619999"/>
            <a:ext cx="8460000" cy="3308598"/>
          </a:xfrm>
          <a:prstGeom prst="rect">
            <a:avLst/>
          </a:prstGeom>
          <a:noFill/>
        </p:spPr>
        <p:txBody>
          <a:bodyPr wrap="square" rtlCol="0">
            <a:spAutoFit/>
          </a:bodyPr>
          <a:lstStyle/>
          <a:p>
            <a:pPr>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104.5.14</a:t>
            </a:r>
          </a:p>
          <a:p>
            <a:pPr>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勞動條</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1040130857</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504000" indent="-504000">
              <a:spcBef>
                <a:spcPts val="1200"/>
              </a:spcBef>
              <a:buFont typeface="+mj-lt"/>
              <a:buAutoNum type="arabicParenR"/>
              <a:defRPr/>
            </a:pPr>
            <a:r>
              <a:rPr lang="zh-TW" altLang="en-US" sz="2800" dirty="0" smtClean="0">
                <a:solidFill>
                  <a:schemeClr val="accent1">
                    <a:lumMod val="75000"/>
                  </a:schemeClr>
                </a:solidFill>
                <a:latin typeface="微軟正黑體" pitchFamily="34" charset="-120"/>
                <a:ea typeface="微軟正黑體" pitchFamily="34" charset="-120"/>
              </a:rPr>
              <a:t>指</a:t>
            </a:r>
            <a:r>
              <a:rPr lang="zh-TW" altLang="en-US" sz="2800" dirty="0">
                <a:solidFill>
                  <a:schemeClr val="accent1">
                    <a:lumMod val="75000"/>
                  </a:schemeClr>
                </a:solidFill>
                <a:latin typeface="微軟正黑體" pitchFamily="34" charset="-120"/>
                <a:ea typeface="微軟正黑體" pitchFamily="34" charset="-120"/>
              </a:rPr>
              <a:t>勞工在</a:t>
            </a:r>
            <a:r>
              <a:rPr lang="zh-TW" altLang="en-US" sz="2800" u="sng" dirty="0">
                <a:solidFill>
                  <a:schemeClr val="accent1">
                    <a:lumMod val="75000"/>
                  </a:schemeClr>
                </a:solidFill>
                <a:latin typeface="微軟正黑體" pitchFamily="34" charset="-120"/>
                <a:ea typeface="微軟正黑體" pitchFamily="34" charset="-120"/>
              </a:rPr>
              <a:t>雇主指揮監督</a:t>
            </a:r>
            <a:r>
              <a:rPr lang="zh-TW" altLang="en-US" sz="2800" dirty="0">
                <a:solidFill>
                  <a:schemeClr val="accent1">
                    <a:lumMod val="75000"/>
                  </a:schemeClr>
                </a:solidFill>
                <a:latin typeface="微軟正黑體" pitchFamily="34" charset="-120"/>
                <a:ea typeface="微軟正黑體" pitchFamily="34" charset="-120"/>
              </a:rPr>
              <a:t>之下</a:t>
            </a:r>
            <a:r>
              <a:rPr lang="zh-TW" altLang="en-US" sz="2800" dirty="0" smtClean="0">
                <a:solidFill>
                  <a:schemeClr val="accent1">
                    <a:lumMod val="75000"/>
                  </a:schemeClr>
                </a:solidFill>
                <a:latin typeface="微軟正黑體" pitchFamily="34" charset="-120"/>
                <a:ea typeface="微軟正黑體" pitchFamily="34" charset="-120"/>
              </a:rPr>
              <a:t>，</a:t>
            </a:r>
            <a:endParaRPr lang="en-US" altLang="zh-TW" sz="2800" dirty="0" smtClean="0">
              <a:solidFill>
                <a:schemeClr val="accent1">
                  <a:lumMod val="75000"/>
                </a:schemeClr>
              </a:solidFill>
              <a:latin typeface="微軟正黑體" pitchFamily="34" charset="-120"/>
              <a:ea typeface="微軟正黑體" pitchFamily="34" charset="-120"/>
            </a:endParaRPr>
          </a:p>
          <a:p>
            <a:pPr marL="504000" indent="-504000">
              <a:spcBef>
                <a:spcPts val="600"/>
              </a:spcBef>
              <a:buFont typeface="+mj-lt"/>
              <a:buAutoNum type="arabicParenR"/>
              <a:defRPr/>
            </a:pPr>
            <a:r>
              <a:rPr lang="zh-TW" altLang="en-US" sz="2800" dirty="0" smtClean="0">
                <a:solidFill>
                  <a:schemeClr val="accent1">
                    <a:lumMod val="75000"/>
                  </a:schemeClr>
                </a:solidFill>
                <a:latin typeface="微軟正黑體" pitchFamily="34" charset="-120"/>
                <a:ea typeface="微軟正黑體" pitchFamily="34" charset="-120"/>
              </a:rPr>
              <a:t>於</a:t>
            </a:r>
            <a:r>
              <a:rPr lang="zh-TW" altLang="en-US" sz="2800" u="sng" dirty="0">
                <a:solidFill>
                  <a:schemeClr val="accent1">
                    <a:lumMod val="75000"/>
                  </a:schemeClr>
                </a:solidFill>
                <a:latin typeface="微軟正黑體" pitchFamily="34" charset="-120"/>
                <a:ea typeface="微軟正黑體" pitchFamily="34" charset="-120"/>
              </a:rPr>
              <a:t>雇主之設施內</a:t>
            </a:r>
            <a:r>
              <a:rPr lang="zh-TW" altLang="en-US" sz="2800" dirty="0">
                <a:solidFill>
                  <a:schemeClr val="accent1">
                    <a:lumMod val="75000"/>
                  </a:schemeClr>
                </a:solidFill>
                <a:latin typeface="微軟正黑體" pitchFamily="34" charset="-120"/>
                <a:ea typeface="微軟正黑體" pitchFamily="34" charset="-120"/>
              </a:rPr>
              <a:t>或</a:t>
            </a:r>
            <a:r>
              <a:rPr lang="zh-TW" altLang="en-US" sz="2800" u="sng" dirty="0">
                <a:solidFill>
                  <a:schemeClr val="accent1">
                    <a:lumMod val="75000"/>
                  </a:schemeClr>
                </a:solidFill>
                <a:latin typeface="微軟正黑體" pitchFamily="34" charset="-120"/>
                <a:ea typeface="微軟正黑體" pitchFamily="34" charset="-120"/>
              </a:rPr>
              <a:t>指定之場所</a:t>
            </a:r>
            <a:r>
              <a:rPr lang="zh-TW" altLang="en-US" sz="2800" dirty="0" smtClean="0">
                <a:solidFill>
                  <a:schemeClr val="accent1">
                    <a:lumMod val="75000"/>
                  </a:schemeClr>
                </a:solidFill>
                <a:latin typeface="微軟正黑體" pitchFamily="34" charset="-120"/>
                <a:ea typeface="微軟正黑體" pitchFamily="34" charset="-120"/>
              </a:rPr>
              <a:t>，</a:t>
            </a:r>
            <a:endParaRPr lang="en-US" altLang="zh-TW" sz="2800" dirty="0" smtClean="0">
              <a:solidFill>
                <a:schemeClr val="accent1">
                  <a:lumMod val="75000"/>
                </a:schemeClr>
              </a:solidFill>
              <a:latin typeface="微軟正黑體" pitchFamily="34" charset="-120"/>
              <a:ea typeface="微軟正黑體" pitchFamily="34" charset="-120"/>
            </a:endParaRPr>
          </a:p>
          <a:p>
            <a:pPr marL="504000" indent="-504000">
              <a:spcBef>
                <a:spcPts val="600"/>
              </a:spcBef>
              <a:buFont typeface="+mj-lt"/>
              <a:buAutoNum type="arabicParenR"/>
              <a:defRPr/>
            </a:pPr>
            <a:r>
              <a:rPr lang="zh-TW" altLang="en-US" sz="2800" u="sng" dirty="0" smtClean="0">
                <a:solidFill>
                  <a:schemeClr val="accent1">
                    <a:lumMod val="75000"/>
                  </a:schemeClr>
                </a:solidFill>
                <a:latin typeface="微軟正黑體" pitchFamily="34" charset="-120"/>
                <a:ea typeface="微軟正黑體" pitchFamily="34" charset="-120"/>
              </a:rPr>
              <a:t>提供</a:t>
            </a:r>
            <a:r>
              <a:rPr lang="zh-TW" altLang="en-US" sz="2800" u="sng" dirty="0">
                <a:solidFill>
                  <a:schemeClr val="accent1">
                    <a:lumMod val="75000"/>
                  </a:schemeClr>
                </a:solidFill>
                <a:latin typeface="微軟正黑體" pitchFamily="34" charset="-120"/>
                <a:ea typeface="微軟正黑體" pitchFamily="34" charset="-120"/>
              </a:rPr>
              <a:t>勞務</a:t>
            </a:r>
            <a:r>
              <a:rPr lang="zh-TW" altLang="en-US" sz="2800" dirty="0" smtClean="0">
                <a:solidFill>
                  <a:schemeClr val="accent1">
                    <a:lumMod val="75000"/>
                  </a:schemeClr>
                </a:solidFill>
                <a:latin typeface="微軟正黑體" pitchFamily="34" charset="-120"/>
                <a:ea typeface="微軟正黑體" pitchFamily="34" charset="-120"/>
              </a:rPr>
              <a:t>或</a:t>
            </a:r>
            <a:endParaRPr lang="en-US" altLang="zh-TW" sz="2800" dirty="0" smtClean="0">
              <a:solidFill>
                <a:schemeClr val="accent1">
                  <a:lumMod val="75000"/>
                </a:schemeClr>
              </a:solidFill>
              <a:latin typeface="微軟正黑體" pitchFamily="34" charset="-120"/>
              <a:ea typeface="微軟正黑體" pitchFamily="34" charset="-120"/>
            </a:endParaRPr>
          </a:p>
          <a:p>
            <a:pPr marL="504000" indent="-504000">
              <a:spcBef>
                <a:spcPts val="600"/>
              </a:spcBef>
              <a:buFont typeface="+mj-lt"/>
              <a:buAutoNum type="arabicParenR"/>
              <a:defRPr/>
            </a:pPr>
            <a:r>
              <a:rPr lang="zh-TW" altLang="en-US" sz="2800" u="sng" dirty="0" smtClean="0">
                <a:solidFill>
                  <a:schemeClr val="accent1">
                    <a:lumMod val="75000"/>
                  </a:schemeClr>
                </a:solidFill>
                <a:latin typeface="微軟正黑體" pitchFamily="34" charset="-120"/>
                <a:ea typeface="微軟正黑體" pitchFamily="34" charset="-120"/>
              </a:rPr>
              <a:t>受</a:t>
            </a:r>
            <a:r>
              <a:rPr lang="zh-TW" altLang="en-US" sz="2800" u="sng" dirty="0">
                <a:solidFill>
                  <a:schemeClr val="accent1">
                    <a:lumMod val="75000"/>
                  </a:schemeClr>
                </a:solidFill>
                <a:latin typeface="微軟正黑體" pitchFamily="34" charset="-120"/>
                <a:ea typeface="微軟正黑體" pitchFamily="34" charset="-120"/>
              </a:rPr>
              <a:t>令等待</a:t>
            </a:r>
            <a:r>
              <a:rPr lang="zh-TW" altLang="en-US" sz="2800" dirty="0">
                <a:solidFill>
                  <a:schemeClr val="accent1">
                    <a:lumMod val="75000"/>
                  </a:schemeClr>
                </a:solidFill>
                <a:latin typeface="微軟正黑體" pitchFamily="34" charset="-120"/>
                <a:ea typeface="微軟正黑體" pitchFamily="34" charset="-120"/>
              </a:rPr>
              <a:t>提供勞務之時間</a:t>
            </a:r>
            <a:r>
              <a:rPr lang="zh-TW" altLang="en-US" sz="2800" dirty="0" smtClean="0">
                <a:solidFill>
                  <a:schemeClr val="accent1">
                    <a:lumMod val="75000"/>
                  </a:schemeClr>
                </a:solidFill>
                <a:latin typeface="微軟正黑體" pitchFamily="34" charset="-120"/>
                <a:ea typeface="微軟正黑體" pitchFamily="34" charset="-120"/>
              </a:rPr>
              <a:t>。</a:t>
            </a:r>
          </a:p>
        </p:txBody>
      </p:sp>
    </p:spTree>
    <p:extLst>
      <p:ext uri="{BB962C8B-B14F-4D97-AF65-F5344CB8AC3E}">
        <p14:creationId xmlns:p14="http://schemas.microsoft.com/office/powerpoint/2010/main" val="7207986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30</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主管機關見解</a:t>
            </a:r>
          </a:p>
        </p:txBody>
      </p:sp>
      <p:sp>
        <p:nvSpPr>
          <p:cNvPr id="52" name="文字方塊 51"/>
          <p:cNvSpPr txBox="1"/>
          <p:nvPr/>
        </p:nvSpPr>
        <p:spPr>
          <a:xfrm>
            <a:off x="360000" y="1619999"/>
            <a:ext cx="8460000" cy="4016484"/>
          </a:xfrm>
          <a:prstGeom prst="rect">
            <a:avLst/>
          </a:prstGeom>
          <a:noFill/>
        </p:spPr>
        <p:txBody>
          <a:bodyPr wrap="square" rtlCol="0">
            <a:spAutoFit/>
          </a:bodyPr>
          <a:lstStyle/>
          <a:p>
            <a:pPr>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內政部</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75.6.25</a:t>
            </a:r>
          </a:p>
          <a:p>
            <a:pPr>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(75)</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台內勞字第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416670</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函釋</a:t>
            </a:r>
          </a:p>
          <a:p>
            <a:pPr marL="504000" indent="-504000">
              <a:spcBef>
                <a:spcPts val="1200"/>
              </a:spcBef>
              <a:buFont typeface="+mj-lt"/>
              <a:buAutoNum type="arabicParenR"/>
              <a:defRPr/>
            </a:pPr>
            <a:r>
              <a:rPr lang="en-US" altLang="zh-TW" sz="2800" dirty="0">
                <a:solidFill>
                  <a:srgbClr val="4F81BD">
                    <a:lumMod val="75000"/>
                  </a:srgbClr>
                </a:solidFill>
                <a:latin typeface="微軟正黑體" pitchFamily="34" charset="-120"/>
                <a:ea typeface="微軟正黑體" pitchFamily="34" charset="-120"/>
              </a:rPr>
              <a:t>《</a:t>
            </a:r>
            <a:r>
              <a:rPr lang="zh-TW" altLang="en-US" sz="2800" dirty="0">
                <a:solidFill>
                  <a:srgbClr val="4F81BD">
                    <a:lumMod val="75000"/>
                  </a:srgbClr>
                </a:solidFill>
                <a:latin typeface="微軟正黑體" pitchFamily="34" charset="-120"/>
                <a:ea typeface="微軟正黑體" pitchFamily="34" charset="-120"/>
              </a:rPr>
              <a:t>勞</a:t>
            </a:r>
            <a:r>
              <a:rPr lang="en-US" altLang="zh-TW" sz="2800" dirty="0">
                <a:solidFill>
                  <a:srgbClr val="4F81BD">
                    <a:lumMod val="75000"/>
                  </a:srgbClr>
                </a:solidFill>
                <a:latin typeface="微軟正黑體" pitchFamily="34" charset="-120"/>
                <a:ea typeface="微軟正黑體" pitchFamily="34" charset="-120"/>
              </a:rPr>
              <a:t>-35》</a:t>
            </a:r>
            <a:r>
              <a:rPr lang="zh-TW" altLang="en-US" sz="2800" dirty="0">
                <a:solidFill>
                  <a:srgbClr val="4F81BD">
                    <a:lumMod val="75000"/>
                  </a:srgbClr>
                </a:solidFill>
                <a:latin typeface="微軟正黑體" pitchFamily="34" charset="-120"/>
                <a:ea typeface="微軟正黑體" pitchFamily="34" charset="-120"/>
              </a:rPr>
              <a:t>勞工繼續工作</a:t>
            </a:r>
            <a:r>
              <a:rPr lang="en-US" altLang="zh-TW" sz="28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800" dirty="0">
                <a:solidFill>
                  <a:srgbClr val="4F81BD">
                    <a:lumMod val="75000"/>
                  </a:srgbClr>
                </a:solidFill>
                <a:latin typeface="微軟正黑體" pitchFamily="34" charset="-120"/>
                <a:ea typeface="微軟正黑體" pitchFamily="34" charset="-120"/>
              </a:rPr>
              <a:t>小時，至少應有</a:t>
            </a:r>
            <a:r>
              <a:rPr lang="en-US" altLang="zh-TW" sz="28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30</a:t>
            </a:r>
            <a:r>
              <a:rPr lang="zh-TW" altLang="en-US" sz="2800" dirty="0">
                <a:solidFill>
                  <a:srgbClr val="4F81BD">
                    <a:lumMod val="75000"/>
                  </a:srgbClr>
                </a:solidFill>
                <a:latin typeface="微軟正黑體" pitchFamily="34" charset="-120"/>
                <a:ea typeface="微軟正黑體" pitchFamily="34" charset="-120"/>
              </a:rPr>
              <a:t>分鐘之休息。該項休息時間不包括在正常工作時間內。</a:t>
            </a:r>
          </a:p>
          <a:p>
            <a:pPr marL="504000" indent="-504000">
              <a:spcBef>
                <a:spcPts val="600"/>
              </a:spcBef>
              <a:buFont typeface="+mj-lt"/>
              <a:buAutoNum type="arabicParenR"/>
              <a:defRPr/>
            </a:pPr>
            <a:r>
              <a:rPr lang="en-US" altLang="zh-TW" sz="2800" dirty="0">
                <a:solidFill>
                  <a:srgbClr val="4F81BD">
                    <a:lumMod val="75000"/>
                  </a:srgbClr>
                </a:solidFill>
                <a:latin typeface="微軟正黑體" pitchFamily="34" charset="-120"/>
                <a:ea typeface="微軟正黑體" pitchFamily="34" charset="-120"/>
              </a:rPr>
              <a:t>《</a:t>
            </a:r>
            <a:r>
              <a:rPr lang="zh-TW" altLang="en-US" sz="2800" dirty="0">
                <a:solidFill>
                  <a:srgbClr val="4F81BD">
                    <a:lumMod val="75000"/>
                  </a:srgbClr>
                </a:solidFill>
                <a:latin typeface="微軟正黑體" pitchFamily="34" charset="-120"/>
                <a:ea typeface="微軟正黑體" pitchFamily="34" charset="-120"/>
              </a:rPr>
              <a:t>職安</a:t>
            </a:r>
            <a:r>
              <a:rPr lang="en-US" altLang="zh-TW" sz="2800" dirty="0">
                <a:solidFill>
                  <a:srgbClr val="4F81BD">
                    <a:lumMod val="75000"/>
                  </a:srgbClr>
                </a:solidFill>
                <a:latin typeface="微軟正黑體" pitchFamily="34" charset="-120"/>
                <a:ea typeface="微軟正黑體" pitchFamily="34" charset="-120"/>
              </a:rPr>
              <a:t>-19》</a:t>
            </a:r>
            <a:r>
              <a:rPr lang="zh-TW" altLang="en-US" sz="2800" dirty="0">
                <a:solidFill>
                  <a:srgbClr val="4F81BD">
                    <a:lumMod val="75000"/>
                  </a:srgbClr>
                </a:solidFill>
                <a:latin typeface="微軟正黑體" pitchFamily="34" charset="-120"/>
                <a:ea typeface="微軟正黑體" pitchFamily="34" charset="-120"/>
              </a:rPr>
              <a:t>所訂有關高溫度、異常氣壓作業、高架作業、精密作業、重體力勞動或其他對於勞工具有特殊危害等作業標準中所規定之休息時間，則應計入實際工作時間內</a:t>
            </a:r>
            <a:r>
              <a:rPr lang="zh-TW" altLang="en-US" sz="2800" dirty="0" smtClean="0">
                <a:solidFill>
                  <a:srgbClr val="4F81BD">
                    <a:lumMod val="75000"/>
                  </a:srgbClr>
                </a:solidFill>
                <a:latin typeface="微軟正黑體" pitchFamily="34" charset="-120"/>
                <a:ea typeface="微軟正黑體" pitchFamily="34" charset="-120"/>
              </a:rPr>
              <a:t>。</a:t>
            </a:r>
            <a:endParaRPr lang="zh-TW" altLang="en-US" sz="2800" dirty="0">
              <a:solidFill>
                <a:srgbClr val="4F81BD">
                  <a:lumMod val="75000"/>
                </a:srgb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3231958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實務見解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646878"/>
          </a:xfrm>
          <a:prstGeom prst="rect">
            <a:avLst/>
          </a:prstGeom>
          <a:noFill/>
        </p:spPr>
        <p:txBody>
          <a:bodyPr wrap="square" rtlCol="0">
            <a:spAutoFit/>
          </a:bodyPr>
          <a:lstStyle/>
          <a:p>
            <a:pPr lvl="0">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最高行政法院</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89.08.31</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89</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年判字第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2659</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判決</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指</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勞工在</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雇主指揮監督</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之下，於</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雇主之設施內</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或</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雇主指定之場所提供勞務</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或</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受令等待</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提供勞務之時間，但</a:t>
            </a:r>
            <a:r>
              <a:rPr kumimoji="0" lang="zh-TW" altLang="en-US" sz="2800" b="1"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不包括不受雇主支配之休息時間</a:t>
            </a: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15392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32</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實務見解</a:t>
            </a:r>
          </a:p>
        </p:txBody>
      </p:sp>
      <p:sp>
        <p:nvSpPr>
          <p:cNvPr id="52" name="文字方塊 51"/>
          <p:cNvSpPr txBox="1"/>
          <p:nvPr/>
        </p:nvSpPr>
        <p:spPr>
          <a:xfrm>
            <a:off x="360000" y="1619999"/>
            <a:ext cx="8460000" cy="3077766"/>
          </a:xfrm>
          <a:prstGeom prst="rect">
            <a:avLst/>
          </a:prstGeom>
          <a:noFill/>
        </p:spPr>
        <p:txBody>
          <a:bodyPr wrap="square" rtlCol="0">
            <a:spAutoFit/>
          </a:bodyPr>
          <a:lstStyle/>
          <a:p>
            <a:pPr>
              <a:spcBef>
                <a:spcPts val="1200"/>
              </a:spcBef>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臺灣</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高等法院</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94.11.9</a:t>
            </a:r>
          </a:p>
          <a:p>
            <a:pPr>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【94</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年勞上易字第</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36</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民事判決</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57200" indent="-457200">
              <a:spcBef>
                <a:spcPts val="1200"/>
              </a:spcBef>
              <a:buFont typeface="Wingdings" panose="05000000000000000000" pitchFamily="2" charset="2"/>
              <a:buChar char="Ø"/>
              <a:defRPr/>
            </a:pPr>
            <a:r>
              <a:rPr lang="zh-TW" altLang="en-US" sz="2800" dirty="0" smtClean="0">
                <a:solidFill>
                  <a:srgbClr val="4F81BD">
                    <a:lumMod val="75000"/>
                  </a:srgbClr>
                </a:solidFill>
                <a:latin typeface="微軟正黑體" pitchFamily="34" charset="-120"/>
                <a:ea typeface="微軟正黑體" pitchFamily="34" charset="-120"/>
              </a:rPr>
              <a:t>指</a:t>
            </a:r>
            <a:r>
              <a:rPr lang="zh-TW" altLang="en-US" sz="2800" dirty="0">
                <a:solidFill>
                  <a:srgbClr val="4F81BD">
                    <a:lumMod val="75000"/>
                  </a:srgbClr>
                </a:solidFill>
                <a:latin typeface="微軟正黑體" pitchFamily="34" charset="-120"/>
                <a:ea typeface="微軟正黑體" pitchFamily="34" charset="-120"/>
              </a:rPr>
              <a:t>勞工處於</a:t>
            </a:r>
            <a:r>
              <a:rPr lang="zh-TW" altLang="en-US" sz="2800" u="sng" dirty="0">
                <a:solidFill>
                  <a:srgbClr val="4F81BD">
                    <a:lumMod val="75000"/>
                  </a:srgbClr>
                </a:solidFill>
                <a:latin typeface="微軟正黑體" pitchFamily="34" charset="-120"/>
                <a:ea typeface="微軟正黑體" pitchFamily="34" charset="-120"/>
              </a:rPr>
              <a:t>雇主指揮命令</a:t>
            </a:r>
            <a:r>
              <a:rPr lang="zh-TW" altLang="en-US" sz="2800" dirty="0">
                <a:solidFill>
                  <a:srgbClr val="4F81BD">
                    <a:lumMod val="75000"/>
                  </a:srgbClr>
                </a:solidFill>
                <a:latin typeface="微軟正黑體" pitchFamily="34" charset="-120"/>
                <a:ea typeface="微軟正黑體" pitchFamily="34" charset="-120"/>
              </a:rPr>
              <a:t>下之時間，或勞工在</a:t>
            </a:r>
            <a:r>
              <a:rPr lang="zh-TW" altLang="en-US" sz="2800" u="sng" dirty="0">
                <a:solidFill>
                  <a:srgbClr val="4F81BD">
                    <a:lumMod val="75000"/>
                  </a:srgbClr>
                </a:solidFill>
                <a:latin typeface="微軟正黑體" pitchFamily="34" charset="-120"/>
                <a:ea typeface="微軟正黑體" pitchFamily="34" charset="-120"/>
              </a:rPr>
              <a:t>雇主明示或默示下從事業務</a:t>
            </a:r>
            <a:r>
              <a:rPr lang="zh-TW" altLang="en-US" sz="2800" dirty="0">
                <a:solidFill>
                  <a:srgbClr val="4F81BD">
                    <a:lumMod val="75000"/>
                  </a:srgbClr>
                </a:solidFill>
                <a:latin typeface="微軟正黑體" pitchFamily="34" charset="-120"/>
                <a:ea typeface="微軟正黑體" pitchFamily="34" charset="-120"/>
              </a:rPr>
              <a:t>之時間</a:t>
            </a:r>
            <a:r>
              <a:rPr lang="zh-TW" altLang="en-US" sz="2800" dirty="0" smtClean="0">
                <a:solidFill>
                  <a:srgbClr val="4F81BD">
                    <a:lumMod val="75000"/>
                  </a:srgbClr>
                </a:solidFill>
                <a:latin typeface="微軟正黑體" pitchFamily="34" charset="-120"/>
                <a:ea typeface="微軟正黑體" pitchFamily="34" charset="-120"/>
              </a:rPr>
              <a:t>而言。又</a:t>
            </a:r>
            <a:r>
              <a:rPr lang="zh-TW" altLang="en-US" sz="2800" dirty="0">
                <a:solidFill>
                  <a:srgbClr val="4F81BD">
                    <a:lumMod val="75000"/>
                  </a:srgbClr>
                </a:solidFill>
                <a:latin typeface="微軟正黑體" pitchFamily="34" charset="-120"/>
                <a:ea typeface="微軟正黑體" pitchFamily="34" charset="-120"/>
              </a:rPr>
              <a:t>所稱之</a:t>
            </a:r>
            <a:r>
              <a:rPr lang="zh-TW" altLang="en-US" sz="2800" b="1" u="sng" dirty="0">
                <a:solidFill>
                  <a:srgbClr val="4F81B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待命時間</a:t>
            </a:r>
            <a:r>
              <a:rPr lang="zh-TW" altLang="en-US" sz="2800" dirty="0">
                <a:solidFill>
                  <a:srgbClr val="4F81BD">
                    <a:lumMod val="75000"/>
                  </a:srgbClr>
                </a:solidFill>
                <a:latin typeface="微軟正黑體" pitchFamily="34" charset="-120"/>
                <a:ea typeface="微軟正黑體" pitchFamily="34" charset="-120"/>
              </a:rPr>
              <a:t>，應指</a:t>
            </a:r>
            <a:r>
              <a:rPr lang="zh-TW" altLang="en-US" sz="2800" u="sng" dirty="0">
                <a:solidFill>
                  <a:srgbClr val="4F81BD">
                    <a:lumMod val="75000"/>
                  </a:srgbClr>
                </a:solidFill>
                <a:latin typeface="微軟正黑體" pitchFamily="34" charset="-120"/>
                <a:ea typeface="微軟正黑體" pitchFamily="34" charset="-120"/>
              </a:rPr>
              <a:t>勞工縱未從事勞務</a:t>
            </a:r>
            <a:r>
              <a:rPr lang="zh-TW" altLang="en-US" sz="2800" dirty="0">
                <a:solidFill>
                  <a:srgbClr val="4F81BD">
                    <a:lumMod val="75000"/>
                  </a:srgbClr>
                </a:solidFill>
                <a:latin typeface="微軟正黑體" pitchFamily="34" charset="-120"/>
                <a:ea typeface="微軟正黑體" pitchFamily="34" charset="-120"/>
              </a:rPr>
              <a:t>，卻</a:t>
            </a:r>
            <a:r>
              <a:rPr lang="zh-TW" altLang="en-US" sz="2800" u="sng" dirty="0" smtClean="0">
                <a:solidFill>
                  <a:srgbClr val="4F81BD">
                    <a:lumMod val="75000"/>
                  </a:srgbClr>
                </a:solidFill>
                <a:latin typeface="微軟正黑體" pitchFamily="34" charset="-120"/>
                <a:ea typeface="微軟正黑體" pitchFamily="34" charset="-120"/>
              </a:rPr>
              <a:t>處於</a:t>
            </a:r>
            <a:r>
              <a:rPr lang="zh-TW" altLang="en-US" sz="2800" u="sng" dirty="0">
                <a:solidFill>
                  <a:srgbClr val="4F81BD">
                    <a:lumMod val="75000"/>
                  </a:srgbClr>
                </a:solidFill>
                <a:latin typeface="微軟正黑體" pitchFamily="34" charset="-120"/>
                <a:ea typeface="微軟正黑體" pitchFamily="34" charset="-120"/>
              </a:rPr>
              <a:t>隨時等待雇主指示命令</a:t>
            </a:r>
            <a:r>
              <a:rPr lang="zh-TW" altLang="en-US" sz="2800" dirty="0" smtClean="0">
                <a:solidFill>
                  <a:srgbClr val="4F81BD">
                    <a:lumMod val="75000"/>
                  </a:srgbClr>
                </a:solidFill>
                <a:latin typeface="微軟正黑體" pitchFamily="34" charset="-120"/>
                <a:ea typeface="微軟正黑體" pitchFamily="34" charset="-120"/>
              </a:rPr>
              <a:t>之下</a:t>
            </a:r>
            <a:r>
              <a:rPr lang="zh-TW" altLang="en-US" sz="2800" dirty="0">
                <a:solidFill>
                  <a:srgbClr val="4F81BD">
                    <a:lumMod val="75000"/>
                  </a:srgbClr>
                </a:solidFill>
                <a:latin typeface="微軟正黑體" pitchFamily="34" charset="-120"/>
                <a:ea typeface="微軟正黑體" pitchFamily="34" charset="-120"/>
              </a:rPr>
              <a:t>而言</a:t>
            </a:r>
            <a:r>
              <a:rPr lang="zh-TW" altLang="en-US" sz="2800" dirty="0" smtClean="0">
                <a:solidFill>
                  <a:srgbClr val="4F81BD">
                    <a:lumMod val="75000"/>
                  </a:srgbClr>
                </a:solidFill>
                <a:latin typeface="微軟正黑體" pitchFamily="34" charset="-120"/>
                <a:ea typeface="微軟正黑體" pitchFamily="34" charset="-120"/>
              </a:rPr>
              <a:t>。</a:t>
            </a:r>
            <a:endParaRPr lang="zh-TW" altLang="en-US" sz="2800" dirty="0">
              <a:solidFill>
                <a:srgbClr val="4F81BD">
                  <a:lumMod val="75000"/>
                </a:srgb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11928287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實務見解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08653"/>
          </a:xfrm>
          <a:prstGeom prst="rect">
            <a:avLst/>
          </a:prstGeom>
          <a:noFill/>
        </p:spPr>
        <p:txBody>
          <a:bodyPr wrap="square" rtlCol="0">
            <a:spAutoFit/>
          </a:bodyPr>
          <a:lstStyle/>
          <a:p>
            <a:pPr lvl="0">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臺北高等行政法院</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100.11.9</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100</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年簡字第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533</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行政</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判決</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指</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實際上</a:t>
            </a:r>
            <a:r>
              <a:rPr kumimoji="0" lang="zh-TW" altLang="en-US" sz="28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使勞工工作</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的時間</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，然</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此非僅指勞工實際上從事身體的勞動或作業的時間，</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即使沒有</a:t>
            </a:r>
            <a:r>
              <a:rPr kumimoji="0" lang="zh-TW" altLang="en-US" sz="28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具體的作業，勞工在雇主指揮監督下，處於特定之</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隨時提供</a:t>
            </a:r>
            <a:r>
              <a:rPr kumimoji="0" lang="zh-TW" altLang="en-US" sz="28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勞務狀態的待命時間，亦應是屬工作時間</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264277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34</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實務見解</a:t>
            </a:r>
          </a:p>
        </p:txBody>
      </p:sp>
      <p:sp>
        <p:nvSpPr>
          <p:cNvPr id="52" name="文字方塊 51"/>
          <p:cNvSpPr txBox="1"/>
          <p:nvPr/>
        </p:nvSpPr>
        <p:spPr>
          <a:xfrm>
            <a:off x="360000" y="1619999"/>
            <a:ext cx="8460000" cy="3077766"/>
          </a:xfrm>
          <a:prstGeom prst="rect">
            <a:avLst/>
          </a:prstGeom>
          <a:noFill/>
        </p:spPr>
        <p:txBody>
          <a:bodyPr wrap="square" rtlCol="0">
            <a:spAutoFit/>
          </a:bodyPr>
          <a:lstStyle/>
          <a:p>
            <a:pPr>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臺</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北高等行政法院</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103.5.29</a:t>
            </a:r>
          </a:p>
          <a:p>
            <a:pPr>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【102</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年簡上字第</a:t>
            </a: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88</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行政判決</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57200" indent="-457200">
              <a:spcBef>
                <a:spcPts val="1200"/>
              </a:spcBef>
              <a:buFont typeface="Wingdings" panose="05000000000000000000" pitchFamily="2" charset="2"/>
              <a:buChar char="Ø"/>
              <a:defRPr/>
            </a:pPr>
            <a:r>
              <a:rPr lang="zh-TW" altLang="en-US" sz="2800" dirty="0" smtClean="0">
                <a:solidFill>
                  <a:srgbClr val="4F81BD">
                    <a:lumMod val="75000"/>
                  </a:srgbClr>
                </a:solidFill>
                <a:latin typeface="微軟正黑體" pitchFamily="34" charset="-120"/>
                <a:ea typeface="微軟正黑體" pitchFamily="34" charset="-120"/>
              </a:rPr>
              <a:t>惟該</a:t>
            </a:r>
            <a:r>
              <a:rPr lang="zh-TW" altLang="en-US" sz="2800" u="sng" dirty="0" smtClean="0">
                <a:solidFill>
                  <a:srgbClr val="4F81BD">
                    <a:lumMod val="75000"/>
                  </a:srgbClr>
                </a:solidFill>
                <a:latin typeface="微軟正黑體" pitchFamily="34" charset="-120"/>
                <a:ea typeface="微軟正黑體" pitchFamily="34" charset="-120"/>
              </a:rPr>
              <a:t>待命時間是否受雇主指揮監督，而得自由利用</a:t>
            </a:r>
            <a:r>
              <a:rPr lang="zh-TW" altLang="en-US" sz="2800" dirty="0" smtClean="0">
                <a:solidFill>
                  <a:srgbClr val="4F81BD">
                    <a:lumMod val="75000"/>
                  </a:srgbClr>
                </a:solidFill>
                <a:latin typeface="微軟正黑體" pitchFamily="34" charset="-120"/>
                <a:ea typeface="微軟正黑體" pitchFamily="34" charset="-120"/>
              </a:rPr>
              <a:t>，</a:t>
            </a:r>
            <a:r>
              <a:rPr lang="zh-TW" altLang="en-US" sz="2800" u="sng" dirty="0" smtClean="0">
                <a:solidFill>
                  <a:srgbClr val="4F81BD">
                    <a:lumMod val="75000"/>
                  </a:srgbClr>
                </a:solidFill>
                <a:latin typeface="微軟正黑體" pitchFamily="34" charset="-120"/>
                <a:ea typeface="微軟正黑體" pitchFamily="34" charset="-120"/>
              </a:rPr>
              <a:t>審查標準為勞工是否基於空間自主</a:t>
            </a:r>
            <a:r>
              <a:rPr lang="zh-TW" altLang="en-US" sz="2800" dirty="0" smtClean="0">
                <a:solidFill>
                  <a:srgbClr val="4F81BD">
                    <a:lumMod val="75000"/>
                  </a:srgbClr>
                </a:solidFill>
                <a:latin typeface="微軟正黑體" pitchFamily="34" charset="-120"/>
                <a:ea typeface="微軟正黑體" pitchFamily="34" charset="-120"/>
              </a:rPr>
              <a:t>，在</a:t>
            </a:r>
            <a:r>
              <a:rPr lang="zh-TW" altLang="en-US" sz="2800" u="sng" dirty="0" smtClean="0">
                <a:solidFill>
                  <a:srgbClr val="4F81BD">
                    <a:lumMod val="75000"/>
                  </a:srgbClr>
                </a:solidFill>
                <a:latin typeface="微軟正黑體" pitchFamily="34" charset="-120"/>
                <a:ea typeface="微軟正黑體" pitchFamily="34" charset="-120"/>
              </a:rPr>
              <a:t>非受雇主支配情形下自由活動</a:t>
            </a:r>
            <a:r>
              <a:rPr lang="zh-TW" altLang="en-US" sz="2800" dirty="0" smtClean="0">
                <a:solidFill>
                  <a:srgbClr val="4F81BD">
                    <a:lumMod val="75000"/>
                  </a:srgbClr>
                </a:solidFill>
                <a:latin typeface="微軟正黑體" pitchFamily="34" charset="-120"/>
                <a:ea typeface="微軟正黑體" pitchFamily="34" charset="-120"/>
              </a:rPr>
              <a:t>。</a:t>
            </a:r>
            <a:r>
              <a:rPr lang="en-US" altLang="zh-TW" sz="2800" dirty="0" smtClean="0">
                <a:solidFill>
                  <a:srgbClr val="4F81BD">
                    <a:lumMod val="75000"/>
                  </a:srgbClr>
                </a:solidFill>
                <a:latin typeface="微軟正黑體" pitchFamily="34" charset="-120"/>
                <a:ea typeface="微軟正黑體" pitchFamily="34" charset="-120"/>
              </a:rPr>
              <a:t>【</a:t>
            </a:r>
            <a:r>
              <a:rPr lang="zh-TW" altLang="en-US" sz="2800" dirty="0" smtClean="0">
                <a:solidFill>
                  <a:srgbClr val="1F497D"/>
                </a:solidFill>
                <a:latin typeface="微軟正黑體" pitchFamily="34" charset="-120"/>
                <a:ea typeface="微軟正黑體" pitchFamily="34" charset="-120"/>
              </a:rPr>
              <a:t>重點</a:t>
            </a:r>
            <a:r>
              <a:rPr lang="zh-TW" altLang="en-US" sz="2800" dirty="0">
                <a:solidFill>
                  <a:srgbClr val="1F497D"/>
                </a:solidFill>
                <a:latin typeface="微軟正黑體" pitchFamily="34" charset="-120"/>
                <a:ea typeface="微軟正黑體" pitchFamily="34" charset="-120"/>
              </a:rPr>
              <a:t>應在</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處所主權</a:t>
            </a:r>
            <a:r>
              <a:rPr lang="zh-TW" altLang="en-US" sz="2800" dirty="0">
                <a:solidFill>
                  <a:srgbClr val="1F497D"/>
                </a:solidFill>
                <a:latin typeface="微軟正黑體" pitchFamily="34" charset="-120"/>
                <a:ea typeface="微軟正黑體" pitchFamily="34" charset="-120"/>
              </a:rPr>
              <a:t>之</a:t>
            </a:r>
            <a:r>
              <a:rPr lang="zh-TW" altLang="en-US" sz="2800" dirty="0" smtClean="0">
                <a:solidFill>
                  <a:srgbClr val="1F497D"/>
                </a:solidFill>
                <a:latin typeface="微軟正黑體" pitchFamily="34" charset="-120"/>
                <a:ea typeface="微軟正黑體" pitchFamily="34" charset="-120"/>
              </a:rPr>
              <a:t>觀察</a:t>
            </a:r>
            <a:r>
              <a:rPr lang="en-US" altLang="zh-TW" sz="2800" dirty="0" smtClean="0">
                <a:solidFill>
                  <a:srgbClr val="1F497D"/>
                </a:solidFill>
                <a:latin typeface="微軟正黑體" pitchFamily="34" charset="-120"/>
                <a:ea typeface="微軟正黑體" pitchFamily="34" charset="-120"/>
              </a:rPr>
              <a:t>】</a:t>
            </a:r>
            <a:endParaRPr lang="zh-TW" altLang="en-US" sz="2800" dirty="0">
              <a:solidFill>
                <a:srgbClr val="1F497D"/>
              </a:solidFill>
              <a:latin typeface="微軟正黑體" pitchFamily="34" charset="-120"/>
              <a:ea typeface="微軟正黑體" pitchFamily="34" charset="-120"/>
            </a:endParaRPr>
          </a:p>
        </p:txBody>
      </p:sp>
    </p:spTree>
    <p:extLst>
      <p:ext uri="{BB962C8B-B14F-4D97-AF65-F5344CB8AC3E}">
        <p14:creationId xmlns:p14="http://schemas.microsoft.com/office/powerpoint/2010/main" val="35764153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實務見解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939540"/>
          </a:xfrm>
          <a:prstGeom prst="rect">
            <a:avLst/>
          </a:prstGeom>
          <a:noFill/>
        </p:spPr>
        <p:txBody>
          <a:bodyPr wrap="square" rtlCol="0">
            <a:spAutoFit/>
          </a:bodyPr>
          <a:lstStyle/>
          <a:p>
            <a:pPr lvl="0">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臺灣高等法院高雄分院</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101.11.27</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101</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年勞上字第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14</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民事</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判決</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惟</a:t>
            </a:r>
            <a:r>
              <a:rPr kumimoji="0" lang="zh-TW" altLang="en-US" sz="2800" b="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工作</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時間</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之認定，應以勞工</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在雇主指揮監督下服勞務</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a:t>
            </a: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時間</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為據，此項認定固不應以勞工實際有從事勞務之狀態</a:t>
            </a: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為唯一</a:t>
            </a:r>
            <a:r>
              <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依據，而</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應包括勞工為履行該勞務而不得自由活動</a:t>
            </a:r>
            <a:r>
              <a:rPr kumimoji="0" lang="zh-TW" altLang="en-US" sz="2800" b="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之待命</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期間在內，但仍應以勞工在該待命期間確有受雇主</a:t>
            </a:r>
            <a:r>
              <a:rPr kumimoji="0" lang="zh-TW" altLang="en-US" sz="2800" b="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指揮</a:t>
            </a:r>
            <a:r>
              <a:rPr kumimoji="0" lang="zh-TW" altLang="en-US" sz="2800" b="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監督而無法享有自由活動之利益為要件</a:t>
            </a:r>
            <a:r>
              <a:rPr kumimoji="0" lang="zh-TW" altLang="en-US" sz="2800" b="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zh-TW" altLang="en-US" sz="2800" b="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8438087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36</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1" name="標題 2"/>
          <p:cNvSpPr txBox="1">
            <a:spLocks/>
          </p:cNvSpPr>
          <p:nvPr/>
        </p:nvSpPr>
        <p:spPr>
          <a:xfrm>
            <a:off x="0" y="2880000"/>
            <a:ext cx="9139395"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工時的種類及態樣</a:t>
            </a:r>
          </a:p>
        </p:txBody>
      </p:sp>
    </p:spTree>
    <p:extLst>
      <p:ext uri="{BB962C8B-B14F-4D97-AF65-F5344CB8AC3E}">
        <p14:creationId xmlns:p14="http://schemas.microsoft.com/office/powerpoint/2010/main" val="956238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marL="571500" marR="0" lvl="0" indent="-5715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每日</a:t>
            </a: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3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rPr>
              <a:t>（勞 </a:t>
            </a:r>
            <a:r>
              <a:rPr kumimoji="0" lang="en-US" altLang="zh-TW"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rPr>
              <a:t>30-1</a:t>
            </a:r>
            <a:r>
              <a:rPr kumimoji="0" lang="zh-TW" altLang="en-US"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rPr>
              <a:t>）</a:t>
            </a:r>
            <a:endParaRPr kumimoji="0" lang="en-US" altLang="zh-TW"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endParaRPr>
          </a:p>
          <a:p>
            <a:pPr marL="571500" marR="0" lvl="0" indent="-5715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每週不得超過</a:t>
            </a:r>
            <a:r>
              <a:rPr kumimoji="0" lang="en-US" altLang="zh-TW" sz="3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40</a:t>
            </a:r>
            <a:r>
              <a:rPr kumimoji="0" lang="zh-TW" altLang="en-US" sz="3600" b="1" i="0" u="none" strike="noStrike" kern="1200" cap="none"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3600" i="0" u="none" strike="noStrike" kern="1200" cap="none" spc="0" normalizeH="0" baseline="0" noProof="0" dirty="0">
                <a:ln>
                  <a:noFill/>
                </a:ln>
                <a:solidFill>
                  <a:schemeClr val="tx2">
                    <a:lumMod val="75000"/>
                  </a:schemeClr>
                </a:solidFill>
                <a:uLnTx/>
                <a:uFillTx/>
                <a:latin typeface="微軟正黑體" pitchFamily="34" charset="-120"/>
                <a:ea typeface="微軟正黑體" pitchFamily="34" charset="-120"/>
                <a:cs typeface="+mn-cs"/>
              </a:rPr>
              <a:t>（勞 </a:t>
            </a:r>
            <a:r>
              <a:rPr kumimoji="0" lang="en-US" altLang="zh-TW" sz="3600" i="0" u="none" strike="noStrike" kern="1200" cap="none" spc="0" normalizeH="0" baseline="0" noProof="0" dirty="0">
                <a:ln>
                  <a:noFill/>
                </a:ln>
                <a:solidFill>
                  <a:schemeClr val="tx2">
                    <a:lumMod val="75000"/>
                  </a:schemeClr>
                </a:solidFill>
                <a:uLnTx/>
                <a:uFillTx/>
                <a:latin typeface="微軟正黑體" pitchFamily="34" charset="-120"/>
                <a:ea typeface="微軟正黑體" pitchFamily="34" charset="-120"/>
                <a:cs typeface="+mn-cs"/>
              </a:rPr>
              <a:t>30-1</a:t>
            </a:r>
            <a:r>
              <a:rPr kumimoji="0" lang="zh-TW" altLang="en-US"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rPr>
              <a:t>）</a:t>
            </a:r>
            <a:endParaRPr kumimoji="0" lang="en-US" altLang="zh-TW" sz="3600" i="0" u="none" strike="noStrike" kern="1200" cap="none" spc="0" normalizeH="0" baseline="0" noProof="0" dirty="0" smtClean="0">
              <a:ln>
                <a:noFill/>
              </a:ln>
              <a:solidFill>
                <a:schemeClr val="tx2">
                  <a:lumMod val="75000"/>
                </a:schemeClr>
              </a:solidFill>
              <a:uLnTx/>
              <a:uFillTx/>
              <a:latin typeface="微軟正黑體" pitchFamily="34" charset="-120"/>
              <a:ea typeface="微軟正黑體" pitchFamily="34" charset="-120"/>
              <a:cs typeface="+mn-cs"/>
            </a:endParaRPr>
          </a:p>
          <a:p>
            <a:pPr marL="571500" marR="0" lvl="0" indent="-571500" algn="l" defTabSz="914400" rtl="0" eaLnBrk="1" fontAlgn="auto" latinLnBrk="0" hangingPunct="1">
              <a:lnSpc>
                <a:spcPct val="100000"/>
              </a:lnSpc>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經變更原則約定後之：</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576000" marR="0" lvl="0" indent="0" algn="l" defTabSz="914400" rtl="0" eaLnBrk="1" fontAlgn="auto" latinLnBrk="0" hangingPunct="1">
              <a:lnSpc>
                <a:spcPct val="100000"/>
              </a:lnSpc>
              <a:spcBef>
                <a:spcPts val="1200"/>
              </a:spcBef>
              <a:spcAft>
                <a:spcPts val="0"/>
              </a:spcAft>
              <a:buClrTx/>
              <a:buSzTx/>
              <a:buFontTx/>
              <a:buNone/>
              <a:tabLst/>
              <a:defRPr/>
            </a:pPr>
            <a:r>
              <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週：每日不得超過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r>
              <a:rPr kumimoji="0" lang="zh-TW" altLang="en-US" sz="26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、每週不得超過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endPar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576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4</a:t>
            </a:r>
            <a:r>
              <a:rPr kumimoji="0" lang="zh-TW" altLang="en-US" sz="26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週：每日不得超過</a:t>
            </a:r>
            <a:r>
              <a:rPr kumimoji="0" lang="en-US" altLang="zh-TW" sz="2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小時（單週最高可達</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70</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endPar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576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8</a:t>
            </a:r>
            <a:r>
              <a:rPr kumimoji="0" lang="zh-TW" altLang="en-US" sz="26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週：每日不得</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r>
              <a:rPr kumimoji="0" lang="zh-TW" altLang="en-US" sz="26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、每週不得超過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endParaRPr kumimoji="0" lang="en-US" altLang="zh-TW" sz="26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9000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輪班工時</a:t>
            </a:r>
            <a:r>
              <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789</a:t>
            </a:r>
            <a:r>
              <a:rPr kumimoji="0" lang="zh-TW" altLang="en-US"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的適法性？</a:t>
            </a:r>
            <a:endPar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a:p>
            <a:pPr marL="900000" marR="0" lvl="0" indent="-342900" algn="l" defTabSz="914400" rtl="0" eaLnBrk="1" fontAlgn="auto" latinLnBrk="0" hangingPunct="1">
              <a:lnSpc>
                <a:spcPct val="100000"/>
              </a:lnSpc>
              <a:spcBef>
                <a:spcPts val="600"/>
              </a:spcBef>
              <a:spcAft>
                <a:spcPts val="600"/>
              </a:spcAft>
              <a:buClrTx/>
              <a:buSzTx/>
              <a:buFont typeface="Wingdings" panose="05000000000000000000" pitchFamily="2" charset="2"/>
              <a:buChar char="ü"/>
              <a:tabLst/>
              <a:defRPr/>
            </a:pP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請假時段</a:t>
            </a:r>
            <a:r>
              <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輪班制者</a:t>
            </a:r>
            <a:r>
              <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應否列入工時計算？</a:t>
            </a:r>
            <a:endPar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endParaRPr>
          </a:p>
          <a:p>
            <a:pPr marL="9000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rPr>
              <a:t>跨越二曆日者，其工作時間應合併計算（細則</a:t>
            </a:r>
            <a:r>
              <a:rPr kumimoji="0" lang="en-US" altLang="zh-TW"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rPr>
              <a:t>-17</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622966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彈性工時</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862322"/>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於正常工時內，雇主得視勞工照顧家庭成員需要，允許勞工於不變更每日正常工作時數下，</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在</a:t>
            </a:r>
            <a:r>
              <a:rPr lang="en-US" altLang="zh-TW" sz="36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36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範圍內，彈性調整工作開始及終止之時間。（勞 </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30-8</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2035749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變形工時</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正常工時變更原則</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724370"/>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週正常工時變更</a:t>
            </a:r>
            <a:r>
              <a:rPr lang="zh-TW" altLang="en-US" sz="3600" dirty="0">
                <a:solidFill>
                  <a:srgbClr val="1F497D">
                    <a:lumMod val="75000"/>
                  </a:srgbClr>
                </a:solidFill>
                <a:latin typeface="微軟正黑體" pitchFamily="34" charset="-120"/>
                <a:ea typeface="微軟正黑體" pitchFamily="34" charset="-120"/>
              </a:rPr>
              <a:t>（勞 </a:t>
            </a:r>
            <a:r>
              <a:rPr lang="en-US" altLang="zh-TW" sz="3600" dirty="0">
                <a:solidFill>
                  <a:srgbClr val="1F497D">
                    <a:lumMod val="75000"/>
                  </a:srgbClr>
                </a:solidFill>
                <a:latin typeface="微軟正黑體" pitchFamily="34" charset="-120"/>
                <a:ea typeface="微軟正黑體" pitchFamily="34" charset="-120"/>
              </a:rPr>
              <a:t>30-2</a:t>
            </a:r>
            <a:r>
              <a:rPr lang="zh-TW" altLang="en-US" sz="3600" dirty="0" smtClean="0">
                <a:solidFill>
                  <a:srgbClr val="1F497D">
                    <a:lumMod val="75000"/>
                  </a:srgbClr>
                </a:solidFill>
                <a:latin typeface="微軟正黑體" pitchFamily="34" charset="-120"/>
                <a:ea typeface="微軟正黑體" pitchFamily="34" charset="-120"/>
              </a:rPr>
              <a:t>）</a:t>
            </a:r>
            <a:endParaRPr kumimoji="0" lang="en-US" altLang="zh-TW" sz="36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經</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中央</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主管機關</a:t>
            </a:r>
            <a:r>
              <a:rPr kumimoji="0" lang="zh-TW" altLang="en-US" sz="26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a:t>
            </a:r>
            <a:r>
              <a:rPr kumimoji="0" lang="zh-TW" altLang="en-US" sz="26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行業</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 </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30-4</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Aft>
                <a:spcPts val="0"/>
              </a:spcAft>
              <a:buClrTx/>
              <a:buSzTx/>
              <a:buFont typeface="+mj-lt"/>
              <a:buAutoNum type="arabicParenR"/>
              <a:tabLst/>
              <a:defRPr/>
            </a:pP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經</a:t>
            </a:r>
            <a:r>
              <a:rPr kumimoji="0" lang="zh-TW" altLang="en-US" sz="26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，如</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事業單位</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無工會者，經勞資</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會議同意。</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Aft>
                <a:spcPts val="0"/>
              </a:spcAft>
              <a:buClrTx/>
              <a:buSzTx/>
              <a:buFont typeface="+mj-lt"/>
              <a:buAutoNum type="arabicParenR"/>
              <a:tabLst/>
              <a:defRPr/>
            </a:pP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得將</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其</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週內</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之正常工作時數，分配於其他工作日。</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Aft>
                <a:spcPts val="0"/>
              </a:spcAft>
              <a:buClrTx/>
              <a:buSzTx/>
              <a:buFont typeface="+mj-lt"/>
              <a:buAutoNum type="arabicParenR" startAt="4"/>
              <a:tabLst/>
              <a:defRPr/>
            </a:pP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其</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分配於</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其他工作日之時數，每日不得</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Aft>
                <a:spcPts val="0"/>
              </a:spcAft>
              <a:buClrTx/>
              <a:buSzTx/>
              <a:buFont typeface="+mj-lt"/>
              <a:buAutoNum type="arabicParenR" startAt="4"/>
              <a:tabLst/>
              <a:defRPr/>
            </a:pP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每週</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工作總時數不得</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超過</a:t>
            </a:r>
            <a:r>
              <a:rPr kumimoji="0" lang="en-US" altLang="zh-TW" sz="26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Aft>
                <a:spcPts val="0"/>
              </a:spcAft>
              <a:buClrTx/>
              <a:buSzTx/>
              <a:buFont typeface="+mj-lt"/>
              <a:buAutoNum type="arabicParenR" startAt="4"/>
              <a:tabLst/>
              <a:defRPr/>
            </a:pP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勞工</a:t>
            </a:r>
            <a:r>
              <a:rPr kumimoji="0" lang="zh-TW" altLang="en-US"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7</a:t>
            </a:r>
            <a:r>
              <a:rPr kumimoji="0" lang="zh-TW" altLang="en-US"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6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中至少應</a:t>
            </a:r>
            <a:r>
              <a:rPr kumimoji="0" lang="zh-TW" altLang="en-US"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1</a:t>
            </a:r>
            <a:r>
              <a:rPr kumimoji="0" lang="zh-TW" altLang="en-US" sz="26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6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之例假</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內之例假及休息日至少應</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4</a:t>
            </a:r>
            <a:r>
              <a:rPr kumimoji="0" lang="zh-TW" altLang="en-US" sz="26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日。（勞 </a:t>
            </a:r>
            <a:r>
              <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36-2-1</a:t>
            </a:r>
            <a:r>
              <a:rPr kumimoji="0" lang="zh-TW" altLang="en-US"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6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10546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a:t>
            </a:r>
            <a:endPar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單日正常工時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 xmlns:a16="http://schemas.microsoft.com/office/drawing/2014/main" val="2730192376"/>
                    </a:ext>
                  </a:extLst>
                </a:gridCol>
                <a:gridCol w="918102">
                  <a:extLst>
                    <a:ext uri="{9D8B030D-6E8A-4147-A177-3AD203B41FA5}">
                      <a16:colId xmlns="" xmlns:a16="http://schemas.microsoft.com/office/drawing/2014/main" val="943246804"/>
                    </a:ext>
                  </a:extLst>
                </a:gridCol>
                <a:gridCol w="918102">
                  <a:extLst>
                    <a:ext uri="{9D8B030D-6E8A-4147-A177-3AD203B41FA5}">
                      <a16:colId xmlns="" xmlns:a16="http://schemas.microsoft.com/office/drawing/2014/main" val="3303321768"/>
                    </a:ext>
                  </a:extLst>
                </a:gridCol>
                <a:gridCol w="918102">
                  <a:extLst>
                    <a:ext uri="{9D8B030D-6E8A-4147-A177-3AD203B41FA5}">
                      <a16:colId xmlns="" xmlns:a16="http://schemas.microsoft.com/office/drawing/2014/main" val="3423299089"/>
                    </a:ext>
                  </a:extLst>
                </a:gridCol>
                <a:gridCol w="918102">
                  <a:extLst>
                    <a:ext uri="{9D8B030D-6E8A-4147-A177-3AD203B41FA5}">
                      <a16:colId xmlns="" xmlns:a16="http://schemas.microsoft.com/office/drawing/2014/main" val="4205702476"/>
                    </a:ext>
                  </a:extLst>
                </a:gridCol>
                <a:gridCol w="918102">
                  <a:extLst>
                    <a:ext uri="{9D8B030D-6E8A-4147-A177-3AD203B41FA5}">
                      <a16:colId xmlns="" xmlns:a16="http://schemas.microsoft.com/office/drawing/2014/main" val="833474401"/>
                    </a:ext>
                  </a:extLst>
                </a:gridCol>
                <a:gridCol w="918102">
                  <a:extLst>
                    <a:ext uri="{9D8B030D-6E8A-4147-A177-3AD203B41FA5}">
                      <a16:colId xmlns="" xmlns:a16="http://schemas.microsoft.com/office/drawing/2014/main" val="102726427"/>
                    </a:ext>
                  </a:extLst>
                </a:gridCol>
                <a:gridCol w="918102">
                  <a:extLst>
                    <a:ext uri="{9D8B030D-6E8A-4147-A177-3AD203B41FA5}">
                      <a16:colId xmlns="" xmlns:a16="http://schemas.microsoft.com/office/drawing/2014/main" val="980057632"/>
                    </a:ext>
                  </a:extLst>
                </a:gridCol>
              </a:tblGrid>
              <a:tr h="833314">
                <a:tc>
                  <a:txBody>
                    <a:bodyPr/>
                    <a:lstStyle/>
                    <a:p>
                      <a:endParaRPr lang="zh-TW" altLang="en-US"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 xmlns:a16="http://schemas.microsoft.com/office/drawing/2014/main" val="3955430910"/>
                  </a:ext>
                </a:extLst>
              </a:tr>
              <a:tr h="416657">
                <a:tc rowSpan="2">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zh-TW" altLang="en-US" sz="18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en-US" altLang="zh-TW" sz="18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zh-TW" altLang="en-US" sz="1800" b="1" dirty="0" smtClean="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空班</a:t>
                      </a:r>
                      <a:endParaRPr lang="zh-TW" altLang="en-US" sz="1800" b="1"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155826580"/>
                  </a:ext>
                </a:extLst>
              </a:tr>
              <a:tr h="416657">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274414046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zh-TW" altLang="en-US" sz="1800" b="1" dirty="0" smtClean="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空班</a:t>
                      </a:r>
                      <a:endParaRPr lang="en-US" altLang="zh-TW" sz="1800" b="1"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3335030979"/>
                  </a:ext>
                </a:extLst>
              </a:tr>
            </a:tbl>
          </a:graphicData>
        </a:graphic>
      </p:graphicFrame>
      <p:sp>
        <p:nvSpPr>
          <p:cNvPr id="36" name="文字方塊 35"/>
          <p:cNvSpPr txBox="1"/>
          <p:nvPr/>
        </p:nvSpPr>
        <p:spPr>
          <a:xfrm>
            <a:off x="4608000" y="3744000"/>
            <a:ext cx="864000" cy="79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860229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單週正常工時</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48</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 xmlns:a16="http://schemas.microsoft.com/office/drawing/2014/main" val="2730192376"/>
                    </a:ext>
                  </a:extLst>
                </a:gridCol>
                <a:gridCol w="918102">
                  <a:extLst>
                    <a:ext uri="{9D8B030D-6E8A-4147-A177-3AD203B41FA5}">
                      <a16:colId xmlns="" xmlns:a16="http://schemas.microsoft.com/office/drawing/2014/main" val="943246804"/>
                    </a:ext>
                  </a:extLst>
                </a:gridCol>
                <a:gridCol w="918102">
                  <a:extLst>
                    <a:ext uri="{9D8B030D-6E8A-4147-A177-3AD203B41FA5}">
                      <a16:colId xmlns="" xmlns:a16="http://schemas.microsoft.com/office/drawing/2014/main" val="3303321768"/>
                    </a:ext>
                  </a:extLst>
                </a:gridCol>
                <a:gridCol w="918102">
                  <a:extLst>
                    <a:ext uri="{9D8B030D-6E8A-4147-A177-3AD203B41FA5}">
                      <a16:colId xmlns="" xmlns:a16="http://schemas.microsoft.com/office/drawing/2014/main" val="3423299089"/>
                    </a:ext>
                  </a:extLst>
                </a:gridCol>
                <a:gridCol w="918102">
                  <a:extLst>
                    <a:ext uri="{9D8B030D-6E8A-4147-A177-3AD203B41FA5}">
                      <a16:colId xmlns="" xmlns:a16="http://schemas.microsoft.com/office/drawing/2014/main" val="4205702476"/>
                    </a:ext>
                  </a:extLst>
                </a:gridCol>
                <a:gridCol w="918102">
                  <a:extLst>
                    <a:ext uri="{9D8B030D-6E8A-4147-A177-3AD203B41FA5}">
                      <a16:colId xmlns="" xmlns:a16="http://schemas.microsoft.com/office/drawing/2014/main" val="833474401"/>
                    </a:ext>
                  </a:extLst>
                </a:gridCol>
                <a:gridCol w="918102">
                  <a:extLst>
                    <a:ext uri="{9D8B030D-6E8A-4147-A177-3AD203B41FA5}">
                      <a16:colId xmlns="" xmlns:a16="http://schemas.microsoft.com/office/drawing/2014/main" val="102726427"/>
                    </a:ext>
                  </a:extLst>
                </a:gridCol>
                <a:gridCol w="918102">
                  <a:extLst>
                    <a:ext uri="{9D8B030D-6E8A-4147-A177-3AD203B41FA5}">
                      <a16:colId xmlns="" xmlns:a16="http://schemas.microsoft.com/office/drawing/2014/main"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 xmlns:a16="http://schemas.microsoft.com/office/drawing/2014/main"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3335030979"/>
                  </a:ext>
                </a:extLst>
              </a:tr>
            </a:tbl>
          </a:graphicData>
        </a:graphic>
      </p:graphicFrame>
      <p:sp>
        <p:nvSpPr>
          <p:cNvPr id="36" name="文字方塊 35"/>
          <p:cNvSpPr txBox="1"/>
          <p:nvPr/>
        </p:nvSpPr>
        <p:spPr>
          <a:xfrm>
            <a:off x="2772000" y="3744000"/>
            <a:ext cx="5436000" cy="79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469876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連續工作</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 xmlns:a16="http://schemas.microsoft.com/office/drawing/2014/main" val="2730192376"/>
                    </a:ext>
                  </a:extLst>
                </a:gridCol>
                <a:gridCol w="918102">
                  <a:extLst>
                    <a:ext uri="{9D8B030D-6E8A-4147-A177-3AD203B41FA5}">
                      <a16:colId xmlns="" xmlns:a16="http://schemas.microsoft.com/office/drawing/2014/main" val="943246804"/>
                    </a:ext>
                  </a:extLst>
                </a:gridCol>
                <a:gridCol w="918102">
                  <a:extLst>
                    <a:ext uri="{9D8B030D-6E8A-4147-A177-3AD203B41FA5}">
                      <a16:colId xmlns="" xmlns:a16="http://schemas.microsoft.com/office/drawing/2014/main" val="3303321768"/>
                    </a:ext>
                  </a:extLst>
                </a:gridCol>
                <a:gridCol w="918102">
                  <a:extLst>
                    <a:ext uri="{9D8B030D-6E8A-4147-A177-3AD203B41FA5}">
                      <a16:colId xmlns="" xmlns:a16="http://schemas.microsoft.com/office/drawing/2014/main" val="3423299089"/>
                    </a:ext>
                  </a:extLst>
                </a:gridCol>
                <a:gridCol w="918102">
                  <a:extLst>
                    <a:ext uri="{9D8B030D-6E8A-4147-A177-3AD203B41FA5}">
                      <a16:colId xmlns="" xmlns:a16="http://schemas.microsoft.com/office/drawing/2014/main" val="4205702476"/>
                    </a:ext>
                  </a:extLst>
                </a:gridCol>
                <a:gridCol w="918102">
                  <a:extLst>
                    <a:ext uri="{9D8B030D-6E8A-4147-A177-3AD203B41FA5}">
                      <a16:colId xmlns="" xmlns:a16="http://schemas.microsoft.com/office/drawing/2014/main" val="833474401"/>
                    </a:ext>
                  </a:extLst>
                </a:gridCol>
                <a:gridCol w="918102">
                  <a:extLst>
                    <a:ext uri="{9D8B030D-6E8A-4147-A177-3AD203B41FA5}">
                      <a16:colId xmlns="" xmlns:a16="http://schemas.microsoft.com/office/drawing/2014/main" val="102726427"/>
                    </a:ext>
                  </a:extLst>
                </a:gridCol>
                <a:gridCol w="918102">
                  <a:extLst>
                    <a:ext uri="{9D8B030D-6E8A-4147-A177-3AD203B41FA5}">
                      <a16:colId xmlns="" xmlns:a16="http://schemas.microsoft.com/office/drawing/2014/main"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 xmlns:a16="http://schemas.microsoft.com/office/drawing/2014/main"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3335030979"/>
                  </a:ext>
                </a:extLst>
              </a:tr>
            </a:tbl>
          </a:graphicData>
        </a:graphic>
      </p:graphicFrame>
      <p:cxnSp>
        <p:nvCxnSpPr>
          <p:cNvPr id="37" name="直線接點 36"/>
          <p:cNvCxnSpPr/>
          <p:nvPr/>
        </p:nvCxnSpPr>
        <p:spPr>
          <a:xfrm>
            <a:off x="2736000" y="3744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8226000" y="3744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1836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836000" y="5364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5472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5498645" y="4518000"/>
            <a:ext cx="27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0" name="直線接點 89"/>
          <p:cNvCxnSpPr/>
          <p:nvPr/>
        </p:nvCxnSpPr>
        <p:spPr>
          <a:xfrm>
            <a:off x="2754000" y="3726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1" name="直線接點 90"/>
          <p:cNvCxnSpPr/>
          <p:nvPr/>
        </p:nvCxnSpPr>
        <p:spPr>
          <a:xfrm>
            <a:off x="1818000" y="4572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2161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連續工作</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天</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含加班</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 xmlns:a16="http://schemas.microsoft.com/office/drawing/2014/main" val="2730192376"/>
                    </a:ext>
                  </a:extLst>
                </a:gridCol>
                <a:gridCol w="918102">
                  <a:extLst>
                    <a:ext uri="{9D8B030D-6E8A-4147-A177-3AD203B41FA5}">
                      <a16:colId xmlns="" xmlns:a16="http://schemas.microsoft.com/office/drawing/2014/main" val="943246804"/>
                    </a:ext>
                  </a:extLst>
                </a:gridCol>
                <a:gridCol w="918102">
                  <a:extLst>
                    <a:ext uri="{9D8B030D-6E8A-4147-A177-3AD203B41FA5}">
                      <a16:colId xmlns="" xmlns:a16="http://schemas.microsoft.com/office/drawing/2014/main" val="3303321768"/>
                    </a:ext>
                  </a:extLst>
                </a:gridCol>
                <a:gridCol w="918102">
                  <a:extLst>
                    <a:ext uri="{9D8B030D-6E8A-4147-A177-3AD203B41FA5}">
                      <a16:colId xmlns="" xmlns:a16="http://schemas.microsoft.com/office/drawing/2014/main" val="3423299089"/>
                    </a:ext>
                  </a:extLst>
                </a:gridCol>
                <a:gridCol w="918102">
                  <a:extLst>
                    <a:ext uri="{9D8B030D-6E8A-4147-A177-3AD203B41FA5}">
                      <a16:colId xmlns="" xmlns:a16="http://schemas.microsoft.com/office/drawing/2014/main" val="4205702476"/>
                    </a:ext>
                  </a:extLst>
                </a:gridCol>
                <a:gridCol w="918102">
                  <a:extLst>
                    <a:ext uri="{9D8B030D-6E8A-4147-A177-3AD203B41FA5}">
                      <a16:colId xmlns="" xmlns:a16="http://schemas.microsoft.com/office/drawing/2014/main" val="833474401"/>
                    </a:ext>
                  </a:extLst>
                </a:gridCol>
                <a:gridCol w="918102">
                  <a:extLst>
                    <a:ext uri="{9D8B030D-6E8A-4147-A177-3AD203B41FA5}">
                      <a16:colId xmlns="" xmlns:a16="http://schemas.microsoft.com/office/drawing/2014/main" val="102726427"/>
                    </a:ext>
                  </a:extLst>
                </a:gridCol>
                <a:gridCol w="918102">
                  <a:extLst>
                    <a:ext uri="{9D8B030D-6E8A-4147-A177-3AD203B41FA5}">
                      <a16:colId xmlns="" xmlns:a16="http://schemas.microsoft.com/office/drawing/2014/main"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 xmlns:a16="http://schemas.microsoft.com/office/drawing/2014/main"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3335030979"/>
                  </a:ext>
                </a:extLst>
              </a:tr>
            </a:tbl>
          </a:graphicData>
        </a:graphic>
      </p:graphicFrame>
      <p:cxnSp>
        <p:nvCxnSpPr>
          <p:cNvPr id="37" name="直線接點 36"/>
          <p:cNvCxnSpPr/>
          <p:nvPr/>
        </p:nvCxnSpPr>
        <p:spPr>
          <a:xfrm>
            <a:off x="2736000" y="3744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8226000" y="3744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1836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836000" y="5364000"/>
            <a:ext cx="54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7344000" y="4518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0" name="直線接點 89"/>
          <p:cNvCxnSpPr/>
          <p:nvPr/>
        </p:nvCxnSpPr>
        <p:spPr>
          <a:xfrm>
            <a:off x="2754000" y="3726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1" name="直線接點 90"/>
          <p:cNvCxnSpPr/>
          <p:nvPr/>
        </p:nvCxnSpPr>
        <p:spPr>
          <a:xfrm>
            <a:off x="1818000" y="4572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7308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458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變形工時</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正常工時變更原則</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862870"/>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週正常工時變更</a:t>
            </a:r>
            <a:r>
              <a:rPr lang="zh-TW" altLang="en-US" sz="3600" dirty="0">
                <a:solidFill>
                  <a:srgbClr val="1F497D">
                    <a:lumMod val="75000"/>
                  </a:srgbClr>
                </a:solidFill>
                <a:latin typeface="微軟正黑體" pitchFamily="34" charset="-120"/>
                <a:ea typeface="微軟正黑體" pitchFamily="34" charset="-120"/>
              </a:rPr>
              <a:t>（勞 </a:t>
            </a:r>
            <a:r>
              <a:rPr lang="en-US" altLang="zh-TW" sz="3600" dirty="0">
                <a:solidFill>
                  <a:srgbClr val="1F497D">
                    <a:lumMod val="75000"/>
                  </a:srgbClr>
                </a:solidFill>
                <a:latin typeface="微軟正黑體" pitchFamily="34" charset="-120"/>
                <a:ea typeface="微軟正黑體" pitchFamily="34" charset="-120"/>
              </a:rPr>
              <a:t>30</a:t>
            </a:r>
            <a:r>
              <a:rPr lang="zh-TW" altLang="en-US" sz="3600" dirty="0">
                <a:solidFill>
                  <a:srgbClr val="1F497D">
                    <a:lumMod val="75000"/>
                  </a:srgbClr>
                </a:solidFill>
                <a:latin typeface="微軟正黑體" pitchFamily="34" charset="-120"/>
                <a:ea typeface="微軟正黑體" pitchFamily="34" charset="-120"/>
              </a:rPr>
              <a:t>之</a:t>
            </a:r>
            <a:r>
              <a:rPr lang="en-US" altLang="zh-TW" sz="3600" dirty="0">
                <a:solidFill>
                  <a:srgbClr val="1F497D">
                    <a:lumMod val="75000"/>
                  </a:srgbClr>
                </a:solidFill>
                <a:latin typeface="微軟正黑體" pitchFamily="34" charset="-120"/>
                <a:ea typeface="微軟正黑體" pitchFamily="34" charset="-120"/>
              </a:rPr>
              <a:t>1</a:t>
            </a:r>
            <a:r>
              <a:rPr lang="zh-TW" altLang="en-US" sz="3600" dirty="0" smtClean="0">
                <a:solidFill>
                  <a:srgbClr val="1F497D">
                    <a:lumMod val="75000"/>
                  </a:srgbClr>
                </a:solidFill>
                <a:latin typeface="微軟正黑體" pitchFamily="34" charset="-120"/>
                <a:ea typeface="微軟正黑體" pitchFamily="34" charset="-120"/>
              </a:rPr>
              <a:t>）</a:t>
            </a:r>
            <a:endParaRPr kumimoji="0" lang="en-US" altLang="zh-TW" sz="36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endParaRPr>
          </a:p>
          <a:p>
            <a:pPr marL="1152000" marR="0" lvl="0" indent="-576000" algn="l" defTabSz="914400" rtl="0" eaLnBrk="1" fontAlgn="auto" latinLnBrk="0" hangingPunct="1">
              <a:lnSpc>
                <a:spcPct val="100000"/>
              </a:lnSpc>
              <a:spcBef>
                <a:spcPts val="1200"/>
              </a:spcBef>
              <a:spcAft>
                <a:spcPts val="0"/>
              </a:spcAft>
              <a:buClrTx/>
              <a:buSzTx/>
              <a:buFont typeface="+mj-lt"/>
              <a:buAutoNum type="arabicParenR"/>
              <a:tabLst/>
              <a:defRPr/>
            </a:pP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中央</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主管機關</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行業</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經</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，如事業單位無工會者，經勞資會議</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同意。</a:t>
            </a:r>
            <a:endPar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4</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內正常工作時數分配於其他工作日之時數，每日不得</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r>
              <a:rPr kumimoji="0" lang="zh-TW" altLang="en-US" sz="24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不受前條</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第</a:t>
            </a:r>
            <a:r>
              <a:rPr kumimoji="0" lang="en-US" altLang="zh-TW"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項</a:t>
            </a:r>
            <a:r>
              <a:rPr kumimoji="0" lang="zh-TW" altLang="en-US" sz="24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至</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第</a:t>
            </a:r>
            <a:r>
              <a:rPr kumimoji="0" lang="en-US" altLang="zh-TW"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4</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項</a:t>
            </a:r>
            <a:r>
              <a:rPr kumimoji="0" lang="zh-TW" altLang="en-US" sz="24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規定之限制</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當日正常工作時間</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達</a:t>
            </a:r>
            <a:r>
              <a:rPr kumimoji="0" lang="en-US" altLang="zh-TW" sz="2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者，其</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延長工時不得超過</a:t>
            </a:r>
            <a:r>
              <a:rPr kumimoji="0" lang="en-US" altLang="zh-TW" sz="2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endPar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女性勞工，除妊娠或哺乳期間者外，於夜間</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工作不</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受</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第</a:t>
            </a: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49</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條第</a:t>
            </a: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1</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項</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之限制。但雇主應提供必要之安全衛生設施</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勞工</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4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內至少應</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2</a:t>
            </a:r>
            <a:r>
              <a:rPr kumimoji="0" lang="zh-TW" altLang="en-US" sz="24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日之</a:t>
            </a:r>
            <a:r>
              <a:rPr kumimoji="0" lang="zh-TW" altLang="en-US" sz="24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例假</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4</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內之例假及休息日至少應</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8</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 </a:t>
            </a:r>
            <a:r>
              <a:rPr kumimoji="0" lang="en-US" altLang="zh-TW"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36-2-3</a:t>
            </a:r>
            <a:r>
              <a:rPr kumimoji="0" lang="zh-TW" altLang="en-US" sz="24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zh-TW" altLang="en-US" sz="24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595437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單日</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小時，單週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 xmlns:a16="http://schemas.microsoft.com/office/drawing/2014/main" val="240489199"/>
                    </a:ext>
                  </a:extLst>
                </a:gridCol>
                <a:gridCol w="918051">
                  <a:extLst>
                    <a:ext uri="{9D8B030D-6E8A-4147-A177-3AD203B41FA5}">
                      <a16:colId xmlns="" xmlns:a16="http://schemas.microsoft.com/office/drawing/2014/main" val="4089071567"/>
                    </a:ext>
                  </a:extLst>
                </a:gridCol>
                <a:gridCol w="918051">
                  <a:extLst>
                    <a:ext uri="{9D8B030D-6E8A-4147-A177-3AD203B41FA5}">
                      <a16:colId xmlns="" xmlns:a16="http://schemas.microsoft.com/office/drawing/2014/main" val="3840488655"/>
                    </a:ext>
                  </a:extLst>
                </a:gridCol>
                <a:gridCol w="918051">
                  <a:extLst>
                    <a:ext uri="{9D8B030D-6E8A-4147-A177-3AD203B41FA5}">
                      <a16:colId xmlns="" xmlns:a16="http://schemas.microsoft.com/office/drawing/2014/main" val="2270715715"/>
                    </a:ext>
                  </a:extLst>
                </a:gridCol>
                <a:gridCol w="918051">
                  <a:extLst>
                    <a:ext uri="{9D8B030D-6E8A-4147-A177-3AD203B41FA5}">
                      <a16:colId xmlns="" xmlns:a16="http://schemas.microsoft.com/office/drawing/2014/main" val="905924701"/>
                    </a:ext>
                  </a:extLst>
                </a:gridCol>
                <a:gridCol w="918051">
                  <a:extLst>
                    <a:ext uri="{9D8B030D-6E8A-4147-A177-3AD203B41FA5}">
                      <a16:colId xmlns="" xmlns:a16="http://schemas.microsoft.com/office/drawing/2014/main" val="1184985732"/>
                    </a:ext>
                  </a:extLst>
                </a:gridCol>
                <a:gridCol w="918051">
                  <a:extLst>
                    <a:ext uri="{9D8B030D-6E8A-4147-A177-3AD203B41FA5}">
                      <a16:colId xmlns="" xmlns:a16="http://schemas.microsoft.com/office/drawing/2014/main" val="2281525827"/>
                    </a:ext>
                  </a:extLst>
                </a:gridCol>
                <a:gridCol w="918051">
                  <a:extLst>
                    <a:ext uri="{9D8B030D-6E8A-4147-A177-3AD203B41FA5}">
                      <a16:colId xmlns="" xmlns:a16="http://schemas.microsoft.com/office/drawing/2014/main"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 xmlns:a16="http://schemas.microsoft.com/office/drawing/2014/main"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 xmlns:a16="http://schemas.microsoft.com/office/drawing/2014/main"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 xmlns:a16="http://schemas.microsoft.com/office/drawing/2014/main"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 xmlns:a16="http://schemas.microsoft.com/office/drawing/2014/main"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 xmlns:a16="http://schemas.microsoft.com/office/drawing/2014/main" val="668160398"/>
                  </a:ext>
                </a:extLst>
              </a:tr>
              <a:tr h="327994">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430368202"/>
                  </a:ext>
                </a:extLst>
              </a:tr>
            </a:tbl>
          </a:graphicData>
        </a:graphic>
      </p:graphicFrame>
      <p:sp>
        <p:nvSpPr>
          <p:cNvPr id="36" name="文字方塊 35"/>
          <p:cNvSpPr txBox="1"/>
          <p:nvPr/>
        </p:nvSpPr>
        <p:spPr>
          <a:xfrm>
            <a:off x="1836000" y="4590000"/>
            <a:ext cx="6372000" cy="61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37" name="文字方塊 36"/>
          <p:cNvSpPr txBox="1"/>
          <p:nvPr/>
        </p:nvSpPr>
        <p:spPr>
          <a:xfrm>
            <a:off x="7344000" y="3204000"/>
            <a:ext cx="882000" cy="684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49955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連續工作</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 xmlns:a16="http://schemas.microsoft.com/office/drawing/2014/main" val="240489199"/>
                    </a:ext>
                  </a:extLst>
                </a:gridCol>
                <a:gridCol w="918051">
                  <a:extLst>
                    <a:ext uri="{9D8B030D-6E8A-4147-A177-3AD203B41FA5}">
                      <a16:colId xmlns="" xmlns:a16="http://schemas.microsoft.com/office/drawing/2014/main" val="4089071567"/>
                    </a:ext>
                  </a:extLst>
                </a:gridCol>
                <a:gridCol w="918051">
                  <a:extLst>
                    <a:ext uri="{9D8B030D-6E8A-4147-A177-3AD203B41FA5}">
                      <a16:colId xmlns="" xmlns:a16="http://schemas.microsoft.com/office/drawing/2014/main" val="3840488655"/>
                    </a:ext>
                  </a:extLst>
                </a:gridCol>
                <a:gridCol w="918051">
                  <a:extLst>
                    <a:ext uri="{9D8B030D-6E8A-4147-A177-3AD203B41FA5}">
                      <a16:colId xmlns="" xmlns:a16="http://schemas.microsoft.com/office/drawing/2014/main" val="2270715715"/>
                    </a:ext>
                  </a:extLst>
                </a:gridCol>
                <a:gridCol w="918051">
                  <a:extLst>
                    <a:ext uri="{9D8B030D-6E8A-4147-A177-3AD203B41FA5}">
                      <a16:colId xmlns="" xmlns:a16="http://schemas.microsoft.com/office/drawing/2014/main" val="905924701"/>
                    </a:ext>
                  </a:extLst>
                </a:gridCol>
                <a:gridCol w="918051">
                  <a:extLst>
                    <a:ext uri="{9D8B030D-6E8A-4147-A177-3AD203B41FA5}">
                      <a16:colId xmlns="" xmlns:a16="http://schemas.microsoft.com/office/drawing/2014/main" val="1184985732"/>
                    </a:ext>
                  </a:extLst>
                </a:gridCol>
                <a:gridCol w="918051">
                  <a:extLst>
                    <a:ext uri="{9D8B030D-6E8A-4147-A177-3AD203B41FA5}">
                      <a16:colId xmlns="" xmlns:a16="http://schemas.microsoft.com/office/drawing/2014/main" val="2281525827"/>
                    </a:ext>
                  </a:extLst>
                </a:gridCol>
                <a:gridCol w="918051">
                  <a:extLst>
                    <a:ext uri="{9D8B030D-6E8A-4147-A177-3AD203B41FA5}">
                      <a16:colId xmlns="" xmlns:a16="http://schemas.microsoft.com/office/drawing/2014/main"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 xmlns:a16="http://schemas.microsoft.com/office/drawing/2014/main"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 xmlns:a16="http://schemas.microsoft.com/office/drawing/2014/main" val="668160398"/>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430368202"/>
                  </a:ext>
                </a:extLst>
              </a:tr>
            </a:tbl>
          </a:graphicData>
        </a:graphic>
      </p:graphicFrame>
      <p:cxnSp>
        <p:nvCxnSpPr>
          <p:cNvPr id="4" name="直線接點 3"/>
          <p:cNvCxnSpPr/>
          <p:nvPr/>
        </p:nvCxnSpPr>
        <p:spPr>
          <a:xfrm>
            <a:off x="5508104" y="320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800000" y="3924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8226000" y="3168000"/>
            <a:ext cx="0" cy="205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3924000"/>
            <a:ext cx="0" cy="201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4572000" y="5202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5940000"/>
            <a:ext cx="27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4554000" y="518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5490000" y="3204000"/>
            <a:ext cx="271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0663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連續</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工作</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天（含加班）</a:t>
            </a:r>
            <a:endPar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 xmlns:a16="http://schemas.microsoft.com/office/drawing/2014/main" val="240489199"/>
                    </a:ext>
                  </a:extLst>
                </a:gridCol>
                <a:gridCol w="918051">
                  <a:extLst>
                    <a:ext uri="{9D8B030D-6E8A-4147-A177-3AD203B41FA5}">
                      <a16:colId xmlns="" xmlns:a16="http://schemas.microsoft.com/office/drawing/2014/main" val="4089071567"/>
                    </a:ext>
                  </a:extLst>
                </a:gridCol>
                <a:gridCol w="918051">
                  <a:extLst>
                    <a:ext uri="{9D8B030D-6E8A-4147-A177-3AD203B41FA5}">
                      <a16:colId xmlns="" xmlns:a16="http://schemas.microsoft.com/office/drawing/2014/main" val="3840488655"/>
                    </a:ext>
                  </a:extLst>
                </a:gridCol>
                <a:gridCol w="918051">
                  <a:extLst>
                    <a:ext uri="{9D8B030D-6E8A-4147-A177-3AD203B41FA5}">
                      <a16:colId xmlns="" xmlns:a16="http://schemas.microsoft.com/office/drawing/2014/main" val="2270715715"/>
                    </a:ext>
                  </a:extLst>
                </a:gridCol>
                <a:gridCol w="918051">
                  <a:extLst>
                    <a:ext uri="{9D8B030D-6E8A-4147-A177-3AD203B41FA5}">
                      <a16:colId xmlns="" xmlns:a16="http://schemas.microsoft.com/office/drawing/2014/main" val="905924701"/>
                    </a:ext>
                  </a:extLst>
                </a:gridCol>
                <a:gridCol w="918051">
                  <a:extLst>
                    <a:ext uri="{9D8B030D-6E8A-4147-A177-3AD203B41FA5}">
                      <a16:colId xmlns="" xmlns:a16="http://schemas.microsoft.com/office/drawing/2014/main" val="1184985732"/>
                    </a:ext>
                  </a:extLst>
                </a:gridCol>
                <a:gridCol w="918051">
                  <a:extLst>
                    <a:ext uri="{9D8B030D-6E8A-4147-A177-3AD203B41FA5}">
                      <a16:colId xmlns="" xmlns:a16="http://schemas.microsoft.com/office/drawing/2014/main" val="2281525827"/>
                    </a:ext>
                  </a:extLst>
                </a:gridCol>
                <a:gridCol w="918051">
                  <a:extLst>
                    <a:ext uri="{9D8B030D-6E8A-4147-A177-3AD203B41FA5}">
                      <a16:colId xmlns="" xmlns:a16="http://schemas.microsoft.com/office/drawing/2014/main"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 xmlns:a16="http://schemas.microsoft.com/office/drawing/2014/main"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 xmlns:a16="http://schemas.microsoft.com/office/drawing/2014/main" val="668160398"/>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 xmlns:a16="http://schemas.microsoft.com/office/drawing/2014/main" val="1430368202"/>
                  </a:ext>
                </a:extLst>
              </a:tr>
            </a:tbl>
          </a:graphicData>
        </a:graphic>
      </p:graphicFrame>
      <p:cxnSp>
        <p:nvCxnSpPr>
          <p:cNvPr id="4" name="直線接點 3"/>
          <p:cNvCxnSpPr/>
          <p:nvPr/>
        </p:nvCxnSpPr>
        <p:spPr>
          <a:xfrm>
            <a:off x="3672000" y="320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818000" y="3924000"/>
            <a:ext cx="18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8208000" y="3168000"/>
            <a:ext cx="0" cy="205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3924000"/>
            <a:ext cx="0" cy="201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6408000" y="5202000"/>
            <a:ext cx="18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5940000"/>
            <a:ext cx="45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6390000" y="518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3654000" y="3204000"/>
            <a:ext cx="45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11475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變形工時</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正常工時變更原則</a:t>
            </a: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632037"/>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週正常工時變更</a:t>
            </a:r>
            <a:r>
              <a:rPr lang="zh-TW" altLang="en-US" sz="3600" dirty="0">
                <a:solidFill>
                  <a:srgbClr val="1F497D">
                    <a:lumMod val="75000"/>
                  </a:srgbClr>
                </a:solidFill>
                <a:latin typeface="微軟正黑體" pitchFamily="34" charset="-120"/>
                <a:ea typeface="微軟正黑體" pitchFamily="34" charset="-120"/>
              </a:rPr>
              <a:t>（勞 </a:t>
            </a:r>
            <a:r>
              <a:rPr lang="en-US" altLang="zh-TW" sz="3600" dirty="0">
                <a:solidFill>
                  <a:srgbClr val="1F497D">
                    <a:lumMod val="75000"/>
                  </a:srgbClr>
                </a:solidFill>
                <a:latin typeface="微軟正黑體" pitchFamily="34" charset="-120"/>
                <a:ea typeface="微軟正黑體" pitchFamily="34" charset="-120"/>
              </a:rPr>
              <a:t>30-3</a:t>
            </a:r>
            <a:r>
              <a:rPr lang="zh-TW" altLang="en-US" sz="3600" dirty="0" smtClean="0">
                <a:solidFill>
                  <a:srgbClr val="1F497D">
                    <a:lumMod val="75000"/>
                  </a:srgbClr>
                </a:solidFill>
                <a:latin typeface="微軟正黑體" pitchFamily="34" charset="-120"/>
                <a:ea typeface="微軟正黑體" pitchFamily="34" charset="-120"/>
              </a:rPr>
              <a:t>）</a:t>
            </a:r>
            <a:endParaRPr kumimoji="0" lang="en-US" altLang="zh-TW" sz="36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endParaRPr>
          </a:p>
          <a:p>
            <a:pPr marL="1152000" marR="0" lvl="0" indent="-576000" algn="l" defTabSz="914400" rtl="0" eaLnBrk="1" fontAlgn="auto" latinLnBrk="0" hangingPunct="1">
              <a:lnSpc>
                <a:spcPct val="100000"/>
              </a:lnSpc>
              <a:spcBef>
                <a:spcPts val="12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經</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中央主管機關</a:t>
            </a:r>
            <a:r>
              <a:rPr kumimoji="0" lang="zh-TW" altLang="en-US" sz="28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a:t>
            </a:r>
            <a:r>
              <a:rPr kumimoji="0" lang="zh-TW" altLang="en-US" sz="28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行業</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 </a:t>
            </a:r>
            <a:r>
              <a:rPr kumimoji="0" lang="en-US" altLang="zh-TW"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30-4</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經</a:t>
            </a:r>
            <a:r>
              <a:rPr kumimoji="0" lang="zh-TW" altLang="en-US" sz="28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，如事業單位無工會者，經勞資會議</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同意。</a:t>
            </a:r>
            <a:endPar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得將</a:t>
            </a:r>
            <a:r>
              <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8</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內之正常工作時數加以分配</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endPar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每日正常</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工時不得超過</a:t>
            </a:r>
            <a:r>
              <a:rPr kumimoji="0" lang="en-US" altLang="zh-TW" sz="2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endPar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每週工作總時數不得</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超過</a:t>
            </a:r>
            <a:r>
              <a:rPr kumimoji="0" lang="en-US" altLang="zh-TW" sz="2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小時。</a:t>
            </a:r>
            <a:endPar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endParaRPr>
          </a:p>
          <a:p>
            <a:pPr marL="1152000" marR="0" lvl="0" indent="-576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勞工</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7</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8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中至少應</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1</a:t>
            </a:r>
            <a:r>
              <a:rPr kumimoji="0" lang="zh-TW" altLang="en-US" sz="2800" i="0" u="sng"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日</a:t>
            </a:r>
            <a:r>
              <a:rPr kumimoji="0" lang="zh-TW" altLang="en-US" sz="2800" i="0" u="sng"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之例假</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每</a:t>
            </a:r>
            <a:r>
              <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8</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週</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內之例假及休息日至少應</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有</a:t>
            </a:r>
            <a:r>
              <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16</a:t>
            </a:r>
            <a:r>
              <a:rPr kumimoji="0" lang="zh-TW" altLang="en-US" sz="2800" i="0" u="none" strike="noStrike" kern="1200" cap="none" spc="0" normalizeH="0" baseline="0" noProof="0" dirty="0">
                <a:ln>
                  <a:noFill/>
                </a:ln>
                <a:solidFill>
                  <a:srgbClr val="4F81BD">
                    <a:lumMod val="75000"/>
                  </a:srgbClr>
                </a:solidFill>
                <a:uLnTx/>
                <a:uFillTx/>
                <a:latin typeface="微軟正黑體" pitchFamily="34" charset="-120"/>
                <a:ea typeface="微軟正黑體" pitchFamily="34" charset="-120"/>
                <a:cs typeface="+mn-cs"/>
              </a:rPr>
              <a:t>日。（勞 </a:t>
            </a:r>
            <a:r>
              <a:rPr kumimoji="0" lang="en-US" altLang="zh-TW"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36-2-2</a:t>
            </a:r>
            <a:r>
              <a:rPr kumimoji="0" lang="zh-TW" altLang="en-US" sz="2800" i="0" u="none" strike="noStrike" kern="1200" cap="none" spc="0" normalizeH="0" baseline="0" noProof="0" dirty="0" smtClean="0">
                <a:ln>
                  <a:noFill/>
                </a:ln>
                <a:solidFill>
                  <a:srgbClr val="4F81BD">
                    <a:lumMod val="75000"/>
                  </a:srgbClr>
                </a:solidFill>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7420934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altLang="zh-TW"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週變形</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316456" cy="646331"/>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單</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日</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單週</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48</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連續工作</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日</a:t>
            </a:r>
            <a:endPar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aphicFrame>
        <p:nvGraphicFramePr>
          <p:cNvPr id="3" name="表格 2"/>
          <p:cNvGraphicFramePr>
            <a:graphicFrameLocks noGrp="1"/>
          </p:cNvGraphicFramePr>
          <p:nvPr>
            <p:extLst/>
          </p:nvPr>
        </p:nvGraphicFramePr>
        <p:xfrm>
          <a:off x="900000" y="2340002"/>
          <a:ext cx="7344408" cy="3853836"/>
        </p:xfrm>
        <a:graphic>
          <a:graphicData uri="http://schemas.openxmlformats.org/drawingml/2006/table">
            <a:tbl>
              <a:tblPr firstRow="1" bandRow="1">
                <a:tableStyleId>{5C22544A-7EE6-4342-B048-85BDC9FD1C3A}</a:tableStyleId>
              </a:tblPr>
              <a:tblGrid>
                <a:gridCol w="918051">
                  <a:extLst>
                    <a:ext uri="{9D8B030D-6E8A-4147-A177-3AD203B41FA5}">
                      <a16:colId xmlns="" xmlns:a16="http://schemas.microsoft.com/office/drawing/2014/main" val="2481932904"/>
                    </a:ext>
                  </a:extLst>
                </a:gridCol>
                <a:gridCol w="918051">
                  <a:extLst>
                    <a:ext uri="{9D8B030D-6E8A-4147-A177-3AD203B41FA5}">
                      <a16:colId xmlns="" xmlns:a16="http://schemas.microsoft.com/office/drawing/2014/main" val="2432987232"/>
                    </a:ext>
                  </a:extLst>
                </a:gridCol>
                <a:gridCol w="918051">
                  <a:extLst>
                    <a:ext uri="{9D8B030D-6E8A-4147-A177-3AD203B41FA5}">
                      <a16:colId xmlns="" xmlns:a16="http://schemas.microsoft.com/office/drawing/2014/main" val="3078560314"/>
                    </a:ext>
                  </a:extLst>
                </a:gridCol>
                <a:gridCol w="918051">
                  <a:extLst>
                    <a:ext uri="{9D8B030D-6E8A-4147-A177-3AD203B41FA5}">
                      <a16:colId xmlns="" xmlns:a16="http://schemas.microsoft.com/office/drawing/2014/main" val="1478565548"/>
                    </a:ext>
                  </a:extLst>
                </a:gridCol>
                <a:gridCol w="918051">
                  <a:extLst>
                    <a:ext uri="{9D8B030D-6E8A-4147-A177-3AD203B41FA5}">
                      <a16:colId xmlns="" xmlns:a16="http://schemas.microsoft.com/office/drawing/2014/main" val="3323245078"/>
                    </a:ext>
                  </a:extLst>
                </a:gridCol>
                <a:gridCol w="918051">
                  <a:extLst>
                    <a:ext uri="{9D8B030D-6E8A-4147-A177-3AD203B41FA5}">
                      <a16:colId xmlns="" xmlns:a16="http://schemas.microsoft.com/office/drawing/2014/main" val="3839047808"/>
                    </a:ext>
                  </a:extLst>
                </a:gridCol>
                <a:gridCol w="918051">
                  <a:extLst>
                    <a:ext uri="{9D8B030D-6E8A-4147-A177-3AD203B41FA5}">
                      <a16:colId xmlns="" xmlns:a16="http://schemas.microsoft.com/office/drawing/2014/main" val="1396194307"/>
                    </a:ext>
                  </a:extLst>
                </a:gridCol>
                <a:gridCol w="918051">
                  <a:extLst>
                    <a:ext uri="{9D8B030D-6E8A-4147-A177-3AD203B41FA5}">
                      <a16:colId xmlns="" xmlns:a16="http://schemas.microsoft.com/office/drawing/2014/main" val="1675657934"/>
                    </a:ext>
                  </a:extLst>
                </a:gridCol>
              </a:tblGrid>
              <a:tr h="428204">
                <a:tc>
                  <a:txBody>
                    <a:bodyPr/>
                    <a:lstStyle/>
                    <a:p>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 xmlns:a16="http://schemas.microsoft.com/office/drawing/2014/main" val="596562630"/>
                  </a:ext>
                </a:extLst>
              </a:tr>
              <a:tr h="428204">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64615437"/>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extLst>
                  <a:ext uri="{0D108BD9-81ED-4DB2-BD59-A6C34878D82A}">
                    <a16:rowId xmlns="" xmlns:a16="http://schemas.microsoft.com/office/drawing/2014/main" val="1881827260"/>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14946510"/>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1751737917"/>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5</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 xmlns:a16="http://schemas.microsoft.com/office/drawing/2014/main" val="2397045534"/>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6</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1289879910"/>
                  </a:ext>
                </a:extLst>
              </a:tr>
              <a:tr h="21410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7</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extLst>
                  <a:ext uri="{0D108BD9-81ED-4DB2-BD59-A6C34878D82A}">
                    <a16:rowId xmlns="" xmlns:a16="http://schemas.microsoft.com/office/drawing/2014/main" val="158667269"/>
                  </a:ext>
                </a:extLst>
              </a:tr>
              <a:tr h="214102">
                <a:tc vMerge="1">
                  <a:txBody>
                    <a:bodyPr/>
                    <a:lstStyle/>
                    <a:p>
                      <a:endParaRPr lang="zh-TW" altLang="en-US"/>
                    </a:p>
                  </a:txBody>
                  <a:tcPr/>
                </a:tc>
                <a:tc vMerge="1">
                  <a:txBody>
                    <a:bodyPr/>
                    <a:lstStyle/>
                    <a:p>
                      <a:endParaRPr lang="zh-TW" altLang="en-US"/>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extLst>
                  <a:ext uri="{0D108BD9-81ED-4DB2-BD59-A6C34878D82A}">
                    <a16:rowId xmlns="" xmlns:a16="http://schemas.microsoft.com/office/drawing/2014/main" val="4167095597"/>
                  </a:ext>
                </a:extLst>
              </a:tr>
              <a:tr h="21410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 xmlns:a16="http://schemas.microsoft.com/office/drawing/2014/main" val="1126452546"/>
                  </a:ext>
                </a:extLst>
              </a:tr>
              <a:tr h="214102">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 xmlns:a16="http://schemas.microsoft.com/office/drawing/2014/main" val="178581093"/>
                  </a:ext>
                </a:extLst>
              </a:tr>
            </a:tbl>
          </a:graphicData>
        </a:graphic>
      </p:graphicFrame>
      <p:sp>
        <p:nvSpPr>
          <p:cNvPr id="36" name="文字方塊 35"/>
          <p:cNvSpPr txBox="1"/>
          <p:nvPr/>
        </p:nvSpPr>
        <p:spPr>
          <a:xfrm>
            <a:off x="1836000" y="3204000"/>
            <a:ext cx="5472000" cy="396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37" name="文字方塊 36"/>
          <p:cNvSpPr txBox="1"/>
          <p:nvPr/>
        </p:nvSpPr>
        <p:spPr>
          <a:xfrm>
            <a:off x="7344000" y="2808000"/>
            <a:ext cx="864000" cy="360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cxnSp>
        <p:nvCxnSpPr>
          <p:cNvPr id="38" name="直線接點 37"/>
          <p:cNvCxnSpPr/>
          <p:nvPr/>
        </p:nvCxnSpPr>
        <p:spPr>
          <a:xfrm>
            <a:off x="2754000" y="4500000"/>
            <a:ext cx="0" cy="43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2754000" y="4500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8226000" y="4500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1836000" y="5328000"/>
            <a:ext cx="54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4932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7308000" y="4932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4932000"/>
            <a:ext cx="9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7290000" y="4889926"/>
            <a:ext cx="9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2000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50</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延長工時</a:t>
            </a:r>
          </a:p>
        </p:txBody>
      </p:sp>
      <p:sp>
        <p:nvSpPr>
          <p:cNvPr id="52" name="文字方塊 51"/>
          <p:cNvSpPr txBox="1"/>
          <p:nvPr/>
        </p:nvSpPr>
        <p:spPr>
          <a:xfrm>
            <a:off x="360000" y="1619999"/>
            <a:ext cx="8460000" cy="4524315"/>
          </a:xfrm>
          <a:prstGeom prst="rect">
            <a:avLst/>
          </a:prstGeom>
          <a:noFill/>
        </p:spPr>
        <p:txBody>
          <a:bodyPr wrap="square" rtlCol="0">
            <a:spAutoFit/>
          </a:bodyPr>
          <a:lstStyle/>
          <a:p>
            <a:pPr marL="571500" indent="-571500">
              <a:spcBef>
                <a:spcPts val="6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每日</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工作時間超過</a:t>
            </a:r>
            <a:r>
              <a:rPr lang="en-US" altLang="zh-TW" sz="36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小時之部分。</a:t>
            </a:r>
            <a:r>
              <a:rPr lang="zh-TW" altLang="en-US" sz="3600" dirty="0">
                <a:solidFill>
                  <a:srgbClr val="1F497D">
                    <a:lumMod val="75000"/>
                  </a:srgbClr>
                </a:solidFill>
                <a:latin typeface="微軟正黑體" pitchFamily="34" charset="-120"/>
                <a:ea typeface="微軟正黑體" pitchFamily="34" charset="-120"/>
              </a:rPr>
              <a:t>（細則 </a:t>
            </a:r>
            <a:r>
              <a:rPr lang="en-US" altLang="zh-TW" sz="3600" dirty="0">
                <a:solidFill>
                  <a:srgbClr val="1F497D">
                    <a:lumMod val="75000"/>
                  </a:srgbClr>
                </a:solidFill>
                <a:latin typeface="微軟正黑體" pitchFamily="34" charset="-120"/>
                <a:ea typeface="微軟正黑體" pitchFamily="34" charset="-120"/>
              </a:rPr>
              <a:t>20</a:t>
            </a:r>
            <a:r>
              <a:rPr lang="zh-TW" altLang="en-US" sz="3600" dirty="0">
                <a:solidFill>
                  <a:srgbClr val="1F497D">
                    <a:lumMod val="75000"/>
                  </a:srgbClr>
                </a:solidFill>
                <a:latin typeface="微軟正黑體" pitchFamily="34" charset="-120"/>
                <a:ea typeface="微軟正黑體" pitchFamily="34" charset="-120"/>
              </a:rPr>
              <a:t>之</a:t>
            </a:r>
            <a:r>
              <a:rPr lang="en-US" altLang="zh-TW" sz="3600" dirty="0">
                <a:solidFill>
                  <a:srgbClr val="1F497D">
                    <a:lumMod val="75000"/>
                  </a:srgbClr>
                </a:solidFill>
                <a:latin typeface="微軟正黑體" pitchFamily="34" charset="-120"/>
                <a:ea typeface="微軟正黑體" pitchFamily="34" charset="-120"/>
              </a:rPr>
              <a:t>1-1-1</a:t>
            </a:r>
            <a:r>
              <a:rPr lang="zh-TW" altLang="en-US" sz="3600" dirty="0" smtClean="0">
                <a:solidFill>
                  <a:srgbClr val="1F497D">
                    <a:lumMod val="75000"/>
                  </a:srgbClr>
                </a:solidFill>
                <a:latin typeface="微軟正黑體" pitchFamily="34" charset="-120"/>
                <a:ea typeface="微軟正黑體" pitchFamily="34" charset="-120"/>
              </a:rPr>
              <a:t>）</a:t>
            </a:r>
            <a:endParaRPr lang="en-US" altLang="zh-TW" sz="3600" dirty="0">
              <a:solidFill>
                <a:srgbClr val="1F497D">
                  <a:lumMod val="75000"/>
                </a:srgbClr>
              </a:solidFill>
              <a:latin typeface="微軟正黑體" pitchFamily="34" charset="-120"/>
              <a:ea typeface="微軟正黑體" pitchFamily="34" charset="-120"/>
            </a:endParaRPr>
          </a:p>
          <a:p>
            <a:pPr marL="571500" indent="-571500">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每週工作總時數超過</a:t>
            </a:r>
            <a:r>
              <a:rPr lang="en-US" altLang="zh-TW" sz="36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40</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小時之部分</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latin typeface="微軟正黑體" pitchFamily="34" charset="-120"/>
                <a:ea typeface="微軟正黑體" pitchFamily="34" charset="-120"/>
              </a:rPr>
              <a:t>（細則 </a:t>
            </a:r>
            <a:r>
              <a:rPr lang="en-US" altLang="zh-TW" sz="3600" dirty="0">
                <a:solidFill>
                  <a:srgbClr val="1F497D">
                    <a:lumMod val="75000"/>
                  </a:srgbClr>
                </a:solidFill>
                <a:latin typeface="微軟正黑體" pitchFamily="34" charset="-120"/>
                <a:ea typeface="微軟正黑體" pitchFamily="34" charset="-120"/>
              </a:rPr>
              <a:t>20</a:t>
            </a:r>
            <a:r>
              <a:rPr lang="zh-TW" altLang="en-US" sz="3600" dirty="0">
                <a:solidFill>
                  <a:srgbClr val="1F497D">
                    <a:lumMod val="75000"/>
                  </a:srgbClr>
                </a:solidFill>
                <a:latin typeface="微軟正黑體" pitchFamily="34" charset="-120"/>
                <a:ea typeface="微軟正黑體" pitchFamily="34" charset="-120"/>
              </a:rPr>
              <a:t>之</a:t>
            </a:r>
            <a:r>
              <a:rPr lang="en-US" altLang="zh-TW" sz="3600" dirty="0">
                <a:solidFill>
                  <a:srgbClr val="1F497D">
                    <a:lumMod val="75000"/>
                  </a:srgbClr>
                </a:solidFill>
                <a:latin typeface="微軟正黑體" pitchFamily="34" charset="-120"/>
                <a:ea typeface="微軟正黑體" pitchFamily="34" charset="-120"/>
              </a:rPr>
              <a:t>1-1-1</a:t>
            </a:r>
            <a:r>
              <a:rPr lang="zh-TW" altLang="en-US" sz="3600" dirty="0">
                <a:solidFill>
                  <a:srgbClr val="1F497D">
                    <a:lumMod val="75000"/>
                  </a:srgbClr>
                </a:solidFill>
                <a:latin typeface="微軟正黑體" pitchFamily="34" charset="-120"/>
                <a:ea typeface="微軟正黑體" pitchFamily="34" charset="-120"/>
              </a:rPr>
              <a:t>）</a:t>
            </a:r>
          </a:p>
          <a:p>
            <a:pPr marL="571500" indent="-571500">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超過</a:t>
            </a:r>
            <a:r>
              <a:rPr lang="zh-TW" altLang="en-US" sz="3600" b="1" u="sng"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變更</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（變形工時）</a:t>
            </a:r>
            <a:r>
              <a:rPr lang="zh-TW" altLang="en-US" sz="3600" b="1" u="sng"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後</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之工作時間部分</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latin typeface="微軟正黑體" pitchFamily="34" charset="-120"/>
                <a:ea typeface="微軟正黑體" pitchFamily="34" charset="-120"/>
              </a:rPr>
              <a:t>（細則 </a:t>
            </a:r>
            <a:r>
              <a:rPr lang="en-US" altLang="zh-TW" sz="3600" dirty="0" smtClean="0">
                <a:solidFill>
                  <a:srgbClr val="1F497D">
                    <a:lumMod val="75000"/>
                  </a:srgbClr>
                </a:solidFill>
                <a:latin typeface="微軟正黑體" pitchFamily="34" charset="-120"/>
                <a:ea typeface="微軟正黑體" pitchFamily="34" charset="-120"/>
              </a:rPr>
              <a:t>20</a:t>
            </a:r>
            <a:r>
              <a:rPr lang="zh-TW" altLang="en-US" sz="3600" dirty="0" smtClean="0">
                <a:solidFill>
                  <a:srgbClr val="1F497D">
                    <a:lumMod val="75000"/>
                  </a:srgbClr>
                </a:solidFill>
                <a:latin typeface="微軟正黑體" pitchFamily="34" charset="-120"/>
                <a:ea typeface="微軟正黑體" pitchFamily="34" charset="-120"/>
              </a:rPr>
              <a:t>之</a:t>
            </a:r>
            <a:r>
              <a:rPr lang="en-US" altLang="zh-TW" sz="3600" dirty="0" smtClean="0">
                <a:solidFill>
                  <a:srgbClr val="1F497D">
                    <a:lumMod val="75000"/>
                  </a:srgbClr>
                </a:solidFill>
                <a:latin typeface="微軟正黑體" pitchFamily="34" charset="-120"/>
                <a:ea typeface="微軟正黑體" pitchFamily="34" charset="-120"/>
              </a:rPr>
              <a:t>1-1-1</a:t>
            </a:r>
            <a:r>
              <a:rPr lang="zh-TW" altLang="en-US" sz="3600" dirty="0" smtClean="0">
                <a:solidFill>
                  <a:srgbClr val="1F497D">
                    <a:lumMod val="75000"/>
                  </a:srgbClr>
                </a:solidFill>
                <a:latin typeface="微軟正黑體" pitchFamily="34" charset="-120"/>
                <a:ea typeface="微軟正黑體" pitchFamily="34" charset="-120"/>
              </a:rPr>
              <a:t>）</a:t>
            </a:r>
          </a:p>
          <a:p>
            <a:pPr marL="571500" indent="-571500">
              <a:buFont typeface="Wingdings" panose="05000000000000000000" pitchFamily="2" charset="2"/>
              <a:buChar char="Ø"/>
              <a:defRPr/>
            </a:pPr>
            <a:r>
              <a:rPr lang="zh-TW" altLang="en-US" sz="3600" b="1" u="sng"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休息</a:t>
            </a:r>
            <a:r>
              <a:rPr lang="zh-TW" altLang="en-US" sz="3600" b="1" u="sng"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日</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週六</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）工作之時間。</a:t>
            </a:r>
            <a:r>
              <a:rPr lang="zh-TW" altLang="en-US" sz="3600" dirty="0">
                <a:solidFill>
                  <a:srgbClr val="1F497D">
                    <a:lumMod val="75000"/>
                  </a:srgbClr>
                </a:solidFill>
                <a:latin typeface="微軟正黑體" pitchFamily="34" charset="-120"/>
                <a:ea typeface="微軟正黑體" pitchFamily="34" charset="-120"/>
              </a:rPr>
              <a:t>（細則 </a:t>
            </a:r>
            <a:r>
              <a:rPr lang="en-US" altLang="zh-TW" sz="3600" dirty="0">
                <a:solidFill>
                  <a:srgbClr val="1F497D">
                    <a:lumMod val="75000"/>
                  </a:srgbClr>
                </a:solidFill>
                <a:latin typeface="微軟正黑體" pitchFamily="34" charset="-120"/>
                <a:ea typeface="微軟正黑體" pitchFamily="34" charset="-120"/>
              </a:rPr>
              <a:t>20</a:t>
            </a:r>
            <a:r>
              <a:rPr lang="zh-TW" altLang="en-US" sz="3600" dirty="0">
                <a:solidFill>
                  <a:srgbClr val="1F497D">
                    <a:lumMod val="75000"/>
                  </a:srgbClr>
                </a:solidFill>
                <a:latin typeface="微軟正黑體" pitchFamily="34" charset="-120"/>
                <a:ea typeface="微軟正黑體" pitchFamily="34" charset="-120"/>
              </a:rPr>
              <a:t>之</a:t>
            </a:r>
            <a:r>
              <a:rPr lang="en-US" altLang="zh-TW" sz="3600" dirty="0" smtClean="0">
                <a:solidFill>
                  <a:srgbClr val="1F497D">
                    <a:lumMod val="75000"/>
                  </a:srgbClr>
                </a:solidFill>
                <a:latin typeface="微軟正黑體" pitchFamily="34" charset="-120"/>
                <a:ea typeface="微軟正黑體" pitchFamily="34" charset="-120"/>
              </a:rPr>
              <a:t>1-1-2</a:t>
            </a:r>
            <a:r>
              <a:rPr lang="zh-TW" altLang="en-US" sz="3600" dirty="0" smtClean="0">
                <a:solidFill>
                  <a:srgbClr val="1F497D">
                    <a:lumMod val="75000"/>
                  </a:srgbClr>
                </a:solidFill>
                <a:latin typeface="微軟正黑體" pitchFamily="34" charset="-120"/>
                <a:ea typeface="微軟正黑體" pitchFamily="34" charset="-120"/>
              </a:rPr>
              <a:t>）</a:t>
            </a:r>
            <a:endParaRPr lang="en-US" altLang="zh-TW" sz="3600" dirty="0" smtClean="0">
              <a:solidFill>
                <a:srgbClr val="1F497D">
                  <a:lumMod val="75000"/>
                </a:srgb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4561563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51</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延長工時</a:t>
            </a:r>
          </a:p>
        </p:txBody>
      </p:sp>
      <p:sp>
        <p:nvSpPr>
          <p:cNvPr id="52" name="文字方塊 51"/>
          <p:cNvSpPr txBox="1"/>
          <p:nvPr/>
        </p:nvSpPr>
        <p:spPr>
          <a:xfrm>
            <a:off x="360000" y="1619999"/>
            <a:ext cx="8460000" cy="3108543"/>
          </a:xfrm>
          <a:prstGeom prst="rect">
            <a:avLst/>
          </a:prstGeom>
          <a:noFill/>
        </p:spPr>
        <p:txBody>
          <a:bodyPr wrap="square" rtlCol="0">
            <a:spAutoFit/>
          </a:bodyPr>
          <a:lstStyle/>
          <a:p>
            <a:pPr marL="571500" indent="-571500">
              <a:spcBef>
                <a:spcPts val="6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限制：</a:t>
            </a:r>
            <a:endPar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1152000" indent="-576000">
              <a:spcBef>
                <a:spcPts val="1200"/>
              </a:spcBef>
              <a:buFont typeface="+mj-lt"/>
              <a:buAutoNum type="arabicParenR"/>
              <a:defRPr/>
            </a:pPr>
            <a:r>
              <a:rPr lang="zh-TW" altLang="en-US" sz="2800" dirty="0" smtClean="0">
                <a:solidFill>
                  <a:srgbClr val="4F81BD">
                    <a:lumMod val="75000"/>
                  </a:srgbClr>
                </a:solidFill>
                <a:latin typeface="微軟正黑體" pitchFamily="34" charset="-120"/>
                <a:ea typeface="微軟正黑體" pitchFamily="34" charset="-120"/>
              </a:rPr>
              <a:t>工作時間連同正常工時，一日</a:t>
            </a:r>
            <a:r>
              <a:rPr lang="zh-TW" altLang="en-US" sz="2800" dirty="0">
                <a:solidFill>
                  <a:srgbClr val="4F81BD">
                    <a:lumMod val="75000"/>
                  </a:srgbClr>
                </a:solidFill>
                <a:latin typeface="微軟正黑體" pitchFamily="34" charset="-120"/>
                <a:ea typeface="微軟正黑體" pitchFamily="34" charset="-120"/>
              </a:rPr>
              <a:t>不得</a:t>
            </a:r>
            <a:r>
              <a:rPr lang="zh-TW" altLang="en-US" sz="2800" dirty="0" smtClean="0">
                <a:solidFill>
                  <a:srgbClr val="4F81BD">
                    <a:lumMod val="75000"/>
                  </a:srgbClr>
                </a:solidFill>
                <a:latin typeface="微軟正黑體" pitchFamily="34" charset="-120"/>
                <a:ea typeface="微軟正黑體" pitchFamily="34" charset="-120"/>
              </a:rPr>
              <a:t>超過</a:t>
            </a:r>
            <a:r>
              <a:rPr lang="en-US" altLang="zh-TW"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2800" dirty="0" smtClean="0">
                <a:solidFill>
                  <a:srgbClr val="4F81BD">
                    <a:lumMod val="75000"/>
                  </a:srgbClr>
                </a:solidFill>
                <a:latin typeface="微軟正黑體" pitchFamily="34" charset="-120"/>
                <a:ea typeface="微軟正黑體" pitchFamily="34" charset="-120"/>
              </a:rPr>
              <a:t>小時</a:t>
            </a:r>
            <a:r>
              <a:rPr lang="zh-TW" altLang="en-US" sz="2800" dirty="0">
                <a:solidFill>
                  <a:srgbClr val="4F81BD">
                    <a:lumMod val="75000"/>
                  </a:srgbClr>
                </a:solidFill>
                <a:latin typeface="微軟正黑體" pitchFamily="34" charset="-120"/>
                <a:ea typeface="微軟正黑體" pitchFamily="34" charset="-120"/>
              </a:rPr>
              <a:t>。（勞 </a:t>
            </a:r>
            <a:r>
              <a:rPr lang="en-US" altLang="zh-TW" sz="2800" dirty="0" smtClean="0">
                <a:solidFill>
                  <a:srgbClr val="4F81BD">
                    <a:lumMod val="75000"/>
                  </a:srgbClr>
                </a:solidFill>
                <a:latin typeface="微軟正黑體" pitchFamily="34" charset="-120"/>
                <a:ea typeface="微軟正黑體" pitchFamily="34" charset="-120"/>
              </a:rPr>
              <a:t>32-2</a:t>
            </a:r>
            <a:r>
              <a:rPr lang="zh-TW" altLang="en-US" sz="2800" dirty="0" smtClean="0">
                <a:solidFill>
                  <a:srgbClr val="4F81BD">
                    <a:lumMod val="75000"/>
                  </a:srgbClr>
                </a:solidFill>
                <a:latin typeface="微軟正黑體" pitchFamily="34" charset="-120"/>
                <a:ea typeface="微軟正黑體" pitchFamily="34" charset="-120"/>
              </a:rPr>
              <a:t>）</a:t>
            </a:r>
            <a:endParaRPr lang="en-US" altLang="zh-TW" sz="2800" dirty="0" smtClean="0">
              <a:solidFill>
                <a:srgbClr val="4F81BD">
                  <a:lumMod val="75000"/>
                </a:srgbClr>
              </a:solidFill>
              <a:latin typeface="微軟正黑體" pitchFamily="34" charset="-120"/>
              <a:ea typeface="微軟正黑體" pitchFamily="34" charset="-120"/>
            </a:endParaRPr>
          </a:p>
          <a:p>
            <a:pPr marL="1152000" indent="-576000">
              <a:spcBef>
                <a:spcPts val="600"/>
              </a:spcBef>
              <a:buFont typeface="+mj-lt"/>
              <a:buAutoNum type="arabicParenR"/>
              <a:defRPr/>
            </a:pPr>
            <a:r>
              <a:rPr lang="zh-TW" altLang="en-US" sz="2800" dirty="0">
                <a:solidFill>
                  <a:srgbClr val="4F81BD">
                    <a:lumMod val="75000"/>
                  </a:srgbClr>
                </a:solidFill>
                <a:latin typeface="微軟正黑體" pitchFamily="34" charset="-120"/>
                <a:ea typeface="微軟正黑體" pitchFamily="34" charset="-120"/>
              </a:rPr>
              <a:t>一個月不得超過</a:t>
            </a:r>
            <a:r>
              <a:rPr lang="en-US" altLang="zh-TW" sz="28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46</a:t>
            </a:r>
            <a:r>
              <a:rPr lang="zh-TW" altLang="en-US" sz="2800" dirty="0">
                <a:solidFill>
                  <a:srgbClr val="4F81BD">
                    <a:lumMod val="75000"/>
                  </a:srgbClr>
                </a:solidFill>
                <a:latin typeface="微軟正黑體" pitchFamily="34" charset="-120"/>
                <a:ea typeface="微軟正黑體" pitchFamily="34" charset="-120"/>
              </a:rPr>
              <a:t>小時。（勞 </a:t>
            </a:r>
            <a:r>
              <a:rPr lang="en-US" altLang="zh-TW" sz="2800" dirty="0">
                <a:solidFill>
                  <a:srgbClr val="4F81BD">
                    <a:lumMod val="75000"/>
                  </a:srgbClr>
                </a:solidFill>
                <a:latin typeface="微軟正黑體" pitchFamily="34" charset="-120"/>
                <a:ea typeface="微軟正黑體" pitchFamily="34" charset="-120"/>
              </a:rPr>
              <a:t>32-2</a:t>
            </a:r>
            <a:r>
              <a:rPr lang="zh-TW" altLang="en-US" sz="2800" dirty="0">
                <a:solidFill>
                  <a:srgbClr val="4F81BD">
                    <a:lumMod val="75000"/>
                  </a:srgbClr>
                </a:solidFill>
                <a:latin typeface="微軟正黑體" pitchFamily="34" charset="-120"/>
                <a:ea typeface="微軟正黑體" pitchFamily="34" charset="-120"/>
              </a:rPr>
              <a:t>）</a:t>
            </a:r>
          </a:p>
          <a:p>
            <a:pPr marL="1152000" indent="-576000">
              <a:spcBef>
                <a:spcPts val="600"/>
              </a:spcBef>
              <a:buFont typeface="+mj-lt"/>
              <a:buAutoNum type="arabicParenR"/>
              <a:defRPr/>
            </a:pPr>
            <a:r>
              <a:rPr lang="zh-TW" altLang="en-US" sz="2800" dirty="0">
                <a:solidFill>
                  <a:srgbClr val="4F81BD">
                    <a:lumMod val="75000"/>
                  </a:srgbClr>
                </a:solidFill>
                <a:latin typeface="微軟正黑體" pitchFamily="34" charset="-120"/>
                <a:ea typeface="微軟正黑體" pitchFamily="34" charset="-120"/>
              </a:rPr>
              <a:t>一個月不得超過</a:t>
            </a:r>
            <a:r>
              <a:rPr lang="en-US" altLang="zh-TW" sz="28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54</a:t>
            </a:r>
            <a:r>
              <a:rPr lang="zh-TW" altLang="en-US" sz="2800" dirty="0">
                <a:solidFill>
                  <a:srgbClr val="4F81BD">
                    <a:lumMod val="75000"/>
                  </a:srgbClr>
                </a:solidFill>
                <a:latin typeface="微軟正黑體" pitchFamily="34" charset="-120"/>
                <a:ea typeface="微軟正黑體" pitchFamily="34" charset="-120"/>
              </a:rPr>
              <a:t>小時，每</a:t>
            </a:r>
            <a:r>
              <a:rPr lang="en-US" altLang="zh-TW" sz="2800" dirty="0">
                <a:solidFill>
                  <a:srgbClr val="4F81BD">
                    <a:lumMod val="75000"/>
                  </a:srgbClr>
                </a:solidFill>
                <a:latin typeface="微軟正黑體" pitchFamily="34" charset="-120"/>
                <a:ea typeface="微軟正黑體" pitchFamily="34" charset="-120"/>
              </a:rPr>
              <a:t>3</a:t>
            </a:r>
            <a:r>
              <a:rPr lang="zh-TW" altLang="en-US" sz="2800" dirty="0">
                <a:solidFill>
                  <a:srgbClr val="4F81BD">
                    <a:lumMod val="75000"/>
                  </a:srgbClr>
                </a:solidFill>
                <a:latin typeface="微軟正黑體" pitchFamily="34" charset="-120"/>
                <a:ea typeface="微軟正黑體" pitchFamily="34" charset="-120"/>
              </a:rPr>
              <a:t>個月不得超過</a:t>
            </a:r>
            <a:r>
              <a:rPr lang="en-US" altLang="zh-TW" sz="2800" b="1"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138</a:t>
            </a:r>
            <a:r>
              <a:rPr lang="zh-TW" altLang="en-US" sz="2800" dirty="0" smtClean="0">
                <a:solidFill>
                  <a:srgbClr val="4F81BD">
                    <a:lumMod val="75000"/>
                  </a:srgbClr>
                </a:solidFill>
                <a:latin typeface="微軟正黑體" pitchFamily="34" charset="-120"/>
                <a:ea typeface="微軟正黑體" pitchFamily="34" charset="-120"/>
              </a:rPr>
              <a:t>小時。（</a:t>
            </a:r>
            <a:r>
              <a:rPr lang="zh-TW" altLang="en-US" sz="2800" dirty="0">
                <a:solidFill>
                  <a:srgbClr val="4F81BD">
                    <a:lumMod val="75000"/>
                  </a:srgbClr>
                </a:solidFill>
                <a:latin typeface="微軟正黑體" pitchFamily="34" charset="-120"/>
                <a:ea typeface="微軟正黑體" pitchFamily="34" charset="-120"/>
              </a:rPr>
              <a:t>勞 </a:t>
            </a:r>
            <a:r>
              <a:rPr lang="en-US" altLang="zh-TW" sz="2800" dirty="0">
                <a:solidFill>
                  <a:srgbClr val="4F81BD">
                    <a:lumMod val="75000"/>
                  </a:srgbClr>
                </a:solidFill>
                <a:latin typeface="微軟正黑體" pitchFamily="34" charset="-120"/>
                <a:ea typeface="微軟正黑體" pitchFamily="34" charset="-120"/>
              </a:rPr>
              <a:t>32-2</a:t>
            </a:r>
            <a:r>
              <a:rPr lang="zh-TW" altLang="en-US" sz="2800" dirty="0">
                <a:solidFill>
                  <a:srgbClr val="4F81BD">
                    <a:lumMod val="75000"/>
                  </a:srgbClr>
                </a:solidFill>
                <a:latin typeface="微軟正黑體" pitchFamily="34" charset="-120"/>
                <a:ea typeface="微軟正黑體" pitchFamily="34" charset="-120"/>
              </a:rPr>
              <a:t>但書規定</a:t>
            </a:r>
            <a:r>
              <a:rPr lang="zh-TW" altLang="en-US" sz="2800" dirty="0" smtClean="0">
                <a:solidFill>
                  <a:srgbClr val="4F81BD">
                    <a:lumMod val="75000"/>
                  </a:srgbClr>
                </a:solidFill>
                <a:latin typeface="微軟正黑體" pitchFamily="34" charset="-120"/>
                <a:ea typeface="微軟正黑體" pitchFamily="34" charset="-120"/>
              </a:rPr>
              <a:t>）</a:t>
            </a:r>
            <a:endParaRPr lang="zh-TW" altLang="en-US" sz="2800" dirty="0">
              <a:solidFill>
                <a:srgbClr val="4F81BD">
                  <a:lumMod val="75000"/>
                </a:srgb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40211650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52</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延長工時</a:t>
            </a:r>
          </a:p>
        </p:txBody>
      </p:sp>
      <p:sp>
        <p:nvSpPr>
          <p:cNvPr id="52" name="文字方塊 51"/>
          <p:cNvSpPr txBox="1"/>
          <p:nvPr/>
        </p:nvSpPr>
        <p:spPr>
          <a:xfrm>
            <a:off x="360000" y="1619999"/>
            <a:ext cx="8460000" cy="3031599"/>
          </a:xfrm>
          <a:prstGeom prst="rect">
            <a:avLst/>
          </a:prstGeom>
          <a:noFill/>
        </p:spPr>
        <p:txBody>
          <a:bodyPr wrap="square" rtlCol="0">
            <a:spAutoFit/>
          </a:bodyPr>
          <a:lstStyle/>
          <a:p>
            <a:pPr marL="571500" indent="-571500">
              <a:spcBef>
                <a:spcPts val="1200"/>
              </a:spcBef>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程序：</a:t>
            </a:r>
          </a:p>
          <a:p>
            <a:pPr marL="1152000" indent="-576000">
              <a:spcBef>
                <a:spcPts val="1200"/>
              </a:spcBef>
              <a:buFont typeface="+mj-lt"/>
              <a:buAutoNum type="arabicParenR"/>
              <a:defRPr/>
            </a:pPr>
            <a:r>
              <a:rPr lang="zh-TW" altLang="en-US" sz="2800" dirty="0" smtClean="0">
                <a:solidFill>
                  <a:srgbClr val="4F81BD">
                    <a:lumMod val="75000"/>
                  </a:srgbClr>
                </a:solidFill>
                <a:latin typeface="微軟正黑體" pitchFamily="34" charset="-120"/>
                <a:ea typeface="微軟正黑體" pitchFamily="34" charset="-120"/>
              </a:rPr>
              <a:t>雇主</a:t>
            </a:r>
            <a:r>
              <a:rPr lang="zh-TW" altLang="en-US" sz="2800" dirty="0">
                <a:solidFill>
                  <a:srgbClr val="4F81BD">
                    <a:lumMod val="75000"/>
                  </a:srgbClr>
                </a:solidFill>
                <a:latin typeface="微軟正黑體" pitchFamily="34" charset="-120"/>
                <a:ea typeface="微軟正黑體" pitchFamily="34" charset="-120"/>
              </a:rPr>
              <a:t>經</a:t>
            </a:r>
            <a:r>
              <a:rPr lang="zh-TW" altLang="en-US" sz="28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工會同意</a:t>
            </a:r>
            <a:r>
              <a:rPr lang="zh-TW" altLang="en-US" sz="2800" dirty="0">
                <a:solidFill>
                  <a:srgbClr val="4F81BD">
                    <a:lumMod val="75000"/>
                  </a:srgbClr>
                </a:solidFill>
                <a:latin typeface="微軟正黑體" pitchFamily="34" charset="-120"/>
                <a:ea typeface="微軟正黑體" pitchFamily="34" charset="-120"/>
              </a:rPr>
              <a:t>，如事業單位無工會者，經勞資會議同意。（勞 </a:t>
            </a:r>
            <a:r>
              <a:rPr lang="en-US" altLang="zh-TW" sz="2800" dirty="0">
                <a:solidFill>
                  <a:srgbClr val="4F81BD">
                    <a:lumMod val="75000"/>
                  </a:srgbClr>
                </a:solidFill>
                <a:latin typeface="微軟正黑體" pitchFamily="34" charset="-120"/>
                <a:ea typeface="微軟正黑體" pitchFamily="34" charset="-120"/>
              </a:rPr>
              <a:t>32-1</a:t>
            </a:r>
            <a:r>
              <a:rPr lang="zh-TW" altLang="en-US" sz="2800" dirty="0">
                <a:solidFill>
                  <a:srgbClr val="4F81BD">
                    <a:lumMod val="75000"/>
                  </a:srgbClr>
                </a:solidFill>
                <a:latin typeface="微軟正黑體" pitchFamily="34" charset="-120"/>
                <a:ea typeface="微軟正黑體" pitchFamily="34" charset="-120"/>
              </a:rPr>
              <a:t>）</a:t>
            </a:r>
          </a:p>
          <a:p>
            <a:pPr marL="1152000" indent="-576000">
              <a:spcBef>
                <a:spcPts val="600"/>
              </a:spcBef>
              <a:buFont typeface="+mj-lt"/>
              <a:buAutoNum type="arabicParenR"/>
              <a:defRPr/>
            </a:pPr>
            <a:r>
              <a:rPr lang="zh-TW" altLang="en-US" sz="2800" dirty="0">
                <a:solidFill>
                  <a:srgbClr val="4F81BD">
                    <a:lumMod val="75000"/>
                  </a:srgbClr>
                </a:solidFill>
                <a:latin typeface="微軟正黑體" pitchFamily="34" charset="-120"/>
                <a:ea typeface="微軟正黑體" pitchFamily="34" charset="-120"/>
              </a:rPr>
              <a:t>雇主僱用勞工人數</a:t>
            </a:r>
            <a:r>
              <a:rPr lang="zh-TW" altLang="en-US" sz="2800" dirty="0" smtClean="0">
                <a:solidFill>
                  <a:srgbClr val="4F81BD">
                    <a:lumMod val="75000"/>
                  </a:srgbClr>
                </a:solidFill>
                <a:latin typeface="微軟正黑體" pitchFamily="34" charset="-120"/>
                <a:ea typeface="微軟正黑體" pitchFamily="34" charset="-120"/>
              </a:rPr>
              <a:t>在</a:t>
            </a:r>
            <a:r>
              <a:rPr lang="en-US" altLang="zh-TW"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30</a:t>
            </a:r>
            <a:r>
              <a:rPr lang="zh-TW" altLang="en-US"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人</a:t>
            </a:r>
            <a:r>
              <a:rPr lang="zh-TW" altLang="en-US" sz="2800" dirty="0">
                <a:solidFill>
                  <a:srgbClr val="4F81BD">
                    <a:lumMod val="75000"/>
                  </a:srgbClr>
                </a:solidFill>
                <a:latin typeface="微軟正黑體" pitchFamily="34" charset="-120"/>
                <a:ea typeface="微軟正黑體" pitchFamily="34" charset="-120"/>
              </a:rPr>
              <a:t>以上，依勞 </a:t>
            </a:r>
            <a:r>
              <a:rPr lang="en-US" altLang="zh-TW" sz="2800" dirty="0">
                <a:solidFill>
                  <a:srgbClr val="4F81BD">
                    <a:lumMod val="75000"/>
                  </a:srgbClr>
                </a:solidFill>
                <a:latin typeface="微軟正黑體" pitchFamily="34" charset="-120"/>
                <a:ea typeface="微軟正黑體" pitchFamily="34" charset="-120"/>
              </a:rPr>
              <a:t>32-2</a:t>
            </a:r>
            <a:r>
              <a:rPr lang="zh-TW" altLang="en-US" sz="2800" dirty="0">
                <a:solidFill>
                  <a:srgbClr val="1F497D"/>
                </a:solidFill>
                <a:latin typeface="微軟正黑體" pitchFamily="34" charset="-120"/>
                <a:ea typeface="微軟正黑體" pitchFamily="34" charset="-120"/>
              </a:rPr>
              <a:t>但書</a:t>
            </a:r>
            <a:r>
              <a:rPr lang="zh-TW" altLang="en-US" sz="2800" dirty="0">
                <a:solidFill>
                  <a:srgbClr val="4F81BD">
                    <a:lumMod val="75000"/>
                  </a:srgbClr>
                </a:solidFill>
                <a:latin typeface="微軟正黑體" pitchFamily="34" charset="-120"/>
                <a:ea typeface="微軟正黑體" pitchFamily="34" charset="-120"/>
              </a:rPr>
              <a:t>規定延長勞工工作時間</a:t>
            </a:r>
            <a:r>
              <a:rPr lang="zh-TW" altLang="en-US" sz="2800" dirty="0">
                <a:solidFill>
                  <a:srgbClr val="1F497D"/>
                </a:solidFill>
                <a:latin typeface="微軟正黑體" pitchFamily="34" charset="-120"/>
                <a:ea typeface="微軟正黑體" pitchFamily="34" charset="-120"/>
              </a:rPr>
              <a:t>者</a:t>
            </a:r>
            <a:r>
              <a:rPr lang="zh-TW" altLang="en-US" sz="2800" dirty="0">
                <a:solidFill>
                  <a:srgbClr val="4F81BD">
                    <a:lumMod val="75000"/>
                  </a:srgbClr>
                </a:solidFill>
                <a:latin typeface="微軟正黑體" pitchFamily="34" charset="-120"/>
                <a:ea typeface="微軟正黑體" pitchFamily="34" charset="-120"/>
              </a:rPr>
              <a:t>，應</a:t>
            </a:r>
            <a:r>
              <a:rPr lang="zh-TW" altLang="en-US" sz="2800" u="sng" dirty="0">
                <a:solidFill>
                  <a:srgbClr val="4F81BD">
                    <a:lumMod val="75000"/>
                  </a:srgbClr>
                </a:solidFill>
                <a:latin typeface="微軟正黑體" pitchFamily="34" charset="-120"/>
                <a:ea typeface="微軟正黑體" pitchFamily="34" charset="-120"/>
              </a:rPr>
              <a:t>報當地主管機關</a:t>
            </a:r>
            <a:r>
              <a:rPr lang="zh-TW" altLang="en-US" sz="28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備查</a:t>
            </a:r>
            <a:r>
              <a:rPr lang="zh-TW" altLang="en-US" sz="2800" dirty="0">
                <a:solidFill>
                  <a:srgbClr val="4F81BD">
                    <a:lumMod val="75000"/>
                  </a:srgbClr>
                </a:solidFill>
                <a:latin typeface="微軟正黑體" pitchFamily="34" charset="-120"/>
                <a:ea typeface="微軟正黑體" pitchFamily="34" charset="-120"/>
              </a:rPr>
              <a:t>。（勞 </a:t>
            </a:r>
            <a:r>
              <a:rPr lang="en-US" altLang="zh-TW" sz="2800" dirty="0">
                <a:solidFill>
                  <a:srgbClr val="4F81BD">
                    <a:lumMod val="75000"/>
                  </a:srgbClr>
                </a:solidFill>
                <a:latin typeface="微軟正黑體" pitchFamily="34" charset="-120"/>
                <a:ea typeface="微軟正黑體" pitchFamily="34" charset="-120"/>
              </a:rPr>
              <a:t>32-3</a:t>
            </a:r>
            <a:r>
              <a:rPr lang="zh-TW" altLang="en-US" sz="2800" dirty="0" smtClean="0">
                <a:solidFill>
                  <a:srgbClr val="4F81BD">
                    <a:lumMod val="75000"/>
                  </a:srgbClr>
                </a:solidFill>
                <a:latin typeface="微軟正黑體" pitchFamily="34" charset="-120"/>
                <a:ea typeface="微軟正黑體" pitchFamily="34" charset="-120"/>
              </a:rPr>
              <a:t>）</a:t>
            </a:r>
            <a:endParaRPr lang="zh-TW" altLang="en-US" sz="2800" dirty="0">
              <a:solidFill>
                <a:srgbClr val="4F81BD">
                  <a:lumMod val="75000"/>
                </a:srgb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1315496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延長工時之例外</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規定</a:t>
            </a:r>
          </a:p>
        </p:txBody>
      </p:sp>
      <p:sp>
        <p:nvSpPr>
          <p:cNvPr id="52" name="文字方塊 51"/>
          <p:cNvSpPr txBox="1"/>
          <p:nvPr/>
        </p:nvSpPr>
        <p:spPr>
          <a:xfrm>
            <a:off x="360000" y="1619999"/>
            <a:ext cx="8460000" cy="4909036"/>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天災、事變或突發</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事件</a:t>
            </a:r>
            <a:r>
              <a:rPr lang="zh-TW" altLang="en-US" sz="3600" dirty="0">
                <a:solidFill>
                  <a:srgbClr val="1F497D">
                    <a:lumMod val="75000"/>
                  </a:srgbClr>
                </a:solidFill>
                <a:latin typeface="微軟正黑體" pitchFamily="34" charset="-120"/>
                <a:ea typeface="微軟正黑體" pitchFamily="34" charset="-120"/>
              </a:rPr>
              <a:t>（勞 </a:t>
            </a:r>
            <a:r>
              <a:rPr lang="en-US" altLang="zh-TW" sz="3600" dirty="0">
                <a:solidFill>
                  <a:srgbClr val="1F497D">
                    <a:lumMod val="75000"/>
                  </a:srgbClr>
                </a:solidFill>
                <a:latin typeface="微軟正黑體" pitchFamily="34" charset="-120"/>
                <a:ea typeface="微軟正黑體" pitchFamily="34" charset="-120"/>
              </a:rPr>
              <a:t>32-4</a:t>
            </a:r>
            <a:r>
              <a:rPr lang="zh-TW" altLang="en-US" sz="3600" dirty="0">
                <a:solidFill>
                  <a:srgbClr val="1F497D">
                    <a:lumMod val="75000"/>
                  </a:srgbClr>
                </a:solidFill>
                <a:latin typeface="微軟正黑體" pitchFamily="34" charset="-120"/>
                <a:ea typeface="微軟正黑體" pitchFamily="34" charset="-120"/>
              </a:rPr>
              <a:t>）</a:t>
            </a:r>
            <a:endParaRPr kumimoji="0" lang="en-US" altLang="zh-TW" sz="36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endParaRPr>
          </a:p>
          <a:p>
            <a:pPr marL="576000" marR="0" lvl="0" algn="l" defTabSz="914400" rtl="0" eaLnBrk="1" fontAlgn="auto" latinLnBrk="0" hangingPunct="1">
              <a:lnSpc>
                <a:spcPct val="100000"/>
              </a:lnSpc>
              <a:spcBef>
                <a:spcPts val="600"/>
              </a:spcBef>
              <a:spcAft>
                <a:spcPts val="0"/>
              </a:spcAft>
              <a:buClrTx/>
              <a:buSzTx/>
              <a:tabLst/>
              <a:defRPr/>
            </a:pPr>
            <a:r>
              <a:rPr kumimoji="0" lang="zh-TW" altLang="en-US" sz="28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使</a:t>
            </a:r>
            <a:r>
              <a:rPr kumimoji="0" lang="zh-TW" altLang="en-US" sz="2800" i="0" u="none" strike="noStrike" kern="1200" cap="none" spc="0" normalizeH="0" baseline="0" noProof="0" dirty="0">
                <a:ln>
                  <a:noFill/>
                </a:ln>
                <a:solidFill>
                  <a:srgbClr val="1F497D">
                    <a:lumMod val="75000"/>
                  </a:srgbClr>
                </a:solidFill>
                <a:uLnTx/>
                <a:uFillTx/>
                <a:latin typeface="微軟正黑體" pitchFamily="34" charset="-120"/>
                <a:ea typeface="微軟正黑體" pitchFamily="34" charset="-120"/>
                <a:cs typeface="+mn-cs"/>
              </a:rPr>
              <a:t>勞工在正常工作時間以外工作之時間</a:t>
            </a:r>
            <a:r>
              <a:rPr kumimoji="0" lang="zh-TW" altLang="en-US" sz="28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限制</a:t>
            </a:r>
            <a:r>
              <a:rPr kumimoji="0" lang="zh-TW" altLang="en-US" sz="28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其不</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受勞 </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32-1</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經工會</a:t>
            </a:r>
            <a:r>
              <a:rPr kumimoji="0" lang="zh-TW" alt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同意</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）及勞 </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32-2</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工時上限</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規定</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之</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限制。</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（勞委會</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97.5.30</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勞動</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字第</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0970069456</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號）</a:t>
            </a:r>
            <a:endParaRPr kumimoji="0" lang="en-US" altLang="zh-TW"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程序</a:t>
            </a:r>
            <a:r>
              <a:rPr kumimoji="0" lang="zh-TW" altLang="en-US" sz="28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於延長開始</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後</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24</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內</a:t>
            </a:r>
            <a:r>
              <a:rPr kumimoji="0" lang="zh-TW" altLang="en-US" sz="2800" i="0" u="sng"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通知</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工會</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，無工會</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組織者</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，需報</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當地主管機關</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備查，事後</a:t>
            </a:r>
            <a:r>
              <a:rPr kumimoji="0" lang="zh-TW" altLang="en-US" sz="2800" i="0" u="sng"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補給適當之休息</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勞 </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36-4</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p>
          <a:p>
            <a:pPr marL="1080000" lvl="0" indent="-432000">
              <a:spcBef>
                <a:spcPts val="1200"/>
              </a:spcBef>
              <a:buFont typeface="Wingdings" panose="05000000000000000000" pitchFamily="2" charset="2"/>
              <a:buChar char="ü"/>
              <a:defRPr/>
            </a:pPr>
            <a:r>
              <a:rPr lang="zh-TW" altLang="en-US" sz="2800" dirty="0" smtClean="0">
                <a:solidFill>
                  <a:schemeClr val="accent1">
                    <a:lumMod val="75000"/>
                  </a:schemeClr>
                </a:solidFill>
                <a:latin typeface="微軟正黑體" pitchFamily="34" charset="-120"/>
                <a:ea typeface="微軟正黑體" pitchFamily="34" charset="-120"/>
              </a:rPr>
              <a:t>休息日出勤工資</a:t>
            </a:r>
            <a:r>
              <a:rPr lang="zh-TW" altLang="en-US" sz="2800" dirty="0">
                <a:solidFill>
                  <a:schemeClr val="accent1">
                    <a:lumMod val="75000"/>
                  </a:schemeClr>
                </a:solidFill>
                <a:latin typeface="微軟正黑體" pitchFamily="34" charset="-120"/>
                <a:ea typeface="微軟正黑體" pitchFamily="34" charset="-120"/>
              </a:rPr>
              <a:t>計給</a:t>
            </a:r>
            <a:r>
              <a:rPr lang="zh-TW" altLang="en-US" sz="2800" dirty="0" smtClean="0">
                <a:solidFill>
                  <a:schemeClr val="accent1">
                    <a:lumMod val="75000"/>
                  </a:schemeClr>
                </a:solidFill>
                <a:latin typeface="微軟正黑體" pitchFamily="34" charset="-120"/>
                <a:ea typeface="微軟正黑體" pitchFamily="34" charset="-120"/>
              </a:rPr>
              <a:t>疑義（勞動部</a:t>
            </a:r>
            <a:r>
              <a:rPr lang="en-US" altLang="zh-TW" sz="2800" dirty="0" smtClean="0">
                <a:solidFill>
                  <a:schemeClr val="accent1">
                    <a:lumMod val="75000"/>
                  </a:schemeClr>
                </a:solidFill>
                <a:latin typeface="微軟正黑體" pitchFamily="34" charset="-120"/>
                <a:ea typeface="微軟正黑體" pitchFamily="34" charset="-120"/>
              </a:rPr>
              <a:t>107.3.14</a:t>
            </a:r>
            <a:r>
              <a:rPr lang="zh-TW" altLang="en-US" sz="2800" dirty="0" smtClean="0">
                <a:solidFill>
                  <a:schemeClr val="accent1">
                    <a:lumMod val="75000"/>
                  </a:schemeClr>
                </a:solidFill>
                <a:latin typeface="微軟正黑體" pitchFamily="34" charset="-120"/>
                <a:ea typeface="微軟正黑體" pitchFamily="34" charset="-120"/>
              </a:rPr>
              <a:t>勞動</a:t>
            </a:r>
            <a:r>
              <a:rPr lang="zh-TW" altLang="en-US" sz="2800" dirty="0">
                <a:solidFill>
                  <a:schemeClr val="accent1">
                    <a:lumMod val="75000"/>
                  </a:schemeClr>
                </a:solidFill>
                <a:latin typeface="微軟正黑體" pitchFamily="34" charset="-120"/>
                <a:ea typeface="微軟正黑體" pitchFamily="34" charset="-120"/>
              </a:rPr>
              <a:t>條</a:t>
            </a:r>
            <a:r>
              <a:rPr lang="en-US" altLang="zh-TW" sz="2800" dirty="0" smtClean="0">
                <a:solidFill>
                  <a:schemeClr val="accent1">
                    <a:lumMod val="75000"/>
                  </a:schemeClr>
                </a:solidFill>
                <a:latin typeface="微軟正黑體" pitchFamily="34" charset="-120"/>
                <a:ea typeface="微軟正黑體" pitchFamily="34" charset="-120"/>
              </a:rPr>
              <a:t>2</a:t>
            </a:r>
            <a:r>
              <a:rPr lang="zh-TW" altLang="en-US" sz="2800" dirty="0">
                <a:solidFill>
                  <a:schemeClr val="accent1">
                    <a:lumMod val="75000"/>
                  </a:schemeClr>
                </a:solidFill>
                <a:latin typeface="微軟正黑體" pitchFamily="34" charset="-120"/>
                <a:ea typeface="微軟正黑體" pitchFamily="34" charset="-120"/>
              </a:rPr>
              <a:t>字</a:t>
            </a:r>
            <a:r>
              <a:rPr lang="zh-TW" altLang="en-US" sz="2800" dirty="0" smtClean="0">
                <a:solidFill>
                  <a:schemeClr val="accent1">
                    <a:lumMod val="75000"/>
                  </a:schemeClr>
                </a:solidFill>
                <a:latin typeface="微軟正黑體" pitchFamily="34" charset="-120"/>
                <a:ea typeface="微軟正黑體" pitchFamily="34" charset="-120"/>
              </a:rPr>
              <a:t>第</a:t>
            </a:r>
            <a:r>
              <a:rPr lang="en-US" altLang="zh-TW" sz="2800" dirty="0" smtClean="0">
                <a:solidFill>
                  <a:schemeClr val="accent1">
                    <a:lumMod val="75000"/>
                  </a:schemeClr>
                </a:solidFill>
                <a:latin typeface="微軟正黑體" pitchFamily="34" charset="-120"/>
                <a:ea typeface="微軟正黑體" pitchFamily="34" charset="-120"/>
              </a:rPr>
              <a:t>1070130380</a:t>
            </a:r>
            <a:r>
              <a:rPr lang="zh-TW" altLang="en-US" sz="2800" dirty="0" smtClean="0">
                <a:solidFill>
                  <a:schemeClr val="accent1">
                    <a:lumMod val="75000"/>
                  </a:schemeClr>
                </a:solidFill>
                <a:latin typeface="微軟正黑體" pitchFamily="34" charset="-120"/>
                <a:ea typeface="微軟正黑體" pitchFamily="34" charset="-120"/>
              </a:rPr>
              <a:t>號）</a:t>
            </a:r>
            <a:endParaRPr kumimoji="0" lang="zh-TW" altLang="en-US" sz="28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8438445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事後補給勞工以適當之休息內涵</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539704"/>
          </a:xfrm>
          <a:prstGeom prst="rect">
            <a:avLst/>
          </a:prstGeom>
          <a:noFill/>
        </p:spPr>
        <p:txBody>
          <a:bodyPr wrap="square" rtlCol="0">
            <a:spAutoFit/>
          </a:bodyPr>
          <a:lstStyle/>
          <a:p>
            <a:pPr lvl="0">
              <a:spcBef>
                <a:spcPts val="1200"/>
              </a:spcBef>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行政院勞委會</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97.11.20</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0970083117</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係指該等勞工其</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自工作終止後再工作前</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至少應有</a:t>
            </a:r>
            <a:r>
              <a:rPr kumimoji="0" lang="en-US" altLang="zh-TW" sz="2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12</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小時之休息時間而言。</a:t>
            </a:r>
            <a:endPar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勞工原有之工作義務，不因前開休息時間之給與而免除。</a:t>
            </a:r>
            <a:endPar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勞基法係規定勞動條件之最低標準，</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勞雇雙方另有優於該法規定者，自可從其規定</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endParaRPr kumimoji="0" lang="zh-TW" altLang="en-US" sz="2400" b="1"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6952833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本公司搶修後休息時間安排原則</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85597"/>
          </a:xfrm>
          <a:prstGeom prst="rect">
            <a:avLst/>
          </a:prstGeom>
          <a:noFill/>
        </p:spPr>
        <p:txBody>
          <a:bodyPr wrap="square" rtlCol="0">
            <a:spAutoFit/>
          </a:bodyPr>
          <a:lstStyle/>
          <a:p>
            <a:pPr lvl="0">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台電公司</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103.10.9</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電人字第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1038012522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發布</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非</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於</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正常工時結束後立即奉派出勤從事搶修工作人員，前後</a:t>
            </a:r>
            <a:r>
              <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個工作日間至少應有</a:t>
            </a:r>
            <a:r>
              <a:rPr kumimoji="0" lang="en-US" altLang="zh-TW" sz="2800" b="1" i="0"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800" i="0"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小時之</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適當休息</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前述人員工作至</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當日</a:t>
            </a:r>
            <a:r>
              <a:rPr kumimoji="0" lang="en-US" altLang="zh-TW"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24</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時前結束</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，隔日應照常工作。</a:t>
            </a:r>
            <a:endParaRPr kumimoji="0" lang="en-US" altLang="zh-TW"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965708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56</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本公司搶修後休息時間安排原則</a:t>
            </a:r>
          </a:p>
        </p:txBody>
      </p:sp>
      <p:sp>
        <p:nvSpPr>
          <p:cNvPr id="52" name="文字方塊 51"/>
          <p:cNvSpPr txBox="1"/>
          <p:nvPr/>
        </p:nvSpPr>
        <p:spPr>
          <a:xfrm>
            <a:off x="360000" y="1619999"/>
            <a:ext cx="8460000" cy="4401205"/>
          </a:xfrm>
          <a:prstGeom prst="rect">
            <a:avLst/>
          </a:prstGeom>
          <a:noFill/>
        </p:spPr>
        <p:txBody>
          <a:bodyPr wrap="square" rtlCol="0">
            <a:spAutoFit/>
          </a:bodyPr>
          <a:lstStyle/>
          <a:p>
            <a:pPr>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台電公司</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103.10.9</a:t>
            </a:r>
          </a:p>
          <a:p>
            <a:pPr>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電人字第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1038012522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發布</a:t>
            </a:r>
            <a:endPar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57200" indent="-457200">
              <a:spcBef>
                <a:spcPts val="1200"/>
              </a:spcBef>
              <a:buFont typeface="Wingdings" panose="05000000000000000000" pitchFamily="2" charset="2"/>
              <a:buChar char="Ø"/>
              <a:defRPr/>
            </a:pPr>
            <a:r>
              <a:rPr lang="zh-TW" altLang="en-US" sz="2800" b="1" dirty="0" smtClean="0">
                <a:solidFill>
                  <a:schemeClr val="tx2"/>
                </a:solidFill>
                <a:latin typeface="微軟正黑體" pitchFamily="34" charset="-120"/>
                <a:ea typeface="微軟正黑體" pitchFamily="34" charset="-120"/>
              </a:rPr>
              <a:t>於當日</a:t>
            </a:r>
            <a:r>
              <a:rPr lang="en-US" altLang="zh-TW" sz="2800" b="1" u="sng" dirty="0" smtClean="0">
                <a:solidFill>
                  <a:schemeClr val="tx2"/>
                </a:solidFill>
                <a:latin typeface="微軟正黑體" pitchFamily="34" charset="-120"/>
                <a:ea typeface="微軟正黑體" pitchFamily="34" charset="-120"/>
              </a:rPr>
              <a:t>0</a:t>
            </a:r>
            <a:r>
              <a:rPr lang="zh-TW" altLang="en-US" sz="2800" b="1" u="sng" dirty="0" smtClean="0">
                <a:solidFill>
                  <a:schemeClr val="tx2"/>
                </a:solidFill>
                <a:latin typeface="微軟正黑體" pitchFamily="34" charset="-120"/>
                <a:ea typeface="微軟正黑體" pitchFamily="34" charset="-120"/>
              </a:rPr>
              <a:t>時至</a:t>
            </a:r>
            <a:r>
              <a:rPr lang="en-US" altLang="zh-TW" sz="2800" b="1" u="sng" dirty="0" smtClean="0">
                <a:solidFill>
                  <a:schemeClr val="tx2"/>
                </a:solidFill>
                <a:latin typeface="微軟正黑體" pitchFamily="34" charset="-120"/>
                <a:ea typeface="微軟正黑體" pitchFamily="34" charset="-120"/>
              </a:rPr>
              <a:t>6</a:t>
            </a:r>
            <a:r>
              <a:rPr lang="zh-TW" altLang="en-US" sz="2800" b="1" u="sng" dirty="0" smtClean="0">
                <a:solidFill>
                  <a:schemeClr val="tx2"/>
                </a:solidFill>
                <a:latin typeface="微軟正黑體" pitchFamily="34" charset="-120"/>
                <a:ea typeface="微軟正黑體" pitchFamily="34" charset="-120"/>
              </a:rPr>
              <a:t>時</a:t>
            </a:r>
            <a:r>
              <a:rPr lang="zh-TW" altLang="en-US" sz="2800" b="1" dirty="0" smtClean="0">
                <a:solidFill>
                  <a:schemeClr val="tx2"/>
                </a:solidFill>
                <a:latin typeface="微軟正黑體" pitchFamily="34" charset="-120"/>
                <a:ea typeface="微軟正黑體" pitchFamily="34" charset="-120"/>
              </a:rPr>
              <a:t>之間從事搶修工作者：</a:t>
            </a:r>
            <a:endParaRPr lang="en-US" altLang="zh-TW" sz="2800" b="1" dirty="0" smtClean="0">
              <a:solidFill>
                <a:schemeClr val="tx2"/>
              </a:solidFill>
              <a:latin typeface="微軟正黑體" pitchFamily="34" charset="-120"/>
              <a:ea typeface="微軟正黑體" pitchFamily="34" charset="-120"/>
            </a:endParaRPr>
          </a:p>
          <a:p>
            <a:pPr marL="971550" indent="-514350">
              <a:spcBef>
                <a:spcPts val="1200"/>
              </a:spcBef>
              <a:buFont typeface="+mj-lt"/>
              <a:buAutoNum type="arabicParenR"/>
              <a:defRPr/>
            </a:pPr>
            <a:r>
              <a:rPr lang="en-US" altLang="zh-TW" sz="2800" dirty="0" smtClean="0">
                <a:solidFill>
                  <a:schemeClr val="accent1">
                    <a:lumMod val="75000"/>
                  </a:schemeClr>
                </a:solidFill>
                <a:latin typeface="微軟正黑體" pitchFamily="34" charset="-120"/>
                <a:ea typeface="微軟正黑體" pitchFamily="34" charset="-120"/>
              </a:rPr>
              <a:t>1.5</a:t>
            </a:r>
            <a:r>
              <a:rPr lang="zh-TW" altLang="en-US" sz="2800" dirty="0" smtClean="0">
                <a:solidFill>
                  <a:schemeClr val="accent1">
                    <a:lumMod val="75000"/>
                  </a:schemeClr>
                </a:solidFill>
                <a:latin typeface="微軟正黑體" pitchFamily="34" charset="-120"/>
                <a:ea typeface="微軟正黑體" pitchFamily="34" charset="-120"/>
              </a:rPr>
              <a:t>小時</a:t>
            </a:r>
            <a:r>
              <a:rPr lang="en-US" altLang="zh-TW" sz="2800" dirty="0" smtClean="0">
                <a:solidFill>
                  <a:schemeClr val="accent1">
                    <a:lumMod val="75000"/>
                  </a:schemeClr>
                </a:solidFill>
                <a:latin typeface="微軟正黑體" pitchFamily="34" charset="-120"/>
                <a:ea typeface="微軟正黑體" pitchFamily="34" charset="-120"/>
              </a:rPr>
              <a:t>~3</a:t>
            </a:r>
            <a:r>
              <a:rPr lang="zh-TW" altLang="en-US" sz="2800" dirty="0" smtClean="0">
                <a:solidFill>
                  <a:schemeClr val="accent1">
                    <a:lumMod val="75000"/>
                  </a:schemeClr>
                </a:solidFill>
                <a:latin typeface="微軟正黑體" pitchFamily="34" charset="-120"/>
                <a:ea typeface="微軟正黑體" pitchFamily="34" charset="-120"/>
              </a:rPr>
              <a:t>小時者，當日給予</a:t>
            </a:r>
            <a:r>
              <a:rPr lang="en-US" altLang="zh-TW"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800" dirty="0" smtClean="0">
                <a:solidFill>
                  <a:schemeClr val="accent1">
                    <a:lumMod val="75000"/>
                  </a:schemeClr>
                </a:solidFill>
                <a:latin typeface="微軟正黑體" pitchFamily="34" charset="-120"/>
                <a:ea typeface="微軟正黑體" pitchFamily="34" charset="-120"/>
              </a:rPr>
              <a:t>小時休息。</a:t>
            </a:r>
            <a:endParaRPr lang="en-US" altLang="zh-TW" sz="2800" dirty="0" smtClean="0">
              <a:solidFill>
                <a:schemeClr val="accent1">
                  <a:lumMod val="75000"/>
                </a:schemeClr>
              </a:solidFill>
              <a:latin typeface="微軟正黑體" pitchFamily="34" charset="-120"/>
              <a:ea typeface="微軟正黑體" pitchFamily="34" charset="-120"/>
            </a:endParaRPr>
          </a:p>
          <a:p>
            <a:pPr marL="972000" indent="-514800">
              <a:spcBef>
                <a:spcPts val="600"/>
              </a:spcBef>
              <a:buFont typeface="+mj-lt"/>
              <a:buAutoNum type="arabicParenR"/>
              <a:defRPr/>
            </a:pPr>
            <a:r>
              <a:rPr lang="en-US" altLang="zh-TW" sz="2800" dirty="0" smtClean="0">
                <a:solidFill>
                  <a:schemeClr val="accent1">
                    <a:lumMod val="75000"/>
                  </a:schemeClr>
                </a:solidFill>
                <a:latin typeface="微軟正黑體" pitchFamily="34" charset="-120"/>
                <a:ea typeface="微軟正黑體" pitchFamily="34" charset="-120"/>
              </a:rPr>
              <a:t>3</a:t>
            </a:r>
            <a:r>
              <a:rPr lang="zh-TW" altLang="en-US" sz="2800" dirty="0" smtClean="0">
                <a:solidFill>
                  <a:schemeClr val="accent1">
                    <a:lumMod val="75000"/>
                  </a:schemeClr>
                </a:solidFill>
                <a:latin typeface="微軟正黑體" pitchFamily="34" charset="-120"/>
                <a:ea typeface="微軟正黑體" pitchFamily="34" charset="-120"/>
              </a:rPr>
              <a:t>小時</a:t>
            </a:r>
            <a:r>
              <a:rPr lang="en-US" altLang="zh-TW" sz="2800" dirty="0" smtClean="0">
                <a:solidFill>
                  <a:schemeClr val="accent1">
                    <a:lumMod val="75000"/>
                  </a:schemeClr>
                </a:solidFill>
                <a:latin typeface="微軟正黑體" pitchFamily="34" charset="-120"/>
                <a:ea typeface="微軟正黑體" pitchFamily="34" charset="-120"/>
              </a:rPr>
              <a:t>~5</a:t>
            </a:r>
            <a:r>
              <a:rPr lang="zh-TW" altLang="en-US" sz="2800" dirty="0" smtClean="0">
                <a:solidFill>
                  <a:schemeClr val="accent1">
                    <a:lumMod val="75000"/>
                  </a:schemeClr>
                </a:solidFill>
                <a:latin typeface="微軟正黑體" pitchFamily="34" charset="-120"/>
                <a:ea typeface="微軟正黑體" pitchFamily="34" charset="-120"/>
              </a:rPr>
              <a:t>小時</a:t>
            </a:r>
            <a:r>
              <a:rPr lang="zh-TW" altLang="en-US" sz="2800" dirty="0">
                <a:solidFill>
                  <a:schemeClr val="accent1">
                    <a:lumMod val="75000"/>
                  </a:schemeClr>
                </a:solidFill>
                <a:latin typeface="微軟正黑體" pitchFamily="34" charset="-120"/>
                <a:ea typeface="微軟正黑體" pitchFamily="34" charset="-120"/>
              </a:rPr>
              <a:t>者，當日</a:t>
            </a:r>
            <a:r>
              <a:rPr lang="zh-TW" altLang="en-US" sz="2800" dirty="0" smtClean="0">
                <a:solidFill>
                  <a:schemeClr val="accent1">
                    <a:lumMod val="75000"/>
                  </a:schemeClr>
                </a:solidFill>
                <a:latin typeface="微軟正黑體" pitchFamily="34" charset="-120"/>
                <a:ea typeface="微軟正黑體" pitchFamily="34" charset="-120"/>
              </a:rPr>
              <a:t>給予</a:t>
            </a:r>
            <a:r>
              <a:rPr lang="en-US" altLang="zh-TW"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800" dirty="0" smtClean="0">
                <a:solidFill>
                  <a:schemeClr val="accent1">
                    <a:lumMod val="75000"/>
                  </a:schemeClr>
                </a:solidFill>
                <a:latin typeface="微軟正黑體" pitchFamily="34" charset="-120"/>
                <a:ea typeface="微軟正黑體" pitchFamily="34" charset="-120"/>
              </a:rPr>
              <a:t>小時休息。</a:t>
            </a:r>
            <a:endParaRPr lang="en-US" altLang="zh-TW" sz="2800" dirty="0" smtClean="0">
              <a:solidFill>
                <a:schemeClr val="accent1">
                  <a:lumMod val="75000"/>
                </a:schemeClr>
              </a:solidFill>
              <a:latin typeface="微軟正黑體" pitchFamily="34" charset="-120"/>
              <a:ea typeface="微軟正黑體" pitchFamily="34" charset="-120"/>
            </a:endParaRPr>
          </a:p>
          <a:p>
            <a:pPr marL="972000" indent="-514800">
              <a:spcBef>
                <a:spcPts val="600"/>
              </a:spcBef>
              <a:buFont typeface="+mj-lt"/>
              <a:buAutoNum type="arabicParenR"/>
              <a:defRPr/>
            </a:pPr>
            <a:r>
              <a:rPr lang="en-US" altLang="zh-TW" sz="2800" dirty="0" smtClean="0">
                <a:solidFill>
                  <a:schemeClr val="accent1">
                    <a:lumMod val="75000"/>
                  </a:schemeClr>
                </a:solidFill>
                <a:latin typeface="微軟正黑體" pitchFamily="34" charset="-120"/>
                <a:ea typeface="微軟正黑體" pitchFamily="34" charset="-120"/>
              </a:rPr>
              <a:t>5</a:t>
            </a:r>
            <a:r>
              <a:rPr lang="zh-TW" altLang="en-US" sz="2800" dirty="0">
                <a:solidFill>
                  <a:schemeClr val="accent1">
                    <a:lumMod val="75000"/>
                  </a:schemeClr>
                </a:solidFill>
                <a:latin typeface="微軟正黑體" pitchFamily="34" charset="-120"/>
                <a:ea typeface="微軟正黑體" pitchFamily="34" charset="-120"/>
              </a:rPr>
              <a:t>小時以上者，當日</a:t>
            </a:r>
            <a:r>
              <a:rPr lang="zh-TW" altLang="en-US" sz="2800" dirty="0" smtClean="0">
                <a:solidFill>
                  <a:schemeClr val="accent1">
                    <a:lumMod val="75000"/>
                  </a:schemeClr>
                </a:solidFill>
                <a:latin typeface="微軟正黑體" pitchFamily="34" charset="-120"/>
                <a:ea typeface="微軟正黑體" pitchFamily="34" charset="-120"/>
              </a:rPr>
              <a:t>給予</a:t>
            </a:r>
            <a:r>
              <a:rPr lang="en-US" altLang="zh-TW" sz="28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800" dirty="0" smtClean="0">
                <a:solidFill>
                  <a:schemeClr val="accent1">
                    <a:lumMod val="75000"/>
                  </a:schemeClr>
                </a:solidFill>
                <a:latin typeface="微軟正黑體" pitchFamily="34" charset="-120"/>
                <a:ea typeface="微軟正黑體" pitchFamily="34" charset="-120"/>
              </a:rPr>
              <a:t>小時休息。</a:t>
            </a:r>
            <a:endParaRPr lang="en-US" altLang="zh-TW" sz="2800" dirty="0" smtClean="0">
              <a:solidFill>
                <a:schemeClr val="accent1">
                  <a:lumMod val="75000"/>
                </a:schemeClr>
              </a:solidFill>
              <a:latin typeface="微軟正黑體" pitchFamily="34" charset="-120"/>
              <a:ea typeface="微軟正黑體" pitchFamily="34" charset="-120"/>
            </a:endParaRPr>
          </a:p>
          <a:p>
            <a:pPr marL="972000" indent="-514800">
              <a:spcBef>
                <a:spcPts val="600"/>
              </a:spcBef>
              <a:buFont typeface="+mj-lt"/>
              <a:buAutoNum type="arabicParenR"/>
              <a:defRPr/>
            </a:pPr>
            <a:r>
              <a:rPr lang="zh-TW" altLang="en-US" sz="2800" dirty="0" smtClean="0">
                <a:solidFill>
                  <a:schemeClr val="accent1">
                    <a:lumMod val="75000"/>
                  </a:schemeClr>
                </a:solidFill>
                <a:latin typeface="微軟正黑體" pitchFamily="34" charset="-120"/>
                <a:ea typeface="微軟正黑體" pitchFamily="34" charset="-120"/>
              </a:rPr>
              <a:t>上述給予之休息時間均計入當日正常工作時數。</a:t>
            </a:r>
            <a:endParaRPr lang="en-US" altLang="zh-TW" sz="2800" dirty="0">
              <a:solidFill>
                <a:schemeClr val="accent1">
                  <a:lumMod val="75000"/>
                </a:schemeClr>
              </a:solidFill>
              <a:latin typeface="微軟正黑體" pitchFamily="34" charset="-120"/>
              <a:ea typeface="微軟正黑體" pitchFamily="34" charset="-120"/>
            </a:endParaRPr>
          </a:p>
          <a:p>
            <a:pPr marL="972000" indent="-514800">
              <a:spcBef>
                <a:spcPts val="600"/>
              </a:spcBef>
              <a:buFont typeface="+mj-lt"/>
              <a:buAutoNum type="arabicParenR"/>
              <a:defRPr/>
            </a:pPr>
            <a:r>
              <a:rPr lang="zh-TW" altLang="en-US" sz="2800" dirty="0" smtClean="0">
                <a:solidFill>
                  <a:schemeClr val="accent1">
                    <a:lumMod val="75000"/>
                  </a:schemeClr>
                </a:solidFill>
                <a:latin typeface="微軟正黑體" pitchFamily="34" charset="-120"/>
                <a:ea typeface="微軟正黑體" pitchFamily="34" charset="-120"/>
              </a:rPr>
              <a:t>當日</a:t>
            </a:r>
            <a:r>
              <a:rPr lang="en-US" altLang="zh-TW" sz="2800" dirty="0" smtClean="0">
                <a:solidFill>
                  <a:schemeClr val="accent1">
                    <a:lumMod val="75000"/>
                  </a:schemeClr>
                </a:solidFill>
                <a:latin typeface="微軟正黑體" pitchFamily="34" charset="-120"/>
                <a:ea typeface="微軟正黑體" pitchFamily="34" charset="-120"/>
              </a:rPr>
              <a:t>6~8</a:t>
            </a:r>
            <a:r>
              <a:rPr lang="zh-TW" altLang="en-US" sz="2800" dirty="0" smtClean="0">
                <a:solidFill>
                  <a:schemeClr val="accent1">
                    <a:lumMod val="75000"/>
                  </a:schemeClr>
                </a:solidFill>
                <a:latin typeface="微軟正黑體" pitchFamily="34" charset="-120"/>
                <a:ea typeface="微軟正黑體" pitchFamily="34" charset="-120"/>
              </a:rPr>
              <a:t>時始從事搶修者，應照常出勤工作。</a:t>
            </a:r>
            <a:endParaRPr lang="en-US" altLang="zh-TW" sz="2800" dirty="0" smtClean="0">
              <a:solidFill>
                <a:schemeClr val="accent1">
                  <a:lumMod val="75000"/>
                </a:scheme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24606442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例假日出勤之例外</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規定</a:t>
            </a:r>
          </a:p>
        </p:txBody>
      </p:sp>
      <p:sp>
        <p:nvSpPr>
          <p:cNvPr id="52" name="文字方塊 51"/>
          <p:cNvSpPr txBox="1"/>
          <p:nvPr/>
        </p:nvSpPr>
        <p:spPr>
          <a:xfrm>
            <a:off x="360000" y="1619999"/>
            <a:ext cx="8460000" cy="3693319"/>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天災、事變或突發</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事件</a:t>
            </a:r>
            <a:r>
              <a:rPr lang="zh-TW" altLang="en-US" sz="3600" dirty="0">
                <a:solidFill>
                  <a:srgbClr val="1F497D">
                    <a:lumMod val="75000"/>
                  </a:srgbClr>
                </a:solidFill>
                <a:latin typeface="微軟正黑體" pitchFamily="34" charset="-120"/>
                <a:ea typeface="微軟正黑體" pitchFamily="34" charset="-120"/>
              </a:rPr>
              <a:t>（勞</a:t>
            </a:r>
            <a:r>
              <a:rPr lang="en-US" altLang="zh-TW" sz="3600" dirty="0">
                <a:solidFill>
                  <a:srgbClr val="1F497D">
                    <a:lumMod val="75000"/>
                  </a:srgbClr>
                </a:solidFill>
                <a:latin typeface="微軟正黑體" pitchFamily="34" charset="-120"/>
                <a:ea typeface="微軟正黑體" pitchFamily="34" charset="-120"/>
              </a:rPr>
              <a:t>-40</a:t>
            </a:r>
            <a:r>
              <a:rPr lang="zh-TW" altLang="en-US" sz="3600" dirty="0" smtClean="0">
                <a:solidFill>
                  <a:srgbClr val="1F497D">
                    <a:lumMod val="75000"/>
                  </a:srgbClr>
                </a:solidFill>
                <a:latin typeface="微軟正黑體" pitchFamily="34" charset="-120"/>
                <a:ea typeface="微軟正黑體" pitchFamily="34" charset="-120"/>
              </a:rPr>
              <a:t>）</a:t>
            </a:r>
            <a:endParaRPr kumimoji="0" lang="zh-TW" altLang="en-US" sz="36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endParaRPr>
          </a:p>
          <a:p>
            <a:pPr marL="576000" marR="0" lvl="0" algn="l" defTabSz="914400" rtl="0" eaLnBrk="1" fontAlgn="auto" latinLnBrk="0" hangingPunct="1">
              <a:lnSpc>
                <a:spcPct val="100000"/>
              </a:lnSpc>
              <a:spcBef>
                <a:spcPts val="600"/>
              </a:spcBef>
              <a:spcAft>
                <a:spcPts val="0"/>
              </a:spcAft>
              <a:buClrTx/>
              <a:buSzTx/>
              <a:tabLst/>
              <a:defRPr/>
            </a:pPr>
            <a:r>
              <a:rPr kumimoji="0" lang="zh-TW" altLang="en-US" sz="28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雇主得停止勞工</a:t>
            </a:r>
            <a:r>
              <a:rPr kumimoji="0" lang="zh-TW" altLang="en-US" sz="2800" i="0"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例假日、國</a:t>
            </a:r>
            <a:r>
              <a:rPr kumimoji="0" lang="zh-TW" altLang="en-US" sz="2800" i="0" strike="noStrike" kern="1200" cap="none" spc="0" normalizeH="0" baseline="0" noProof="0" dirty="0">
                <a:ln>
                  <a:noFill/>
                </a:ln>
                <a:solidFill>
                  <a:srgbClr val="1F497D">
                    <a:lumMod val="75000"/>
                  </a:srgbClr>
                </a:solidFill>
                <a:uLnTx/>
                <a:uFillTx/>
                <a:latin typeface="微軟正黑體" pitchFamily="34" charset="-120"/>
                <a:ea typeface="微軟正黑體" pitchFamily="34" charset="-120"/>
                <a:cs typeface="+mn-cs"/>
              </a:rPr>
              <a:t>定</a:t>
            </a:r>
            <a:r>
              <a:rPr kumimoji="0" lang="zh-TW" altLang="en-US" sz="2800" i="0"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假日、</a:t>
            </a:r>
            <a:r>
              <a:rPr kumimoji="0" lang="zh-TW" altLang="en-US" sz="2800" i="0" strike="noStrike" kern="1200" cap="none" spc="0" normalizeH="0" baseline="0" noProof="0" dirty="0">
                <a:ln>
                  <a:noFill/>
                </a:ln>
                <a:solidFill>
                  <a:srgbClr val="1F497D">
                    <a:lumMod val="75000"/>
                  </a:srgbClr>
                </a:solidFill>
                <a:uLnTx/>
                <a:uFillTx/>
                <a:latin typeface="微軟正黑體" pitchFamily="34" charset="-120"/>
                <a:ea typeface="微軟正黑體" pitchFamily="34" charset="-120"/>
                <a:cs typeface="+mn-cs"/>
              </a:rPr>
              <a:t>特別</a:t>
            </a:r>
            <a:r>
              <a:rPr kumimoji="0" lang="zh-TW" altLang="en-US" sz="2800" i="0"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休假日</a:t>
            </a:r>
            <a:r>
              <a:rPr kumimoji="0" lang="zh-TW" altLang="en-US" sz="28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lumMod val="75000"/>
                </a:srgbClr>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1200"/>
              </a:spcBef>
              <a:spcAft>
                <a:spcPts val="0"/>
              </a:spcAft>
              <a:buClrTx/>
              <a:buSzTx/>
              <a:buFont typeface="+mj-lt"/>
              <a:buAutoNum type="arabicParenR"/>
              <a:tabLst/>
              <a:defRPr/>
            </a:pPr>
            <a:r>
              <a:rPr kumimoji="0" lang="zh-TW" altLang="en-US" sz="2800" b="1"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限制</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：不受勞 </a:t>
            </a:r>
            <a:r>
              <a:rPr kumimoji="0" lang="en-US" altLang="zh-TW"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32-1</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經工會同意</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）及勞 </a:t>
            </a:r>
            <a:r>
              <a:rPr kumimoji="0" lang="en-US" altLang="zh-TW"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32-2</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工時上限</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）規定之限制。</a:t>
            </a:r>
            <a:endParaRPr kumimoji="0" lang="en-US" altLang="zh-TW"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b="1"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程序</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事後</a:t>
            </a:r>
            <a:r>
              <a:rPr kumimoji="0" lang="en-US" altLang="zh-TW" sz="2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內，詳述理由，報請當地</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主管機關</a:t>
            </a:r>
            <a:r>
              <a:rPr kumimoji="0" lang="zh-TW" altLang="en-US" sz="2800" i="0" u="sng"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核</a:t>
            </a:r>
            <a:r>
              <a:rPr kumimoji="0" lang="zh-TW" altLang="en-US" sz="2800"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備</a:t>
            </a:r>
            <a:r>
              <a:rPr kumimoji="0" lang="zh-TW" altLang="en-US" sz="28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；停止</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之假期，應於</a:t>
            </a:r>
            <a:r>
              <a:rPr kumimoji="0" lang="zh-TW" altLang="en-US" sz="2800" i="0" u="sng"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事後補假</a:t>
            </a:r>
            <a:r>
              <a:rPr kumimoji="0" lang="zh-TW" altLang="en-US" sz="28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休息</a:t>
            </a:r>
            <a:r>
              <a:rPr kumimoji="0" lang="zh-TW" altLang="en-US"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en-US" altLang="zh-TW" sz="28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1080000" lvl="0" indent="-432000">
              <a:spcBef>
                <a:spcPts val="1200"/>
              </a:spcBef>
              <a:buFont typeface="Wingdings" panose="05000000000000000000" pitchFamily="2" charset="2"/>
              <a:buChar char="ü"/>
              <a:defRPr/>
            </a:pPr>
            <a:r>
              <a:rPr kumimoji="0" lang="zh-TW" altLang="en-US" sz="28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rPr>
              <a:t>停止假期之工資加倍計給疑義</a:t>
            </a:r>
            <a:r>
              <a:rPr lang="zh-TW" altLang="en-US" sz="2800" dirty="0">
                <a:solidFill>
                  <a:schemeClr val="accent1">
                    <a:lumMod val="75000"/>
                  </a:schemeClr>
                </a:solidFill>
                <a:latin typeface="微軟正黑體" pitchFamily="34" charset="-120"/>
                <a:ea typeface="微軟正黑體" pitchFamily="34" charset="-120"/>
              </a:rPr>
              <a:t>（前</a:t>
            </a:r>
            <a:r>
              <a:rPr lang="en-US" altLang="zh-TW" sz="2800" dirty="0" smtClean="0">
                <a:solidFill>
                  <a:schemeClr val="accent1">
                    <a:lumMod val="75000"/>
                  </a:schemeClr>
                </a:solidFill>
                <a:latin typeface="微軟正黑體" pitchFamily="34" charset="-120"/>
                <a:ea typeface="微軟正黑體" pitchFamily="34" charset="-120"/>
              </a:rPr>
              <a:t>8</a:t>
            </a:r>
            <a:r>
              <a:rPr lang="zh-TW" altLang="en-US" sz="2800" dirty="0" smtClean="0">
                <a:solidFill>
                  <a:schemeClr val="accent1">
                    <a:lumMod val="75000"/>
                  </a:schemeClr>
                </a:solidFill>
                <a:latin typeface="微軟正黑體" pitchFamily="34" charset="-120"/>
                <a:ea typeface="微軟正黑體" pitchFamily="34" charset="-120"/>
              </a:rPr>
              <a:t>後</a:t>
            </a:r>
            <a:r>
              <a:rPr lang="en-US" altLang="zh-TW" sz="2800" dirty="0" smtClean="0">
                <a:solidFill>
                  <a:schemeClr val="accent1">
                    <a:lumMod val="75000"/>
                  </a:schemeClr>
                </a:solidFill>
                <a:latin typeface="微軟正黑體" pitchFamily="34" charset="-120"/>
                <a:ea typeface="微軟正黑體" pitchFamily="34" charset="-120"/>
              </a:rPr>
              <a:t>8</a:t>
            </a:r>
            <a:r>
              <a:rPr lang="zh-TW" altLang="en-US" sz="2800" dirty="0">
                <a:solidFill>
                  <a:schemeClr val="accent1">
                    <a:lumMod val="75000"/>
                  </a:schemeClr>
                </a:solidFill>
                <a:latin typeface="微軟正黑體" pitchFamily="34" charset="-120"/>
                <a:ea typeface="微軟正黑體" pitchFamily="34" charset="-120"/>
              </a:rPr>
              <a:t>）</a:t>
            </a:r>
            <a:endParaRPr lang="en-US" altLang="zh-TW" sz="2800" dirty="0">
              <a:solidFill>
                <a:schemeClr val="accent1">
                  <a:lumMod val="75000"/>
                </a:schemeClr>
              </a:solidFill>
              <a:latin typeface="微軟正黑體" pitchFamily="34" charset="-120"/>
              <a:ea typeface="微軟正黑體" pitchFamily="34" charset="-120"/>
            </a:endParaRPr>
          </a:p>
        </p:txBody>
      </p:sp>
    </p:spTree>
    <p:extLst>
      <p:ext uri="{BB962C8B-B14F-4D97-AF65-F5344CB8AC3E}">
        <p14:creationId xmlns:p14="http://schemas.microsoft.com/office/powerpoint/2010/main" val="17917717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本公司對天災事變突發</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事件</a:t>
            </a:r>
            <a:endParaRPr lang="en-US" altLang="zh-TW"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認定原則及處理措施</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201150"/>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認定</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原則：</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lvl="0" indent="-457200">
              <a:spcBef>
                <a:spcPts val="600"/>
              </a:spcBef>
              <a:buFont typeface="+mj-lt"/>
              <a:buAutoNum type="arabicParenR"/>
              <a:defRPr/>
            </a:pPr>
            <a:r>
              <a:rPr lang="zh-TW" altLang="en-US" sz="2400" dirty="0">
                <a:solidFill>
                  <a:schemeClr val="tx2"/>
                </a:solidFill>
                <a:latin typeface="微軟正黑體" pitchFamily="34" charset="-120"/>
                <a:ea typeface="微軟正黑體" pitchFamily="34" charset="-120"/>
              </a:rPr>
              <a:t>以無預兆、不能預知、不能預見及無法預防之非循環性緊急重要事件，如不立即處理，將嚴重影響公共及勞工安全或造成重大損失者為基本原則</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1033200" lvl="0" indent="-457200">
              <a:spcBef>
                <a:spcPts val="600"/>
              </a:spcBef>
              <a:buFont typeface="+mj-lt"/>
              <a:buAutoNum type="arabicParenR"/>
              <a:defRPr/>
            </a:pPr>
            <a:r>
              <a:rPr lang="zh-TW" altLang="en-US" sz="2400" dirty="0">
                <a:solidFill>
                  <a:schemeClr val="tx2"/>
                </a:solidFill>
                <a:latin typeface="微軟正黑體" pitchFamily="34" charset="-120"/>
                <a:ea typeface="微軟正黑體" pitchFamily="34" charset="-120"/>
              </a:rPr>
              <a:t>各項不能預見，且無徵兆之停機，或發、變、輸、配電及輸（卸）煤設備或施工機具故障事故，如不立即搶修，將影響公共安全或造成重大損失者</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1033200" lvl="0" indent="-457200">
              <a:spcBef>
                <a:spcPts val="600"/>
              </a:spcBef>
              <a:buFont typeface="+mj-lt"/>
              <a:buAutoNum type="arabicParenR"/>
              <a:defRPr/>
            </a:pPr>
            <a:r>
              <a:rPr lang="zh-TW" altLang="en-US" sz="2400" dirty="0">
                <a:solidFill>
                  <a:schemeClr val="tx2"/>
                </a:solidFill>
                <a:latin typeface="微軟正黑體" pitchFamily="34" charset="-120"/>
                <a:ea typeface="微軟正黑體" pitchFamily="34" charset="-120"/>
              </a:rPr>
              <a:t>遇有各項突發災害，必須採取緊急因應措施，以確保公共及勞工安全，並使本公司各項設備免受重大損毀者</a:t>
            </a:r>
            <a:r>
              <a:rPr lang="zh-TW" altLang="en-US" sz="2400" dirty="0" smtClean="0">
                <a:solidFill>
                  <a:schemeClr val="tx2"/>
                </a:solidFill>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7627014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939814"/>
          </a:xfrm>
          <a:prstGeom prst="rect">
            <a:avLst/>
          </a:prstGeom>
          <a:noFill/>
        </p:spPr>
        <p:txBody>
          <a:bodyPr wrap="square" rtlCol="0">
            <a:spAutoFit/>
          </a:bodyPr>
          <a:lstStyle/>
          <a:p>
            <a:pPr marL="571500" lvl="0" indent="-571500">
              <a:spcBef>
                <a:spcPts val="1200"/>
              </a:spcBef>
              <a:buFont typeface="Wingdings" panose="05000000000000000000" pitchFamily="2" charset="2"/>
              <a:buChar char="Ø"/>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處理措施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lvl="0" indent="-457200">
              <a:spcBef>
                <a:spcPts val="600"/>
              </a:spcBef>
              <a:buFont typeface="+mj-lt"/>
              <a:buAutoNum type="arabicParenR"/>
              <a:defRPr/>
            </a:pPr>
            <a:r>
              <a:rPr lang="zh-TW" altLang="en-US" sz="2400" dirty="0">
                <a:solidFill>
                  <a:srgbClr val="1F497D"/>
                </a:solidFill>
                <a:latin typeface="微軟正黑體" pitchFamily="34" charset="-120"/>
                <a:ea typeface="微軟正黑體" pitchFamily="34" charset="-120"/>
              </a:rPr>
              <a:t>電力工會授權各單位之</a:t>
            </a:r>
            <a:r>
              <a:rPr lang="zh-TW" altLang="en-US" sz="2400" b="1" dirty="0">
                <a:solidFill>
                  <a:srgbClr val="1F497D"/>
                </a:solidFill>
                <a:latin typeface="微軟正黑體" pitchFamily="34" charset="-120"/>
                <a:ea typeface="微軟正黑體" pitchFamily="34" charset="-120"/>
              </a:rPr>
              <a:t>分支工會接受</a:t>
            </a:r>
            <a:r>
              <a:rPr lang="zh-TW" altLang="en-US" sz="2400" dirty="0">
                <a:solidFill>
                  <a:srgbClr val="1F497D"/>
                </a:solidFill>
                <a:latin typeface="微軟正黑體" pitchFamily="34" charset="-120"/>
                <a:ea typeface="微軟正黑體" pitchFamily="34" charset="-120"/>
              </a:rPr>
              <a:t>其所在單位處理天災、事變、突發事件延長工作時間之</a:t>
            </a:r>
            <a:r>
              <a:rPr lang="zh-TW" altLang="en-US" sz="2400" b="1" dirty="0">
                <a:solidFill>
                  <a:srgbClr val="1F497D"/>
                </a:solidFill>
                <a:latin typeface="微軟正黑體" pitchFamily="34" charset="-120"/>
                <a:ea typeface="微軟正黑體" pitchFamily="34" charset="-120"/>
              </a:rPr>
              <a:t>通知</a:t>
            </a:r>
            <a:r>
              <a:rPr lang="zh-TW" altLang="en-US" sz="2400" dirty="0" smtClean="0">
                <a:solidFill>
                  <a:srgbClr val="1F497D"/>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a:p>
            <a:pPr marL="1033200" lvl="0" indent="-457200">
              <a:spcBef>
                <a:spcPts val="600"/>
              </a:spcBef>
              <a:buFont typeface="+mj-lt"/>
              <a:buAutoNum type="arabicParenR"/>
              <a:defRPr/>
            </a:pPr>
            <a:r>
              <a:rPr lang="zh-TW" altLang="en-US" sz="2400" dirty="0">
                <a:solidFill>
                  <a:srgbClr val="1F497D"/>
                </a:solidFill>
                <a:latin typeface="微軟正黑體" pitchFamily="34" charset="-120"/>
                <a:ea typeface="微軟正黑體" pitchFamily="34" charset="-120"/>
              </a:rPr>
              <a:t>假日因天災、事變、突發事件必須停止員工假期進行搶修者，各單位應於</a:t>
            </a:r>
            <a:r>
              <a:rPr lang="zh-TW" altLang="en-US" sz="2400" dirty="0" smtClean="0">
                <a:solidFill>
                  <a:srgbClr val="1F497D"/>
                </a:solidFill>
                <a:latin typeface="微軟正黑體" pitchFamily="34" charset="-120"/>
                <a:ea typeface="微軟正黑體" pitchFamily="34" charset="-120"/>
              </a:rPr>
              <a:t>事後</a:t>
            </a:r>
            <a:r>
              <a:rPr lang="en-US" altLang="zh-TW" sz="2400" dirty="0" smtClean="0">
                <a:solidFill>
                  <a:srgbClr val="1F497D"/>
                </a:solidFill>
                <a:latin typeface="微軟正黑體" pitchFamily="34" charset="-120"/>
                <a:ea typeface="微軟正黑體" pitchFamily="34" charset="-120"/>
              </a:rPr>
              <a:t>24</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內詳述理由，報請當地主管機關備查。</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a:p>
            <a:pPr marL="1033200" lvl="0" indent="-457200">
              <a:spcBef>
                <a:spcPts val="600"/>
              </a:spcBef>
              <a:buFont typeface="+mj-lt"/>
              <a:buAutoNum type="arabicParenR"/>
              <a:defRPr/>
            </a:pPr>
            <a:r>
              <a:rPr lang="zh-TW" altLang="en-US" sz="2400" dirty="0">
                <a:solidFill>
                  <a:srgbClr val="1F497D"/>
                </a:solidFill>
                <a:latin typeface="微軟正黑體" pitchFamily="34" charset="-120"/>
                <a:ea typeface="微軟正黑體" pitchFamily="34" charset="-120"/>
              </a:rPr>
              <a:t>天災、事變、突發事件由各</a:t>
            </a:r>
            <a:r>
              <a:rPr lang="zh-TW" altLang="en-US" sz="2400" b="1" u="sng" dirty="0">
                <a:solidFill>
                  <a:srgbClr val="1F497D"/>
                </a:solidFill>
                <a:latin typeface="微軟正黑體" pitchFamily="34" charset="-120"/>
                <a:ea typeface="微軟正黑體" pitchFamily="34" charset="-120"/>
              </a:rPr>
              <a:t>授權單位主管</a:t>
            </a:r>
            <a:r>
              <a:rPr lang="zh-TW" altLang="en-US" sz="2400" dirty="0">
                <a:solidFill>
                  <a:srgbClr val="1F497D"/>
                </a:solidFill>
                <a:latin typeface="微軟正黑體" pitchFamily="34" charset="-120"/>
                <a:ea typeface="微軟正黑體" pitchFamily="34" charset="-120"/>
              </a:rPr>
              <a:t>，依照認定原則</a:t>
            </a:r>
            <a:r>
              <a:rPr lang="zh-TW" altLang="en-US" sz="2400" b="1" u="sng" dirty="0">
                <a:solidFill>
                  <a:srgbClr val="1F497D"/>
                </a:solidFill>
                <a:latin typeface="微軟正黑體" pitchFamily="34" charset="-120"/>
                <a:ea typeface="微軟正黑體" pitchFamily="34" charset="-120"/>
              </a:rPr>
              <a:t>自行</a:t>
            </a:r>
            <a:r>
              <a:rPr lang="zh-TW" altLang="en-US" sz="2400" dirty="0">
                <a:solidFill>
                  <a:srgbClr val="1F497D"/>
                </a:solidFill>
                <a:latin typeface="微軟正黑體" pitchFamily="34" charset="-120"/>
                <a:ea typeface="微軟正黑體" pitchFamily="34" charset="-120"/>
              </a:rPr>
              <a:t>審慎</a:t>
            </a:r>
            <a:r>
              <a:rPr lang="zh-TW" altLang="en-US" sz="2400" b="1" u="sng" dirty="0">
                <a:solidFill>
                  <a:srgbClr val="1F497D"/>
                </a:solidFill>
                <a:latin typeface="微軟正黑體" pitchFamily="34" charset="-120"/>
                <a:ea typeface="微軟正黑體" pitchFamily="34" charset="-120"/>
              </a:rPr>
              <a:t>認定</a:t>
            </a:r>
            <a:r>
              <a:rPr lang="zh-TW" altLang="en-US" sz="2400" dirty="0">
                <a:solidFill>
                  <a:srgbClr val="1F497D"/>
                </a:solidFill>
                <a:latin typeface="微軟正黑體" pitchFamily="34" charset="-120"/>
                <a:ea typeface="微軟正黑體" pitchFamily="34" charset="-120"/>
              </a:rPr>
              <a:t>。惟</a:t>
            </a:r>
            <a:r>
              <a:rPr lang="zh-TW" altLang="en-US" sz="2400" b="1" dirty="0">
                <a:solidFill>
                  <a:srgbClr val="1F497D"/>
                </a:solidFill>
                <a:latin typeface="微軟正黑體" pitchFamily="34" charset="-120"/>
                <a:ea typeface="微軟正黑體" pitchFamily="34" charset="-120"/>
              </a:rPr>
              <a:t>事後</a:t>
            </a:r>
            <a:r>
              <a:rPr lang="zh-TW" altLang="en-US" sz="2400" dirty="0">
                <a:solidFill>
                  <a:srgbClr val="1F497D"/>
                </a:solidFill>
                <a:latin typeface="微軟正黑體" pitchFamily="34" charset="-120"/>
                <a:ea typeface="微軟正黑體" pitchFamily="34" charset="-120"/>
              </a:rPr>
              <a:t>應逐件敘明事件詳情</a:t>
            </a:r>
            <a:r>
              <a:rPr lang="zh-TW" altLang="en-US" sz="2400" dirty="0" smtClean="0">
                <a:solidFill>
                  <a:srgbClr val="1F497D"/>
                </a:solidFill>
                <a:latin typeface="微軟正黑體" pitchFamily="34" charset="-120"/>
                <a:ea typeface="微軟正黑體" pitchFamily="34" charset="-120"/>
              </a:rPr>
              <a:t>於</a:t>
            </a:r>
            <a:r>
              <a:rPr lang="en-US" altLang="zh-TW" sz="2400" u="sng" dirty="0" smtClean="0">
                <a:solidFill>
                  <a:srgbClr val="1F497D"/>
                </a:solidFill>
                <a:latin typeface="微軟正黑體" pitchFamily="34" charset="-120"/>
                <a:ea typeface="微軟正黑體" pitchFamily="34" charset="-120"/>
              </a:rPr>
              <a:t>3</a:t>
            </a:r>
            <a:r>
              <a:rPr lang="zh-TW" altLang="en-US" sz="2400" u="sng" dirty="0" smtClean="0">
                <a:solidFill>
                  <a:srgbClr val="1F497D"/>
                </a:solidFill>
                <a:latin typeface="微軟正黑體" pitchFamily="34" charset="-120"/>
                <a:ea typeface="微軟正黑體" pitchFamily="34" charset="-120"/>
              </a:rPr>
              <a:t>日</a:t>
            </a:r>
            <a:r>
              <a:rPr lang="zh-TW" altLang="en-US" sz="2400" u="sng" dirty="0">
                <a:solidFill>
                  <a:srgbClr val="1F497D"/>
                </a:solidFill>
                <a:latin typeface="微軟正黑體" pitchFamily="34" charset="-120"/>
                <a:ea typeface="微軟正黑體" pitchFamily="34" charset="-120"/>
              </a:rPr>
              <a:t>內呈報主管處</a:t>
            </a:r>
            <a:r>
              <a:rPr lang="zh-TW" altLang="en-US" sz="2400" b="1" u="sng" dirty="0">
                <a:solidFill>
                  <a:srgbClr val="1F497D"/>
                </a:solidFill>
                <a:latin typeface="微軟正黑體" pitchFamily="34" charset="-120"/>
                <a:ea typeface="微軟正黑體" pitchFamily="34" charset="-120"/>
              </a:rPr>
              <a:t>備查</a:t>
            </a:r>
            <a:r>
              <a:rPr lang="zh-TW" altLang="en-US" sz="2400" dirty="0">
                <a:solidFill>
                  <a:srgbClr val="1F497D"/>
                </a:solidFill>
                <a:latin typeface="微軟正黑體" pitchFamily="34" charset="-120"/>
                <a:ea typeface="微軟正黑體" pitchFamily="34" charset="-120"/>
              </a:rPr>
              <a:t>，無主管處者</a:t>
            </a:r>
            <a:r>
              <a:rPr lang="zh-TW" altLang="en-US" sz="2400" u="sng" dirty="0">
                <a:solidFill>
                  <a:srgbClr val="1F497D"/>
                </a:solidFill>
                <a:latin typeface="微軟正黑體" pitchFamily="34" charset="-120"/>
                <a:ea typeface="微軟正黑體" pitchFamily="34" charset="-120"/>
              </a:rPr>
              <a:t>報總管理處</a:t>
            </a:r>
            <a:r>
              <a:rPr lang="zh-TW" altLang="en-US" sz="2400" b="1" u="sng" dirty="0">
                <a:solidFill>
                  <a:srgbClr val="1F497D"/>
                </a:solidFill>
                <a:latin typeface="微軟正黑體" pitchFamily="34" charset="-120"/>
                <a:ea typeface="微軟正黑體" pitchFamily="34" charset="-120"/>
              </a:rPr>
              <a:t>備查</a:t>
            </a:r>
            <a:r>
              <a:rPr lang="zh-TW" altLang="en-US" sz="2400" dirty="0">
                <a:solidFill>
                  <a:srgbClr val="1F497D"/>
                </a:solidFill>
                <a:latin typeface="微軟正黑體" pitchFamily="34" charset="-120"/>
                <a:ea typeface="微軟正黑體" pitchFamily="34" charset="-120"/>
              </a:rPr>
              <a:t>。</a:t>
            </a:r>
            <a:r>
              <a:rPr lang="zh-TW" altLang="en-US" sz="2400" u="sng" dirty="0">
                <a:solidFill>
                  <a:srgbClr val="1F497D"/>
                </a:solidFill>
                <a:latin typeface="微軟正黑體" pitchFamily="34" charset="-120"/>
                <a:ea typeface="微軟正黑體" pitchFamily="34" charset="-120"/>
              </a:rPr>
              <a:t>各單位遇有</a:t>
            </a:r>
            <a:r>
              <a:rPr lang="zh-TW" altLang="en-US" sz="2400" b="1" u="sng" dirty="0">
                <a:solidFill>
                  <a:srgbClr val="1F497D"/>
                </a:solidFill>
                <a:latin typeface="微軟正黑體" pitchFamily="34" charset="-120"/>
                <a:ea typeface="微軟正黑體" pitchFamily="34" charset="-120"/>
              </a:rPr>
              <a:t>認定困難</a:t>
            </a:r>
            <a:r>
              <a:rPr lang="zh-TW" altLang="en-US" sz="2400" u="sng" dirty="0">
                <a:solidFill>
                  <a:srgbClr val="1F497D"/>
                </a:solidFill>
                <a:latin typeface="微軟正黑體" pitchFamily="34" charset="-120"/>
                <a:ea typeface="微軟正黑體" pitchFamily="34" charset="-120"/>
              </a:rPr>
              <a:t>之特殊天災、事變、突發事件時，得</a:t>
            </a:r>
            <a:r>
              <a:rPr lang="zh-TW" altLang="en-US" sz="2400" b="1" u="sng" dirty="0">
                <a:solidFill>
                  <a:srgbClr val="1F497D"/>
                </a:solidFill>
                <a:latin typeface="微軟正黑體" pitchFamily="34" charset="-120"/>
                <a:ea typeface="微軟正黑體" pitchFamily="34" charset="-120"/>
              </a:rPr>
              <a:t>由各主管處</a:t>
            </a:r>
            <a:r>
              <a:rPr lang="zh-TW" altLang="en-US" sz="2400" u="sng" dirty="0">
                <a:solidFill>
                  <a:srgbClr val="1F497D"/>
                </a:solidFill>
                <a:latin typeface="微軟正黑體" pitchFamily="34" charset="-120"/>
                <a:ea typeface="微軟正黑體" pitchFamily="34" charset="-120"/>
              </a:rPr>
              <a:t>在本規定認定原則範圍內自行參酌</a:t>
            </a:r>
            <a:r>
              <a:rPr lang="zh-TW" altLang="en-US" sz="2400" b="1" u="sng" dirty="0">
                <a:solidFill>
                  <a:srgbClr val="1F497D"/>
                </a:solidFill>
                <a:latin typeface="微軟正黑體" pitchFamily="34" charset="-120"/>
                <a:ea typeface="微軟正黑體" pitchFamily="34" charset="-120"/>
              </a:rPr>
              <a:t>核定</a:t>
            </a:r>
            <a:r>
              <a:rPr lang="zh-TW" altLang="en-US" sz="2400" dirty="0">
                <a:solidFill>
                  <a:srgbClr val="1F497D"/>
                </a:solidFill>
                <a:latin typeface="微軟正黑體" pitchFamily="34" charset="-120"/>
                <a:ea typeface="微軟正黑體" pitchFamily="34" charset="-120"/>
              </a:rPr>
              <a:t>，無主管處者，報總管理處核定</a:t>
            </a:r>
            <a:r>
              <a:rPr lang="zh-TW" altLang="en-US" sz="2400" dirty="0" smtClean="0">
                <a:solidFill>
                  <a:srgbClr val="1F497D"/>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6613460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939814"/>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lvl="0" indent="-457200">
              <a:spcBef>
                <a:spcPts val="600"/>
              </a:spcBef>
              <a:buFont typeface="+mj-lt"/>
              <a:buAutoNum type="arabicParenR" startAt="4"/>
              <a:defRPr/>
            </a:pPr>
            <a:r>
              <a:rPr lang="zh-TW" altLang="en-US" sz="2400" dirty="0">
                <a:solidFill>
                  <a:srgbClr val="1F497D"/>
                </a:solidFill>
                <a:latin typeface="微軟正黑體" pitchFamily="34" charset="-120"/>
                <a:ea typeface="微軟正黑體" pitchFamily="34" charset="-120"/>
              </a:rPr>
              <a:t>搶修、搶救之進行，應以集中人力連續工作於最短時間內完成，使損害減至最低程度為原則</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1033200" lvl="0" indent="-457200">
              <a:spcBef>
                <a:spcPts val="600"/>
              </a:spcBef>
              <a:buFont typeface="+mj-lt"/>
              <a:buAutoNum type="arabicParenR" startAt="5"/>
              <a:defRPr/>
            </a:pPr>
            <a:r>
              <a:rPr lang="zh-TW" altLang="en-US" sz="2400" dirty="0">
                <a:solidFill>
                  <a:srgbClr val="1F497D"/>
                </a:solidFill>
                <a:latin typeface="微軟正黑體" pitchFamily="34" charset="-120"/>
                <a:ea typeface="微軟正黑體" pitchFamily="34" charset="-120"/>
              </a:rPr>
              <a:t>搶修、搶救需時</a:t>
            </a:r>
            <a:r>
              <a:rPr lang="zh-TW" altLang="en-US" sz="2400" dirty="0" smtClean="0">
                <a:solidFill>
                  <a:srgbClr val="1F497D"/>
                </a:solidFill>
                <a:latin typeface="微軟正黑體" pitchFamily="34" charset="-120"/>
                <a:ea typeface="微軟正黑體" pitchFamily="34" charset="-120"/>
              </a:rPr>
              <a:t>在</a:t>
            </a:r>
            <a:r>
              <a:rPr lang="en-US" altLang="zh-TW" sz="2400" b="1" u="sng"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72</a:t>
            </a:r>
            <a:r>
              <a:rPr lang="zh-TW" altLang="en-US" sz="2400" u="sng" dirty="0" smtClean="0">
                <a:solidFill>
                  <a:srgbClr val="1F497D"/>
                </a:solidFill>
                <a:latin typeface="微軟正黑體" pitchFamily="34" charset="-120"/>
                <a:ea typeface="微軟正黑體" pitchFamily="34" charset="-120"/>
              </a:rPr>
              <a:t>小時</a:t>
            </a:r>
            <a:r>
              <a:rPr lang="zh-TW" altLang="en-US" sz="2400" u="sng" dirty="0">
                <a:solidFill>
                  <a:srgbClr val="1F497D"/>
                </a:solidFill>
                <a:latin typeface="微軟正黑體" pitchFamily="34" charset="-120"/>
                <a:ea typeface="微軟正黑體" pitchFamily="34" charset="-120"/>
              </a:rPr>
              <a:t>（</a:t>
            </a:r>
            <a:r>
              <a:rPr lang="zh-TW" altLang="en-US" sz="2400" u="sng" dirty="0" smtClean="0">
                <a:solidFill>
                  <a:srgbClr val="1F497D"/>
                </a:solidFill>
                <a:latin typeface="微軟正黑體" pitchFamily="34" charset="-120"/>
                <a:ea typeface="微軟正黑體" pitchFamily="34" charset="-120"/>
              </a:rPr>
              <a:t>含</a:t>
            </a:r>
            <a:r>
              <a:rPr lang="en-US" altLang="zh-TW" sz="2400" u="sng" dirty="0" smtClean="0">
                <a:solidFill>
                  <a:srgbClr val="1F497D"/>
                </a:solidFill>
                <a:latin typeface="微軟正黑體" pitchFamily="34" charset="-120"/>
                <a:ea typeface="微軟正黑體" pitchFamily="34" charset="-120"/>
              </a:rPr>
              <a:t>72</a:t>
            </a:r>
            <a:r>
              <a:rPr lang="zh-TW" altLang="en-US" sz="2400" u="sng" dirty="0" smtClean="0">
                <a:solidFill>
                  <a:srgbClr val="1F497D"/>
                </a:solidFill>
                <a:latin typeface="微軟正黑體" pitchFamily="34" charset="-120"/>
                <a:ea typeface="微軟正黑體" pitchFamily="34" charset="-120"/>
              </a:rPr>
              <a:t>小時</a:t>
            </a:r>
            <a:r>
              <a:rPr lang="zh-TW" altLang="en-US" sz="2400" u="sng" dirty="0">
                <a:solidFill>
                  <a:srgbClr val="1F497D"/>
                </a:solidFill>
                <a:latin typeface="微軟正黑體" pitchFamily="34" charset="-120"/>
                <a:ea typeface="微軟正黑體" pitchFamily="34" charset="-120"/>
              </a:rPr>
              <a:t>）以內者</a:t>
            </a:r>
            <a:r>
              <a:rPr lang="zh-TW" altLang="en-US" sz="2400" dirty="0">
                <a:solidFill>
                  <a:srgbClr val="1F497D"/>
                </a:solidFill>
                <a:latin typeface="微軟正黑體" pitchFamily="34" charset="-120"/>
                <a:ea typeface="微軟正黑體" pitchFamily="34" charset="-120"/>
              </a:rPr>
              <a:t>，</a:t>
            </a:r>
            <a:r>
              <a:rPr lang="zh-TW" altLang="en-US" sz="2400" u="sng" dirty="0">
                <a:solidFill>
                  <a:srgbClr val="1F497D"/>
                </a:solidFill>
                <a:latin typeface="微軟正黑體" pitchFamily="34" charset="-120"/>
                <a:ea typeface="微軟正黑體" pitchFamily="34" charset="-120"/>
              </a:rPr>
              <a:t>由各</a:t>
            </a:r>
            <a:r>
              <a:rPr lang="zh-TW" altLang="en-US" sz="2400" b="1" u="sng" dirty="0">
                <a:solidFill>
                  <a:srgbClr val="1F497D"/>
                </a:solidFill>
                <a:latin typeface="微軟正黑體" pitchFamily="34" charset="-120"/>
                <a:ea typeface="微軟正黑體" pitchFamily="34" charset="-120"/>
              </a:rPr>
              <a:t>授權單位主管核定</a:t>
            </a:r>
            <a:r>
              <a:rPr lang="zh-TW" altLang="en-US" sz="2400" dirty="0">
                <a:solidFill>
                  <a:srgbClr val="1F497D"/>
                </a:solidFill>
                <a:latin typeface="微軟正黑體" pitchFamily="34" charset="-120"/>
                <a:ea typeface="微軟正黑體" pitchFamily="34" charset="-120"/>
              </a:rPr>
              <a:t>，因特殊情況</a:t>
            </a:r>
            <a:r>
              <a:rPr lang="zh-TW" altLang="en-US" sz="2400" b="1" u="sng" dirty="0" smtClean="0">
                <a:solidFill>
                  <a:srgbClr val="1F497D"/>
                </a:solidFill>
                <a:latin typeface="微軟正黑體" pitchFamily="34" charset="-120"/>
                <a:ea typeface="微軟正黑體" pitchFamily="34" charset="-120"/>
              </a:rPr>
              <a:t>超過</a:t>
            </a:r>
            <a:r>
              <a:rPr lang="en-US" altLang="zh-TW" sz="2400" u="sng" dirty="0" smtClean="0">
                <a:solidFill>
                  <a:srgbClr val="1F497D"/>
                </a:solidFill>
                <a:latin typeface="微軟正黑體" pitchFamily="34" charset="-120"/>
                <a:ea typeface="微軟正黑體" pitchFamily="34" charset="-120"/>
              </a:rPr>
              <a:t>72</a:t>
            </a:r>
            <a:r>
              <a:rPr lang="zh-TW" altLang="en-US" sz="2400" u="sng" dirty="0" smtClean="0">
                <a:solidFill>
                  <a:srgbClr val="1F497D"/>
                </a:solidFill>
                <a:latin typeface="微軟正黑體" pitchFamily="34" charset="-120"/>
                <a:ea typeface="微軟正黑體" pitchFamily="34" charset="-120"/>
              </a:rPr>
              <a:t>小時</a:t>
            </a:r>
            <a:r>
              <a:rPr lang="zh-TW" altLang="en-US" sz="2400" u="sng" dirty="0">
                <a:solidFill>
                  <a:srgbClr val="1F497D"/>
                </a:solidFill>
                <a:latin typeface="微軟正黑體" pitchFamily="34" charset="-120"/>
                <a:ea typeface="微軟正黑體" pitchFamily="34" charset="-120"/>
              </a:rPr>
              <a:t>者</a:t>
            </a:r>
            <a:r>
              <a:rPr lang="zh-TW" altLang="en-US" sz="2400" dirty="0">
                <a:solidFill>
                  <a:srgbClr val="1F497D"/>
                </a:solidFill>
                <a:latin typeface="微軟正黑體" pitchFamily="34" charset="-120"/>
                <a:ea typeface="微軟正黑體" pitchFamily="34" charset="-120"/>
              </a:rPr>
              <a:t>，</a:t>
            </a:r>
            <a:r>
              <a:rPr lang="zh-TW" altLang="en-US" sz="2400" u="sng" dirty="0">
                <a:solidFill>
                  <a:srgbClr val="1F497D"/>
                </a:solidFill>
                <a:latin typeface="微軟正黑體" pitchFamily="34" charset="-120"/>
                <a:ea typeface="微軟正黑體" pitchFamily="34" charset="-120"/>
              </a:rPr>
              <a:t>除</a:t>
            </a:r>
            <a:r>
              <a:rPr lang="zh-TW" altLang="en-US" sz="2400" b="1" u="sng" dirty="0">
                <a:solidFill>
                  <a:srgbClr val="1F497D"/>
                </a:solidFill>
                <a:latin typeface="微軟正黑體" pitchFamily="34" charset="-120"/>
                <a:ea typeface="微軟正黑體" pitchFamily="34" charset="-120"/>
              </a:rPr>
              <a:t>颱風搶修</a:t>
            </a:r>
            <a:r>
              <a:rPr lang="zh-TW" altLang="en-US" sz="2400" u="sng" dirty="0">
                <a:solidFill>
                  <a:srgbClr val="1F497D"/>
                </a:solidFill>
                <a:latin typeface="微軟正黑體" pitchFamily="34" charset="-120"/>
                <a:ea typeface="微軟正黑體" pitchFamily="34" charset="-120"/>
              </a:rPr>
              <a:t>、</a:t>
            </a:r>
            <a:r>
              <a:rPr lang="zh-TW" altLang="en-US" sz="2400" b="1" u="sng" dirty="0">
                <a:solidFill>
                  <a:srgbClr val="1F497D"/>
                </a:solidFill>
                <a:latin typeface="微軟正黑體" pitchFamily="34" charset="-120"/>
                <a:ea typeface="微軟正黑體" pitchFamily="34" charset="-120"/>
              </a:rPr>
              <a:t>搶救</a:t>
            </a:r>
            <a:r>
              <a:rPr lang="zh-TW" altLang="en-US" sz="2400" dirty="0">
                <a:solidFill>
                  <a:srgbClr val="1F497D"/>
                </a:solidFill>
                <a:latin typeface="微軟正黑體" pitchFamily="34" charset="-120"/>
                <a:ea typeface="微軟正黑體" pitchFamily="34" charset="-120"/>
              </a:rPr>
              <a:t>仍</a:t>
            </a:r>
            <a:r>
              <a:rPr lang="zh-TW" altLang="en-US" sz="2400" u="sng" dirty="0">
                <a:solidFill>
                  <a:srgbClr val="1F497D"/>
                </a:solidFill>
                <a:latin typeface="微軟正黑體" pitchFamily="34" charset="-120"/>
                <a:ea typeface="微軟正黑體" pitchFamily="34" charset="-120"/>
              </a:rPr>
              <a:t>授權單位主管</a:t>
            </a:r>
            <a:r>
              <a:rPr lang="zh-TW" altLang="en-US" sz="2400" b="1" u="sng" dirty="0">
                <a:solidFill>
                  <a:srgbClr val="1F497D"/>
                </a:solidFill>
                <a:latin typeface="微軟正黑體" pitchFamily="34" charset="-120"/>
                <a:ea typeface="微軟正黑體" pitchFamily="34" charset="-120"/>
              </a:rPr>
              <a:t>核定</a:t>
            </a:r>
            <a:r>
              <a:rPr lang="zh-TW" altLang="en-US" sz="2400" dirty="0">
                <a:solidFill>
                  <a:srgbClr val="1F497D"/>
                </a:solidFill>
                <a:latin typeface="微軟正黑體" pitchFamily="34" charset="-120"/>
                <a:ea typeface="微軟正黑體" pitchFamily="34" charset="-120"/>
              </a:rPr>
              <a:t>外，</a:t>
            </a:r>
            <a:r>
              <a:rPr lang="zh-TW" altLang="en-US" sz="2400" u="sng" dirty="0">
                <a:solidFill>
                  <a:srgbClr val="1F497D"/>
                </a:solidFill>
                <a:latin typeface="微軟正黑體" pitchFamily="34" charset="-120"/>
                <a:ea typeface="微軟正黑體" pitchFamily="34" charset="-120"/>
              </a:rPr>
              <a:t>其餘</a:t>
            </a:r>
            <a:r>
              <a:rPr lang="zh-TW" altLang="en-US" sz="2400" dirty="0">
                <a:solidFill>
                  <a:srgbClr val="1F497D"/>
                </a:solidFill>
                <a:latin typeface="微軟正黑體" pitchFamily="34" charset="-120"/>
                <a:ea typeface="微軟正黑體" pitchFamily="34" charset="-120"/>
              </a:rPr>
              <a:t>應</a:t>
            </a:r>
            <a:r>
              <a:rPr lang="zh-TW" altLang="en-US" sz="2400" u="sng" dirty="0">
                <a:solidFill>
                  <a:srgbClr val="1F497D"/>
                </a:solidFill>
                <a:latin typeface="微軟正黑體" pitchFamily="34" charset="-120"/>
                <a:ea typeface="微軟正黑體" pitchFamily="34" charset="-120"/>
              </a:rPr>
              <a:t>報請各主管處</a:t>
            </a:r>
            <a:r>
              <a:rPr lang="zh-TW" altLang="en-US" sz="2400" dirty="0">
                <a:solidFill>
                  <a:srgbClr val="1F497D"/>
                </a:solidFill>
                <a:latin typeface="微軟正黑體" pitchFamily="34" charset="-120"/>
                <a:ea typeface="微軟正黑體" pitchFamily="34" charset="-120"/>
              </a:rPr>
              <a:t>依認定原則予以</a:t>
            </a:r>
            <a:r>
              <a:rPr lang="zh-TW" altLang="en-US" sz="2400" u="sng" dirty="0">
                <a:solidFill>
                  <a:srgbClr val="1F497D"/>
                </a:solidFill>
                <a:latin typeface="微軟正黑體" pitchFamily="34" charset="-120"/>
                <a:ea typeface="微軟正黑體" pitchFamily="34" charset="-120"/>
              </a:rPr>
              <a:t>核定</a:t>
            </a:r>
            <a:r>
              <a:rPr lang="zh-TW" altLang="en-US" sz="2400" dirty="0">
                <a:solidFill>
                  <a:srgbClr val="1F497D"/>
                </a:solidFill>
                <a:latin typeface="微軟正黑體" pitchFamily="34" charset="-120"/>
                <a:ea typeface="微軟正黑體" pitchFamily="34" charset="-120"/>
              </a:rPr>
              <a:t>，無主管處者報總管理處核定。各主管處應嚴加審核，並督促所屬需依規定於事後詳述理由，</a:t>
            </a:r>
            <a:r>
              <a:rPr lang="zh-TW" altLang="en-US" sz="2400" u="sng" dirty="0">
                <a:solidFill>
                  <a:srgbClr val="1F497D"/>
                </a:solidFill>
                <a:latin typeface="微軟正黑體" pitchFamily="34" charset="-120"/>
                <a:ea typeface="微軟正黑體" pitchFamily="34" charset="-120"/>
              </a:rPr>
              <a:t>報當地主管機關備查</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1033200" lvl="0" indent="-457200">
              <a:spcBef>
                <a:spcPts val="600"/>
              </a:spcBef>
              <a:buFont typeface="+mj-lt"/>
              <a:buAutoNum type="arabicParenR" startAt="6"/>
              <a:defRPr/>
            </a:pPr>
            <a:r>
              <a:rPr lang="zh-TW" altLang="en-US" sz="2400" dirty="0">
                <a:solidFill>
                  <a:srgbClr val="1F497D"/>
                </a:solidFill>
                <a:latin typeface="微軟正黑體" pitchFamily="34" charset="-120"/>
                <a:ea typeface="微軟正黑體" pitchFamily="34" charset="-120"/>
              </a:rPr>
              <a:t>延長工作時間參與搶修、搶救工作人員，事後應補給適當休息，所謂「</a:t>
            </a:r>
            <a:r>
              <a:rPr lang="zh-TW" altLang="en-US" sz="2400" b="1" u="sng" dirty="0">
                <a:solidFill>
                  <a:srgbClr val="1F497D"/>
                </a:solidFill>
                <a:latin typeface="微軟正黑體" pitchFamily="34" charset="-120"/>
                <a:ea typeface="微軟正黑體" pitchFamily="34" charset="-120"/>
              </a:rPr>
              <a:t>適當休息</a:t>
            </a:r>
            <a:r>
              <a:rPr lang="zh-TW" altLang="en-US" sz="2400" dirty="0">
                <a:solidFill>
                  <a:srgbClr val="1F497D"/>
                </a:solidFill>
                <a:latin typeface="微軟正黑體" pitchFamily="34" charset="-120"/>
                <a:ea typeface="微軟正黑體" pitchFamily="34" charset="-120"/>
              </a:rPr>
              <a:t>」係指勞工自工作終止後至再工作前至少應</a:t>
            </a:r>
            <a:r>
              <a:rPr lang="zh-TW" altLang="en-US" sz="2400" dirty="0" smtClean="0">
                <a:solidFill>
                  <a:srgbClr val="1F497D"/>
                </a:solidFill>
                <a:latin typeface="微軟正黑體" pitchFamily="34" charset="-120"/>
                <a:ea typeface="微軟正黑體" pitchFamily="34" charset="-120"/>
              </a:rPr>
              <a:t>有</a:t>
            </a:r>
            <a:r>
              <a:rPr lang="en-US" altLang="zh-TW" sz="2400" dirty="0" smtClean="0">
                <a:solidFill>
                  <a:srgbClr val="1F497D"/>
                </a:solidFill>
                <a:latin typeface="微軟正黑體" pitchFamily="34" charset="-120"/>
                <a:ea typeface="微軟正黑體" pitchFamily="34" charset="-120"/>
              </a:rPr>
              <a:t>12</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之休息時間。</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7326023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3754874"/>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lvl="0" indent="-457200">
              <a:spcBef>
                <a:spcPts val="600"/>
              </a:spcBef>
              <a:buFont typeface="+mj-lt"/>
              <a:buAutoNum type="arabicParenR" startAt="7"/>
              <a:defRPr/>
            </a:pPr>
            <a:r>
              <a:rPr lang="zh-TW" altLang="en-US" sz="2400" dirty="0">
                <a:solidFill>
                  <a:srgbClr val="1F497D"/>
                </a:solidFill>
                <a:latin typeface="微軟正黑體" pitchFamily="34" charset="-120"/>
                <a:ea typeface="微軟正黑體" pitchFamily="34" charset="-120"/>
              </a:rPr>
              <a:t>各種</a:t>
            </a:r>
            <a:r>
              <a:rPr lang="zh-TW" altLang="en-US" sz="2400" b="1" dirty="0">
                <a:solidFill>
                  <a:srgbClr val="1F497D"/>
                </a:solidFill>
                <a:latin typeface="微軟正黑體" pitchFamily="34" charset="-120"/>
                <a:ea typeface="微軟正黑體" pitchFamily="34" charset="-120"/>
              </a:rPr>
              <a:t>假日</a:t>
            </a:r>
            <a:r>
              <a:rPr lang="en-US" altLang="zh-TW" sz="2400" dirty="0">
                <a:solidFill>
                  <a:srgbClr val="1F497D"/>
                </a:solidFill>
                <a:latin typeface="微軟正黑體" pitchFamily="34" charset="-120"/>
                <a:ea typeface="微軟正黑體" pitchFamily="34" charset="-120"/>
              </a:rPr>
              <a:t>(</a:t>
            </a:r>
            <a:r>
              <a:rPr lang="zh-TW" altLang="en-US" sz="2400" u="sng" dirty="0">
                <a:solidFill>
                  <a:srgbClr val="1F497D"/>
                </a:solidFill>
                <a:latin typeface="微軟正黑體" pitchFamily="34" charset="-120"/>
                <a:ea typeface="微軟正黑體" pitchFamily="34" charset="-120"/>
              </a:rPr>
              <a:t>不含休息日</a:t>
            </a:r>
            <a:r>
              <a:rPr lang="zh-TW" altLang="en-US" sz="2400" dirty="0">
                <a:solidFill>
                  <a:srgbClr val="1F497D"/>
                </a:solidFill>
                <a:latin typeface="微軟正黑體" pitchFamily="34" charset="-120"/>
                <a:ea typeface="微軟正黑體" pitchFamily="34" charset="-120"/>
              </a:rPr>
              <a:t>，休息日出勤屬延長工作時間</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及原正常辦公</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輪值</a:t>
            </a:r>
            <a:r>
              <a:rPr lang="en-US" altLang="zh-TW" sz="2400" dirty="0">
                <a:solidFill>
                  <a:srgbClr val="1F497D"/>
                </a:solidFill>
                <a:latin typeface="微軟正黑體" pitchFamily="34" charset="-120"/>
                <a:ea typeface="微軟正黑體" pitchFamily="34" charset="-120"/>
              </a:rPr>
              <a:t>)</a:t>
            </a:r>
            <a:r>
              <a:rPr lang="zh-TW" altLang="en-US" sz="2400" b="1" dirty="0">
                <a:solidFill>
                  <a:srgbClr val="1F497D"/>
                </a:solidFill>
                <a:latin typeface="微軟正黑體" pitchFamily="34" charset="-120"/>
                <a:ea typeface="微軟正黑體" pitchFamily="34" charset="-120"/>
              </a:rPr>
              <a:t>全部</a:t>
            </a:r>
            <a:r>
              <a:rPr lang="zh-TW" altLang="en-US" sz="2400" dirty="0">
                <a:solidFill>
                  <a:srgbClr val="1F497D"/>
                </a:solidFill>
                <a:latin typeface="微軟正黑體" pitchFamily="34" charset="-120"/>
                <a:ea typeface="微軟正黑體" pitchFamily="34" charset="-120"/>
              </a:rPr>
              <a:t>時間經有關機關發布</a:t>
            </a:r>
            <a:r>
              <a:rPr lang="zh-TW" altLang="en-US" sz="2400" b="1" dirty="0">
                <a:solidFill>
                  <a:srgbClr val="1F497D"/>
                </a:solidFill>
                <a:latin typeface="微軟正黑體" pitchFamily="34" charset="-120"/>
                <a:ea typeface="微軟正黑體" pitchFamily="34" charset="-120"/>
              </a:rPr>
              <a:t>停止上班</a:t>
            </a:r>
            <a:r>
              <a:rPr lang="zh-TW" altLang="en-US" sz="2400" dirty="0">
                <a:solidFill>
                  <a:srgbClr val="1F497D"/>
                </a:solidFill>
                <a:latin typeface="微軟正黑體" pitchFamily="34" charset="-120"/>
                <a:ea typeface="微軟正黑體" pitchFamily="34" charset="-120"/>
              </a:rPr>
              <a:t>，參與搶修、搶救工作人員，應另於</a:t>
            </a:r>
            <a:r>
              <a:rPr lang="zh-TW" altLang="en-US" sz="2400" b="1" dirty="0">
                <a:solidFill>
                  <a:srgbClr val="1F497D"/>
                </a:solidFill>
                <a:latin typeface="微軟正黑體" pitchFamily="34" charset="-120"/>
                <a:ea typeface="微軟正黑體" pitchFamily="34" charset="-120"/>
              </a:rPr>
              <a:t>事後補假休息</a:t>
            </a:r>
            <a:r>
              <a:rPr lang="zh-TW" altLang="en-US" sz="2400" b="1" dirty="0" smtClean="0">
                <a:solidFill>
                  <a:srgbClr val="1F497D"/>
                </a:solidFill>
                <a:latin typeface="微軟正黑體" pitchFamily="34" charset="-120"/>
                <a:ea typeface="微軟正黑體" pitchFamily="34" charset="-120"/>
              </a:rPr>
              <a:t>一日</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1033200" lvl="0" indent="-457200">
              <a:spcBef>
                <a:spcPts val="600"/>
              </a:spcBef>
              <a:buFont typeface="+mj-lt"/>
              <a:buAutoNum type="arabicParenR" startAt="7"/>
              <a:defRPr/>
            </a:pPr>
            <a:r>
              <a:rPr lang="zh-TW" altLang="en-US" sz="2400" dirty="0" smtClean="0">
                <a:solidFill>
                  <a:srgbClr val="1F497D"/>
                </a:solidFill>
                <a:latin typeface="微軟正黑體" pitchFamily="34" charset="-120"/>
                <a:ea typeface="微軟正黑體" pitchFamily="34" charset="-120"/>
              </a:rPr>
              <a:t>原</a:t>
            </a:r>
            <a:r>
              <a:rPr lang="zh-TW" altLang="en-US" sz="2400" dirty="0">
                <a:solidFill>
                  <a:srgbClr val="1F497D"/>
                </a:solidFill>
                <a:latin typeface="微軟正黑體" pitchFamily="34" charset="-120"/>
                <a:ea typeface="微軟正黑體" pitchFamily="34" charset="-120"/>
              </a:rPr>
              <a:t>正常辦公</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輪值</a:t>
            </a:r>
            <a:r>
              <a:rPr lang="en-US" altLang="zh-TW" sz="2400" dirty="0">
                <a:solidFill>
                  <a:srgbClr val="1F497D"/>
                </a:solidFill>
                <a:latin typeface="微軟正黑體" pitchFamily="34" charset="-120"/>
                <a:ea typeface="微軟正黑體" pitchFamily="34" charset="-120"/>
              </a:rPr>
              <a:t>)</a:t>
            </a:r>
            <a:r>
              <a:rPr lang="zh-TW" altLang="en-US" sz="2400" b="1" dirty="0">
                <a:solidFill>
                  <a:srgbClr val="1F497D"/>
                </a:solidFill>
                <a:latin typeface="微軟正黑體" pitchFamily="34" charset="-120"/>
                <a:ea typeface="微軟正黑體" pitchFamily="34" charset="-120"/>
              </a:rPr>
              <a:t>部分</a:t>
            </a:r>
            <a:r>
              <a:rPr lang="zh-TW" altLang="en-US" sz="2400" dirty="0">
                <a:solidFill>
                  <a:srgbClr val="1F497D"/>
                </a:solidFill>
                <a:latin typeface="微軟正黑體" pitchFamily="34" charset="-120"/>
                <a:ea typeface="微軟正黑體" pitchFamily="34" charset="-120"/>
              </a:rPr>
              <a:t>時間經有關機關發布</a:t>
            </a:r>
            <a:r>
              <a:rPr lang="zh-TW" altLang="en-US" sz="2400" b="1" dirty="0">
                <a:solidFill>
                  <a:srgbClr val="1F497D"/>
                </a:solidFill>
                <a:latin typeface="微軟正黑體" pitchFamily="34" charset="-120"/>
                <a:ea typeface="微軟正黑體" pitchFamily="34" charset="-120"/>
              </a:rPr>
              <a:t>停止上班</a:t>
            </a:r>
            <a:r>
              <a:rPr lang="zh-TW" altLang="en-US" sz="2400" dirty="0">
                <a:solidFill>
                  <a:srgbClr val="1F497D"/>
                </a:solidFill>
                <a:latin typeface="微軟正黑體" pitchFamily="34" charset="-120"/>
                <a:ea typeface="微軟正黑體" pitchFamily="34" charset="-120"/>
              </a:rPr>
              <a:t>，則按</a:t>
            </a:r>
            <a:r>
              <a:rPr lang="zh-TW" altLang="en-US" sz="2400" b="1" dirty="0">
                <a:solidFill>
                  <a:srgbClr val="1F497D"/>
                </a:solidFill>
                <a:latin typeface="微軟正黑體" pitchFamily="34" charset="-120"/>
                <a:ea typeface="微軟正黑體" pitchFamily="34" charset="-120"/>
              </a:rPr>
              <a:t>實際</a:t>
            </a:r>
            <a:r>
              <a:rPr lang="zh-TW" altLang="en-US" sz="2400" dirty="0">
                <a:solidFill>
                  <a:srgbClr val="1F497D"/>
                </a:solidFill>
                <a:latin typeface="微軟正黑體" pitchFamily="34" charset="-120"/>
                <a:ea typeface="微軟正黑體" pitchFamily="34" charset="-120"/>
              </a:rPr>
              <a:t>參與</a:t>
            </a:r>
            <a:r>
              <a:rPr lang="zh-TW" altLang="en-US" sz="2400" b="1" dirty="0">
                <a:solidFill>
                  <a:srgbClr val="1F497D"/>
                </a:solidFill>
                <a:latin typeface="微軟正黑體" pitchFamily="34" charset="-120"/>
                <a:ea typeface="微軟正黑體" pitchFamily="34" charset="-120"/>
              </a:rPr>
              <a:t>工作時間事後補假休息</a:t>
            </a:r>
            <a:r>
              <a:rPr lang="zh-TW" altLang="en-US" sz="2400" dirty="0">
                <a:solidFill>
                  <a:srgbClr val="1F497D"/>
                </a:solidFill>
                <a:latin typeface="微軟正黑體" pitchFamily="34" charset="-120"/>
                <a:ea typeface="微軟正黑體" pitchFamily="34" charset="-120"/>
              </a:rPr>
              <a:t>。前述補假休息於天災、事變、突發事件</a:t>
            </a:r>
            <a:r>
              <a:rPr lang="zh-TW" altLang="en-US" sz="2400" u="sng" dirty="0">
                <a:solidFill>
                  <a:srgbClr val="1F497D"/>
                </a:solidFill>
                <a:latin typeface="微軟正黑體" pitchFamily="34" charset="-120"/>
                <a:ea typeface="微軟正黑體" pitchFamily="34" charset="-120"/>
              </a:rPr>
              <a:t>搶修工作結束後應即執行</a:t>
            </a:r>
            <a:r>
              <a:rPr lang="zh-TW" altLang="en-US" sz="2400" dirty="0">
                <a:solidFill>
                  <a:srgbClr val="1F497D"/>
                </a:solidFill>
                <a:latin typeface="微軟正黑體" pitchFamily="34" charset="-120"/>
                <a:ea typeface="微軟正黑體" pitchFamily="34" charset="-120"/>
              </a:rPr>
              <a:t>，惟衡酌出勤人員</a:t>
            </a:r>
            <a:r>
              <a:rPr lang="zh-TW" altLang="en-US" sz="2400" u="sng" dirty="0">
                <a:solidFill>
                  <a:srgbClr val="1F497D"/>
                </a:solidFill>
                <a:latin typeface="微軟正黑體" pitchFamily="34" charset="-120"/>
                <a:ea typeface="微軟正黑體" pitchFamily="34" charset="-120"/>
              </a:rPr>
              <a:t>身心狀況</a:t>
            </a:r>
            <a:r>
              <a:rPr lang="zh-TW" altLang="en-US" sz="2400" dirty="0">
                <a:solidFill>
                  <a:srgbClr val="1F497D"/>
                </a:solidFill>
                <a:latin typeface="微軟正黑體" pitchFamily="34" charset="-120"/>
                <a:ea typeface="微軟正黑體" pitchFamily="34" charset="-120"/>
              </a:rPr>
              <a:t>並經</a:t>
            </a:r>
            <a:r>
              <a:rPr lang="zh-TW" altLang="en-US" sz="2400" u="sng" dirty="0">
                <a:solidFill>
                  <a:srgbClr val="1F497D"/>
                </a:solidFill>
                <a:latin typeface="微軟正黑體" pitchFamily="34" charset="-120"/>
                <a:ea typeface="微軟正黑體" pitchFamily="34" charset="-120"/>
              </a:rPr>
              <a:t>員工同意</a:t>
            </a:r>
            <a:r>
              <a:rPr lang="zh-TW" altLang="en-US" sz="2400" dirty="0">
                <a:solidFill>
                  <a:srgbClr val="1F497D"/>
                </a:solidFill>
                <a:latin typeface="微軟正黑體" pitchFamily="34" charset="-120"/>
                <a:ea typeface="微軟正黑體" pitchFamily="34" charset="-120"/>
              </a:rPr>
              <a:t>，最遲得</a:t>
            </a:r>
            <a:r>
              <a:rPr lang="zh-TW" altLang="en-US" sz="2400" u="sng" dirty="0">
                <a:solidFill>
                  <a:srgbClr val="1F497D"/>
                </a:solidFill>
                <a:latin typeface="微軟正黑體" pitchFamily="34" charset="-120"/>
                <a:ea typeface="微軟正黑體" pitchFamily="34" charset="-120"/>
              </a:rPr>
              <a:t>延長至次月</a:t>
            </a:r>
            <a:r>
              <a:rPr lang="zh-TW" altLang="en-US" sz="2400" u="sng" dirty="0" smtClean="0">
                <a:solidFill>
                  <a:srgbClr val="1F497D"/>
                </a:solidFill>
                <a:latin typeface="微軟正黑體" pitchFamily="34" charset="-120"/>
                <a:ea typeface="微軟正黑體" pitchFamily="34" charset="-120"/>
              </a:rPr>
              <a:t>起</a:t>
            </a:r>
            <a:r>
              <a:rPr lang="en-US" altLang="zh-TW" sz="2400" u="sng" dirty="0" smtClean="0">
                <a:solidFill>
                  <a:srgbClr val="1F497D"/>
                </a:solidFill>
                <a:latin typeface="微軟正黑體" pitchFamily="34" charset="-120"/>
                <a:ea typeface="微軟正黑體" pitchFamily="34" charset="-120"/>
              </a:rPr>
              <a:t>1</a:t>
            </a:r>
            <a:r>
              <a:rPr lang="zh-TW" altLang="en-US" sz="2400" u="sng" dirty="0" smtClean="0">
                <a:solidFill>
                  <a:srgbClr val="1F497D"/>
                </a:solidFill>
                <a:latin typeface="微軟正黑體" pitchFamily="34" charset="-120"/>
                <a:ea typeface="微軟正黑體" pitchFamily="34" charset="-120"/>
              </a:rPr>
              <a:t>年</a:t>
            </a:r>
            <a:r>
              <a:rPr lang="zh-TW" altLang="en-US" sz="2400" u="sng" dirty="0">
                <a:solidFill>
                  <a:srgbClr val="1F497D"/>
                </a:solidFill>
                <a:latin typeface="微軟正黑體" pitchFamily="34" charset="-120"/>
                <a:ea typeface="微軟正黑體" pitchFamily="34" charset="-120"/>
              </a:rPr>
              <a:t>內</a:t>
            </a:r>
            <a:r>
              <a:rPr lang="zh-TW" altLang="en-US" sz="2400" dirty="0">
                <a:solidFill>
                  <a:srgbClr val="1F497D"/>
                </a:solidFill>
                <a:latin typeface="微軟正黑體" pitchFamily="34" charset="-120"/>
                <a:ea typeface="微軟正黑體" pitchFamily="34" charset="-120"/>
              </a:rPr>
              <a:t>並於</a:t>
            </a:r>
            <a:r>
              <a:rPr lang="zh-TW" altLang="en-US" sz="2400" u="sng" dirty="0">
                <a:solidFill>
                  <a:srgbClr val="1F497D"/>
                </a:solidFill>
                <a:latin typeface="微軟正黑體" pitchFamily="34" charset="-120"/>
                <a:ea typeface="微軟正黑體" pitchFamily="34" charset="-120"/>
              </a:rPr>
              <a:t>離退前</a:t>
            </a:r>
            <a:r>
              <a:rPr lang="zh-TW" altLang="en-US" sz="2400" dirty="0">
                <a:solidFill>
                  <a:srgbClr val="1F497D"/>
                </a:solidFill>
                <a:latin typeface="微軟正黑體" pitchFamily="34" charset="-120"/>
                <a:ea typeface="微軟正黑體" pitchFamily="34" charset="-120"/>
              </a:rPr>
              <a:t>休畢</a:t>
            </a:r>
            <a:r>
              <a:rPr lang="zh-TW" altLang="en-US" sz="2400" dirty="0" smtClean="0">
                <a:solidFill>
                  <a:srgbClr val="1F497D"/>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41793381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523220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lvl="0" indent="-457200">
              <a:buFont typeface="+mj-lt"/>
              <a:buAutoNum type="arabicParenR" startAt="9"/>
              <a:defRPr/>
            </a:pPr>
            <a:r>
              <a:rPr lang="zh-TW" altLang="en-US" sz="2400" dirty="0">
                <a:solidFill>
                  <a:srgbClr val="1F497D"/>
                </a:solidFill>
                <a:latin typeface="微軟正黑體" pitchFamily="34" charset="-120"/>
                <a:ea typeface="微軟正黑體" pitchFamily="34" charset="-120"/>
              </a:rPr>
              <a:t>天災、事變、突發事件搶修、搶救人員在</a:t>
            </a:r>
            <a:r>
              <a:rPr lang="zh-TW" altLang="en-US" sz="2400" u="sng" dirty="0">
                <a:solidFill>
                  <a:srgbClr val="1F497D"/>
                </a:solidFill>
                <a:latin typeface="微軟正黑體" pitchFamily="34" charset="-120"/>
                <a:ea typeface="微軟正黑體" pitchFamily="34" charset="-120"/>
              </a:rPr>
              <a:t>核定期限內</a:t>
            </a:r>
            <a:r>
              <a:rPr lang="zh-TW" altLang="en-US" sz="2400" dirty="0">
                <a:solidFill>
                  <a:srgbClr val="1F497D"/>
                </a:solidFill>
                <a:latin typeface="微軟正黑體" pitchFamily="34" charset="-120"/>
                <a:ea typeface="微軟正黑體" pitchFamily="34" charset="-120"/>
              </a:rPr>
              <a:t>支給待遇標準如下</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1332000" lvl="0" indent="-216000">
              <a:buFont typeface="Arial" panose="020B0604020202020204" pitchFamily="34" charset="0"/>
              <a:buChar char="•"/>
              <a:defRPr/>
            </a:pPr>
            <a:r>
              <a:rPr lang="zh-TW" altLang="en-US" sz="2400" dirty="0">
                <a:solidFill>
                  <a:schemeClr val="accent1">
                    <a:lumMod val="75000"/>
                  </a:schemeClr>
                </a:solidFill>
                <a:latin typeface="微軟正黑體" pitchFamily="34" charset="-120"/>
                <a:ea typeface="微軟正黑體" pitchFamily="34" charset="-120"/>
              </a:rPr>
              <a:t>例假日及國定</a:t>
            </a:r>
            <a:r>
              <a:rPr lang="zh-TW" altLang="en-US" sz="2400" dirty="0" smtClean="0">
                <a:solidFill>
                  <a:schemeClr val="accent1">
                    <a:lumMod val="75000"/>
                  </a:schemeClr>
                </a:solidFill>
                <a:latin typeface="微軟正黑體" pitchFamily="34" charset="-120"/>
                <a:ea typeface="微軟正黑體" pitchFamily="34" charset="-120"/>
              </a:rPr>
              <a:t>假日</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含</a:t>
            </a:r>
            <a:r>
              <a:rPr lang="zh-TW" altLang="en-US" sz="2400" dirty="0">
                <a:solidFill>
                  <a:schemeClr val="accent1">
                    <a:lumMod val="75000"/>
                  </a:schemeClr>
                </a:solidFill>
                <a:latin typeface="微軟正黑體" pitchFamily="34" charset="-120"/>
                <a:ea typeface="微軟正黑體" pitchFamily="34" charset="-120"/>
              </a:rPr>
              <a:t>內政部所定應放假之紀念日、節日、勞動節</a:t>
            </a:r>
            <a:r>
              <a:rPr lang="zh-TW" altLang="en-US" sz="2400" dirty="0" smtClean="0">
                <a:solidFill>
                  <a:schemeClr val="accent1">
                    <a:lumMod val="75000"/>
                  </a:schemeClr>
                </a:solidFill>
                <a:latin typeface="微軟正黑體" pitchFamily="34" charset="-120"/>
                <a:ea typeface="微軟正黑體" pitchFamily="34" charset="-120"/>
              </a:rPr>
              <a:t>等</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在</a:t>
            </a:r>
            <a:r>
              <a:rPr lang="en-US" altLang="zh-TW" sz="2400" b="1" dirty="0" smtClean="0">
                <a:solidFill>
                  <a:schemeClr val="accent1">
                    <a:lumMod val="75000"/>
                  </a:schemeClr>
                </a:solidFill>
                <a:latin typeface="微軟正黑體" pitchFamily="34" charset="-120"/>
                <a:ea typeface="微軟正黑體" pitchFamily="34" charset="-120"/>
              </a:rPr>
              <a:t>8</a:t>
            </a:r>
            <a:r>
              <a:rPr lang="zh-TW" altLang="en-US" sz="2400" b="1" dirty="0" smtClean="0">
                <a:solidFill>
                  <a:schemeClr val="accent1">
                    <a:lumMod val="75000"/>
                  </a:schemeClr>
                </a:solidFill>
                <a:latin typeface="微軟正黑體" pitchFamily="34" charset="-120"/>
                <a:ea typeface="微軟正黑體" pitchFamily="34" charset="-120"/>
              </a:rPr>
              <a:t>小時</a:t>
            </a:r>
            <a:r>
              <a:rPr lang="zh-TW" altLang="en-US" sz="2400" b="1" dirty="0">
                <a:solidFill>
                  <a:schemeClr val="accent1">
                    <a:lumMod val="75000"/>
                  </a:schemeClr>
                </a:solidFill>
                <a:latin typeface="微軟正黑體" pitchFamily="34" charset="-120"/>
                <a:ea typeface="微軟正黑體" pitchFamily="34" charset="-120"/>
              </a:rPr>
              <a:t>以內者</a:t>
            </a:r>
            <a:r>
              <a:rPr lang="zh-TW" altLang="en-US" sz="2400" dirty="0">
                <a:solidFill>
                  <a:schemeClr val="accent1">
                    <a:lumMod val="75000"/>
                  </a:schemeClr>
                </a:solidFill>
                <a:latin typeface="微軟正黑體" pitchFamily="34" charset="-120"/>
                <a:ea typeface="微軟正黑體" pitchFamily="34" charset="-120"/>
              </a:rPr>
              <a:t>，</a:t>
            </a:r>
            <a:r>
              <a:rPr lang="zh-TW" altLang="en-US" sz="2400" u="sng" dirty="0" smtClean="0">
                <a:solidFill>
                  <a:schemeClr val="accent1">
                    <a:lumMod val="75000"/>
                  </a:schemeClr>
                </a:solidFill>
                <a:latin typeface="微軟正黑體" pitchFamily="34" charset="-120"/>
                <a:ea typeface="微軟正黑體" pitchFamily="34" charset="-120"/>
              </a:rPr>
              <a:t>發給</a:t>
            </a:r>
            <a:r>
              <a:rPr lang="en-US" altLang="zh-TW" sz="2400" u="sng" dirty="0" smtClean="0">
                <a:solidFill>
                  <a:schemeClr val="accent1">
                    <a:lumMod val="75000"/>
                  </a:schemeClr>
                </a:solidFill>
                <a:latin typeface="微軟正黑體" pitchFamily="34" charset="-120"/>
                <a:ea typeface="微軟正黑體" pitchFamily="34" charset="-120"/>
              </a:rPr>
              <a:t>1</a:t>
            </a:r>
            <a:r>
              <a:rPr lang="zh-TW" altLang="en-US" sz="2400" u="sng" dirty="0" smtClean="0">
                <a:solidFill>
                  <a:schemeClr val="accent1">
                    <a:lumMod val="75000"/>
                  </a:schemeClr>
                </a:solidFill>
                <a:latin typeface="微軟正黑體" pitchFamily="34" charset="-120"/>
                <a:ea typeface="微軟正黑體" pitchFamily="34" charset="-120"/>
              </a:rPr>
              <a:t>日</a:t>
            </a:r>
            <a:r>
              <a:rPr lang="zh-TW" altLang="en-US" sz="2400" u="sng" dirty="0">
                <a:solidFill>
                  <a:schemeClr val="accent1">
                    <a:lumMod val="75000"/>
                  </a:schemeClr>
                </a:solidFill>
                <a:latin typeface="微軟正黑體" pitchFamily="34" charset="-120"/>
                <a:ea typeface="微軟正黑體" pitchFamily="34" charset="-120"/>
              </a:rPr>
              <a:t>之假日出勤工資</a:t>
            </a:r>
            <a:r>
              <a:rPr lang="zh-TW" altLang="en-US" sz="2400" dirty="0">
                <a:solidFill>
                  <a:schemeClr val="accent1">
                    <a:lumMod val="75000"/>
                  </a:schemeClr>
                </a:solidFill>
                <a:latin typeface="微軟正黑體" pitchFamily="34" charset="-120"/>
                <a:ea typeface="微軟正黑體" pitchFamily="34" charset="-120"/>
              </a:rPr>
              <a:t>，如員工選擇補休，則核給</a:t>
            </a:r>
            <a:r>
              <a:rPr lang="zh-TW" altLang="en-US" sz="2400" u="sng" dirty="0">
                <a:solidFill>
                  <a:schemeClr val="accent1">
                    <a:lumMod val="75000"/>
                  </a:schemeClr>
                </a:solidFill>
                <a:latin typeface="微軟正黑體" pitchFamily="34" charset="-120"/>
                <a:ea typeface="微軟正黑體" pitchFamily="34" charset="-120"/>
              </a:rPr>
              <a:t>補</a:t>
            </a:r>
            <a:r>
              <a:rPr lang="zh-TW" altLang="en-US" sz="2400" u="sng" dirty="0" smtClean="0">
                <a:solidFill>
                  <a:schemeClr val="accent1">
                    <a:lumMod val="75000"/>
                  </a:schemeClr>
                </a:solidFill>
                <a:latin typeface="微軟正黑體" pitchFamily="34" charset="-120"/>
                <a:ea typeface="微軟正黑體" pitchFamily="34" charset="-120"/>
              </a:rPr>
              <a:t>休</a:t>
            </a:r>
            <a:r>
              <a:rPr lang="en-US" altLang="zh-TW" sz="2400" u="sng" dirty="0" smtClean="0">
                <a:solidFill>
                  <a:schemeClr val="accent1">
                    <a:lumMod val="75000"/>
                  </a:schemeClr>
                </a:solidFill>
                <a:latin typeface="微軟正黑體" pitchFamily="34" charset="-120"/>
                <a:ea typeface="微軟正黑體" pitchFamily="34" charset="-120"/>
              </a:rPr>
              <a:t>8</a:t>
            </a:r>
            <a:r>
              <a:rPr lang="zh-TW" altLang="en-US" sz="2400" u="sng"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；上述假日</a:t>
            </a:r>
            <a:r>
              <a:rPr lang="zh-TW" altLang="en-US" sz="2400" dirty="0" smtClean="0">
                <a:solidFill>
                  <a:schemeClr val="accent1">
                    <a:lumMod val="75000"/>
                  </a:schemeClr>
                </a:solidFill>
                <a:latin typeface="微軟正黑體" pitchFamily="34" charset="-120"/>
                <a:ea typeface="微軟正黑體" pitchFamily="34" charset="-120"/>
              </a:rPr>
              <a:t>在</a:t>
            </a:r>
            <a:r>
              <a:rPr lang="en-US" altLang="zh-TW" sz="2400" b="1" dirty="0" smtClean="0">
                <a:solidFill>
                  <a:schemeClr val="accent1">
                    <a:lumMod val="75000"/>
                  </a:schemeClr>
                </a:solidFill>
                <a:latin typeface="微軟正黑體" pitchFamily="34" charset="-120"/>
                <a:ea typeface="微軟正黑體" pitchFamily="34" charset="-120"/>
              </a:rPr>
              <a:t>8</a:t>
            </a:r>
            <a:r>
              <a:rPr lang="zh-TW" altLang="en-US" sz="2400" b="1" dirty="0" smtClean="0">
                <a:solidFill>
                  <a:schemeClr val="accent1">
                    <a:lumMod val="75000"/>
                  </a:schemeClr>
                </a:solidFill>
                <a:latin typeface="微軟正黑體" pitchFamily="34" charset="-120"/>
                <a:ea typeface="微軟正黑體" pitchFamily="34" charset="-120"/>
              </a:rPr>
              <a:t>小時</a:t>
            </a:r>
            <a:r>
              <a:rPr lang="zh-TW" altLang="en-US" sz="2400" b="1" dirty="0">
                <a:solidFill>
                  <a:schemeClr val="accent1">
                    <a:lumMod val="75000"/>
                  </a:schemeClr>
                </a:solidFill>
                <a:latin typeface="微軟正黑體" pitchFamily="34" charset="-120"/>
                <a:ea typeface="微軟正黑體" pitchFamily="34" charset="-120"/>
              </a:rPr>
              <a:t>以外</a:t>
            </a:r>
            <a:r>
              <a:rPr lang="zh-TW" altLang="en-US" sz="2400" dirty="0">
                <a:solidFill>
                  <a:schemeClr val="accent1">
                    <a:lumMod val="75000"/>
                  </a:schemeClr>
                </a:solidFill>
                <a:latin typeface="微軟正黑體" pitchFamily="34" charset="-120"/>
                <a:ea typeface="微軟正黑體" pitchFamily="34" charset="-120"/>
              </a:rPr>
              <a:t>及</a:t>
            </a:r>
            <a:r>
              <a:rPr lang="zh-TW" altLang="en-US" sz="2400" b="1" dirty="0">
                <a:solidFill>
                  <a:schemeClr val="accent1">
                    <a:lumMod val="75000"/>
                  </a:schemeClr>
                </a:solidFill>
                <a:latin typeface="微軟正黑體" pitchFamily="34" charset="-120"/>
                <a:ea typeface="微軟正黑體" pitchFamily="34" charset="-120"/>
              </a:rPr>
              <a:t>平日正常工作時間以外者</a:t>
            </a:r>
            <a:r>
              <a:rPr lang="zh-TW" altLang="en-US" sz="2400" dirty="0">
                <a:solidFill>
                  <a:schemeClr val="accent1">
                    <a:lumMod val="75000"/>
                  </a:schemeClr>
                </a:solidFill>
                <a:latin typeface="微軟正黑體" pitchFamily="34" charset="-120"/>
                <a:ea typeface="微軟正黑體" pitchFamily="34" charset="-120"/>
              </a:rPr>
              <a:t>，每小時按平日每小時薪給額</a:t>
            </a:r>
            <a:r>
              <a:rPr lang="zh-TW" altLang="en-US" sz="2400" b="1" dirty="0">
                <a:solidFill>
                  <a:schemeClr val="accent1">
                    <a:lumMod val="75000"/>
                  </a:schemeClr>
                </a:solidFill>
                <a:latin typeface="微軟正黑體" pitchFamily="34" charset="-120"/>
                <a:ea typeface="微軟正黑體" pitchFamily="34" charset="-120"/>
              </a:rPr>
              <a:t>加倍發給</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工作時間按月</a:t>
            </a:r>
            <a:r>
              <a:rPr lang="zh-TW" altLang="en-US" sz="2400" dirty="0" smtClean="0">
                <a:solidFill>
                  <a:schemeClr val="accent1">
                    <a:lumMod val="75000"/>
                  </a:schemeClr>
                </a:solidFill>
                <a:latin typeface="微軟正黑體" pitchFamily="34" charset="-120"/>
                <a:ea typeface="微軟正黑體" pitchFamily="34" charset="-120"/>
              </a:rPr>
              <a:t>累計</a:t>
            </a:r>
            <a:r>
              <a:rPr lang="en-US" altLang="zh-TW" sz="2400" dirty="0" smtClean="0">
                <a:solidFill>
                  <a:schemeClr val="accent1">
                    <a:lumMod val="75000"/>
                  </a:schemeClr>
                </a:solidFill>
                <a:latin typeface="微軟正黑體" pitchFamily="34" charset="-120"/>
                <a:ea typeface="微軟正黑體" pitchFamily="34" charset="-120"/>
              </a:rPr>
              <a:t>60</a:t>
            </a:r>
            <a:r>
              <a:rPr lang="zh-TW" altLang="en-US" sz="2400" dirty="0" smtClean="0">
                <a:solidFill>
                  <a:schemeClr val="accent1">
                    <a:lumMod val="75000"/>
                  </a:schemeClr>
                </a:solidFill>
                <a:latin typeface="微軟正黑體" pitchFamily="34" charset="-120"/>
                <a:ea typeface="微軟正黑體" pitchFamily="34" charset="-120"/>
              </a:rPr>
              <a:t>分鐘折算</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，折算後</a:t>
            </a:r>
            <a:r>
              <a:rPr lang="zh-TW" altLang="en-US" sz="2400" dirty="0" smtClean="0">
                <a:solidFill>
                  <a:schemeClr val="accent1">
                    <a:lumMod val="75000"/>
                  </a:schemeClr>
                </a:solidFill>
                <a:latin typeface="微軟正黑體" pitchFamily="34" charset="-120"/>
                <a:ea typeface="微軟正黑體" pitchFamily="34" charset="-120"/>
              </a:rPr>
              <a:t>未滿</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部分按分鐘數計</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，如員工選擇補休，則按實際出勤時</a:t>
            </a:r>
            <a:r>
              <a:rPr lang="zh-TW" altLang="en-US" sz="2400" dirty="0" smtClean="0">
                <a:solidFill>
                  <a:schemeClr val="accent1">
                    <a:lumMod val="75000"/>
                  </a:schemeClr>
                </a:solidFill>
                <a:latin typeface="微軟正黑體" pitchFamily="34" charset="-120"/>
                <a:ea typeface="微軟正黑體" pitchFamily="34" charset="-120"/>
              </a:rPr>
              <a:t>數</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未滿</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小時以</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小時計</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a:t>
            </a:r>
            <a:r>
              <a:rPr lang="zh-TW" altLang="en-US" sz="2400" u="sng" dirty="0">
                <a:solidFill>
                  <a:schemeClr val="accent1">
                    <a:lumMod val="75000"/>
                  </a:schemeClr>
                </a:solidFill>
                <a:latin typeface="微軟正黑體" pitchFamily="34" charset="-120"/>
                <a:ea typeface="微軟正黑體" pitchFamily="34" charset="-120"/>
              </a:rPr>
              <a:t>核予相同時數之補休</a:t>
            </a:r>
            <a:r>
              <a:rPr lang="zh-TW" altLang="en-US" sz="2400" dirty="0">
                <a:solidFill>
                  <a:schemeClr val="accent1">
                    <a:lumMod val="75000"/>
                  </a:schemeClr>
                </a:solidFill>
                <a:latin typeface="微軟正黑體" pitchFamily="34" charset="-120"/>
                <a:ea typeface="微軟正黑體" pitchFamily="34" charset="-120"/>
              </a:rPr>
              <a:t>；</a:t>
            </a:r>
            <a:r>
              <a:rPr lang="zh-TW" altLang="en-US" sz="2400" b="1" dirty="0">
                <a:solidFill>
                  <a:schemeClr val="accent1">
                    <a:lumMod val="75000"/>
                  </a:schemeClr>
                </a:solidFill>
                <a:latin typeface="微軟正黑體" pitchFamily="34" charset="-120"/>
                <a:ea typeface="微軟正黑體" pitchFamily="34" charset="-120"/>
              </a:rPr>
              <a:t>休息日出勤者</a:t>
            </a:r>
            <a:r>
              <a:rPr lang="zh-TW" altLang="en-US" sz="2400" dirty="0">
                <a:solidFill>
                  <a:schemeClr val="accent1">
                    <a:lumMod val="75000"/>
                  </a:schemeClr>
                </a:solidFill>
                <a:latin typeface="微軟正黑體" pitchFamily="34" charset="-120"/>
                <a:ea typeface="微軟正黑體" pitchFamily="34" charset="-120"/>
              </a:rPr>
              <a:t>，其工時及工資計算均依本公司從業人員加班管理要點休息日有關規定辦理。</a:t>
            </a:r>
            <a:endParaRPr kumimoji="0" lang="en-US" altLang="zh-TW" sz="2400" b="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25772912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57048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marR="0" lvl="0" indent="-457200" algn="l" defTabSz="914400" rtl="0" eaLnBrk="1" fontAlgn="auto" latinLnBrk="0" hangingPunct="1">
              <a:lnSpc>
                <a:spcPct val="100000"/>
              </a:lnSpc>
              <a:spcBef>
                <a:spcPts val="600"/>
              </a:spcBef>
              <a:spcAft>
                <a:spcPts val="0"/>
              </a:spcAft>
              <a:buClrTx/>
              <a:buSzTx/>
              <a:buFont typeface="+mj-lt"/>
              <a:buAutoNum type="arabicParenR" startAt="9"/>
              <a:tabLst/>
              <a:defRPr/>
            </a:pP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天災、事變、突發事件搶修、搶救人員在</a:t>
            </a:r>
            <a:r>
              <a:rPr kumimoji="0" lang="zh-TW" altLang="en-US" sz="2400" i="0" u="sng"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核定期限內</a:t>
            </a: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支給待遇標準如下</a:t>
            </a:r>
            <a:r>
              <a:rPr kumimoji="0" lang="zh-TW" altLang="en-US"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332000" lvl="0" indent="-216000">
              <a:spcBef>
                <a:spcPts val="600"/>
              </a:spcBef>
              <a:buFont typeface="Arial" panose="020B0604020202020204" pitchFamily="34" charset="0"/>
              <a:buChar char="•"/>
              <a:defRPr/>
            </a:pPr>
            <a:r>
              <a:rPr lang="zh-TW" altLang="en-US" sz="2400" dirty="0">
                <a:solidFill>
                  <a:srgbClr val="4F81BD">
                    <a:lumMod val="75000"/>
                  </a:srgbClr>
                </a:solidFill>
                <a:latin typeface="微軟正黑體" pitchFamily="34" charset="-120"/>
                <a:ea typeface="微軟正黑體" pitchFamily="34" charset="-120"/>
              </a:rPr>
              <a:t>得依規定報支</a:t>
            </a:r>
            <a:r>
              <a:rPr lang="zh-TW" altLang="en-US" sz="2400" b="1" dirty="0">
                <a:solidFill>
                  <a:srgbClr val="4F81BD">
                    <a:lumMod val="75000"/>
                  </a:srgbClr>
                </a:solidFill>
                <a:latin typeface="微軟正黑體" pitchFamily="34" charset="-120"/>
                <a:ea typeface="微軟正黑體" pitchFamily="34" charset="-120"/>
              </a:rPr>
              <a:t>外勤費</a:t>
            </a:r>
            <a:r>
              <a:rPr lang="zh-TW" altLang="en-US" sz="2400" dirty="0">
                <a:solidFill>
                  <a:srgbClr val="4F81BD">
                    <a:lumMod val="75000"/>
                  </a:srgbClr>
                </a:solidFill>
                <a:latin typeface="微軟正黑體" pitchFamily="34" charset="-120"/>
                <a:ea typeface="微軟正黑體" pitchFamily="34" charset="-120"/>
              </a:rPr>
              <a:t>並按實報支</a:t>
            </a:r>
            <a:r>
              <a:rPr lang="zh-TW" altLang="en-US" sz="2400" b="1" dirty="0">
                <a:solidFill>
                  <a:srgbClr val="4F81BD">
                    <a:lumMod val="75000"/>
                  </a:srgbClr>
                </a:solidFill>
                <a:latin typeface="微軟正黑體" pitchFamily="34" charset="-120"/>
                <a:ea typeface="微軟正黑體" pitchFamily="34" charset="-120"/>
              </a:rPr>
              <a:t>餐費</a:t>
            </a:r>
            <a:r>
              <a:rPr lang="zh-TW" altLang="en-US" sz="2400" dirty="0">
                <a:solidFill>
                  <a:srgbClr val="4F81BD">
                    <a:lumMod val="75000"/>
                  </a:srgbClr>
                </a:solidFill>
                <a:latin typeface="微軟正黑體" pitchFamily="34" charset="-120"/>
                <a:ea typeface="微軟正黑體" pitchFamily="34" charset="-120"/>
              </a:rPr>
              <a:t>（早餐時間</a:t>
            </a:r>
            <a:r>
              <a:rPr lang="zh-TW" altLang="en-US" sz="2400" dirty="0" smtClean="0">
                <a:solidFill>
                  <a:srgbClr val="4F81BD">
                    <a:lumMod val="75000"/>
                  </a:srgbClr>
                </a:solidFill>
                <a:latin typeface="微軟正黑體" pitchFamily="34" charset="-120"/>
                <a:ea typeface="微軟正黑體" pitchFamily="34" charset="-120"/>
              </a:rPr>
              <a:t>為</a:t>
            </a:r>
            <a:r>
              <a:rPr lang="en-US" altLang="zh-TW" sz="2400" dirty="0" smtClean="0">
                <a:solidFill>
                  <a:srgbClr val="4F81BD">
                    <a:lumMod val="75000"/>
                  </a:srgbClr>
                </a:solidFill>
                <a:latin typeface="微軟正黑體" pitchFamily="34" charset="-120"/>
                <a:ea typeface="微軟正黑體" pitchFamily="34" charset="-120"/>
              </a:rPr>
              <a:t>7</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a:t>
            </a:r>
            <a:r>
              <a:rPr lang="zh-TW" altLang="en-US" sz="2400" dirty="0" smtClean="0">
                <a:solidFill>
                  <a:srgbClr val="4F81BD">
                    <a:lumMod val="75000"/>
                  </a:srgbClr>
                </a:solidFill>
                <a:latin typeface="微軟正黑體" pitchFamily="34" charset="-120"/>
                <a:ea typeface="微軟正黑體" pitchFamily="34" charset="-120"/>
              </a:rPr>
              <a:t>午餐</a:t>
            </a:r>
            <a:r>
              <a:rPr lang="en-US" altLang="zh-TW" sz="2400" dirty="0" smtClean="0">
                <a:solidFill>
                  <a:srgbClr val="4F81BD">
                    <a:lumMod val="75000"/>
                  </a:srgbClr>
                </a:solidFill>
                <a:latin typeface="微軟正黑體" pitchFamily="34" charset="-120"/>
                <a:ea typeface="微軟正黑體" pitchFamily="34" charset="-120"/>
              </a:rPr>
              <a:t>12</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a:t>
            </a:r>
            <a:r>
              <a:rPr lang="zh-TW" altLang="en-US" sz="2400" dirty="0" smtClean="0">
                <a:solidFill>
                  <a:srgbClr val="4F81BD">
                    <a:lumMod val="75000"/>
                  </a:srgbClr>
                </a:solidFill>
                <a:latin typeface="微軟正黑體" pitchFamily="34" charset="-120"/>
                <a:ea typeface="微軟正黑體" pitchFamily="34" charset="-120"/>
              </a:rPr>
              <a:t>晚餐</a:t>
            </a:r>
            <a:r>
              <a:rPr lang="en-US" altLang="zh-TW" sz="2400" dirty="0" smtClean="0">
                <a:solidFill>
                  <a:srgbClr val="4F81BD">
                    <a:lumMod val="75000"/>
                  </a:srgbClr>
                </a:solidFill>
                <a:latin typeface="微軟正黑體" pitchFamily="34" charset="-120"/>
                <a:ea typeface="微軟正黑體" pitchFamily="34" charset="-120"/>
              </a:rPr>
              <a:t>18</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a:t>
            </a:r>
            <a:r>
              <a:rPr lang="zh-TW" altLang="en-US" sz="2400" dirty="0" smtClean="0">
                <a:solidFill>
                  <a:srgbClr val="4F81BD">
                    <a:lumMod val="75000"/>
                  </a:srgbClr>
                </a:solidFill>
                <a:latin typeface="微軟正黑體" pitchFamily="34" charset="-120"/>
                <a:ea typeface="微軟正黑體" pitchFamily="34" charset="-120"/>
              </a:rPr>
              <a:t>自</a:t>
            </a:r>
            <a:r>
              <a:rPr lang="en-US" altLang="zh-TW" sz="2400" dirty="0" smtClean="0">
                <a:solidFill>
                  <a:srgbClr val="4F81BD">
                    <a:lumMod val="75000"/>
                  </a:srgbClr>
                </a:solidFill>
                <a:latin typeface="微軟正黑體" pitchFamily="34" charset="-120"/>
                <a:ea typeface="微軟正黑體" pitchFamily="34" charset="-120"/>
              </a:rPr>
              <a:t>18</a:t>
            </a:r>
            <a:r>
              <a:rPr lang="zh-TW" altLang="en-US" sz="2400" dirty="0" smtClean="0">
                <a:solidFill>
                  <a:srgbClr val="4F81BD">
                    <a:lumMod val="75000"/>
                  </a:srgbClr>
                </a:solidFill>
                <a:latin typeface="微軟正黑體" pitchFamily="34" charset="-120"/>
                <a:ea typeface="微軟正黑體" pitchFamily="34" charset="-120"/>
              </a:rPr>
              <a:t>時至</a:t>
            </a:r>
            <a:r>
              <a:rPr lang="en-US" altLang="zh-TW" sz="2400" dirty="0" smtClean="0">
                <a:solidFill>
                  <a:srgbClr val="4F81BD">
                    <a:lumMod val="75000"/>
                  </a:srgbClr>
                </a:solidFill>
                <a:latin typeface="微軟正黑體" pitchFamily="34" charset="-120"/>
                <a:ea typeface="微軟正黑體" pitchFamily="34" charset="-120"/>
              </a:rPr>
              <a:t>24</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或零時</a:t>
            </a:r>
            <a:r>
              <a:rPr lang="zh-TW" altLang="en-US" sz="2400" dirty="0" smtClean="0">
                <a:solidFill>
                  <a:srgbClr val="4F81BD">
                    <a:lumMod val="75000"/>
                  </a:srgbClr>
                </a:solidFill>
                <a:latin typeface="微軟正黑體" pitchFamily="34" charset="-120"/>
                <a:ea typeface="微軟正黑體" pitchFamily="34" charset="-120"/>
              </a:rPr>
              <a:t>至</a:t>
            </a:r>
            <a:r>
              <a:rPr lang="en-US" altLang="zh-TW" sz="2400" dirty="0" smtClean="0">
                <a:solidFill>
                  <a:srgbClr val="4F81BD">
                    <a:lumMod val="75000"/>
                  </a:srgbClr>
                </a:solidFill>
                <a:latin typeface="微軟正黑體" pitchFamily="34" charset="-120"/>
                <a:ea typeface="微軟正黑體" pitchFamily="34" charset="-120"/>
              </a:rPr>
              <a:t>8</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參加搶修、搶救</a:t>
            </a:r>
            <a:r>
              <a:rPr lang="zh-TW" altLang="en-US" sz="2400" u="sng" dirty="0">
                <a:solidFill>
                  <a:srgbClr val="4F81BD">
                    <a:lumMod val="75000"/>
                  </a:srgbClr>
                </a:solidFill>
                <a:latin typeface="微軟正黑體" pitchFamily="34" charset="-120"/>
                <a:ea typeface="微軟正黑體" pitchFamily="34" charset="-120"/>
              </a:rPr>
              <a:t>工作</a:t>
            </a:r>
            <a:r>
              <a:rPr lang="zh-TW" altLang="en-US" sz="2400" u="sng" dirty="0" smtClean="0">
                <a:solidFill>
                  <a:srgbClr val="4F81BD">
                    <a:lumMod val="75000"/>
                  </a:srgbClr>
                </a:solidFill>
                <a:latin typeface="微軟正黑體" pitchFamily="34" charset="-120"/>
                <a:ea typeface="微軟正黑體" pitchFamily="34" charset="-120"/>
              </a:rPr>
              <a:t>達</a:t>
            </a:r>
            <a:r>
              <a:rPr lang="en-US" altLang="zh-TW" sz="2400" u="sng" dirty="0" smtClean="0">
                <a:solidFill>
                  <a:srgbClr val="4F81BD">
                    <a:lumMod val="75000"/>
                  </a:srgbClr>
                </a:solidFill>
                <a:latin typeface="微軟正黑體" pitchFamily="34" charset="-120"/>
                <a:ea typeface="微軟正黑體" pitchFamily="34" charset="-120"/>
              </a:rPr>
              <a:t>2</a:t>
            </a:r>
            <a:r>
              <a:rPr lang="zh-TW" altLang="en-US" sz="2400" u="sng" dirty="0" smtClean="0">
                <a:solidFill>
                  <a:srgbClr val="4F81BD">
                    <a:lumMod val="75000"/>
                  </a:srgbClr>
                </a:solidFill>
                <a:latin typeface="微軟正黑體" pitchFamily="34" charset="-120"/>
                <a:ea typeface="微軟正黑體" pitchFamily="34" charset="-120"/>
              </a:rPr>
              <a:t>小時</a:t>
            </a:r>
            <a:r>
              <a:rPr lang="zh-TW" altLang="en-US" sz="2400" u="sng" dirty="0">
                <a:solidFill>
                  <a:srgbClr val="4F81BD">
                    <a:lumMod val="75000"/>
                  </a:srgbClr>
                </a:solidFill>
                <a:latin typeface="微軟正黑體" pitchFamily="34" charset="-120"/>
                <a:ea typeface="微軟正黑體" pitchFamily="34" charset="-120"/>
              </a:rPr>
              <a:t>以上者</a:t>
            </a:r>
            <a:r>
              <a:rPr lang="zh-TW" altLang="en-US" sz="2400" dirty="0">
                <a:solidFill>
                  <a:srgbClr val="4F81BD">
                    <a:lumMod val="75000"/>
                  </a:srgbClr>
                </a:solidFill>
                <a:latin typeface="微軟正黑體" pitchFamily="34" charset="-120"/>
                <a:ea typeface="微軟正黑體" pitchFamily="34" charset="-120"/>
              </a:rPr>
              <a:t>，得另按實報支</a:t>
            </a:r>
            <a:r>
              <a:rPr lang="zh-TW" altLang="en-US" sz="2400" b="1" dirty="0">
                <a:solidFill>
                  <a:srgbClr val="4F81BD">
                    <a:lumMod val="75000"/>
                  </a:srgbClr>
                </a:solidFill>
                <a:latin typeface="微軟正黑體" pitchFamily="34" charset="-120"/>
                <a:ea typeface="微軟正黑體" pitchFamily="34" charset="-120"/>
              </a:rPr>
              <a:t>點心費</a:t>
            </a:r>
            <a:r>
              <a:rPr lang="zh-TW" altLang="en-US" sz="2400" dirty="0" smtClean="0">
                <a:solidFill>
                  <a:srgbClr val="4F81BD">
                    <a:lumMod val="75000"/>
                  </a:srgbClr>
                </a:solidFill>
                <a:latin typeface="微軟正黑體" pitchFamily="34" charset="-120"/>
                <a:ea typeface="微軟正黑體" pitchFamily="34" charset="-120"/>
              </a:rPr>
              <a:t>。</a:t>
            </a:r>
            <a:r>
              <a:rPr lang="en-US" altLang="zh-TW" sz="2400" dirty="0" smtClean="0">
                <a:solidFill>
                  <a:srgbClr val="4F81BD">
                    <a:lumMod val="75000"/>
                  </a:srgbClr>
                </a:solidFill>
                <a:latin typeface="微軟正黑體" pitchFamily="34" charset="-120"/>
                <a:ea typeface="微軟正黑體" pitchFamily="34" charset="-120"/>
              </a:rPr>
              <a:t>18</a:t>
            </a:r>
            <a:r>
              <a:rPr lang="zh-TW" altLang="en-US" sz="2400" dirty="0" smtClean="0">
                <a:solidFill>
                  <a:srgbClr val="4F81BD">
                    <a:lumMod val="75000"/>
                  </a:srgbClr>
                </a:solidFill>
                <a:latin typeface="微軟正黑體" pitchFamily="34" charset="-120"/>
                <a:ea typeface="微軟正黑體" pitchFamily="34" charset="-120"/>
              </a:rPr>
              <a:t>時至</a:t>
            </a:r>
            <a:r>
              <a:rPr lang="en-US" altLang="zh-TW" sz="2400" dirty="0" smtClean="0">
                <a:solidFill>
                  <a:srgbClr val="4F81BD">
                    <a:lumMod val="75000"/>
                  </a:srgbClr>
                </a:solidFill>
                <a:latin typeface="微軟正黑體" pitchFamily="34" charset="-120"/>
                <a:ea typeface="微軟正黑體" pitchFamily="34" charset="-120"/>
              </a:rPr>
              <a:t>24</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者報支</a:t>
            </a:r>
            <a:r>
              <a:rPr lang="zh-TW" altLang="en-US" sz="2400" b="1" dirty="0">
                <a:solidFill>
                  <a:srgbClr val="4F81BD">
                    <a:lumMod val="75000"/>
                  </a:srgbClr>
                </a:solidFill>
                <a:latin typeface="微軟正黑體" pitchFamily="34" charset="-120"/>
                <a:ea typeface="微軟正黑體" pitchFamily="34" charset="-120"/>
              </a:rPr>
              <a:t>初夜點心費</a:t>
            </a:r>
            <a:r>
              <a:rPr lang="zh-TW" altLang="en-US" sz="2400" dirty="0">
                <a:solidFill>
                  <a:srgbClr val="4F81BD">
                    <a:lumMod val="75000"/>
                  </a:srgbClr>
                </a:solidFill>
                <a:latin typeface="微軟正黑體" pitchFamily="34" charset="-120"/>
                <a:ea typeface="微軟正黑體" pitchFamily="34" charset="-120"/>
              </a:rPr>
              <a:t>一次，零時</a:t>
            </a:r>
            <a:r>
              <a:rPr lang="zh-TW" altLang="en-US" sz="2400" dirty="0" smtClean="0">
                <a:solidFill>
                  <a:srgbClr val="4F81BD">
                    <a:lumMod val="75000"/>
                  </a:srgbClr>
                </a:solidFill>
                <a:latin typeface="微軟正黑體" pitchFamily="34" charset="-120"/>
                <a:ea typeface="微軟正黑體" pitchFamily="34" charset="-120"/>
              </a:rPr>
              <a:t>至</a:t>
            </a:r>
            <a:r>
              <a:rPr lang="en-US" altLang="zh-TW" sz="2400" dirty="0" smtClean="0">
                <a:solidFill>
                  <a:srgbClr val="4F81BD">
                    <a:lumMod val="75000"/>
                  </a:srgbClr>
                </a:solidFill>
                <a:latin typeface="微軟正黑體" pitchFamily="34" charset="-120"/>
                <a:ea typeface="微軟正黑體" pitchFamily="34" charset="-120"/>
              </a:rPr>
              <a:t>8</a:t>
            </a:r>
            <a:r>
              <a:rPr lang="zh-TW" altLang="en-US" sz="2400" dirty="0" smtClean="0">
                <a:solidFill>
                  <a:srgbClr val="4F81BD">
                    <a:lumMod val="75000"/>
                  </a:srgbClr>
                </a:solidFill>
                <a:latin typeface="微軟正黑體" pitchFamily="34" charset="-120"/>
                <a:ea typeface="微軟正黑體" pitchFamily="34" charset="-120"/>
              </a:rPr>
              <a:t>時</a:t>
            </a:r>
            <a:r>
              <a:rPr lang="zh-TW" altLang="en-US" sz="2400" dirty="0">
                <a:solidFill>
                  <a:srgbClr val="4F81BD">
                    <a:lumMod val="75000"/>
                  </a:srgbClr>
                </a:solidFill>
                <a:latin typeface="微軟正黑體" pitchFamily="34" charset="-120"/>
                <a:ea typeface="微軟正黑體" pitchFamily="34" charset="-120"/>
              </a:rPr>
              <a:t>者報支</a:t>
            </a:r>
            <a:r>
              <a:rPr lang="zh-TW" altLang="en-US" sz="2400" b="1" dirty="0">
                <a:solidFill>
                  <a:srgbClr val="4F81BD">
                    <a:lumMod val="75000"/>
                  </a:srgbClr>
                </a:solidFill>
                <a:latin typeface="微軟正黑體" pitchFamily="34" charset="-120"/>
                <a:ea typeface="微軟正黑體" pitchFamily="34" charset="-120"/>
              </a:rPr>
              <a:t>深夜點心費</a:t>
            </a:r>
            <a:r>
              <a:rPr lang="zh-TW" altLang="en-US" sz="2400" dirty="0">
                <a:solidFill>
                  <a:srgbClr val="4F81BD">
                    <a:lumMod val="75000"/>
                  </a:srgbClr>
                </a:solidFill>
                <a:latin typeface="微軟正黑體" pitchFamily="34" charset="-120"/>
                <a:ea typeface="微軟正黑體" pitchFamily="34" charset="-120"/>
              </a:rPr>
              <a:t>一次，如連續工作，以報支深夜點心費一次</a:t>
            </a:r>
            <a:r>
              <a:rPr lang="zh-TW" altLang="en-US" sz="2400" dirty="0" smtClean="0">
                <a:solidFill>
                  <a:srgbClr val="4F81BD">
                    <a:lumMod val="75000"/>
                  </a:srgbClr>
                </a:solidFill>
                <a:latin typeface="微軟正黑體" pitchFamily="34" charset="-120"/>
                <a:ea typeface="微軟正黑體" pitchFamily="34" charset="-120"/>
              </a:rPr>
              <a:t>為限。</a:t>
            </a:r>
            <a:endParaRPr lang="en-US" altLang="zh-TW" sz="2400" dirty="0" smtClean="0">
              <a:solidFill>
                <a:srgbClr val="4F81BD">
                  <a:lumMod val="75000"/>
                </a:srgbClr>
              </a:solidFill>
              <a:latin typeface="微軟正黑體" pitchFamily="34" charset="-120"/>
              <a:ea typeface="微軟正黑體" pitchFamily="34" charset="-120"/>
            </a:endParaRPr>
          </a:p>
          <a:p>
            <a:pPr marL="1332000" lvl="0" indent="-216000">
              <a:spcBef>
                <a:spcPts val="600"/>
              </a:spcBef>
              <a:buFont typeface="Arial" panose="020B0604020202020204" pitchFamily="34" charset="0"/>
              <a:buChar char="•"/>
              <a:defRPr/>
            </a:pPr>
            <a:r>
              <a:rPr lang="zh-TW" altLang="en-US" sz="2400" dirty="0">
                <a:solidFill>
                  <a:srgbClr val="4F81BD">
                    <a:lumMod val="75000"/>
                  </a:srgbClr>
                </a:solidFill>
                <a:latin typeface="微軟正黑體" pitchFamily="34" charset="-120"/>
                <a:ea typeface="微軟正黑體" pitchFamily="34" charset="-120"/>
              </a:rPr>
              <a:t>若有危險工作事實，得依規定按實核發</a:t>
            </a:r>
            <a:r>
              <a:rPr lang="zh-TW" altLang="en-US" sz="2400" b="1" dirty="0">
                <a:solidFill>
                  <a:srgbClr val="4F81BD">
                    <a:lumMod val="75000"/>
                  </a:srgbClr>
                </a:solidFill>
                <a:latin typeface="微軟正黑體" pitchFamily="34" charset="-120"/>
                <a:ea typeface="微軟正黑體" pitchFamily="34" charset="-120"/>
              </a:rPr>
              <a:t>危險工作</a:t>
            </a:r>
            <a:r>
              <a:rPr lang="zh-TW" altLang="en-US" sz="2400" b="1" dirty="0" smtClean="0">
                <a:solidFill>
                  <a:srgbClr val="4F81BD">
                    <a:lumMod val="75000"/>
                  </a:srgbClr>
                </a:solidFill>
                <a:latin typeface="微軟正黑體" pitchFamily="34" charset="-120"/>
                <a:ea typeface="微軟正黑體" pitchFamily="34" charset="-120"/>
              </a:rPr>
              <a:t>加給</a:t>
            </a:r>
            <a:r>
              <a:rPr lang="zh-TW" altLang="en-US" sz="2400" dirty="0" smtClean="0">
                <a:solidFill>
                  <a:srgbClr val="4F81BD">
                    <a:lumMod val="75000"/>
                  </a:srgbClr>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647663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301621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33200" marR="0" lvl="0" indent="-457200" algn="l" defTabSz="914400" rtl="0" eaLnBrk="1" fontAlgn="auto" latinLnBrk="0" hangingPunct="1">
              <a:lnSpc>
                <a:spcPct val="100000"/>
              </a:lnSpc>
              <a:spcBef>
                <a:spcPts val="600"/>
              </a:spcBef>
              <a:spcAft>
                <a:spcPts val="0"/>
              </a:spcAft>
              <a:buClrTx/>
              <a:buSzTx/>
              <a:buFont typeface="+mj-lt"/>
              <a:buAutoNum type="arabicParenR" startAt="9"/>
              <a:tabLst/>
              <a:defRPr/>
            </a:pP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天災、事變、突發事件搶修、搶救人員在</a:t>
            </a:r>
            <a:r>
              <a:rPr kumimoji="0" lang="zh-TW" altLang="en-US" sz="2400" i="0" u="sng"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核定期限內</a:t>
            </a: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支給待遇標準如下</a:t>
            </a:r>
            <a:r>
              <a:rPr kumimoji="0" lang="zh-TW" altLang="en-US"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332000" lvl="0" indent="-216000">
              <a:spcBef>
                <a:spcPts val="600"/>
              </a:spcBef>
              <a:buFont typeface="Arial" panose="020B0604020202020204" pitchFamily="34" charset="0"/>
              <a:buChar char="•"/>
              <a:defRPr/>
            </a:pPr>
            <a:r>
              <a:rPr lang="zh-TW" altLang="en-US" sz="2400" dirty="0">
                <a:solidFill>
                  <a:srgbClr val="4F81BD">
                    <a:lumMod val="75000"/>
                  </a:srgbClr>
                </a:solidFill>
                <a:latin typeface="微軟正黑體" pitchFamily="34" charset="-120"/>
                <a:ea typeface="微軟正黑體" pitchFamily="34" charset="-120"/>
              </a:rPr>
              <a:t>天然災害發生時，未停止辦公地區員工奉派至宣布停止上班地區之單位</a:t>
            </a:r>
            <a:r>
              <a:rPr lang="zh-TW" altLang="en-US" sz="2400" b="1" dirty="0">
                <a:solidFill>
                  <a:srgbClr val="4F81BD">
                    <a:lumMod val="75000"/>
                  </a:srgbClr>
                </a:solidFill>
                <a:latin typeface="微軟正黑體" pitchFamily="34" charset="-120"/>
                <a:ea typeface="微軟正黑體" pitchFamily="34" charset="-120"/>
              </a:rPr>
              <a:t>支援搶修</a:t>
            </a:r>
            <a:r>
              <a:rPr lang="zh-TW" altLang="en-US" sz="2400" dirty="0">
                <a:solidFill>
                  <a:srgbClr val="4F81BD">
                    <a:lumMod val="75000"/>
                  </a:srgbClr>
                </a:solidFill>
                <a:latin typeface="微軟正黑體" pitchFamily="34" charset="-120"/>
                <a:ea typeface="微軟正黑體" pitchFamily="34" charset="-120"/>
              </a:rPr>
              <a:t>或搶救時（支援單位以鄰近地區為原則），自支援人員報到後即隸屬被支援單位管理、調派，其待遇</a:t>
            </a:r>
            <a:r>
              <a:rPr lang="zh-TW" altLang="en-US" sz="2400" b="1" dirty="0">
                <a:solidFill>
                  <a:srgbClr val="4F81BD">
                    <a:lumMod val="75000"/>
                  </a:srgbClr>
                </a:solidFill>
                <a:latin typeface="微軟正黑體" pitchFamily="34" charset="-120"/>
                <a:ea typeface="微軟正黑體" pitchFamily="34" charset="-120"/>
              </a:rPr>
              <a:t>比照該單位標準辦理</a:t>
            </a:r>
            <a:r>
              <a:rPr lang="zh-TW" altLang="en-US" sz="2400" dirty="0" smtClean="0">
                <a:solidFill>
                  <a:srgbClr val="4F81BD">
                    <a:lumMod val="75000"/>
                  </a:srgbClr>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03438295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49353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600"/>
              </a:spcBef>
              <a:spcAft>
                <a:spcPts val="0"/>
              </a:spcAft>
              <a:buClrTx/>
              <a:buSzTx/>
              <a:buFont typeface="+mj-lt"/>
              <a:buAutoNum type="arabicParenR" startAt="9"/>
              <a:tabLst/>
              <a:defRPr/>
            </a:pP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天災、事變、突發事件搶修、搶救人員在</a:t>
            </a:r>
            <a:r>
              <a:rPr kumimoji="0" lang="zh-TW" altLang="en-US" sz="2400" i="0" u="sng"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核定期限內</a:t>
            </a: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支給待遇標準如下</a:t>
            </a:r>
            <a:r>
              <a:rPr kumimoji="0" lang="zh-TW" altLang="en-US"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332000" marR="0" lvl="0" indent="-216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rPr>
              <a:t>天然</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災害發生，權責主管機關宣布停止辦公期間，區處巡修部門事故搶修工作班及參與該搶修團隊工作人員含配電調度中心（</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DDCC</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）、饋線調度中心（</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FDCC</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）或巡修部門從事電力調度之值班人員，於巡修部門事故搶修班人員赴現場執行搶修工作時，</a:t>
            </a:r>
            <a:r>
              <a:rPr kumimoji="0" lang="zh-TW" altLang="en-US" sz="2400" b="1"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擇優支領</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搶修待遇，惟</a:t>
            </a:r>
            <a:r>
              <a:rPr kumimoji="0" lang="zh-TW" altLang="en-US"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當月辦理結算之出勤日</a:t>
            </a:r>
            <a:r>
              <a:rPr kumimoji="0" lang="en-US" altLang="zh-TW"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時</a:t>
            </a:r>
            <a:r>
              <a:rPr kumimoji="0" lang="en-US" altLang="zh-TW"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數，輪值人員及一般人員均以當月原未發生停止辦公情形之工作日</a:t>
            </a:r>
            <a:r>
              <a:rPr kumimoji="0" lang="en-US" altLang="zh-TW"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時</a:t>
            </a:r>
            <a:r>
              <a:rPr kumimoji="0" lang="en-US" altLang="zh-TW"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數為基準</a:t>
            </a:r>
            <a:r>
              <a:rPr kumimoji="0" lang="zh-TW" altLang="en-US"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761449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264687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600"/>
              </a:spcBef>
              <a:spcAft>
                <a:spcPts val="0"/>
              </a:spcAft>
              <a:buClrTx/>
              <a:buSzTx/>
              <a:buFont typeface="+mj-lt"/>
              <a:buAutoNum type="arabicParenR" startAt="9"/>
              <a:tabLst/>
              <a:defRPr/>
            </a:pP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天災、事變、突發事件搶修、搶救人員在</a:t>
            </a:r>
            <a:r>
              <a:rPr kumimoji="0" lang="zh-TW" altLang="en-US" sz="2400" i="0" u="sng"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核定期限內</a:t>
            </a:r>
            <a:r>
              <a:rPr kumimoji="0" lang="zh-TW" altLang="en-US" sz="24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支給待遇標準如下</a:t>
            </a:r>
            <a:r>
              <a:rPr kumimoji="0" lang="zh-TW" altLang="en-US"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332000" lvl="0" indent="-216000">
              <a:spcBef>
                <a:spcPts val="600"/>
              </a:spcBef>
              <a:buFont typeface="Arial" panose="020B0604020202020204" pitchFamily="34" charset="0"/>
              <a:buChar char="•"/>
              <a:defRPr/>
            </a:pPr>
            <a:r>
              <a:rPr lang="zh-TW" altLang="en-US" sz="2400" dirty="0">
                <a:solidFill>
                  <a:srgbClr val="4F81BD">
                    <a:lumMod val="75000"/>
                  </a:srgbClr>
                </a:solidFill>
                <a:latin typeface="微軟正黑體" pitchFamily="34" charset="-120"/>
                <a:ea typeface="微軟正黑體" pitchFamily="34" charset="-120"/>
              </a:rPr>
              <a:t>各單位主管得視搶修、搶救工作之實際需要，酌情在不超過每人</a:t>
            </a:r>
            <a:r>
              <a:rPr lang="zh-TW" altLang="en-US" sz="2400" dirty="0" smtClean="0">
                <a:solidFill>
                  <a:srgbClr val="4F81BD">
                    <a:lumMod val="75000"/>
                  </a:srgbClr>
                </a:solidFill>
                <a:latin typeface="微軟正黑體" pitchFamily="34" charset="-120"/>
                <a:ea typeface="微軟正黑體" pitchFamily="34" charset="-120"/>
              </a:rPr>
              <a:t>每日</a:t>
            </a:r>
            <a:r>
              <a:rPr lang="en-US" altLang="zh-TW" sz="2400" b="1"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200</a:t>
            </a:r>
            <a:r>
              <a:rPr lang="zh-TW" altLang="en-US" sz="2400" dirty="0" smtClean="0">
                <a:solidFill>
                  <a:srgbClr val="4F81BD">
                    <a:lumMod val="75000"/>
                  </a:srgbClr>
                </a:solidFill>
                <a:latin typeface="微軟正黑體" pitchFamily="34" charset="-120"/>
                <a:ea typeface="微軟正黑體" pitchFamily="34" charset="-120"/>
              </a:rPr>
              <a:t>元</a:t>
            </a:r>
            <a:r>
              <a:rPr lang="zh-TW" altLang="en-US" sz="2400" dirty="0">
                <a:solidFill>
                  <a:srgbClr val="4F81BD">
                    <a:lumMod val="75000"/>
                  </a:srgbClr>
                </a:solidFill>
                <a:latin typeface="微軟正黑體" pitchFamily="34" charset="-120"/>
                <a:ea typeface="微軟正黑體" pitchFamily="34" charset="-120"/>
              </a:rPr>
              <a:t>之範圍內購備實物，</a:t>
            </a:r>
            <a:r>
              <a:rPr lang="zh-TW" altLang="en-US" sz="2400" b="1" dirty="0">
                <a:solidFill>
                  <a:srgbClr val="4F81BD">
                    <a:lumMod val="75000"/>
                  </a:srgbClr>
                </a:solidFill>
                <a:latin typeface="微軟正黑體" pitchFamily="34" charset="-120"/>
                <a:ea typeface="微軟正黑體" pitchFamily="34" charset="-120"/>
              </a:rPr>
              <a:t>慰勞</a:t>
            </a:r>
            <a:r>
              <a:rPr lang="zh-TW" altLang="en-US" sz="2400" dirty="0">
                <a:solidFill>
                  <a:srgbClr val="4F81BD">
                    <a:lumMod val="75000"/>
                  </a:srgbClr>
                </a:solidFill>
                <a:latin typeface="微軟正黑體" pitchFamily="34" charset="-120"/>
                <a:ea typeface="微軟正黑體" pitchFamily="34" charset="-120"/>
              </a:rPr>
              <a:t>參加搶修、搶救人員（含包商及退休人員）</a:t>
            </a:r>
            <a:r>
              <a:rPr lang="zh-TW" altLang="en-US" sz="2400" dirty="0" smtClean="0">
                <a:solidFill>
                  <a:srgbClr val="4F81BD">
                    <a:lumMod val="75000"/>
                  </a:srgbClr>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339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pic>
        <p:nvPicPr>
          <p:cNvPr id="3" name="圖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8000" y="0"/>
            <a:ext cx="4784473" cy="6858000"/>
          </a:xfrm>
          <a:prstGeom prst="rect">
            <a:avLst/>
          </a:prstGeom>
        </p:spPr>
      </p:pic>
      <p:pic>
        <p:nvPicPr>
          <p:cNvPr id="37" name="圖片 3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000" y="0"/>
            <a:ext cx="4901911" cy="6858000"/>
          </a:xfrm>
          <a:prstGeom prst="rect">
            <a:avLst/>
          </a:prstGeom>
        </p:spPr>
      </p:pic>
      <p:pic>
        <p:nvPicPr>
          <p:cNvPr id="4" name="圖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4875245" cy="6858000"/>
          </a:xfrm>
          <a:prstGeom prst="rect">
            <a:avLst/>
          </a:prstGeom>
        </p:spPr>
      </p:pic>
    </p:spTree>
    <p:extLst>
      <p:ext uri="{BB962C8B-B14F-4D97-AF65-F5344CB8AC3E}">
        <p14:creationId xmlns:p14="http://schemas.microsoft.com/office/powerpoint/2010/main" val="127256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天災</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08653"/>
          </a:xfrm>
          <a:prstGeom prst="rect">
            <a:avLst/>
          </a:prstGeom>
          <a:noFill/>
        </p:spPr>
        <p:txBody>
          <a:bodyPr wrap="square" rtlCol="0">
            <a:spAutoFit/>
          </a:bodyPr>
          <a:lstStyle/>
          <a:p>
            <a:pPr lvl="0">
              <a:spcBef>
                <a:spcPts val="1200"/>
              </a:spcBef>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行政院勞委會</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87.10.9</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87)</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台勞動</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042710</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勞動</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基準法</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第</a:t>
            </a:r>
            <a:r>
              <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32</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條及第</a:t>
            </a:r>
            <a:r>
              <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40</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條</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所稱之天災，係泛指因天變地異等</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自然界</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之變動，導致社會或經濟環境有不利之影響或堪虞者，如暴風、</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驟雨、</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劇雷、洪水、地震、旱災</a:t>
            </a:r>
            <a:r>
              <a:rPr kumimoji="0" lang="en-US" altLang="zh-TW"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等所生之災害；包括預知來臨前之預防</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準備及</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事後之復建工作均屬之</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0383505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突發事件</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08653"/>
          </a:xfrm>
          <a:prstGeom prst="rect">
            <a:avLst/>
          </a:prstGeom>
          <a:noFill/>
        </p:spPr>
        <p:txBody>
          <a:bodyPr wrap="square" rtlCol="0">
            <a:spAutoFit/>
          </a:bodyPr>
          <a:lstStyle/>
          <a:p>
            <a:pPr lvl="0">
              <a:spcBef>
                <a:spcPts val="1200"/>
              </a:spcBef>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行政院勞委會</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84.7.7</a:t>
            </a:r>
          </a:p>
          <a:p>
            <a:pPr lvl="0">
              <a:defRPr/>
            </a:pP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84)</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台勞動</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123423</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57200" marR="0" lvl="0" indent="-4572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輪班生產之事業單位因勞工曠工，未先核准之請假，致無法調派人力因應使事業單位陷於不能繼續營運之情況，於必要之限度內自得依勞動基準法第</a:t>
            </a:r>
            <a:r>
              <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32</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條第</a:t>
            </a:r>
            <a:r>
              <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4</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項「因突發事件，必須於正常工作時間以外工作」之規定辦理。</a:t>
            </a:r>
          </a:p>
        </p:txBody>
      </p:sp>
    </p:spTree>
    <p:extLst>
      <p:ext uri="{BB962C8B-B14F-4D97-AF65-F5344CB8AC3E}">
        <p14:creationId xmlns:p14="http://schemas.microsoft.com/office/powerpoint/2010/main" val="26943841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輪班班表之各式假別安排實務</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97031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班表安排建議</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12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班表安排時，應優先</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確定「例假日」、次為</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「休息日」、</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最後為「國定假日</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應以</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書面班表註記不同符號，並請勞資雙方確認，確保各種休假日期，避免日後混淆</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endParaRPr kumimoji="0" lang="en-US" altLang="zh-TW"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endParaRPr>
          </a:p>
          <a:p>
            <a:pPr marL="1090350" marR="0" lvl="0" indent="-51435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特別休假日」、</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「加班補休</a:t>
            </a:r>
            <a:r>
              <a:rPr kumimoji="0" lang="zh-TW" altLang="en-US" sz="2800" i="0" u="none" strike="noStrike" kern="1200" cap="none" spc="0" normalizeH="0" baseline="0" noProof="0" dirty="0">
                <a:ln>
                  <a:noFill/>
                </a:ln>
                <a:solidFill>
                  <a:srgbClr val="1F497D"/>
                </a:solidFill>
                <a:uLnTx/>
                <a:uFillTx/>
                <a:latin typeface="微軟正黑體" pitchFamily="34" charset="-120"/>
                <a:ea typeface="微軟正黑體" pitchFamily="34" charset="-120"/>
                <a:cs typeface="+mn-cs"/>
              </a:rPr>
              <a:t>日」及</a:t>
            </a:r>
            <a:r>
              <a:rPr kumimoji="0" lang="zh-TW" altLang="en-US" sz="2800" i="0" u="none" strike="noStrike" kern="1200" cap="none" spc="0" normalizeH="0" baseline="0" noProof="0" dirty="0" smtClean="0">
                <a:ln>
                  <a:noFill/>
                </a:ln>
                <a:solidFill>
                  <a:srgbClr val="1F497D"/>
                </a:solidFill>
                <a:uLnTx/>
                <a:uFillTx/>
                <a:latin typeface="微軟正黑體" pitchFamily="34" charset="-120"/>
                <a:ea typeface="微軟正黑體" pitchFamily="34" charset="-120"/>
                <a:cs typeface="+mn-cs"/>
              </a:rPr>
              <a:t>「其他假別」皆於工作日安排，並依實際需求循事業單位請假程序申請之。</a:t>
            </a:r>
          </a:p>
        </p:txBody>
      </p:sp>
    </p:spTree>
    <p:extLst>
      <p:ext uri="{BB962C8B-B14F-4D97-AF65-F5344CB8AC3E}">
        <p14:creationId xmlns:p14="http://schemas.microsoft.com/office/powerpoint/2010/main" val="8357233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疑義解析</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 xmlns:a16="http://schemas.microsoft.com/office/drawing/2014/main" id="{27B8CFA3-327F-4E93-8D49-4D768CE0CF1D}"/>
                </a:ext>
              </a:extLst>
            </p:cNvPr>
            <p:cNvSpPr/>
            <p:nvPr/>
          </p:nvSpPr>
          <p:spPr>
            <a:xfrm>
              <a:off x="2743393" y="2218317"/>
              <a:ext cx="704039" cy="769441"/>
            </a:xfrm>
            <a:prstGeom prst="rect">
              <a:avLst/>
            </a:prstGeom>
          </p:spPr>
          <p:txBody>
            <a:bodyPr wrap="none">
              <a:spAutoFit/>
            </a:bodyPr>
            <a:lstStyle/>
            <a:p>
              <a:pPr lvl="0">
                <a:defRPr/>
              </a:pPr>
              <a:r>
                <a:rPr lang="en-US" altLang="zh-TW" sz="4400" b="1" dirty="0" smtClean="0">
                  <a:solidFill>
                    <a:prstClr val="white"/>
                  </a:solidFill>
                  <a:effectLst>
                    <a:outerShdw blurRad="38100" dist="38100" dir="2700000" algn="tl">
                      <a:srgbClr val="000000">
                        <a:alpha val="43137"/>
                      </a:srgbClr>
                    </a:outerShdw>
                  </a:effectLst>
                  <a:latin typeface="Algerian" pitchFamily="82" charset="0"/>
                  <a:ea typeface="DFPLiKingHei-XB" pitchFamily="34" charset="-120"/>
                </a:rPr>
                <a:t>III</a:t>
              </a:r>
              <a:endPar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endParaRPr>
            </a:p>
          </p:txBody>
        </p:sp>
      </p:grpSp>
      <p:sp>
        <p:nvSpPr>
          <p:cNvPr id="2" name="文字方塊 1"/>
          <p:cNvSpPr txBox="1"/>
          <p:nvPr/>
        </p:nvSpPr>
        <p:spPr>
          <a:xfrm>
            <a:off x="4068000" y="3672000"/>
            <a:ext cx="2376264" cy="461665"/>
          </a:xfrm>
          <a:prstGeom prst="rect">
            <a:avLst/>
          </a:prstGeom>
          <a:noFill/>
        </p:spPr>
        <p:txBody>
          <a:bodyPr wrap="square" rtlCol="0">
            <a:spAutoFit/>
          </a:bodyPr>
          <a:lstStyle/>
          <a:p>
            <a:pPr marL="342900" indent="-342900">
              <a:buFont typeface="Wingdings" panose="05000000000000000000" pitchFamily="2" charset="2"/>
              <a:buChar char="Ø"/>
            </a:pPr>
            <a:r>
              <a:rPr lang="zh-TW" altLang="en-US" sz="2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主管機關見解</a:t>
            </a:r>
            <a:endParaRPr lang="zh-TW" altLang="en-US"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292608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人員選舉</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罷免投票日及公民投票日是日出勤</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之工資</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給付疑義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lvl="0">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108.3.4</a:t>
            </a:r>
          </a:p>
          <a:p>
            <a:pPr lvl="0">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勞動條</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1080130118</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函釋</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旨述投票日，依</a:t>
            </a:r>
            <a:r>
              <a:rPr lang="zh-TW" altLang="en-US" sz="2400" dirty="0">
                <a:solidFill>
                  <a:schemeClr val="tx2"/>
                </a:solidFill>
                <a:latin typeface="微軟正黑體" pitchFamily="34" charset="-120"/>
                <a:ea typeface="微軟正黑體" pitchFamily="34" charset="-120"/>
              </a:rPr>
              <a:t>勞動基準法</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37</a:t>
            </a:r>
            <a:r>
              <a:rPr lang="zh-TW" altLang="en-US" sz="2400" dirty="0" smtClean="0">
                <a:solidFill>
                  <a:schemeClr val="tx2"/>
                </a:solidFill>
                <a:latin typeface="微軟正黑體" pitchFamily="34" charset="-120"/>
                <a:ea typeface="微軟正黑體" pitchFamily="34" charset="-120"/>
              </a:rPr>
              <a:t>條</a:t>
            </a:r>
            <a:r>
              <a:rPr lang="zh-TW" altLang="en-US" sz="2400" dirty="0">
                <a:solidFill>
                  <a:schemeClr val="tx2"/>
                </a:solidFill>
                <a:latin typeface="微軟正黑體" pitchFamily="34" charset="-120"/>
                <a:ea typeface="微軟正黑體" pitchFamily="34" charset="-120"/>
              </a:rPr>
              <a:t>規定指定為應放假日，</a:t>
            </a:r>
            <a:r>
              <a:rPr lang="zh-TW" altLang="en-US" sz="2400" dirty="0" smtClean="0">
                <a:solidFill>
                  <a:schemeClr val="tx2"/>
                </a:solidFill>
                <a:latin typeface="微軟正黑體" pitchFamily="34" charset="-120"/>
                <a:ea typeface="微軟正黑體" pitchFamily="34" charset="-120"/>
              </a:rPr>
              <a:t>凡具有</a:t>
            </a:r>
            <a:r>
              <a:rPr lang="zh-TW" altLang="en-US" sz="2400" dirty="0">
                <a:solidFill>
                  <a:schemeClr val="tx2"/>
                </a:solidFill>
                <a:latin typeface="微軟正黑體" pitchFamily="34" charset="-120"/>
                <a:ea typeface="微軟正黑體" pitchFamily="34" charset="-120"/>
              </a:rPr>
              <a:t>投票權且該日有工作義務之勞工應</a:t>
            </a:r>
            <a:r>
              <a:rPr lang="zh-TW" altLang="en-US" sz="2400" dirty="0" smtClean="0">
                <a:solidFill>
                  <a:schemeClr val="tx2"/>
                </a:solidFill>
                <a:latin typeface="微軟正黑體" pitchFamily="34" charset="-120"/>
                <a:ea typeface="微軟正黑體" pitchFamily="34" charset="-120"/>
              </a:rPr>
              <a:t>放假</a:t>
            </a:r>
            <a:r>
              <a:rPr lang="en-US" altLang="zh-TW" sz="2400" dirty="0" smtClean="0">
                <a:solidFill>
                  <a:schemeClr val="tx2"/>
                </a:solidFill>
                <a:latin typeface="微軟正黑體" pitchFamily="34" charset="-120"/>
                <a:ea typeface="微軟正黑體" pitchFamily="34" charset="-120"/>
              </a:rPr>
              <a:t>1</a:t>
            </a:r>
            <a:r>
              <a:rPr lang="zh-TW" altLang="en-US" sz="2400" dirty="0" smtClean="0">
                <a:solidFill>
                  <a:schemeClr val="tx2"/>
                </a:solidFill>
                <a:latin typeface="微軟正黑體" pitchFamily="34" charset="-120"/>
                <a:ea typeface="微軟正黑體" pitchFamily="34" charset="-120"/>
              </a:rPr>
              <a:t>日</a:t>
            </a:r>
            <a:r>
              <a:rPr lang="zh-TW" altLang="en-US" sz="2400" dirty="0">
                <a:solidFill>
                  <a:schemeClr val="tx2"/>
                </a:solidFill>
                <a:latin typeface="微軟正黑體" pitchFamily="34" charset="-120"/>
                <a:ea typeface="微軟正黑體" pitchFamily="34" charset="-120"/>
              </a:rPr>
              <a:t>，工資照給；原</a:t>
            </a:r>
            <a:r>
              <a:rPr lang="zh-TW" altLang="en-US" sz="2400" dirty="0" smtClean="0">
                <a:solidFill>
                  <a:schemeClr val="tx2"/>
                </a:solidFill>
                <a:latin typeface="微軟正黑體" pitchFamily="34" charset="-120"/>
                <a:ea typeface="微軟正黑體" pitchFamily="34" charset="-120"/>
              </a:rPr>
              <a:t>毋需</a:t>
            </a:r>
            <a:r>
              <a:rPr lang="zh-TW" altLang="en-US" sz="2400" dirty="0">
                <a:solidFill>
                  <a:schemeClr val="tx2"/>
                </a:solidFill>
                <a:latin typeface="微軟正黑體" pitchFamily="34" charset="-120"/>
                <a:ea typeface="微軟正黑體" pitchFamily="34" charset="-120"/>
              </a:rPr>
              <a:t>出勤者，不另給假</a:t>
            </a:r>
            <a:r>
              <a:rPr lang="zh-TW" altLang="en-US" sz="2400" dirty="0" smtClean="0">
                <a:solidFill>
                  <a:schemeClr val="tx2"/>
                </a:solidFill>
                <a:latin typeface="微軟正黑體" pitchFamily="34" charset="-120"/>
                <a:ea typeface="微軟正黑體" pitchFamily="34" charset="-120"/>
              </a:rPr>
              <a:t>。所</a:t>
            </a:r>
            <a:r>
              <a:rPr lang="zh-TW" altLang="en-US" sz="2400" dirty="0">
                <a:solidFill>
                  <a:schemeClr val="tx2"/>
                </a:solidFill>
                <a:latin typeface="微軟正黑體" pitchFamily="34" charset="-120"/>
                <a:ea typeface="微軟正黑體" pitchFamily="34" charset="-120"/>
              </a:rPr>
              <a:t>稱放假，指午前零時至</a:t>
            </a:r>
            <a:r>
              <a:rPr lang="zh-TW" altLang="en-US" sz="2400" dirty="0" smtClean="0">
                <a:solidFill>
                  <a:schemeClr val="tx2"/>
                </a:solidFill>
                <a:latin typeface="微軟正黑體" pitchFamily="34" charset="-120"/>
                <a:ea typeface="微軟正黑體" pitchFamily="34" charset="-120"/>
              </a:rPr>
              <a:t>午後</a:t>
            </a:r>
            <a:r>
              <a:rPr lang="en-US" altLang="zh-TW" sz="2400" dirty="0" smtClean="0">
                <a:solidFill>
                  <a:schemeClr val="tx2"/>
                </a:solidFill>
                <a:latin typeface="微軟正黑體" pitchFamily="34" charset="-120"/>
                <a:ea typeface="微軟正黑體" pitchFamily="34" charset="-120"/>
              </a:rPr>
              <a:t>12</a:t>
            </a:r>
            <a:r>
              <a:rPr lang="zh-TW" altLang="en-US" sz="2400" dirty="0" smtClean="0">
                <a:solidFill>
                  <a:schemeClr val="tx2"/>
                </a:solidFill>
                <a:latin typeface="微軟正黑體" pitchFamily="34" charset="-120"/>
                <a:ea typeface="微軟正黑體" pitchFamily="34" charset="-120"/>
              </a:rPr>
              <a:t>時連續</a:t>
            </a:r>
            <a:r>
              <a:rPr lang="en-US" altLang="zh-TW" sz="2400" dirty="0" smtClean="0">
                <a:solidFill>
                  <a:schemeClr val="tx2"/>
                </a:solidFill>
                <a:latin typeface="微軟正黑體" pitchFamily="34" charset="-120"/>
                <a:ea typeface="微軟正黑體" pitchFamily="34" charset="-120"/>
              </a:rPr>
              <a:t>24</a:t>
            </a:r>
            <a:r>
              <a:rPr lang="zh-TW" altLang="en-US" sz="2400" dirty="0" smtClean="0">
                <a:solidFill>
                  <a:schemeClr val="tx2"/>
                </a:solidFill>
                <a:latin typeface="微軟正黑體" pitchFamily="34" charset="-120"/>
                <a:ea typeface="微軟正黑體" pitchFamily="34" charset="-120"/>
              </a:rPr>
              <a:t>小時。</a:t>
            </a:r>
            <a:endParaRPr lang="en-US" altLang="zh-TW" sz="4000" dirty="0">
              <a:solidFill>
                <a:schemeClr val="tx2"/>
              </a:solidFill>
              <a:latin typeface="微軟正黑體" pitchFamily="34" charset="-120"/>
              <a:ea typeface="微軟正黑體" pitchFamily="34" charset="-120"/>
            </a:endParaRPr>
          </a:p>
          <a:p>
            <a:pPr marL="432000" lvl="0" indent="-432000">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雇主徵得勞工同意於該日出勤者，應依</a:t>
            </a:r>
            <a:r>
              <a:rPr lang="zh-TW" altLang="en-US" sz="2400" dirty="0" smtClean="0">
                <a:solidFill>
                  <a:schemeClr val="tx2"/>
                </a:solidFill>
                <a:latin typeface="微軟正黑體" pitchFamily="34" charset="-120"/>
                <a:ea typeface="微軟正黑體" pitchFamily="34" charset="-120"/>
              </a:rPr>
              <a:t>勞</a:t>
            </a:r>
            <a:r>
              <a:rPr lang="en-US" altLang="zh-TW" sz="2400" dirty="0" smtClean="0">
                <a:solidFill>
                  <a:schemeClr val="tx2"/>
                </a:solidFill>
                <a:latin typeface="微軟正黑體" pitchFamily="34" charset="-120"/>
                <a:ea typeface="微軟正黑體" pitchFamily="34" charset="-120"/>
              </a:rPr>
              <a:t>-39</a:t>
            </a:r>
            <a:r>
              <a:rPr lang="zh-TW" altLang="en-US" sz="2400" dirty="0" smtClean="0">
                <a:solidFill>
                  <a:schemeClr val="tx2"/>
                </a:solidFill>
                <a:latin typeface="微軟正黑體" pitchFamily="34" charset="-120"/>
                <a:ea typeface="微軟正黑體" pitchFamily="34" charset="-120"/>
              </a:rPr>
              <a:t>規定</a:t>
            </a:r>
            <a:r>
              <a:rPr lang="zh-TW" altLang="en-US" sz="2400" dirty="0">
                <a:solidFill>
                  <a:schemeClr val="tx2"/>
                </a:solidFill>
                <a:latin typeface="微軟正黑體" pitchFamily="34" charset="-120"/>
                <a:ea typeface="微軟正黑體" pitchFamily="34" charset="-120"/>
              </a:rPr>
              <a:t>，加給該工作時間之工資，且應不妨礙其投票。前開所稱「工作</a:t>
            </a:r>
            <a:r>
              <a:rPr lang="zh-TW" altLang="en-US" sz="2400" dirty="0" smtClean="0">
                <a:solidFill>
                  <a:schemeClr val="tx2"/>
                </a:solidFill>
                <a:latin typeface="微軟正黑體" pitchFamily="34" charset="-120"/>
                <a:ea typeface="微軟正黑體" pitchFamily="34" charset="-120"/>
              </a:rPr>
              <a:t>時間</a:t>
            </a:r>
            <a:r>
              <a:rPr lang="zh-TW" altLang="en-US" sz="2400" dirty="0">
                <a:solidFill>
                  <a:schemeClr val="tx2"/>
                </a:solidFill>
                <a:latin typeface="微軟正黑體" pitchFamily="34" charset="-120"/>
                <a:ea typeface="微軟正黑體" pitchFamily="34" charset="-120"/>
              </a:rPr>
              <a:t>」，係指勞工於該日午前零時至</a:t>
            </a:r>
            <a:r>
              <a:rPr lang="zh-TW" altLang="en-US" sz="2400" dirty="0" smtClean="0">
                <a:solidFill>
                  <a:schemeClr val="tx2"/>
                </a:solidFill>
                <a:latin typeface="微軟正黑體" pitchFamily="34" charset="-120"/>
                <a:ea typeface="微軟正黑體" pitchFamily="34" charset="-120"/>
              </a:rPr>
              <a:t>午後</a:t>
            </a:r>
            <a:r>
              <a:rPr lang="en-US" altLang="zh-TW" sz="2400" dirty="0" smtClean="0">
                <a:solidFill>
                  <a:schemeClr val="tx2"/>
                </a:solidFill>
                <a:latin typeface="微軟正黑體" pitchFamily="34" charset="-120"/>
                <a:ea typeface="微軟正黑體" pitchFamily="34" charset="-120"/>
              </a:rPr>
              <a:t>12</a:t>
            </a:r>
            <a:r>
              <a:rPr lang="zh-TW" altLang="en-US" sz="2400" dirty="0" smtClean="0">
                <a:solidFill>
                  <a:schemeClr val="tx2"/>
                </a:solidFill>
                <a:latin typeface="微軟正黑體" pitchFamily="34" charset="-120"/>
                <a:ea typeface="微軟正黑體" pitchFamily="34" charset="-120"/>
              </a:rPr>
              <a:t>時連續</a:t>
            </a:r>
            <a:r>
              <a:rPr lang="en-US" altLang="zh-TW" sz="2400" dirty="0" smtClean="0">
                <a:solidFill>
                  <a:schemeClr val="tx2"/>
                </a:solidFill>
                <a:latin typeface="微軟正黑體" pitchFamily="34" charset="-120"/>
                <a:ea typeface="微軟正黑體" pitchFamily="34" charset="-120"/>
              </a:rPr>
              <a:t>24</a:t>
            </a:r>
            <a:r>
              <a:rPr lang="zh-TW" altLang="en-US" sz="2400" dirty="0" smtClean="0">
                <a:solidFill>
                  <a:schemeClr val="tx2"/>
                </a:solidFill>
                <a:latin typeface="微軟正黑體" pitchFamily="34" charset="-120"/>
                <a:ea typeface="微軟正黑體" pitchFamily="34" charset="-120"/>
              </a:rPr>
              <a:t>小時</a:t>
            </a:r>
            <a:r>
              <a:rPr lang="zh-TW" altLang="en-US" sz="2400" dirty="0">
                <a:solidFill>
                  <a:schemeClr val="tx2"/>
                </a:solidFill>
                <a:latin typeface="微軟正黑體" pitchFamily="34" charset="-120"/>
                <a:ea typeface="微軟正黑體" pitchFamily="34" charset="-120"/>
              </a:rPr>
              <a:t>中「</a:t>
            </a:r>
            <a:r>
              <a:rPr lang="zh-TW" altLang="en-US" sz="2400" u="sng" dirty="0">
                <a:solidFill>
                  <a:schemeClr val="tx2"/>
                </a:solidFill>
                <a:latin typeface="微軟正黑體" pitchFamily="34" charset="-120"/>
                <a:ea typeface="微軟正黑體" pitchFamily="34" charset="-120"/>
              </a:rPr>
              <a:t>原</a:t>
            </a:r>
            <a:r>
              <a:rPr lang="zh-TW" altLang="en-US" sz="2400" u="sng" dirty="0" smtClean="0">
                <a:solidFill>
                  <a:schemeClr val="tx2"/>
                </a:solidFill>
                <a:latin typeface="微軟正黑體" pitchFamily="34" charset="-120"/>
                <a:ea typeface="微軟正黑體" pitchFamily="34" charset="-120"/>
              </a:rPr>
              <a:t>約定</a:t>
            </a:r>
            <a:r>
              <a:rPr lang="zh-TW" altLang="en-US" sz="2400" u="sng" dirty="0">
                <a:solidFill>
                  <a:schemeClr val="tx2"/>
                </a:solidFill>
                <a:latin typeface="微軟正黑體" pitchFamily="34" charset="-120"/>
                <a:ea typeface="微軟正黑體" pitchFamily="34" charset="-120"/>
              </a:rPr>
              <a:t>之正常工作時段</a:t>
            </a:r>
            <a:r>
              <a:rPr lang="zh-TW" altLang="en-US" sz="2400" dirty="0">
                <a:solidFill>
                  <a:schemeClr val="tx2"/>
                </a:solidFill>
                <a:latin typeface="微軟正黑體" pitchFamily="34" charset="-120"/>
                <a:ea typeface="微軟正黑體" pitchFamily="34" charset="-120"/>
              </a:rPr>
              <a:t>」。爰勞工工作時間於「原約定之正常工作時段</a:t>
            </a:r>
            <a:r>
              <a:rPr lang="zh-TW" altLang="en-US" sz="2400" dirty="0" smtClean="0">
                <a:solidFill>
                  <a:schemeClr val="tx2"/>
                </a:solidFill>
                <a:latin typeface="微軟正黑體" pitchFamily="34" charset="-120"/>
                <a:ea typeface="微軟正黑體" pitchFamily="34" charset="-120"/>
              </a:rPr>
              <a:t>」者</a:t>
            </a:r>
            <a:r>
              <a:rPr lang="zh-TW" altLang="en-US" sz="2400" dirty="0">
                <a:solidFill>
                  <a:schemeClr val="tx2"/>
                </a:solidFill>
                <a:latin typeface="微軟正黑體" pitchFamily="34" charset="-120"/>
                <a:ea typeface="微軟正黑體" pitchFamily="34" charset="-120"/>
              </a:rPr>
              <a:t>，應</a:t>
            </a:r>
            <a:r>
              <a:rPr lang="zh-TW" altLang="en-US" sz="2400" u="sng" dirty="0">
                <a:solidFill>
                  <a:schemeClr val="tx2"/>
                </a:solidFill>
                <a:latin typeface="微軟正黑體" pitchFamily="34" charset="-120"/>
                <a:ea typeface="微軟正黑體" pitchFamily="34" charset="-120"/>
              </a:rPr>
              <a:t>加給該「工作時間」之</a:t>
            </a:r>
            <a:r>
              <a:rPr lang="zh-TW" altLang="en-US" sz="2400" u="sng" dirty="0" smtClean="0">
                <a:solidFill>
                  <a:schemeClr val="tx2"/>
                </a:solidFill>
                <a:latin typeface="微軟正黑體" pitchFamily="34" charset="-120"/>
                <a:ea typeface="微軟正黑體" pitchFamily="34" charset="-120"/>
              </a:rPr>
              <a:t>工資</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355970587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總統、副總統、各類公職人員選舉罷免投票日及公民投票日是日出勤之工資給付疑義</a:t>
            </a:r>
          </a:p>
        </p:txBody>
      </p:sp>
      <p:sp>
        <p:nvSpPr>
          <p:cNvPr id="52" name="文字方塊 51"/>
          <p:cNvSpPr txBox="1"/>
          <p:nvPr/>
        </p:nvSpPr>
        <p:spPr>
          <a:xfrm>
            <a:off x="360000" y="1619999"/>
            <a:ext cx="8460000" cy="4462760"/>
          </a:xfrm>
          <a:prstGeom prst="rect">
            <a:avLst/>
          </a:prstGeom>
          <a:noFill/>
        </p:spPr>
        <p:txBody>
          <a:bodyPr wrap="square" rtlCol="0">
            <a:spAutoFit/>
          </a:bodyPr>
          <a:lstStyle/>
          <a:p>
            <a:pPr lvl="0">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例</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雇雙方</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約定工作時段為</a:t>
            </a:r>
            <a:r>
              <a:rPr lang="en-US" altLang="zh-TW"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3600" b="1" u="sng"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a:t>
            </a:r>
            <a:r>
              <a:rPr lang="zh-TW" altLang="en-US"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至</a:t>
            </a:r>
            <a:endParaRPr lang="en-US" altLang="zh-TW"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en-US" altLang="zh-TW"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翌日</a:t>
            </a:r>
            <a:r>
              <a:rPr lang="en-US" altLang="zh-TW"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36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翌日</a:t>
            </a:r>
            <a:r>
              <a:rPr lang="zh-TW" altLang="en-US" sz="2400" dirty="0">
                <a:solidFill>
                  <a:schemeClr val="tx2"/>
                </a:solidFill>
                <a:latin typeface="微軟正黑體" pitchFamily="34" charset="-120"/>
                <a:ea typeface="微軟正黑體" pitchFamily="34" charset="-120"/>
              </a:rPr>
              <a:t>如為投票</a:t>
            </a:r>
            <a:r>
              <a:rPr lang="zh-TW" altLang="en-US" sz="2400" dirty="0" smtClean="0">
                <a:solidFill>
                  <a:schemeClr val="tx2"/>
                </a:solidFill>
                <a:latin typeface="微軟正黑體" pitchFamily="34" charset="-120"/>
                <a:ea typeface="微軟正黑體" pitchFamily="34" charset="-120"/>
              </a:rPr>
              <a:t>日，</a:t>
            </a:r>
            <a:r>
              <a:rPr lang="zh-TW" altLang="en-US" sz="2400" dirty="0">
                <a:solidFill>
                  <a:schemeClr val="tx2"/>
                </a:solidFill>
                <a:latin typeface="微軟正黑體" pitchFamily="34" charset="-120"/>
                <a:ea typeface="微軟正黑體" pitchFamily="34" charset="-120"/>
              </a:rPr>
              <a:t>則勞工於投票日前</a:t>
            </a:r>
            <a:r>
              <a:rPr lang="zh-TW" altLang="en-US" sz="2400" dirty="0" smtClean="0">
                <a:solidFill>
                  <a:schemeClr val="tx2"/>
                </a:solidFill>
                <a:latin typeface="微軟正黑體" pitchFamily="34" charset="-120"/>
                <a:ea typeface="微軟正黑體" pitchFamily="34" charset="-120"/>
              </a:rPr>
              <a:t>一日</a:t>
            </a:r>
            <a:r>
              <a:rPr lang="en-US" altLang="zh-TW" sz="2400" dirty="0" smtClean="0">
                <a:solidFill>
                  <a:schemeClr val="tx2"/>
                </a:solidFill>
                <a:latin typeface="微軟正黑體" pitchFamily="34" charset="-120"/>
                <a:ea typeface="微軟正黑體" pitchFamily="34" charset="-120"/>
              </a:rPr>
              <a:t>20</a:t>
            </a:r>
            <a:r>
              <a:rPr lang="zh-TW" altLang="en-US" sz="2400" dirty="0" smtClean="0">
                <a:solidFill>
                  <a:schemeClr val="tx2"/>
                </a:solidFill>
                <a:latin typeface="微軟正黑體" pitchFamily="34" charset="-120"/>
                <a:ea typeface="微軟正黑體" pitchFamily="34" charset="-120"/>
              </a:rPr>
              <a:t>時至</a:t>
            </a:r>
            <a:r>
              <a:rPr lang="en-US" altLang="zh-TW" sz="2400" dirty="0" smtClean="0">
                <a:solidFill>
                  <a:schemeClr val="tx2"/>
                </a:solidFill>
                <a:latin typeface="微軟正黑體" pitchFamily="34" charset="-120"/>
                <a:ea typeface="微軟正黑體" pitchFamily="34" charset="-120"/>
              </a:rPr>
              <a:t>24</a:t>
            </a:r>
            <a:r>
              <a:rPr lang="zh-TW" altLang="en-US" sz="2400" dirty="0" smtClean="0">
                <a:solidFill>
                  <a:schemeClr val="tx2"/>
                </a:solidFill>
                <a:latin typeface="微軟正黑體" pitchFamily="34" charset="-120"/>
                <a:ea typeface="微軟正黑體" pitchFamily="34" charset="-120"/>
              </a:rPr>
              <a:t>時間</a:t>
            </a:r>
            <a:r>
              <a:rPr lang="zh-TW" altLang="en-US" sz="2400" dirty="0">
                <a:solidFill>
                  <a:schemeClr val="tx2"/>
                </a:solidFill>
                <a:latin typeface="微軟正黑體" pitchFamily="34" charset="-120"/>
                <a:ea typeface="微軟正黑體" pitchFamily="34" charset="-120"/>
              </a:rPr>
              <a:t>之正常工作時數出勤</a:t>
            </a:r>
            <a:r>
              <a:rPr lang="zh-TW" altLang="en-US" sz="2400" dirty="0" smtClean="0">
                <a:solidFill>
                  <a:schemeClr val="tx2"/>
                </a:solidFill>
                <a:latin typeface="微軟正黑體" pitchFamily="34" charset="-120"/>
                <a:ea typeface="微軟正黑體" pitchFamily="34" charset="-120"/>
              </a:rPr>
              <a:t>，無須加給。</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至</a:t>
            </a:r>
            <a:r>
              <a:rPr lang="zh-TW" altLang="en-US" sz="2400" dirty="0">
                <a:solidFill>
                  <a:schemeClr val="tx2"/>
                </a:solidFill>
                <a:latin typeface="微軟正黑體" pitchFamily="34" charset="-120"/>
                <a:ea typeface="微軟正黑體" pitchFamily="34" charset="-120"/>
              </a:rPr>
              <a:t>投票日當日，於「原約定之正常工作時段」出勤，</a:t>
            </a:r>
            <a:r>
              <a:rPr lang="zh-TW" altLang="en-US" sz="2400" dirty="0" smtClean="0">
                <a:solidFill>
                  <a:schemeClr val="tx2"/>
                </a:solidFill>
                <a:latin typeface="微軟正黑體" pitchFamily="34" charset="-120"/>
                <a:ea typeface="微軟正黑體" pitchFamily="34" charset="-120"/>
              </a:rPr>
              <a:t>應依</a:t>
            </a:r>
            <a:r>
              <a:rPr lang="zh-TW" altLang="en-US" sz="2400" dirty="0">
                <a:solidFill>
                  <a:schemeClr val="tx2"/>
                </a:solidFill>
                <a:latin typeface="微軟正黑體" pitchFamily="34" charset="-120"/>
                <a:ea typeface="微軟正黑體" pitchFamily="34" charset="-120"/>
              </a:rPr>
              <a:t>其工作時數按平日每小時工資額加倍發給</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又</a:t>
            </a:r>
            <a:r>
              <a:rPr lang="zh-TW" altLang="en-US" sz="2400" dirty="0">
                <a:solidFill>
                  <a:schemeClr val="tx2"/>
                </a:solidFill>
                <a:latin typeface="微軟正黑體" pitchFamily="34" charset="-120"/>
                <a:ea typeface="微軟正黑體" pitchFamily="34" charset="-120"/>
              </a:rPr>
              <a:t>勞工跨日工作而</a:t>
            </a:r>
            <a:r>
              <a:rPr lang="zh-TW" altLang="en-US" sz="2400" dirty="0" smtClean="0">
                <a:solidFill>
                  <a:schemeClr val="tx2"/>
                </a:solidFill>
                <a:latin typeface="微軟正黑體" pitchFamily="34" charset="-120"/>
                <a:ea typeface="微軟正黑體" pitchFamily="34" charset="-120"/>
              </a:rPr>
              <a:t>有逾</a:t>
            </a:r>
            <a:r>
              <a:rPr lang="zh-TW" altLang="en-US" sz="2400" dirty="0">
                <a:solidFill>
                  <a:schemeClr val="tx2"/>
                </a:solidFill>
                <a:latin typeface="微軟正黑體" pitchFamily="34" charset="-120"/>
                <a:ea typeface="微軟正黑體" pitchFamily="34" charset="-120"/>
              </a:rPr>
              <a:t>正常工作時間之延長工作時段，應</a:t>
            </a:r>
            <a:r>
              <a:rPr lang="zh-TW" altLang="en-US" sz="2400" dirty="0" smtClean="0">
                <a:solidFill>
                  <a:schemeClr val="tx2"/>
                </a:solidFill>
                <a:latin typeface="微軟正黑體" pitchFamily="34" charset="-120"/>
                <a:ea typeface="微軟正黑體" pitchFamily="34" charset="-120"/>
              </a:rPr>
              <a:t>依</a:t>
            </a:r>
            <a:r>
              <a:rPr lang="en-US" altLang="zh-TW" sz="2400" dirty="0" smtClean="0">
                <a:solidFill>
                  <a:schemeClr val="tx2"/>
                </a:solidFill>
                <a:latin typeface="新細明體" panose="02020500000000000000" pitchFamily="18" charset="-120"/>
                <a:ea typeface="新細明體" panose="02020500000000000000" pitchFamily="18" charset="-120"/>
              </a:rPr>
              <a:t>《</a:t>
            </a:r>
            <a:r>
              <a:rPr lang="zh-TW" altLang="en-US" sz="2400" dirty="0" smtClean="0">
                <a:solidFill>
                  <a:schemeClr val="tx2"/>
                </a:solidFill>
                <a:latin typeface="微軟正黑體" pitchFamily="34" charset="-120"/>
                <a:ea typeface="微軟正黑體" pitchFamily="34" charset="-120"/>
              </a:rPr>
              <a:t>勞</a:t>
            </a:r>
            <a:r>
              <a:rPr lang="en-US" altLang="zh-TW" sz="2400" dirty="0" smtClean="0">
                <a:solidFill>
                  <a:schemeClr val="tx2"/>
                </a:solidFill>
                <a:latin typeface="微軟正黑體" pitchFamily="34" charset="-120"/>
                <a:ea typeface="微軟正黑體" pitchFamily="34" charset="-120"/>
              </a:rPr>
              <a:t>-24</a:t>
            </a:r>
            <a:r>
              <a:rPr lang="en-US" altLang="zh-TW" sz="2400" dirty="0" smtClean="0">
                <a:solidFill>
                  <a:schemeClr val="tx2"/>
                </a:solidFill>
                <a:latin typeface="新細明體" panose="02020500000000000000" pitchFamily="18" charset="-120"/>
                <a:ea typeface="新細明體" panose="02020500000000000000" pitchFamily="18" charset="-120"/>
              </a:rPr>
              <a:t>》</a:t>
            </a:r>
            <a:r>
              <a:rPr lang="zh-TW" altLang="en-US" sz="2400" dirty="0" smtClean="0">
                <a:solidFill>
                  <a:schemeClr val="tx2"/>
                </a:solidFill>
                <a:latin typeface="微軟正黑體" pitchFamily="34" charset="-120"/>
                <a:ea typeface="微軟正黑體" pitchFamily="34" charset="-120"/>
              </a:rPr>
              <a:t>規定</a:t>
            </a:r>
            <a:r>
              <a:rPr lang="zh-TW" altLang="en-US" sz="2400" dirty="0">
                <a:solidFill>
                  <a:schemeClr val="tx2"/>
                </a:solidFill>
                <a:latin typeface="微軟正黑體" pitchFamily="34" charset="-120"/>
                <a:ea typeface="微軟正黑體" pitchFamily="34" charset="-120"/>
              </a:rPr>
              <a:t>計給加班費。</a:t>
            </a: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投票權僅得於投票當日行使，其性質與一般休假日（國定假日）有別，該放假日無得與其他工作日對調實施</a:t>
            </a:r>
            <a:r>
              <a:rPr lang="zh-TW" altLang="en-US" sz="2400" dirty="0" smtClean="0">
                <a:solidFill>
                  <a:schemeClr val="tx2"/>
                </a:solidFill>
                <a:latin typeface="微軟正黑體" pitchFamily="34" charset="-120"/>
                <a:ea typeface="微軟正黑體" pitchFamily="34" charset="-120"/>
              </a:rPr>
              <a:t>。</a:t>
            </a:r>
            <a:endParaRPr lang="zh-TW" altLang="en-US" sz="2400" dirty="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61672552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總統、副總統、各類公職人員選舉罷免投票日及公民投票日是日出勤之工資給付疑義</a:t>
            </a:r>
          </a:p>
        </p:txBody>
      </p:sp>
      <p:sp>
        <p:nvSpPr>
          <p:cNvPr id="52" name="文字方塊 51"/>
          <p:cNvSpPr txBox="1"/>
          <p:nvPr/>
        </p:nvSpPr>
        <p:spPr>
          <a:xfrm>
            <a:off x="360000" y="1619999"/>
            <a:ext cx="8460000" cy="156966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逾</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「原約定之正常工作時段」</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之部分</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，應依勞動基準法</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1 </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規定計給延時</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工資。</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又投票權僅得於投票當日行使，其性質與一般休假日</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（國</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定假日）有別，該放假日無得與其他工作日對調</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實施。</a:t>
            </a:r>
            <a:endPar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p:txBody>
      </p:sp>
      <p:grpSp>
        <p:nvGrpSpPr>
          <p:cNvPr id="11" name="群組 10"/>
          <p:cNvGrpSpPr/>
          <p:nvPr/>
        </p:nvGrpSpPr>
        <p:grpSpPr>
          <a:xfrm>
            <a:off x="1800000" y="3636000"/>
            <a:ext cx="5093400" cy="2863026"/>
            <a:chOff x="1494600" y="2808000"/>
            <a:chExt cx="5093400" cy="2863026"/>
          </a:xfrm>
        </p:grpSpPr>
        <p:sp>
          <p:nvSpPr>
            <p:cNvPr id="121" name="文字方塊 120"/>
            <p:cNvSpPr txBox="1"/>
            <p:nvPr/>
          </p:nvSpPr>
          <p:spPr>
            <a:xfrm>
              <a:off x="3429689" y="3828095"/>
              <a:ext cx="1202203" cy="369332"/>
            </a:xfrm>
            <a:prstGeom prst="rect">
              <a:avLst/>
            </a:prstGeom>
            <a:noFill/>
          </p:spPr>
          <p:txBody>
            <a:bodyPr wrap="square" rtlCol="0">
              <a:spAutoFit/>
            </a:bodyPr>
            <a:lstStyle/>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a:t>
              </a:r>
              <a:endParaRPr lang="zh-TW" altLang="en-US"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6" name="群組 5"/>
            <p:cNvGrpSpPr/>
            <p:nvPr/>
          </p:nvGrpSpPr>
          <p:grpSpPr>
            <a:xfrm>
              <a:off x="1494600" y="2808000"/>
              <a:ext cx="5093400" cy="2863026"/>
              <a:chOff x="1494600" y="2819693"/>
              <a:chExt cx="5093400" cy="2863026"/>
            </a:xfrm>
          </p:grpSpPr>
          <p:grpSp>
            <p:nvGrpSpPr>
              <p:cNvPr id="2" name="群組 1"/>
              <p:cNvGrpSpPr/>
              <p:nvPr/>
            </p:nvGrpSpPr>
            <p:grpSpPr>
              <a:xfrm>
                <a:off x="1800000" y="4500000"/>
                <a:ext cx="4320000" cy="216000"/>
                <a:chOff x="1800000" y="4320000"/>
                <a:chExt cx="4320000" cy="216000"/>
              </a:xfrm>
            </p:grpSpPr>
            <p:sp>
              <p:nvSpPr>
                <p:cNvPr id="35" name="Freeform 225"/>
                <p:cNvSpPr/>
                <p:nvPr/>
              </p:nvSpPr>
              <p:spPr bwMode="auto">
                <a:xfrm>
                  <a:off x="1800000" y="4320000"/>
                  <a:ext cx="144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00B0F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6" name="Freeform 225"/>
                <p:cNvSpPr/>
                <p:nvPr/>
              </p:nvSpPr>
              <p:spPr bwMode="auto">
                <a:xfrm>
                  <a:off x="3240000" y="4320000"/>
                  <a:ext cx="288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C0000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nvGrpSpPr>
              <p:cNvPr id="38" name="群組 37"/>
              <p:cNvGrpSpPr/>
              <p:nvPr/>
            </p:nvGrpSpPr>
            <p:grpSpPr>
              <a:xfrm>
                <a:off x="2916000" y="3528000"/>
                <a:ext cx="756000" cy="949984"/>
                <a:chOff x="3280909" y="2808000"/>
                <a:chExt cx="756000" cy="949984"/>
              </a:xfrm>
            </p:grpSpPr>
            <p:cxnSp>
              <p:nvCxnSpPr>
                <p:cNvPr id="40" name="直線接點 39"/>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41" name="群組 40"/>
                <p:cNvGrpSpPr/>
                <p:nvPr/>
              </p:nvGrpSpPr>
              <p:grpSpPr>
                <a:xfrm>
                  <a:off x="3280909" y="2808000"/>
                  <a:ext cx="756000" cy="540000"/>
                  <a:chOff x="4066556" y="4356000"/>
                  <a:chExt cx="756000" cy="540000"/>
                </a:xfrm>
              </p:grpSpPr>
              <p:grpSp>
                <p:nvGrpSpPr>
                  <p:cNvPr id="42" name="群組 41"/>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46" name="橢圓 45"/>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7" name="橢圓 46"/>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43" name="文字方塊 42"/>
                  <p:cNvSpPr txBox="1"/>
                  <p:nvPr/>
                </p:nvSpPr>
                <p:spPr>
                  <a:xfrm>
                    <a:off x="4066556"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24</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48" name="群組 47"/>
              <p:cNvGrpSpPr/>
              <p:nvPr/>
            </p:nvGrpSpPr>
            <p:grpSpPr>
              <a:xfrm>
                <a:off x="1494600" y="3528000"/>
                <a:ext cx="756000" cy="949984"/>
                <a:chOff x="3280909" y="2808000"/>
                <a:chExt cx="756000" cy="949984"/>
              </a:xfrm>
            </p:grpSpPr>
            <p:cxnSp>
              <p:nvCxnSpPr>
                <p:cNvPr id="49" name="直線接點 48"/>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50" name="群組 49"/>
                <p:cNvGrpSpPr/>
                <p:nvPr/>
              </p:nvGrpSpPr>
              <p:grpSpPr>
                <a:xfrm>
                  <a:off x="3280909" y="2808000"/>
                  <a:ext cx="756000" cy="540000"/>
                  <a:chOff x="4066556" y="4356000"/>
                  <a:chExt cx="756000" cy="540000"/>
                </a:xfrm>
              </p:grpSpPr>
              <p:grpSp>
                <p:nvGrpSpPr>
                  <p:cNvPr id="51" name="群組 50"/>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54" name="橢圓 53"/>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5" name="橢圓 54"/>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53" name="文字方塊 52"/>
                  <p:cNvSpPr txBox="1"/>
                  <p:nvPr/>
                </p:nvSpPr>
                <p:spPr>
                  <a:xfrm>
                    <a:off x="4066556"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20</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56" name="群組 55"/>
              <p:cNvGrpSpPr/>
              <p:nvPr/>
            </p:nvGrpSpPr>
            <p:grpSpPr>
              <a:xfrm>
                <a:off x="5812711" y="3528000"/>
                <a:ext cx="775289" cy="949984"/>
                <a:chOff x="3318353" y="2808000"/>
                <a:chExt cx="775289" cy="949984"/>
              </a:xfrm>
            </p:grpSpPr>
            <p:cxnSp>
              <p:nvCxnSpPr>
                <p:cNvPr id="57" name="直線接點 56"/>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58" name="群組 57"/>
                <p:cNvGrpSpPr/>
                <p:nvPr/>
              </p:nvGrpSpPr>
              <p:grpSpPr>
                <a:xfrm>
                  <a:off x="3318353" y="2808000"/>
                  <a:ext cx="775289" cy="540000"/>
                  <a:chOff x="4104000" y="4356000"/>
                  <a:chExt cx="775289" cy="540000"/>
                </a:xfrm>
              </p:grpSpPr>
              <p:grpSp>
                <p:nvGrpSpPr>
                  <p:cNvPr id="65" name="群組 64"/>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80" name="橢圓 79"/>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1" name="橢圓 80"/>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79" name="文字方塊 78"/>
                  <p:cNvSpPr txBox="1"/>
                  <p:nvPr/>
                </p:nvSpPr>
                <p:spPr>
                  <a:xfrm>
                    <a:off x="4123289"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8</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88" name="群組 87"/>
              <p:cNvGrpSpPr>
                <a:grpSpLocks noChangeAspect="1"/>
              </p:cNvGrpSpPr>
              <p:nvPr/>
            </p:nvGrpSpPr>
            <p:grpSpPr>
              <a:xfrm>
                <a:off x="5707784" y="3516909"/>
                <a:ext cx="756000" cy="553373"/>
                <a:chOff x="2556564" y="5777935"/>
                <a:chExt cx="756000" cy="540001"/>
              </a:xfrm>
            </p:grpSpPr>
            <p:grpSp>
              <p:nvGrpSpPr>
                <p:cNvPr id="89" name="群組 88"/>
                <p:cNvGrpSpPr>
                  <a:grpSpLocks noChangeAspect="1"/>
                </p:cNvGrpSpPr>
                <p:nvPr/>
              </p:nvGrpSpPr>
              <p:grpSpPr>
                <a:xfrm>
                  <a:off x="2663681" y="5777935"/>
                  <a:ext cx="546148" cy="540001"/>
                  <a:chOff x="333379" y="2828543"/>
                  <a:chExt cx="532196" cy="470711"/>
                </a:xfrm>
                <a:solidFill>
                  <a:srgbClr val="FF0000"/>
                </a:solidFill>
                <a:scene3d>
                  <a:camera prst="orthographicFront">
                    <a:rot lat="0" lon="0" rev="0"/>
                  </a:camera>
                  <a:lightRig rig="soft" dir="t">
                    <a:rot lat="0" lon="0" rev="0"/>
                  </a:lightRig>
                </a:scene3d>
              </p:grpSpPr>
              <p:sp>
                <p:nvSpPr>
                  <p:cNvPr id="91" name="橢圓 90"/>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2" name="橢圓 91"/>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90" name="文字方塊 89"/>
                <p:cNvSpPr txBox="1"/>
                <p:nvPr/>
              </p:nvSpPr>
              <p:spPr>
                <a:xfrm>
                  <a:off x="2556564" y="5865753"/>
                  <a:ext cx="756000" cy="360407"/>
                </a:xfrm>
                <a:prstGeom prst="rect">
                  <a:avLst/>
                </a:prstGeom>
                <a:noFill/>
              </p:spPr>
              <p:txBody>
                <a:bodyPr wrap="square" rtlCol="0">
                  <a:spAutoFit/>
                </a:bodyPr>
                <a:lstStyle/>
                <a:p>
                  <a:pPr algn="ctr"/>
                  <a:r>
                    <a:rPr lang="en-US" altLang="zh-TW"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8</a:t>
                  </a:r>
                  <a:r>
                    <a:rPr lang="zh-TW" altLang="en-US"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sp>
            <p:nvSpPr>
              <p:cNvPr id="3" name="矩形 2"/>
              <p:cNvSpPr/>
              <p:nvPr/>
            </p:nvSpPr>
            <p:spPr>
              <a:xfrm>
                <a:off x="1838291" y="3888000"/>
                <a:ext cx="1360953" cy="1446550"/>
              </a:xfrm>
              <a:prstGeom prst="rect">
                <a:avLst/>
              </a:prstGeom>
              <a:noFill/>
            </p:spPr>
            <p:txBody>
              <a:bodyPr wrap="square" lIns="91440" tIns="45720" rIns="91440" bIns="45720">
                <a:spAutoFit/>
              </a:bodyPr>
              <a:lstStyle/>
              <a:p>
                <a:pPr algn="ctr"/>
                <a:r>
                  <a:rPr lang="en-US" altLang="zh-TW" sz="8800" b="0" cap="none" spc="0" dirty="0" smtClean="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rPr>
                  <a:t>X</a:t>
                </a:r>
                <a:endParaRPr lang="zh-TW" altLang="en-US" sz="8800" b="0" cap="none" spc="0" dirty="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endParaRPr>
              </a:p>
            </p:txBody>
          </p:sp>
          <p:sp>
            <p:nvSpPr>
              <p:cNvPr id="4" name="右大括弧 3"/>
              <p:cNvSpPr/>
              <p:nvPr/>
            </p:nvSpPr>
            <p:spPr>
              <a:xfrm rot="5400000">
                <a:off x="3816000" y="4176000"/>
                <a:ext cx="287972" cy="1440000"/>
              </a:xfrm>
              <a:prstGeom prst="rightBrace">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 name="文字方塊 4"/>
              <p:cNvSpPr txBox="1"/>
              <p:nvPr/>
            </p:nvSpPr>
            <p:spPr>
              <a:xfrm>
                <a:off x="3403306" y="5034068"/>
                <a:ext cx="1202203" cy="369332"/>
              </a:xfrm>
              <a:prstGeom prst="rect">
                <a:avLst/>
              </a:prstGeom>
              <a:noFill/>
            </p:spPr>
            <p:txBody>
              <a:bodyPr wrap="square" rtlCol="0">
                <a:spAutoFit/>
              </a:bodyPr>
              <a:lstStyle/>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加倍工資</a:t>
                </a:r>
                <a:endParaRPr lang="zh-TW" altLang="en-US"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0" name="右大括弧 119"/>
              <p:cNvSpPr/>
              <p:nvPr/>
            </p:nvSpPr>
            <p:spPr>
              <a:xfrm rot="-5400000">
                <a:off x="3096000" y="2886227"/>
                <a:ext cx="324000" cy="2880000"/>
              </a:xfrm>
              <a:prstGeom prst="rightBrace">
                <a:avLst>
                  <a:gd name="adj1" fmla="val 8333"/>
                  <a:gd name="adj2" fmla="val 75204"/>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2" name="右大括弧 121"/>
              <p:cNvSpPr/>
              <p:nvPr/>
            </p:nvSpPr>
            <p:spPr>
              <a:xfrm rot="5400000">
                <a:off x="5256000" y="4176000"/>
                <a:ext cx="287972" cy="1440000"/>
              </a:xfrm>
              <a:prstGeom prst="righ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3" name="文字方塊 122"/>
              <p:cNvSpPr txBox="1"/>
              <p:nvPr/>
            </p:nvSpPr>
            <p:spPr>
              <a:xfrm>
                <a:off x="4752000" y="5036388"/>
                <a:ext cx="1607745" cy="646331"/>
              </a:xfrm>
              <a:prstGeom prst="rect">
                <a:avLst/>
              </a:prstGeom>
              <a:noFill/>
            </p:spPr>
            <p:txBody>
              <a:bodyPr wrap="square" rtlCol="0">
                <a:spAutoFit/>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待遇</a:t>
                </a:r>
                <a:endParaRPr lang="en-US" altLang="zh-TW"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計入月結</a:t>
                </a:r>
                <a:r>
                  <a:rPr lang="en-US" altLang="zh-TW"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12</a:t>
                </a:r>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切</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4" name="右大括弧 123"/>
              <p:cNvSpPr/>
              <p:nvPr/>
            </p:nvSpPr>
            <p:spPr>
              <a:xfrm rot="-5400000">
                <a:off x="4500000" y="1872000"/>
                <a:ext cx="324000" cy="2880000"/>
              </a:xfrm>
              <a:prstGeom prst="rightBrace">
                <a:avLst>
                  <a:gd name="adj1" fmla="val 8333"/>
                  <a:gd name="adj2" fmla="val 75204"/>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5" name="文字方塊 124"/>
              <p:cNvSpPr txBox="1"/>
              <p:nvPr/>
            </p:nvSpPr>
            <p:spPr>
              <a:xfrm>
                <a:off x="4954770" y="2819693"/>
                <a:ext cx="1202203" cy="369332"/>
              </a:xfrm>
              <a:prstGeom prst="rect">
                <a:avLst/>
              </a:prstGeom>
              <a:noFill/>
            </p:spPr>
            <p:txBody>
              <a:bodyPr wrap="square" rtlCol="0">
                <a:spAutoFit/>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投票日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spTree>
    <p:extLst>
      <p:ext uri="{BB962C8B-B14F-4D97-AF65-F5344CB8AC3E}">
        <p14:creationId xmlns:p14="http://schemas.microsoft.com/office/powerpoint/2010/main" val="1444263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勞工延長</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工時後</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選擇補</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休，補休期限</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屆期或契約</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終止未補休</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之時</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數雇主</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發給之工資應否併入平均工資計算疑義</a:t>
            </a:r>
            <a:endParaRPr kumimoji="0" lang="zh-TW" altLang="en-US"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lvl="0">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107.6.21【</a:t>
            </a: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1070130882</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勞 </a:t>
            </a:r>
            <a:r>
              <a:rPr lang="en-US" altLang="zh-TW" sz="2400" dirty="0" smtClean="0">
                <a:solidFill>
                  <a:schemeClr val="tx2"/>
                </a:solidFill>
                <a:latin typeface="微軟正黑體" pitchFamily="34" charset="-120"/>
                <a:ea typeface="微軟正黑體" pitchFamily="34" charset="-120"/>
              </a:rPr>
              <a:t>32</a:t>
            </a:r>
            <a:r>
              <a:rPr lang="zh-TW" altLang="en-US" sz="2400" dirty="0" smtClean="0">
                <a:solidFill>
                  <a:schemeClr val="tx2"/>
                </a:solidFill>
                <a:latin typeface="微軟正黑體" pitchFamily="34" charset="-120"/>
                <a:ea typeface="微軟正黑體" pitchFamily="34" charset="-120"/>
              </a:rPr>
              <a:t>之</a:t>
            </a:r>
            <a:r>
              <a:rPr lang="en-US" altLang="zh-TW" sz="2400" dirty="0" smtClean="0">
                <a:solidFill>
                  <a:schemeClr val="tx2"/>
                </a:solidFill>
                <a:latin typeface="微軟正黑體" pitchFamily="34" charset="-120"/>
                <a:ea typeface="微軟正黑體" pitchFamily="34" charset="-120"/>
              </a:rPr>
              <a:t>1-1</a:t>
            </a:r>
            <a:r>
              <a:rPr lang="zh-TW" altLang="en-US" sz="2400" dirty="0" smtClean="0">
                <a:solidFill>
                  <a:schemeClr val="tx2"/>
                </a:solidFill>
                <a:latin typeface="微軟正黑體" pitchFamily="34" charset="-120"/>
                <a:ea typeface="微軟正黑體" pitchFamily="34" charset="-120"/>
              </a:rPr>
              <a:t>規定</a:t>
            </a:r>
            <a:r>
              <a:rPr lang="zh-TW" altLang="en-US" sz="2400" dirty="0">
                <a:solidFill>
                  <a:schemeClr val="tx2"/>
                </a:solidFill>
                <a:latin typeface="微軟正黑體" pitchFamily="34" charset="-120"/>
                <a:ea typeface="微軟正黑體" pitchFamily="34" charset="-120"/>
              </a:rPr>
              <a:t>：「雇主依</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32</a:t>
            </a:r>
            <a:r>
              <a:rPr lang="zh-TW" altLang="en-US" sz="2400" dirty="0" smtClean="0">
                <a:solidFill>
                  <a:schemeClr val="tx2"/>
                </a:solidFill>
                <a:latin typeface="微軟正黑體" pitchFamily="34" charset="-120"/>
                <a:ea typeface="微軟正黑體" pitchFamily="34" charset="-120"/>
              </a:rPr>
              <a:t>條第</a:t>
            </a:r>
            <a:r>
              <a:rPr lang="en-US" altLang="zh-TW" sz="2400" dirty="0" smtClean="0">
                <a:solidFill>
                  <a:schemeClr val="tx2"/>
                </a:solidFill>
                <a:latin typeface="微軟正黑體" pitchFamily="34" charset="-120"/>
                <a:ea typeface="微軟正黑體" pitchFamily="34" charset="-120"/>
              </a:rPr>
              <a:t>1</a:t>
            </a:r>
            <a:r>
              <a:rPr lang="zh-TW" altLang="en-US" sz="2400" dirty="0" smtClean="0">
                <a:solidFill>
                  <a:schemeClr val="tx2"/>
                </a:solidFill>
                <a:latin typeface="微軟正黑體" pitchFamily="34" charset="-120"/>
                <a:ea typeface="微軟正黑體" pitchFamily="34" charset="-120"/>
              </a:rPr>
              <a:t>項及第</a:t>
            </a:r>
            <a:r>
              <a:rPr lang="en-US" altLang="zh-TW" sz="2400" dirty="0" smtClean="0">
                <a:solidFill>
                  <a:schemeClr val="tx2"/>
                </a:solidFill>
                <a:latin typeface="微軟正黑體" pitchFamily="34" charset="-120"/>
                <a:ea typeface="微軟正黑體" pitchFamily="34" charset="-120"/>
              </a:rPr>
              <a:t>2</a:t>
            </a:r>
            <a:r>
              <a:rPr lang="zh-TW" altLang="en-US" sz="2400" dirty="0" smtClean="0">
                <a:solidFill>
                  <a:schemeClr val="tx2"/>
                </a:solidFill>
                <a:latin typeface="微軟正黑體" pitchFamily="34" charset="-120"/>
                <a:ea typeface="微軟正黑體" pitchFamily="34" charset="-120"/>
              </a:rPr>
              <a:t>項</a:t>
            </a:r>
            <a:r>
              <a:rPr lang="zh-TW" altLang="en-US" sz="2400" dirty="0">
                <a:solidFill>
                  <a:schemeClr val="tx2"/>
                </a:solidFill>
                <a:latin typeface="微軟正黑體" pitchFamily="34" charset="-120"/>
                <a:ea typeface="微軟正黑體" pitchFamily="34" charset="-120"/>
              </a:rPr>
              <a:t>規定使勞工延長工作時間，或使勞工於</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36</a:t>
            </a:r>
            <a:r>
              <a:rPr lang="zh-TW" altLang="en-US" sz="2400" dirty="0" smtClean="0">
                <a:solidFill>
                  <a:schemeClr val="tx2"/>
                </a:solidFill>
                <a:latin typeface="微軟正黑體" pitchFamily="34" charset="-120"/>
                <a:ea typeface="微軟正黑體" pitchFamily="34" charset="-120"/>
              </a:rPr>
              <a:t>條</a:t>
            </a:r>
            <a:r>
              <a:rPr lang="zh-TW" altLang="en-US" sz="2400" dirty="0">
                <a:solidFill>
                  <a:schemeClr val="tx2"/>
                </a:solidFill>
                <a:latin typeface="微軟正黑體" pitchFamily="34" charset="-120"/>
                <a:ea typeface="微軟正黑體" pitchFamily="34" charset="-120"/>
              </a:rPr>
              <a:t>所定</a:t>
            </a:r>
            <a:r>
              <a:rPr lang="zh-TW" altLang="en-US" sz="2400" dirty="0" smtClean="0">
                <a:solidFill>
                  <a:schemeClr val="tx2"/>
                </a:solidFill>
                <a:latin typeface="微軟正黑體" pitchFamily="34" charset="-120"/>
                <a:ea typeface="微軟正黑體" pitchFamily="34" charset="-120"/>
              </a:rPr>
              <a:t>休息</a:t>
            </a:r>
            <a:r>
              <a:rPr lang="zh-TW" altLang="en-US" sz="2400" dirty="0">
                <a:solidFill>
                  <a:schemeClr val="tx2"/>
                </a:solidFill>
                <a:latin typeface="微軟正黑體" pitchFamily="34" charset="-120"/>
                <a:ea typeface="微軟正黑體" pitchFamily="34" charset="-120"/>
              </a:rPr>
              <a:t>日工作後，依勞工意願選擇補休並經雇主同意者，應依勞工工作</a:t>
            </a:r>
            <a:r>
              <a:rPr lang="zh-TW" altLang="en-US" sz="2400" dirty="0" smtClean="0">
                <a:solidFill>
                  <a:schemeClr val="tx2"/>
                </a:solidFill>
                <a:latin typeface="微軟正黑體" pitchFamily="34" charset="-120"/>
                <a:ea typeface="微軟正黑體" pitchFamily="34" charset="-120"/>
              </a:rPr>
              <a:t>之時</a:t>
            </a:r>
            <a:r>
              <a:rPr lang="zh-TW" altLang="en-US" sz="2400" dirty="0">
                <a:solidFill>
                  <a:schemeClr val="tx2"/>
                </a:solidFill>
                <a:latin typeface="微軟正黑體" pitchFamily="34" charset="-120"/>
                <a:ea typeface="微軟正黑體" pitchFamily="34" charset="-120"/>
              </a:rPr>
              <a:t>數計算補休時數。」；</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2</a:t>
            </a:r>
            <a:r>
              <a:rPr lang="zh-TW" altLang="en-US" sz="2400" dirty="0" smtClean="0">
                <a:solidFill>
                  <a:schemeClr val="tx2"/>
                </a:solidFill>
                <a:latin typeface="微軟正黑體" pitchFamily="34" charset="-120"/>
                <a:ea typeface="微軟正黑體" pitchFamily="34" charset="-120"/>
              </a:rPr>
              <a:t>項</a:t>
            </a:r>
            <a:r>
              <a:rPr lang="zh-TW" altLang="en-US" sz="2400" dirty="0">
                <a:solidFill>
                  <a:schemeClr val="tx2"/>
                </a:solidFill>
                <a:latin typeface="微軟正黑體" pitchFamily="34" charset="-120"/>
                <a:ea typeface="微軟正黑體" pitchFamily="34" charset="-120"/>
              </a:rPr>
              <a:t>規定：「前項之補休，其補休</a:t>
            </a:r>
            <a:r>
              <a:rPr lang="zh-TW" altLang="en-US" sz="2400" dirty="0" smtClean="0">
                <a:solidFill>
                  <a:schemeClr val="tx2"/>
                </a:solidFill>
                <a:latin typeface="微軟正黑體" pitchFamily="34" charset="-120"/>
                <a:ea typeface="微軟正黑體" pitchFamily="34" charset="-120"/>
              </a:rPr>
              <a:t>期限由</a:t>
            </a:r>
            <a:r>
              <a:rPr lang="zh-TW" altLang="en-US" sz="2400" dirty="0">
                <a:solidFill>
                  <a:schemeClr val="tx2"/>
                </a:solidFill>
                <a:latin typeface="微軟正黑體" pitchFamily="34" charset="-120"/>
                <a:ea typeface="微軟正黑體" pitchFamily="34" charset="-120"/>
              </a:rPr>
              <a:t>勞雇雙方協商；補休期限屆期或契約終止未補休之時數，應依</a:t>
            </a:r>
            <a:r>
              <a:rPr lang="zh-TW" altLang="en-US" sz="2400" dirty="0" smtClean="0">
                <a:solidFill>
                  <a:schemeClr val="tx2"/>
                </a:solidFill>
                <a:latin typeface="微軟正黑體" pitchFamily="34" charset="-120"/>
                <a:ea typeface="微軟正黑體" pitchFamily="34" charset="-120"/>
              </a:rPr>
              <a:t>延長工作</a:t>
            </a:r>
            <a:r>
              <a:rPr lang="zh-TW" altLang="en-US" sz="2400" dirty="0">
                <a:solidFill>
                  <a:schemeClr val="tx2"/>
                </a:solidFill>
                <a:latin typeface="微軟正黑體" pitchFamily="34" charset="-120"/>
                <a:ea typeface="微軟正黑體" pitchFamily="34" charset="-120"/>
              </a:rPr>
              <a:t>時間或休息日工作當日之工資計算標準發給工資；未發給工資</a:t>
            </a:r>
            <a:r>
              <a:rPr lang="zh-TW" altLang="en-US" sz="2400" dirty="0" smtClean="0">
                <a:solidFill>
                  <a:schemeClr val="tx2"/>
                </a:solidFill>
                <a:latin typeface="微軟正黑體" pitchFamily="34" charset="-120"/>
                <a:ea typeface="微軟正黑體" pitchFamily="34" charset="-120"/>
              </a:rPr>
              <a:t>者，</a:t>
            </a:r>
            <a:r>
              <a:rPr lang="zh-TW" altLang="en-US" sz="2400" dirty="0">
                <a:solidFill>
                  <a:schemeClr val="tx2"/>
                </a:solidFill>
                <a:latin typeface="微軟正黑體" pitchFamily="34" charset="-120"/>
                <a:ea typeface="微軟正黑體" pitchFamily="34" charset="-120"/>
              </a:rPr>
              <a:t>依違反第 </a:t>
            </a:r>
            <a:r>
              <a:rPr lang="en-US" altLang="zh-TW" sz="2400" dirty="0">
                <a:solidFill>
                  <a:schemeClr val="tx2"/>
                </a:solidFill>
                <a:latin typeface="微軟正黑體" pitchFamily="34" charset="-120"/>
                <a:ea typeface="微軟正黑體" pitchFamily="34" charset="-120"/>
              </a:rPr>
              <a:t>24 </a:t>
            </a:r>
            <a:r>
              <a:rPr lang="zh-TW" altLang="en-US" sz="2400" dirty="0">
                <a:solidFill>
                  <a:schemeClr val="tx2"/>
                </a:solidFill>
                <a:latin typeface="微軟正黑體" pitchFamily="34" charset="-120"/>
                <a:ea typeface="微軟正黑體" pitchFamily="34" charset="-120"/>
              </a:rPr>
              <a:t>條規定論處。」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次查</a:t>
            </a:r>
            <a:r>
              <a:rPr lang="zh-TW" altLang="en-US" sz="2400" dirty="0" smtClean="0">
                <a:solidFill>
                  <a:schemeClr val="tx2"/>
                </a:solidFill>
                <a:latin typeface="微軟正黑體" pitchFamily="34" charset="-120"/>
                <a:ea typeface="微軟正黑體" pitchFamily="34" charset="-120"/>
              </a:rPr>
              <a:t>勞動基準法第</a:t>
            </a:r>
            <a:r>
              <a:rPr lang="en-US" altLang="zh-TW" sz="2400" dirty="0" smtClean="0">
                <a:solidFill>
                  <a:schemeClr val="tx2"/>
                </a:solidFill>
                <a:latin typeface="微軟正黑體" pitchFamily="34" charset="-120"/>
                <a:ea typeface="微軟正黑體" pitchFamily="34" charset="-120"/>
              </a:rPr>
              <a:t>2</a:t>
            </a:r>
            <a:r>
              <a:rPr lang="zh-TW" altLang="en-US" sz="2400" dirty="0" smtClean="0">
                <a:solidFill>
                  <a:schemeClr val="tx2"/>
                </a:solidFill>
                <a:latin typeface="微軟正黑體" pitchFamily="34" charset="-120"/>
                <a:ea typeface="微軟正黑體" pitchFamily="34" charset="-120"/>
              </a:rPr>
              <a:t>條第</a:t>
            </a:r>
            <a:r>
              <a:rPr lang="en-US" altLang="zh-TW" sz="2400" dirty="0" smtClean="0">
                <a:solidFill>
                  <a:schemeClr val="tx2"/>
                </a:solidFill>
                <a:latin typeface="微軟正黑體" pitchFamily="34" charset="-120"/>
                <a:ea typeface="微軟正黑體" pitchFamily="34" charset="-120"/>
              </a:rPr>
              <a:t>4</a:t>
            </a:r>
            <a:r>
              <a:rPr lang="zh-TW" altLang="en-US" sz="2400" dirty="0" smtClean="0">
                <a:solidFill>
                  <a:schemeClr val="tx2"/>
                </a:solidFill>
                <a:latin typeface="微軟正黑體" pitchFamily="34" charset="-120"/>
                <a:ea typeface="微軟正黑體" pitchFamily="34" charset="-120"/>
              </a:rPr>
              <a:t>款</a:t>
            </a:r>
            <a:r>
              <a:rPr lang="zh-TW" altLang="en-US" sz="2400" dirty="0">
                <a:solidFill>
                  <a:schemeClr val="tx2"/>
                </a:solidFill>
                <a:latin typeface="微軟正黑體" pitchFamily="34" charset="-120"/>
                <a:ea typeface="微軟正黑體" pitchFamily="34" charset="-120"/>
              </a:rPr>
              <a:t>略以：「</a:t>
            </a:r>
            <a:r>
              <a:rPr lang="zh-TW" altLang="en-US" sz="2400" b="1" dirty="0">
                <a:solidFill>
                  <a:schemeClr val="tx2"/>
                </a:solidFill>
                <a:latin typeface="微軟正黑體" pitchFamily="34" charset="-120"/>
                <a:ea typeface="微軟正黑體" pitchFamily="34" charset="-120"/>
              </a:rPr>
              <a:t>平均工資</a:t>
            </a:r>
            <a:r>
              <a:rPr lang="zh-TW" altLang="en-US" sz="2400" dirty="0">
                <a:solidFill>
                  <a:schemeClr val="tx2"/>
                </a:solidFill>
                <a:latin typeface="微軟正黑體" pitchFamily="34" charset="-120"/>
                <a:ea typeface="微軟正黑體" pitchFamily="34" charset="-120"/>
              </a:rPr>
              <a:t>：謂</a:t>
            </a:r>
            <a:r>
              <a:rPr lang="zh-TW" altLang="en-US" sz="2400" b="1" dirty="0">
                <a:solidFill>
                  <a:schemeClr val="tx2"/>
                </a:solidFill>
                <a:latin typeface="微軟正黑體" pitchFamily="34" charset="-120"/>
                <a:ea typeface="微軟正黑體" pitchFamily="34" charset="-120"/>
              </a:rPr>
              <a:t>計算事由</a:t>
            </a:r>
            <a:r>
              <a:rPr lang="zh-TW" altLang="en-US" sz="2400" b="1" dirty="0" smtClean="0">
                <a:solidFill>
                  <a:schemeClr val="tx2"/>
                </a:solidFill>
                <a:latin typeface="微軟正黑體" pitchFamily="34" charset="-120"/>
                <a:ea typeface="微軟正黑體" pitchFamily="34" charset="-120"/>
              </a:rPr>
              <a:t>發生</a:t>
            </a:r>
            <a:r>
              <a:rPr lang="zh-TW" altLang="en-US" sz="2400" b="1" dirty="0">
                <a:solidFill>
                  <a:schemeClr val="tx2"/>
                </a:solidFill>
                <a:latin typeface="微軟正黑體" pitchFamily="34" charset="-120"/>
                <a:ea typeface="微軟正黑體" pitchFamily="34" charset="-120"/>
              </a:rPr>
              <a:t>之當日</a:t>
            </a:r>
            <a:r>
              <a:rPr lang="zh-TW" altLang="en-US" sz="2400" b="1" dirty="0" smtClean="0">
                <a:solidFill>
                  <a:schemeClr val="tx2"/>
                </a:solidFill>
                <a:latin typeface="微軟正黑體" pitchFamily="34" charset="-120"/>
                <a:ea typeface="微軟正黑體" pitchFamily="34" charset="-120"/>
              </a:rPr>
              <a:t>前</a:t>
            </a:r>
            <a:r>
              <a:rPr lang="en-US" altLang="zh-TW" sz="2400" b="1" dirty="0" smtClean="0">
                <a:solidFill>
                  <a:schemeClr val="tx2"/>
                </a:solidFill>
                <a:latin typeface="微軟正黑體" pitchFamily="34" charset="-120"/>
                <a:ea typeface="微軟正黑體" pitchFamily="34" charset="-120"/>
              </a:rPr>
              <a:t>6</a:t>
            </a:r>
            <a:r>
              <a:rPr lang="zh-TW" altLang="en-US" sz="2400" b="1" dirty="0" smtClean="0">
                <a:solidFill>
                  <a:schemeClr val="tx2"/>
                </a:solidFill>
                <a:latin typeface="微軟正黑體" pitchFamily="34" charset="-120"/>
                <a:ea typeface="微軟正黑體" pitchFamily="34" charset="-120"/>
              </a:rPr>
              <a:t>個</a:t>
            </a:r>
            <a:r>
              <a:rPr lang="zh-TW" altLang="en-US" sz="2400" b="1" dirty="0">
                <a:solidFill>
                  <a:schemeClr val="tx2"/>
                </a:solidFill>
                <a:latin typeface="微軟正黑體" pitchFamily="34" charset="-120"/>
                <a:ea typeface="微軟正黑體" pitchFamily="34" charset="-120"/>
              </a:rPr>
              <a:t>月內</a:t>
            </a:r>
            <a:r>
              <a:rPr lang="zh-TW" altLang="en-US" sz="2400" dirty="0">
                <a:solidFill>
                  <a:schemeClr val="tx2"/>
                </a:solidFill>
                <a:latin typeface="微軟正黑體" pitchFamily="34" charset="-120"/>
                <a:ea typeface="微軟正黑體" pitchFamily="34" charset="-120"/>
              </a:rPr>
              <a:t>所得工資總額除以該期間之總日數所得之</a:t>
            </a:r>
            <a:r>
              <a:rPr lang="zh-TW" altLang="en-US" sz="2400" dirty="0" smtClean="0">
                <a:solidFill>
                  <a:schemeClr val="tx2"/>
                </a:solidFill>
                <a:latin typeface="微軟正黑體" pitchFamily="34" charset="-120"/>
                <a:ea typeface="微軟正黑體" pitchFamily="34" charset="-120"/>
              </a:rPr>
              <a:t>金額。</a:t>
            </a:r>
            <a:r>
              <a:rPr lang="zh-TW" altLang="en-US" sz="2400" dirty="0">
                <a:solidFill>
                  <a:schemeClr val="tx2"/>
                </a:solidFill>
                <a:latin typeface="微軟正黑體" pitchFamily="34" charset="-120"/>
                <a:ea typeface="微軟正黑體" pitchFamily="34" charset="-120"/>
              </a:rPr>
              <a:t>．．．」，所稱「工資總額」，係指計算事由發生當日</a:t>
            </a:r>
            <a:r>
              <a:rPr lang="zh-TW" altLang="en-US" sz="2400" dirty="0" smtClean="0">
                <a:solidFill>
                  <a:schemeClr val="tx2"/>
                </a:solidFill>
                <a:latin typeface="微軟正黑體" pitchFamily="34" charset="-120"/>
                <a:ea typeface="微軟正黑體" pitchFamily="34" charset="-120"/>
              </a:rPr>
              <a:t>前</a:t>
            </a:r>
            <a:r>
              <a:rPr lang="en-US" altLang="zh-TW" sz="2400" dirty="0" smtClean="0">
                <a:solidFill>
                  <a:schemeClr val="tx2"/>
                </a:solidFill>
                <a:latin typeface="微軟正黑體" pitchFamily="34" charset="-120"/>
                <a:ea typeface="微軟正黑體" pitchFamily="34" charset="-120"/>
              </a:rPr>
              <a:t>6</a:t>
            </a:r>
            <a:r>
              <a:rPr lang="zh-TW" altLang="en-US" sz="2400" dirty="0" smtClean="0">
                <a:solidFill>
                  <a:schemeClr val="tx2"/>
                </a:solidFill>
                <a:latin typeface="微軟正黑體" pitchFamily="34" charset="-120"/>
                <a:ea typeface="微軟正黑體" pitchFamily="34" charset="-120"/>
              </a:rPr>
              <a:t>個月內因</a:t>
            </a:r>
            <a:r>
              <a:rPr lang="zh-TW" altLang="en-US" sz="2400" dirty="0">
                <a:solidFill>
                  <a:schemeClr val="tx2"/>
                </a:solidFill>
                <a:latin typeface="微軟正黑體" pitchFamily="34" charset="-120"/>
                <a:ea typeface="微軟正黑體" pitchFamily="34" charset="-120"/>
              </a:rPr>
              <a:t>工作獲得之報酬總額</a:t>
            </a:r>
            <a:r>
              <a:rPr lang="zh-TW" altLang="en-US" sz="2400" dirty="0" smtClean="0">
                <a:solidFill>
                  <a:schemeClr val="tx2"/>
                </a:solidFill>
                <a:latin typeface="微軟正黑體" pitchFamily="34" charset="-120"/>
                <a:ea typeface="微軟正黑體" pitchFamily="34" charset="-120"/>
              </a:rPr>
              <a:t>。</a:t>
            </a:r>
            <a:endParaRPr lang="zh-TW" altLang="en-US" sz="2400" dirty="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8803203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勞工延長工時後選擇補休，補休期限屆期或契約終止未補休之時數雇主發給之工資應否併入平均工資計算疑義</a:t>
            </a:r>
          </a:p>
        </p:txBody>
      </p:sp>
      <p:sp>
        <p:nvSpPr>
          <p:cNvPr id="52" name="文字方塊 51"/>
          <p:cNvSpPr txBox="1"/>
          <p:nvPr/>
        </p:nvSpPr>
        <p:spPr>
          <a:xfrm>
            <a:off x="360000" y="1619999"/>
            <a:ext cx="8460000" cy="23852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107.6.21【</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1070130882</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chemeClr val="tx2"/>
                </a:solidFill>
                <a:latin typeface="微軟正黑體" pitchFamily="34" charset="-120"/>
                <a:ea typeface="微軟正黑體" pitchFamily="34" charset="-120"/>
              </a:rPr>
              <a:t>基上，勞工延長工作時間或休息日工作後，依勞動基準法</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32</a:t>
            </a:r>
            <a:r>
              <a:rPr lang="zh-TW" altLang="en-US" sz="2400" dirty="0" smtClean="0">
                <a:solidFill>
                  <a:schemeClr val="tx2"/>
                </a:solidFill>
                <a:latin typeface="微軟正黑體" pitchFamily="34" charset="-120"/>
                <a:ea typeface="微軟正黑體" pitchFamily="34" charset="-120"/>
              </a:rPr>
              <a:t>條之</a:t>
            </a:r>
            <a:r>
              <a:rPr lang="en-US" altLang="zh-TW" sz="2400" dirty="0" smtClean="0">
                <a:solidFill>
                  <a:schemeClr val="tx2"/>
                </a:solidFill>
                <a:latin typeface="微軟正黑體" pitchFamily="34" charset="-120"/>
                <a:ea typeface="微軟正黑體" pitchFamily="34" charset="-120"/>
              </a:rPr>
              <a:t>1</a:t>
            </a:r>
            <a:r>
              <a:rPr lang="zh-TW" altLang="en-US" sz="2400" dirty="0" smtClean="0">
                <a:solidFill>
                  <a:schemeClr val="tx2"/>
                </a:solidFill>
                <a:latin typeface="微軟正黑體" pitchFamily="34" charset="-120"/>
                <a:ea typeface="微軟正黑體" pitchFamily="34" charset="-120"/>
              </a:rPr>
              <a:t>規定</a:t>
            </a:r>
            <a:r>
              <a:rPr lang="zh-TW" altLang="en-US" sz="2400" dirty="0">
                <a:solidFill>
                  <a:schemeClr val="tx2"/>
                </a:solidFill>
                <a:latin typeface="微軟正黑體" pitchFamily="34" charset="-120"/>
                <a:ea typeface="微軟正黑體" pitchFamily="34" charset="-120"/>
              </a:rPr>
              <a:t>選擇換取補休，嗣因補休期限屆期或契約終止未補休之時數</a:t>
            </a:r>
            <a:r>
              <a:rPr lang="zh-TW" altLang="en-US" sz="2400" dirty="0" smtClean="0">
                <a:solidFill>
                  <a:schemeClr val="tx2"/>
                </a:solidFill>
                <a:latin typeface="微軟正黑體" pitchFamily="34" charset="-120"/>
                <a:ea typeface="微軟正黑體" pitchFamily="34" charset="-120"/>
              </a:rPr>
              <a:t>，其</a:t>
            </a:r>
            <a:r>
              <a:rPr lang="zh-TW" altLang="en-US" sz="2400" dirty="0">
                <a:solidFill>
                  <a:schemeClr val="tx2"/>
                </a:solidFill>
                <a:latin typeface="微軟正黑體" pitchFamily="34" charset="-120"/>
                <a:ea typeface="微軟正黑體" pitchFamily="34" charset="-120"/>
              </a:rPr>
              <a:t>雇主依法折發之工資，應否併入平均工資計算，</a:t>
            </a:r>
            <a:r>
              <a:rPr lang="zh-TW" altLang="en-US" sz="2400" u="sng" dirty="0">
                <a:solidFill>
                  <a:schemeClr val="tx2"/>
                </a:solidFill>
                <a:latin typeface="微軟正黑體" pitchFamily="34" charset="-120"/>
                <a:ea typeface="微軟正黑體" pitchFamily="34" charset="-120"/>
              </a:rPr>
              <a:t>應視各該未補休</a:t>
            </a:r>
            <a:r>
              <a:rPr lang="zh-TW" altLang="en-US" sz="2400" u="sng" dirty="0" smtClean="0">
                <a:solidFill>
                  <a:schemeClr val="tx2"/>
                </a:solidFill>
                <a:latin typeface="微軟正黑體" pitchFamily="34" charset="-120"/>
                <a:ea typeface="微軟正黑體" pitchFamily="34" charset="-120"/>
              </a:rPr>
              <a:t>時數</a:t>
            </a:r>
            <a:r>
              <a:rPr lang="zh-TW" altLang="en-US" sz="2400" u="sng" dirty="0">
                <a:solidFill>
                  <a:schemeClr val="tx2"/>
                </a:solidFill>
                <a:latin typeface="微軟正黑體" pitchFamily="34" charset="-120"/>
                <a:ea typeface="微軟正黑體" pitchFamily="34" charset="-120"/>
              </a:rPr>
              <a:t>之原延長工作時間或休息日工作時間是否在計算事由發生之當日</a:t>
            </a:r>
            <a:r>
              <a:rPr lang="zh-TW" altLang="en-US" sz="2400" u="sng" dirty="0" smtClean="0">
                <a:solidFill>
                  <a:schemeClr val="tx2"/>
                </a:solidFill>
                <a:latin typeface="微軟正黑體" pitchFamily="34" charset="-120"/>
                <a:ea typeface="微軟正黑體" pitchFamily="34" charset="-120"/>
              </a:rPr>
              <a:t>前</a:t>
            </a:r>
            <a:r>
              <a:rPr lang="en-US" altLang="zh-TW" sz="2400" u="sng" dirty="0" smtClean="0">
                <a:solidFill>
                  <a:schemeClr val="tx2"/>
                </a:solidFill>
                <a:latin typeface="微軟正黑體" pitchFamily="34" charset="-120"/>
                <a:ea typeface="微軟正黑體" pitchFamily="34" charset="-120"/>
              </a:rPr>
              <a:t>6</a:t>
            </a:r>
            <a:r>
              <a:rPr lang="zh-TW" altLang="en-US" sz="2400" u="sng" dirty="0" smtClean="0">
                <a:solidFill>
                  <a:schemeClr val="tx2"/>
                </a:solidFill>
                <a:latin typeface="微軟正黑體" pitchFamily="34" charset="-120"/>
                <a:ea typeface="微軟正黑體" pitchFamily="34" charset="-120"/>
              </a:rPr>
              <a:t>個</a:t>
            </a:r>
            <a:r>
              <a:rPr lang="zh-TW" altLang="en-US" sz="2400" u="sng" dirty="0">
                <a:solidFill>
                  <a:schemeClr val="tx2"/>
                </a:solidFill>
                <a:latin typeface="微軟正黑體" pitchFamily="34" charset="-120"/>
                <a:ea typeface="微軟正黑體" pitchFamily="34" charset="-120"/>
              </a:rPr>
              <a:t>月內而定</a:t>
            </a:r>
            <a:r>
              <a:rPr lang="zh-TW" altLang="en-US" sz="2400" dirty="0" smtClean="0">
                <a:solidFill>
                  <a:schemeClr val="tx2"/>
                </a:solidFill>
                <a:latin typeface="微軟正黑體" pitchFamily="34" charset="-120"/>
                <a:ea typeface="微軟正黑體" pitchFamily="34" charset="-120"/>
              </a:rPr>
              <a:t>。</a:t>
            </a:r>
            <a:endParaRPr lang="zh-TW" altLang="en-US" sz="2400" dirty="0">
              <a:solidFill>
                <a:schemeClr val="tx2"/>
              </a:solidFill>
              <a:latin typeface="微軟正黑體" pitchFamily="34" charset="-120"/>
              <a:ea typeface="微軟正黑體" pitchFamily="34" charset="-120"/>
            </a:endParaRPr>
          </a:p>
        </p:txBody>
      </p:sp>
      <p:sp>
        <p:nvSpPr>
          <p:cNvPr id="108" name="文字方塊 107"/>
          <p:cNvSpPr txBox="1"/>
          <p:nvPr/>
        </p:nvSpPr>
        <p:spPr>
          <a:xfrm>
            <a:off x="2592000" y="5593577"/>
            <a:ext cx="580956"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sp>
        <p:nvSpPr>
          <p:cNvPr id="118" name="文字方塊 117"/>
          <p:cNvSpPr txBox="1"/>
          <p:nvPr/>
        </p:nvSpPr>
        <p:spPr>
          <a:xfrm>
            <a:off x="2592000" y="5960020"/>
            <a:ext cx="575573"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sp>
        <p:nvSpPr>
          <p:cNvPr id="120" name="文字方塊 119"/>
          <p:cNvSpPr txBox="1"/>
          <p:nvPr/>
        </p:nvSpPr>
        <p:spPr>
          <a:xfrm>
            <a:off x="5112000" y="5940000"/>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11/27</a:t>
            </a:r>
            <a:endParaRPr lang="zh-TW" altLang="en-US" b="1" dirty="0">
              <a:solidFill>
                <a:schemeClr val="bg1"/>
              </a:solidFill>
              <a:latin typeface="Arial" pitchFamily="34" charset="0"/>
              <a:cs typeface="Arial" pitchFamily="34" charset="0"/>
            </a:endParaRPr>
          </a:p>
        </p:txBody>
      </p:sp>
      <p:sp>
        <p:nvSpPr>
          <p:cNvPr id="96" name="Freeform 225"/>
          <p:cNvSpPr/>
          <p:nvPr/>
        </p:nvSpPr>
        <p:spPr bwMode="auto">
          <a:xfrm>
            <a:off x="1385400" y="5928307"/>
            <a:ext cx="4932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00B0F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110" name="群組 109"/>
          <p:cNvGrpSpPr/>
          <p:nvPr/>
        </p:nvGrpSpPr>
        <p:grpSpPr>
          <a:xfrm>
            <a:off x="1674000" y="4968000"/>
            <a:ext cx="756000" cy="949984"/>
            <a:chOff x="3283907" y="2808000"/>
            <a:chExt cx="756000" cy="949984"/>
          </a:xfrm>
        </p:grpSpPr>
        <p:cxnSp>
          <p:nvCxnSpPr>
            <p:cNvPr id="111" name="直線接點 110"/>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112" name="群組 111"/>
            <p:cNvGrpSpPr/>
            <p:nvPr/>
          </p:nvGrpSpPr>
          <p:grpSpPr>
            <a:xfrm>
              <a:off x="3283907" y="2808000"/>
              <a:ext cx="756000" cy="540000"/>
              <a:chOff x="4069554" y="4356000"/>
              <a:chExt cx="756000" cy="540000"/>
            </a:xfrm>
          </p:grpSpPr>
          <p:grpSp>
            <p:nvGrpSpPr>
              <p:cNvPr id="113" name="群組 112"/>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115" name="橢圓 114"/>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6" name="橢圓 115"/>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14" name="文字方塊 113"/>
              <p:cNvSpPr txBox="1"/>
              <p:nvPr/>
            </p:nvSpPr>
            <p:spPr>
              <a:xfrm>
                <a:off x="4069554" y="4428000"/>
                <a:ext cx="756000" cy="369332"/>
              </a:xfrm>
              <a:prstGeom prst="rect">
                <a:avLst/>
              </a:prstGeom>
              <a:noFill/>
            </p:spPr>
            <p:txBody>
              <a:bodyPr wrap="square" rtlCol="0">
                <a:spAutoFit/>
              </a:bodyPr>
              <a:lstStyle/>
              <a:p>
                <a:r>
                  <a:rPr lang="en-US" altLang="zh-TW" b="1" dirty="0" smtClean="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rPr>
                  <a:t>1/10</a:t>
                </a:r>
                <a:endParaRPr lang="zh-TW" altLang="en-US" b="1" dirty="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endParaRPr>
              </a:p>
            </p:txBody>
          </p:sp>
        </p:grpSp>
      </p:grpSp>
      <p:sp>
        <p:nvSpPr>
          <p:cNvPr id="117" name="矩形 116"/>
          <p:cNvSpPr/>
          <p:nvPr/>
        </p:nvSpPr>
        <p:spPr>
          <a:xfrm>
            <a:off x="1314000" y="5332448"/>
            <a:ext cx="1360953" cy="1446550"/>
          </a:xfrm>
          <a:prstGeom prst="rect">
            <a:avLst/>
          </a:prstGeom>
          <a:noFill/>
        </p:spPr>
        <p:txBody>
          <a:bodyPr wrap="square" lIns="91440" tIns="45720" rIns="91440" bIns="45720">
            <a:spAutoFit/>
          </a:bodyPr>
          <a:lstStyle/>
          <a:p>
            <a:pPr algn="ctr"/>
            <a:r>
              <a:rPr lang="en-US" altLang="zh-TW" sz="8800" b="0" cap="none" spc="0" dirty="0" smtClean="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rPr>
              <a:t>X</a:t>
            </a:r>
            <a:endParaRPr lang="zh-TW" altLang="en-US" sz="8800" b="0" cap="none" spc="0" dirty="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endParaRPr>
          </a:p>
        </p:txBody>
      </p:sp>
      <p:sp>
        <p:nvSpPr>
          <p:cNvPr id="84" name="文字方塊 83"/>
          <p:cNvSpPr txBox="1"/>
          <p:nvPr/>
        </p:nvSpPr>
        <p:spPr>
          <a:xfrm>
            <a:off x="6048000" y="5130000"/>
            <a:ext cx="902842" cy="646331"/>
          </a:xfrm>
          <a:prstGeom prst="rect">
            <a:avLst/>
          </a:prstGeom>
          <a:noFill/>
        </p:spPr>
        <p:txBody>
          <a:bodyPr wrap="square" rtlCol="0">
            <a:spAutoFit/>
          </a:bodyPr>
          <a:lstStyle/>
          <a:p>
            <a:pPr algn="ctr"/>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補休</a:t>
            </a:r>
            <a:endParaRPr lang="en-US" altLang="zh-TW"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屆期日</a:t>
            </a:r>
            <a:endParaRPr lang="zh-TW" altLang="en-US"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5" name="文字方塊 84"/>
          <p:cNvSpPr txBox="1"/>
          <p:nvPr/>
        </p:nvSpPr>
        <p:spPr>
          <a:xfrm>
            <a:off x="1562054" y="4612576"/>
            <a:ext cx="1419254" cy="369332"/>
          </a:xfrm>
          <a:prstGeom prst="rect">
            <a:avLst/>
          </a:prstGeom>
          <a:noFill/>
        </p:spPr>
        <p:txBody>
          <a:bodyPr wrap="square" rtlCol="0">
            <a:spAutoFit/>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加班日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5" name="群組 4"/>
          <p:cNvGrpSpPr/>
          <p:nvPr/>
        </p:nvGrpSpPr>
        <p:grpSpPr>
          <a:xfrm>
            <a:off x="3384000" y="4610653"/>
            <a:ext cx="1419254" cy="1307331"/>
            <a:chOff x="2825386" y="4610653"/>
            <a:chExt cx="1419254" cy="1307331"/>
          </a:xfrm>
        </p:grpSpPr>
        <p:grpSp>
          <p:nvGrpSpPr>
            <p:cNvPr id="39" name="群組 38"/>
            <p:cNvGrpSpPr/>
            <p:nvPr/>
          </p:nvGrpSpPr>
          <p:grpSpPr>
            <a:xfrm>
              <a:off x="2989444" y="4968000"/>
              <a:ext cx="790556" cy="949984"/>
              <a:chOff x="3318353" y="2808000"/>
              <a:chExt cx="790556" cy="949984"/>
            </a:xfrm>
          </p:grpSpPr>
          <p:cxnSp>
            <p:nvCxnSpPr>
              <p:cNvPr id="90" name="直線接點 89"/>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91" name="群組 90"/>
              <p:cNvGrpSpPr/>
              <p:nvPr/>
            </p:nvGrpSpPr>
            <p:grpSpPr>
              <a:xfrm>
                <a:off x="3318353" y="2808000"/>
                <a:ext cx="790556" cy="540000"/>
                <a:chOff x="4104000" y="4356000"/>
                <a:chExt cx="790556" cy="540000"/>
              </a:xfrm>
            </p:grpSpPr>
            <p:grpSp>
              <p:nvGrpSpPr>
                <p:cNvPr id="92" name="群組 91"/>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94" name="橢圓 93"/>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5" name="橢圓 94"/>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93" name="文字方塊 92"/>
                <p:cNvSpPr txBox="1"/>
                <p:nvPr/>
              </p:nvSpPr>
              <p:spPr>
                <a:xfrm>
                  <a:off x="4138556" y="4428000"/>
                  <a:ext cx="756000" cy="369332"/>
                </a:xfrm>
                <a:prstGeom prst="rect">
                  <a:avLst/>
                </a:prstGeom>
                <a:noFill/>
              </p:spPr>
              <p:txBody>
                <a:bodyPr wrap="square" rtlCol="0">
                  <a:spAutoFit/>
                </a:bodyPr>
                <a:lstStyle/>
                <a:p>
                  <a:r>
                    <a:rPr lang="en-US" altLang="zh-TW" b="1" dirty="0" smtClean="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rPr>
                    <a:t>5/6</a:t>
                  </a:r>
                  <a:endParaRPr lang="zh-TW" altLang="en-US" b="1" dirty="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endParaRPr>
                </a:p>
              </p:txBody>
            </p:sp>
          </p:grpSp>
        </p:grpSp>
        <p:sp>
          <p:nvSpPr>
            <p:cNvPr id="86" name="文字方塊 85"/>
            <p:cNvSpPr txBox="1"/>
            <p:nvPr/>
          </p:nvSpPr>
          <p:spPr>
            <a:xfrm>
              <a:off x="2825386" y="4610653"/>
              <a:ext cx="1419254" cy="369332"/>
            </a:xfrm>
            <a:prstGeom prst="rect">
              <a:avLst/>
            </a:prstGeom>
            <a:noFill/>
          </p:spPr>
          <p:txBody>
            <a:bodyPr wrap="square" rtlCol="0">
              <a:spAutoFit/>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加班日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53" name="文字方塊 52"/>
          <p:cNvSpPr txBox="1"/>
          <p:nvPr/>
        </p:nvSpPr>
        <p:spPr>
          <a:xfrm>
            <a:off x="5028394" y="5138108"/>
            <a:ext cx="1145852" cy="646331"/>
          </a:xfrm>
          <a:prstGeom prst="rect">
            <a:avLst/>
          </a:prstGeom>
          <a:noFill/>
        </p:spPr>
        <p:txBody>
          <a:bodyPr wrap="square" rtlCol="0">
            <a:spAutoFit/>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計算事由</a:t>
            </a:r>
            <a:endParaRPr lang="en-US" altLang="zh-TW"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發生日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cxnSp>
        <p:nvCxnSpPr>
          <p:cNvPr id="58" name="直線接點 57"/>
          <p:cNvCxnSpPr/>
          <p:nvPr/>
        </p:nvCxnSpPr>
        <p:spPr>
          <a:xfrm>
            <a:off x="5598000" y="4716000"/>
            <a:ext cx="0" cy="432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54" name="群組 53"/>
          <p:cNvGrpSpPr>
            <a:grpSpLocks noChangeAspect="1"/>
          </p:cNvGrpSpPr>
          <p:nvPr/>
        </p:nvGrpSpPr>
        <p:grpSpPr>
          <a:xfrm>
            <a:off x="5338584" y="5760000"/>
            <a:ext cx="546148" cy="553373"/>
            <a:chOff x="333379" y="2828543"/>
            <a:chExt cx="532196" cy="470711"/>
          </a:xfrm>
          <a:solidFill>
            <a:srgbClr val="C00000"/>
          </a:solidFill>
          <a:scene3d>
            <a:camera prst="orthographicFront">
              <a:rot lat="0" lon="0" rev="0"/>
            </a:camera>
            <a:lightRig rig="soft" dir="t">
              <a:rot lat="0" lon="0" rev="0"/>
            </a:lightRig>
          </a:scene3d>
        </p:grpSpPr>
        <p:sp>
          <p:nvSpPr>
            <p:cNvPr id="56" name="橢圓 55"/>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7" name="橢圓 56"/>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03" name="文字方塊 102"/>
          <p:cNvSpPr txBox="1"/>
          <p:nvPr/>
        </p:nvSpPr>
        <p:spPr>
          <a:xfrm>
            <a:off x="5364000" y="5847988"/>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9/1</a:t>
            </a:r>
            <a:endParaRPr lang="zh-TW" altLang="en-US" b="1" dirty="0">
              <a:solidFill>
                <a:schemeClr val="bg1"/>
              </a:solidFill>
              <a:latin typeface="Arial" pitchFamily="34" charset="0"/>
              <a:cs typeface="Arial" pitchFamily="34" charset="0"/>
            </a:endParaRPr>
          </a:p>
        </p:txBody>
      </p:sp>
      <p:sp>
        <p:nvSpPr>
          <p:cNvPr id="104" name="橢圓 103"/>
          <p:cNvSpPr/>
          <p:nvPr/>
        </p:nvSpPr>
        <p:spPr>
          <a:xfrm>
            <a:off x="2569065" y="5760000"/>
            <a:ext cx="546148" cy="553373"/>
          </a:xfrm>
          <a:prstGeom prst="ellipse">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8" name="右大括弧 47"/>
          <p:cNvSpPr/>
          <p:nvPr/>
        </p:nvSpPr>
        <p:spPr>
          <a:xfrm rot="16200000">
            <a:off x="4049386" y="3096996"/>
            <a:ext cx="324000" cy="2772000"/>
          </a:xfrm>
          <a:prstGeom prst="rightBrace">
            <a:avLst>
              <a:gd name="adj1" fmla="val 8333"/>
              <a:gd name="adj2" fmla="val 53383"/>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09" name="文字方塊 108"/>
          <p:cNvSpPr txBox="1"/>
          <p:nvPr/>
        </p:nvSpPr>
        <p:spPr>
          <a:xfrm>
            <a:off x="3384000" y="3960000"/>
            <a:ext cx="2018642" cy="369332"/>
          </a:xfrm>
          <a:prstGeom prst="rect">
            <a:avLst/>
          </a:prstGeom>
          <a:noFill/>
        </p:spPr>
        <p:txBody>
          <a:bodyPr wrap="square" rtlCol="0">
            <a:spAutoFit/>
          </a:bodyPr>
          <a:lstStyle/>
          <a:p>
            <a:r>
              <a:rPr lang="zh-TW" altLang="en-US" b="1"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平均工資計算</a:t>
            </a:r>
            <a:r>
              <a:rPr lang="zh-TW" altLang="en-US" b="1"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期間</a:t>
            </a:r>
          </a:p>
        </p:txBody>
      </p:sp>
      <p:sp>
        <p:nvSpPr>
          <p:cNvPr id="123" name="文字方塊 122"/>
          <p:cNvSpPr txBox="1"/>
          <p:nvPr/>
        </p:nvSpPr>
        <p:spPr>
          <a:xfrm>
            <a:off x="2592000" y="5832000"/>
            <a:ext cx="554875"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3/1</a:t>
            </a:r>
            <a:endParaRPr lang="zh-TW" altLang="en-US" b="1" dirty="0">
              <a:solidFill>
                <a:schemeClr val="bg1"/>
              </a:solidFill>
              <a:latin typeface="Arial" pitchFamily="34" charset="0"/>
              <a:cs typeface="Arial" pitchFamily="34" charset="0"/>
            </a:endParaRPr>
          </a:p>
        </p:txBody>
      </p:sp>
      <p:cxnSp>
        <p:nvCxnSpPr>
          <p:cNvPr id="88" name="直線接點 87"/>
          <p:cNvCxnSpPr/>
          <p:nvPr/>
        </p:nvCxnSpPr>
        <p:spPr>
          <a:xfrm>
            <a:off x="2825386" y="4716000"/>
            <a:ext cx="0" cy="972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24" name="Freeform 225"/>
          <p:cNvSpPr/>
          <p:nvPr/>
        </p:nvSpPr>
        <p:spPr bwMode="auto">
          <a:xfrm>
            <a:off x="6480000" y="5929200"/>
            <a:ext cx="180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126" name="群組 125"/>
          <p:cNvGrpSpPr>
            <a:grpSpLocks noChangeAspect="1"/>
          </p:cNvGrpSpPr>
          <p:nvPr/>
        </p:nvGrpSpPr>
        <p:grpSpPr>
          <a:xfrm>
            <a:off x="6192253" y="5760000"/>
            <a:ext cx="546148" cy="540000"/>
            <a:chOff x="333379" y="2828543"/>
            <a:chExt cx="532196" cy="470711"/>
          </a:xfrm>
          <a:solidFill>
            <a:schemeClr val="accent1"/>
          </a:solidFill>
          <a:scene3d>
            <a:camera prst="orthographicFront">
              <a:rot lat="0" lon="0" rev="0"/>
            </a:camera>
            <a:lightRig rig="soft" dir="t">
              <a:rot lat="0" lon="0" rev="0"/>
            </a:lightRig>
          </a:scene3d>
        </p:grpSpPr>
        <p:sp>
          <p:nvSpPr>
            <p:cNvPr id="128" name="橢圓 127"/>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9" name="橢圓 128"/>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27" name="文字方塊 126"/>
          <p:cNvSpPr txBox="1"/>
          <p:nvPr/>
        </p:nvSpPr>
        <p:spPr>
          <a:xfrm>
            <a:off x="6084000" y="5832000"/>
            <a:ext cx="758642" cy="369332"/>
          </a:xfrm>
          <a:prstGeom prst="rect">
            <a:avLst/>
          </a:prstGeom>
          <a:noFill/>
        </p:spPr>
        <p:txBody>
          <a:bodyPr wrap="square" rtlCol="0">
            <a:spAutoFit/>
          </a:bodyPr>
          <a:lstStyle/>
          <a:p>
            <a:r>
              <a:rPr lang="en-US" altLang="zh-TW" b="1" dirty="0" smtClean="0">
                <a:solidFill>
                  <a:srgbClr val="FFC000"/>
                </a:solidFill>
                <a:latin typeface="Arial" pitchFamily="34" charset="0"/>
                <a:cs typeface="Arial" pitchFamily="34" charset="0"/>
              </a:rPr>
              <a:t>10/31</a:t>
            </a:r>
            <a:endParaRPr lang="zh-TW" altLang="en-US" b="1" dirty="0">
              <a:solidFill>
                <a:srgbClr val="FFC000"/>
              </a:solidFill>
              <a:latin typeface="Arial" pitchFamily="34" charset="0"/>
              <a:cs typeface="Arial" pitchFamily="34" charset="0"/>
            </a:endParaRPr>
          </a:p>
        </p:txBody>
      </p:sp>
      <p:grpSp>
        <p:nvGrpSpPr>
          <p:cNvPr id="12" name="群組 11"/>
          <p:cNvGrpSpPr/>
          <p:nvPr/>
        </p:nvGrpSpPr>
        <p:grpSpPr>
          <a:xfrm>
            <a:off x="4248000" y="4168505"/>
            <a:ext cx="3605181" cy="2144868"/>
            <a:chOff x="4248000" y="4168505"/>
            <a:chExt cx="3605181" cy="2144868"/>
          </a:xfrm>
        </p:grpSpPr>
        <p:sp>
          <p:nvSpPr>
            <p:cNvPr id="143" name="文字方塊 142"/>
            <p:cNvSpPr txBox="1"/>
            <p:nvPr/>
          </p:nvSpPr>
          <p:spPr>
            <a:xfrm>
              <a:off x="6707329" y="5138108"/>
              <a:ext cx="1145852" cy="646331"/>
            </a:xfrm>
            <a:prstGeom prst="rect">
              <a:avLst/>
            </a:prstGeom>
            <a:noFill/>
          </p:spPr>
          <p:txBody>
            <a:bodyPr wrap="square" rtlCol="0">
              <a:spAutoFit/>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計算事由</a:t>
              </a:r>
              <a:endParaRPr lang="en-US" altLang="zh-TW"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發生日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151" name="群組 150"/>
            <p:cNvGrpSpPr>
              <a:grpSpLocks noChangeAspect="1"/>
            </p:cNvGrpSpPr>
            <p:nvPr/>
          </p:nvGrpSpPr>
          <p:grpSpPr>
            <a:xfrm>
              <a:off x="7017519" y="5760000"/>
              <a:ext cx="546148" cy="553373"/>
              <a:chOff x="333379" y="2828543"/>
              <a:chExt cx="532196" cy="470711"/>
            </a:xfrm>
            <a:solidFill>
              <a:srgbClr val="FFC000"/>
            </a:solidFill>
            <a:scene3d>
              <a:camera prst="orthographicFront">
                <a:rot lat="0" lon="0" rev="0"/>
              </a:camera>
              <a:lightRig rig="soft" dir="t">
                <a:rot lat="0" lon="0" rev="0"/>
              </a:lightRig>
            </a:scene3d>
          </p:grpSpPr>
          <p:sp>
            <p:nvSpPr>
              <p:cNvPr id="153" name="橢圓 152"/>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54" name="橢圓 153"/>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52" name="文字方塊 151"/>
            <p:cNvSpPr txBox="1"/>
            <p:nvPr/>
          </p:nvSpPr>
          <p:spPr>
            <a:xfrm>
              <a:off x="6971655" y="5847988"/>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12/1</a:t>
              </a:r>
              <a:endParaRPr lang="zh-TW" altLang="en-US" b="1" dirty="0">
                <a:solidFill>
                  <a:schemeClr val="bg1"/>
                </a:solidFill>
                <a:latin typeface="Arial" pitchFamily="34" charset="0"/>
                <a:cs typeface="Arial" pitchFamily="34" charset="0"/>
              </a:endParaRPr>
            </a:p>
          </p:txBody>
        </p:sp>
        <p:sp>
          <p:nvSpPr>
            <p:cNvPr id="146" name="橢圓 145"/>
            <p:cNvSpPr/>
            <p:nvPr/>
          </p:nvSpPr>
          <p:spPr>
            <a:xfrm>
              <a:off x="4248000" y="5760000"/>
              <a:ext cx="546148" cy="553373"/>
            </a:xfrm>
            <a:prstGeom prst="ellipse">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7" name="右大括弧 146"/>
            <p:cNvSpPr/>
            <p:nvPr/>
          </p:nvSpPr>
          <p:spPr>
            <a:xfrm rot="16200000">
              <a:off x="5728321" y="3600000"/>
              <a:ext cx="324000" cy="2772000"/>
            </a:xfrm>
            <a:prstGeom prst="rightBrace">
              <a:avLst>
                <a:gd name="adj1" fmla="val 8333"/>
                <a:gd name="adj2" fmla="val 53383"/>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48" name="文字方塊 147"/>
            <p:cNvSpPr txBox="1"/>
            <p:nvPr/>
          </p:nvSpPr>
          <p:spPr>
            <a:xfrm>
              <a:off x="5788446" y="4168505"/>
              <a:ext cx="1225247" cy="646331"/>
            </a:xfrm>
            <a:prstGeom prst="rect">
              <a:avLst/>
            </a:prstGeom>
            <a:noFill/>
          </p:spPr>
          <p:txBody>
            <a:bodyPr wrap="square" rtlCol="0">
              <a:spAutoFit/>
            </a:bodyPr>
            <a:lstStyle/>
            <a:p>
              <a:r>
                <a:rPr lang="zh-TW" altLang="en-US" b="1"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平均工資</a:t>
              </a:r>
              <a:endParaRPr lang="en-US" altLang="zh-TW" b="1"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b="1"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計算</a:t>
              </a:r>
              <a:r>
                <a:rPr lang="zh-TW" altLang="en-US" b="1"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期間</a:t>
              </a:r>
            </a:p>
          </p:txBody>
        </p:sp>
        <p:sp>
          <p:nvSpPr>
            <p:cNvPr id="149" name="文字方塊 148"/>
            <p:cNvSpPr txBox="1"/>
            <p:nvPr/>
          </p:nvSpPr>
          <p:spPr>
            <a:xfrm>
              <a:off x="4270935" y="5832000"/>
              <a:ext cx="554875"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cxnSp>
          <p:nvCxnSpPr>
            <p:cNvPr id="150" name="直線接點 149"/>
            <p:cNvCxnSpPr/>
            <p:nvPr/>
          </p:nvCxnSpPr>
          <p:spPr>
            <a:xfrm>
              <a:off x="4504321" y="5220000"/>
              <a:ext cx="0" cy="468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155" name="矩形 154"/>
          <p:cNvSpPr/>
          <p:nvPr/>
        </p:nvSpPr>
        <p:spPr>
          <a:xfrm>
            <a:off x="3145062" y="5328000"/>
            <a:ext cx="1360953" cy="1446550"/>
          </a:xfrm>
          <a:prstGeom prst="rect">
            <a:avLst/>
          </a:prstGeom>
          <a:noFill/>
        </p:spPr>
        <p:txBody>
          <a:bodyPr wrap="square" lIns="91440" tIns="45720" rIns="91440" bIns="45720">
            <a:spAutoFit/>
          </a:bodyPr>
          <a:lstStyle/>
          <a:p>
            <a:pPr algn="ctr"/>
            <a:r>
              <a:rPr lang="en-US" altLang="zh-TW" sz="8800" b="0" cap="none" spc="0" dirty="0" smtClean="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rPr>
              <a:t>X</a:t>
            </a:r>
            <a:endParaRPr lang="zh-TW" altLang="en-US" sz="8800" b="0" cap="none" spc="0" dirty="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endParaRPr>
          </a:p>
        </p:txBody>
      </p:sp>
    </p:spTree>
    <p:extLst>
      <p:ext uri="{BB962C8B-B14F-4D97-AF65-F5344CB8AC3E}">
        <p14:creationId xmlns:p14="http://schemas.microsoft.com/office/powerpoint/2010/main" val="387091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down)">
                                      <p:cBhvr>
                                        <p:cTn id="7" dur="580">
                                          <p:stCondLst>
                                            <p:cond delay="0"/>
                                          </p:stCondLst>
                                        </p:cTn>
                                        <p:tgtEl>
                                          <p:spTgt spid="117"/>
                                        </p:tgtEl>
                                      </p:cBhvr>
                                    </p:animEffect>
                                    <p:anim calcmode="lin" valueType="num">
                                      <p:cBhvr>
                                        <p:cTn id="8" dur="1822" tmFilter="0,0; 0.14,0.36; 0.43,0.73; 0.71,0.91; 1.0,1.0">
                                          <p:stCondLst>
                                            <p:cond delay="0"/>
                                          </p:stCondLst>
                                        </p:cTn>
                                        <p:tgtEl>
                                          <p:spTgt spid="1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17"/>
                                        </p:tgtEl>
                                      </p:cBhvr>
                                      <p:to x="100000" y="60000"/>
                                    </p:animScale>
                                    <p:animScale>
                                      <p:cBhvr>
                                        <p:cTn id="14" dur="166" decel="50000">
                                          <p:stCondLst>
                                            <p:cond delay="676"/>
                                          </p:stCondLst>
                                        </p:cTn>
                                        <p:tgtEl>
                                          <p:spTgt spid="117"/>
                                        </p:tgtEl>
                                      </p:cBhvr>
                                      <p:to x="100000" y="100000"/>
                                    </p:animScale>
                                    <p:animScale>
                                      <p:cBhvr>
                                        <p:cTn id="15" dur="26">
                                          <p:stCondLst>
                                            <p:cond delay="1312"/>
                                          </p:stCondLst>
                                        </p:cTn>
                                        <p:tgtEl>
                                          <p:spTgt spid="117"/>
                                        </p:tgtEl>
                                      </p:cBhvr>
                                      <p:to x="100000" y="80000"/>
                                    </p:animScale>
                                    <p:animScale>
                                      <p:cBhvr>
                                        <p:cTn id="16" dur="166" decel="50000">
                                          <p:stCondLst>
                                            <p:cond delay="1338"/>
                                          </p:stCondLst>
                                        </p:cTn>
                                        <p:tgtEl>
                                          <p:spTgt spid="117"/>
                                        </p:tgtEl>
                                      </p:cBhvr>
                                      <p:to x="100000" y="100000"/>
                                    </p:animScale>
                                    <p:animScale>
                                      <p:cBhvr>
                                        <p:cTn id="17" dur="26">
                                          <p:stCondLst>
                                            <p:cond delay="1642"/>
                                          </p:stCondLst>
                                        </p:cTn>
                                        <p:tgtEl>
                                          <p:spTgt spid="117"/>
                                        </p:tgtEl>
                                      </p:cBhvr>
                                      <p:to x="100000" y="90000"/>
                                    </p:animScale>
                                    <p:animScale>
                                      <p:cBhvr>
                                        <p:cTn id="18" dur="166" decel="50000">
                                          <p:stCondLst>
                                            <p:cond delay="1668"/>
                                          </p:stCondLst>
                                        </p:cTn>
                                        <p:tgtEl>
                                          <p:spTgt spid="117"/>
                                        </p:tgtEl>
                                      </p:cBhvr>
                                      <p:to x="100000" y="100000"/>
                                    </p:animScale>
                                    <p:animScale>
                                      <p:cBhvr>
                                        <p:cTn id="19" dur="26">
                                          <p:stCondLst>
                                            <p:cond delay="1808"/>
                                          </p:stCondLst>
                                        </p:cTn>
                                        <p:tgtEl>
                                          <p:spTgt spid="117"/>
                                        </p:tgtEl>
                                      </p:cBhvr>
                                      <p:to x="100000" y="95000"/>
                                    </p:animScale>
                                    <p:animScale>
                                      <p:cBhvr>
                                        <p:cTn id="20" dur="166" decel="50000">
                                          <p:stCondLst>
                                            <p:cond delay="1834"/>
                                          </p:stCondLst>
                                        </p:cTn>
                                        <p:tgtEl>
                                          <p:spTgt spid="11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55"/>
                                        </p:tgtEl>
                                        <p:attrNameLst>
                                          <p:attrName>style.visibility</p:attrName>
                                        </p:attrNameLst>
                                      </p:cBhvr>
                                      <p:to>
                                        <p:strVal val="visible"/>
                                      </p:to>
                                    </p:set>
                                    <p:animEffect transition="in" filter="wipe(down)">
                                      <p:cBhvr>
                                        <p:cTn id="30" dur="580">
                                          <p:stCondLst>
                                            <p:cond delay="0"/>
                                          </p:stCondLst>
                                        </p:cTn>
                                        <p:tgtEl>
                                          <p:spTgt spid="155"/>
                                        </p:tgtEl>
                                      </p:cBhvr>
                                    </p:animEffect>
                                    <p:anim calcmode="lin" valueType="num">
                                      <p:cBhvr>
                                        <p:cTn id="31" dur="1822" tmFilter="0,0; 0.14,0.36; 0.43,0.73; 0.71,0.91; 1.0,1.0">
                                          <p:stCondLst>
                                            <p:cond delay="0"/>
                                          </p:stCondLst>
                                        </p:cTn>
                                        <p:tgtEl>
                                          <p:spTgt spid="15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5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5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5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55"/>
                                        </p:tgtEl>
                                        <p:attrNameLst>
                                          <p:attrName>ppt_y</p:attrName>
                                        </p:attrNameLst>
                                      </p:cBhvr>
                                      <p:tavLst>
                                        <p:tav tm="0" fmla="#ppt_y-sin(pi*$)/81">
                                          <p:val>
                                            <p:fltVal val="0"/>
                                          </p:val>
                                        </p:tav>
                                        <p:tav tm="100000">
                                          <p:val>
                                            <p:fltVal val="1"/>
                                          </p:val>
                                        </p:tav>
                                      </p:tavLst>
                                    </p:anim>
                                    <p:animScale>
                                      <p:cBhvr>
                                        <p:cTn id="36" dur="26">
                                          <p:stCondLst>
                                            <p:cond delay="650"/>
                                          </p:stCondLst>
                                        </p:cTn>
                                        <p:tgtEl>
                                          <p:spTgt spid="155"/>
                                        </p:tgtEl>
                                      </p:cBhvr>
                                      <p:to x="100000" y="60000"/>
                                    </p:animScale>
                                    <p:animScale>
                                      <p:cBhvr>
                                        <p:cTn id="37" dur="166" decel="50000">
                                          <p:stCondLst>
                                            <p:cond delay="676"/>
                                          </p:stCondLst>
                                        </p:cTn>
                                        <p:tgtEl>
                                          <p:spTgt spid="155"/>
                                        </p:tgtEl>
                                      </p:cBhvr>
                                      <p:to x="100000" y="100000"/>
                                    </p:animScale>
                                    <p:animScale>
                                      <p:cBhvr>
                                        <p:cTn id="38" dur="26">
                                          <p:stCondLst>
                                            <p:cond delay="1312"/>
                                          </p:stCondLst>
                                        </p:cTn>
                                        <p:tgtEl>
                                          <p:spTgt spid="155"/>
                                        </p:tgtEl>
                                      </p:cBhvr>
                                      <p:to x="100000" y="80000"/>
                                    </p:animScale>
                                    <p:animScale>
                                      <p:cBhvr>
                                        <p:cTn id="39" dur="166" decel="50000">
                                          <p:stCondLst>
                                            <p:cond delay="1338"/>
                                          </p:stCondLst>
                                        </p:cTn>
                                        <p:tgtEl>
                                          <p:spTgt spid="155"/>
                                        </p:tgtEl>
                                      </p:cBhvr>
                                      <p:to x="100000" y="100000"/>
                                    </p:animScale>
                                    <p:animScale>
                                      <p:cBhvr>
                                        <p:cTn id="40" dur="26">
                                          <p:stCondLst>
                                            <p:cond delay="1642"/>
                                          </p:stCondLst>
                                        </p:cTn>
                                        <p:tgtEl>
                                          <p:spTgt spid="155"/>
                                        </p:tgtEl>
                                      </p:cBhvr>
                                      <p:to x="100000" y="90000"/>
                                    </p:animScale>
                                    <p:animScale>
                                      <p:cBhvr>
                                        <p:cTn id="41" dur="166" decel="50000">
                                          <p:stCondLst>
                                            <p:cond delay="1668"/>
                                          </p:stCondLst>
                                        </p:cTn>
                                        <p:tgtEl>
                                          <p:spTgt spid="155"/>
                                        </p:tgtEl>
                                      </p:cBhvr>
                                      <p:to x="100000" y="100000"/>
                                    </p:animScale>
                                    <p:animScale>
                                      <p:cBhvr>
                                        <p:cTn id="42" dur="26">
                                          <p:stCondLst>
                                            <p:cond delay="1808"/>
                                          </p:stCondLst>
                                        </p:cTn>
                                        <p:tgtEl>
                                          <p:spTgt spid="155"/>
                                        </p:tgtEl>
                                      </p:cBhvr>
                                      <p:to x="100000" y="95000"/>
                                    </p:animScale>
                                    <p:animScale>
                                      <p:cBhvr>
                                        <p:cTn id="43" dur="166" decel="50000">
                                          <p:stCondLst>
                                            <p:cond delay="1834"/>
                                          </p:stCondLst>
                                        </p:cTn>
                                        <p:tgtEl>
                                          <p:spTgt spid="15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5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補充說明</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3647152"/>
          </a:xfrm>
          <a:prstGeom prst="rect">
            <a:avLst/>
          </a:prstGeom>
          <a:noFill/>
        </p:spPr>
        <p:txBody>
          <a:bodyPr wrap="square" rtlCol="0">
            <a:spAutoFit/>
          </a:bodyPr>
          <a:lstStyle/>
          <a:p>
            <a:pPr lvl="0">
              <a:spcBef>
                <a:spcPts val="600"/>
              </a:spcBef>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部</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107.4.11</a:t>
            </a:r>
          </a:p>
          <a:p>
            <a:pPr lvl="0">
              <a:spcBef>
                <a:spcPts val="600"/>
              </a:spcBef>
              <a:defRPr/>
            </a:pP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1070130382</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勞動基準法</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38</a:t>
            </a:r>
            <a:r>
              <a:rPr lang="zh-TW" altLang="en-US" sz="2400" dirty="0" smtClean="0">
                <a:solidFill>
                  <a:schemeClr val="tx2"/>
                </a:solidFill>
                <a:latin typeface="微軟正黑體" pitchFamily="34" charset="-120"/>
                <a:ea typeface="微軟正黑體" pitchFamily="34" charset="-120"/>
              </a:rPr>
              <a:t>條第</a:t>
            </a:r>
            <a:r>
              <a:rPr lang="en-US" altLang="zh-TW" sz="2400" dirty="0" smtClean="0">
                <a:solidFill>
                  <a:schemeClr val="tx2"/>
                </a:solidFill>
                <a:latin typeface="微軟正黑體" pitchFamily="34" charset="-120"/>
                <a:ea typeface="微軟正黑體" pitchFamily="34" charset="-120"/>
              </a:rPr>
              <a:t>4</a:t>
            </a:r>
            <a:r>
              <a:rPr lang="zh-TW" altLang="en-US" sz="2400" dirty="0" smtClean="0">
                <a:solidFill>
                  <a:schemeClr val="tx2"/>
                </a:solidFill>
                <a:latin typeface="微軟正黑體" pitchFamily="34" charset="-120"/>
                <a:ea typeface="微軟正黑體" pitchFamily="34" charset="-120"/>
              </a:rPr>
              <a:t>項</a:t>
            </a:r>
            <a:r>
              <a:rPr lang="zh-TW" altLang="en-US" sz="2400" dirty="0">
                <a:solidFill>
                  <a:schemeClr val="tx2"/>
                </a:solidFill>
                <a:latin typeface="微軟正黑體" pitchFamily="34" charset="-120"/>
                <a:ea typeface="微軟正黑體" pitchFamily="34" charset="-120"/>
              </a:rPr>
              <a:t>但書規定</a:t>
            </a:r>
            <a:r>
              <a:rPr lang="zh-TW" altLang="en-US" sz="2400" u="sng" dirty="0">
                <a:solidFill>
                  <a:schemeClr val="tx2"/>
                </a:solidFill>
                <a:latin typeface="微軟正黑體" pitchFamily="34" charset="-120"/>
                <a:ea typeface="微軟正黑體" pitchFamily="34" charset="-120"/>
              </a:rPr>
              <a:t>遞延特別休假之期限</a:t>
            </a:r>
            <a:r>
              <a:rPr lang="zh-TW" altLang="en-US" sz="2400" dirty="0">
                <a:solidFill>
                  <a:schemeClr val="tx2"/>
                </a:solidFill>
                <a:latin typeface="微軟正黑體" pitchFamily="34" charset="-120"/>
                <a:ea typeface="微軟正黑體" pitchFamily="34" charset="-120"/>
              </a:rPr>
              <a:t>疑義</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a:spcBef>
                <a:spcPts val="600"/>
              </a:spcBef>
              <a:defRPr/>
            </a:pPr>
            <a:r>
              <a:rPr lang="zh-TW" altLang="en-US" sz="2400" dirty="0">
                <a:solidFill>
                  <a:schemeClr val="tx2"/>
                </a:solidFill>
                <a:latin typeface="微軟正黑體" pitchFamily="34" charset="-120"/>
                <a:ea typeface="微軟正黑體" pitchFamily="34" charset="-120"/>
              </a:rPr>
              <a:t>特別休假經勞雇雙方協商遞延期間未及一年者（</a:t>
            </a:r>
            <a:r>
              <a:rPr lang="zh-TW" altLang="en-US" sz="2400" dirty="0" smtClean="0">
                <a:solidFill>
                  <a:schemeClr val="tx2"/>
                </a:solidFill>
                <a:latin typeface="微軟正黑體" pitchFamily="34" charset="-120"/>
                <a:ea typeface="微軟正黑體" pitchFamily="34" charset="-120"/>
              </a:rPr>
              <a:t>如</a:t>
            </a:r>
            <a:r>
              <a:rPr lang="en-US" altLang="zh-TW" sz="2400" dirty="0" smtClean="0">
                <a:solidFill>
                  <a:schemeClr val="tx2"/>
                </a:solidFill>
                <a:latin typeface="微軟正黑體" pitchFamily="34" charset="-120"/>
                <a:ea typeface="微軟正黑體" pitchFamily="34" charset="-120"/>
              </a:rPr>
              <a:t>3</a:t>
            </a:r>
            <a:r>
              <a:rPr lang="zh-TW" altLang="en-US" sz="2400" dirty="0" smtClean="0">
                <a:solidFill>
                  <a:schemeClr val="tx2"/>
                </a:solidFill>
                <a:latin typeface="微軟正黑體" pitchFamily="34" charset="-120"/>
                <a:ea typeface="微軟正黑體" pitchFamily="34" charset="-120"/>
              </a:rPr>
              <a:t>個</a:t>
            </a:r>
            <a:r>
              <a:rPr lang="zh-TW" altLang="en-US" sz="2400" dirty="0">
                <a:solidFill>
                  <a:schemeClr val="tx2"/>
                </a:solidFill>
                <a:latin typeface="微軟正黑體" pitchFamily="34" charset="-120"/>
                <a:ea typeface="微軟正黑體" pitchFamily="34" charset="-120"/>
              </a:rPr>
              <a:t>月），</a:t>
            </a:r>
            <a:r>
              <a:rPr lang="zh-TW" altLang="en-US" sz="2400" dirty="0" smtClean="0">
                <a:solidFill>
                  <a:schemeClr val="tx2"/>
                </a:solidFill>
                <a:latin typeface="微軟正黑體" pitchFamily="34" charset="-120"/>
                <a:ea typeface="微軟正黑體" pitchFamily="34" charset="-120"/>
              </a:rPr>
              <a:t>尚無不</a:t>
            </a:r>
            <a:r>
              <a:rPr lang="zh-TW" altLang="en-US" sz="2400" dirty="0">
                <a:solidFill>
                  <a:schemeClr val="tx2"/>
                </a:solidFill>
                <a:latin typeface="微軟正黑體" pitchFamily="34" charset="-120"/>
                <a:ea typeface="微軟正黑體" pitchFamily="34" charset="-120"/>
              </a:rPr>
              <a:t>可；其於屆期後經再次協商遞延（如</a:t>
            </a:r>
            <a:r>
              <a:rPr lang="zh-TW" altLang="en-US" sz="2400" dirty="0" smtClean="0">
                <a:solidFill>
                  <a:schemeClr val="tx2"/>
                </a:solidFill>
                <a:latin typeface="微軟正黑體" pitchFamily="34" charset="-120"/>
                <a:ea typeface="微軟正黑體" pitchFamily="34" charset="-120"/>
              </a:rPr>
              <a:t>遞延</a:t>
            </a:r>
            <a:r>
              <a:rPr lang="en-US" altLang="zh-TW" sz="2400" dirty="0" smtClean="0">
                <a:solidFill>
                  <a:schemeClr val="tx2"/>
                </a:solidFill>
                <a:latin typeface="微軟正黑體" pitchFamily="34" charset="-120"/>
                <a:ea typeface="微軟正黑體" pitchFamily="34" charset="-120"/>
              </a:rPr>
              <a:t>3</a:t>
            </a:r>
            <a:r>
              <a:rPr lang="zh-TW" altLang="en-US" sz="2400" dirty="0" smtClean="0">
                <a:solidFill>
                  <a:schemeClr val="tx2"/>
                </a:solidFill>
                <a:latin typeface="微軟正黑體" pitchFamily="34" charset="-120"/>
                <a:ea typeface="微軟正黑體" pitchFamily="34" charset="-120"/>
              </a:rPr>
              <a:t>個</a:t>
            </a:r>
            <a:r>
              <a:rPr lang="zh-TW" altLang="en-US" sz="2400" dirty="0">
                <a:solidFill>
                  <a:schemeClr val="tx2"/>
                </a:solidFill>
                <a:latin typeface="微軟正黑體" pitchFamily="34" charset="-120"/>
                <a:ea typeface="微軟正黑體" pitchFamily="34" charset="-120"/>
              </a:rPr>
              <a:t>月屆期後再</a:t>
            </a:r>
            <a:r>
              <a:rPr lang="zh-TW" altLang="en-US" sz="2400" dirty="0" smtClean="0">
                <a:solidFill>
                  <a:schemeClr val="tx2"/>
                </a:solidFill>
                <a:latin typeface="微軟正黑體" pitchFamily="34" charset="-120"/>
                <a:ea typeface="微軟正黑體" pitchFamily="34" charset="-120"/>
              </a:rPr>
              <a:t>協商遞延</a:t>
            </a:r>
            <a:r>
              <a:rPr lang="en-US" altLang="zh-TW" sz="2400" dirty="0" smtClean="0">
                <a:solidFill>
                  <a:schemeClr val="tx2"/>
                </a:solidFill>
                <a:latin typeface="微軟正黑體" pitchFamily="34" charset="-120"/>
                <a:ea typeface="微軟正黑體" pitchFamily="34" charset="-120"/>
              </a:rPr>
              <a:t>3</a:t>
            </a:r>
            <a:r>
              <a:rPr lang="zh-TW" altLang="en-US" sz="2400" dirty="0" smtClean="0">
                <a:solidFill>
                  <a:schemeClr val="tx2"/>
                </a:solidFill>
                <a:latin typeface="微軟正黑體" pitchFamily="34" charset="-120"/>
                <a:ea typeface="微軟正黑體" pitchFamily="34" charset="-120"/>
              </a:rPr>
              <a:t>個</a:t>
            </a:r>
            <a:r>
              <a:rPr lang="zh-TW" altLang="en-US" sz="2400" dirty="0">
                <a:solidFill>
                  <a:schemeClr val="tx2"/>
                </a:solidFill>
                <a:latin typeface="微軟正黑體" pitchFamily="34" charset="-120"/>
                <a:ea typeface="微軟正黑體" pitchFamily="34" charset="-120"/>
              </a:rPr>
              <a:t>月），亦屬可行，惟其</a:t>
            </a:r>
            <a:r>
              <a:rPr lang="zh-TW" altLang="en-US" sz="2400" u="sng" dirty="0">
                <a:solidFill>
                  <a:schemeClr val="tx2"/>
                </a:solidFill>
                <a:latin typeface="微軟正黑體" pitchFamily="34" charset="-120"/>
                <a:ea typeface="微軟正黑體" pitchFamily="34" charset="-120"/>
              </a:rPr>
              <a:t>實施期限仍不得逾</a:t>
            </a:r>
            <a:r>
              <a:rPr lang="zh-TW" altLang="en-US" sz="2400" b="1" u="sng" dirty="0">
                <a:solidFill>
                  <a:schemeClr val="tx2"/>
                </a:solidFill>
                <a:latin typeface="微軟正黑體" pitchFamily="34" charset="-120"/>
                <a:ea typeface="微軟正黑體" pitchFamily="34" charset="-120"/>
              </a:rPr>
              <a:t>次一年度</a:t>
            </a:r>
            <a:r>
              <a:rPr lang="zh-TW" altLang="en-US" sz="2400" u="sng" dirty="0">
                <a:solidFill>
                  <a:schemeClr val="tx2"/>
                </a:solidFill>
                <a:latin typeface="微軟正黑體" pitchFamily="34" charset="-120"/>
                <a:ea typeface="微軟正黑體" pitchFamily="34" charset="-120"/>
              </a:rPr>
              <a:t>之</a:t>
            </a:r>
            <a:r>
              <a:rPr lang="zh-TW" altLang="en-US" sz="2400" u="sng" dirty="0" smtClean="0">
                <a:solidFill>
                  <a:schemeClr val="tx2"/>
                </a:solidFill>
                <a:latin typeface="微軟正黑體" pitchFamily="34" charset="-120"/>
                <a:ea typeface="微軟正黑體" pitchFamily="34" charset="-120"/>
              </a:rPr>
              <a:t>末日</a:t>
            </a:r>
            <a:r>
              <a:rPr lang="zh-TW" altLang="en-US" sz="2400" dirty="0" smtClean="0">
                <a:solidFill>
                  <a:schemeClr val="tx2"/>
                </a:solidFill>
                <a:latin typeface="微軟正黑體" pitchFamily="34" charset="-120"/>
                <a:ea typeface="微軟正黑體" pitchFamily="34" charset="-120"/>
              </a:rPr>
              <a:t>。</a:t>
            </a:r>
            <a:r>
              <a:rPr lang="zh-TW" altLang="en-US" sz="2400" dirty="0">
                <a:solidFill>
                  <a:schemeClr val="tx2"/>
                </a:solidFill>
                <a:latin typeface="微軟正黑體" pitchFamily="34" charset="-120"/>
                <a:ea typeface="微軟正黑體" pitchFamily="34" charset="-120"/>
              </a:rPr>
              <a:t>又遞延之特別休假，於次一年度終結之末日仍未休之日數，雇主</a:t>
            </a:r>
            <a:r>
              <a:rPr lang="zh-TW" altLang="en-US" sz="2400" dirty="0" smtClean="0">
                <a:solidFill>
                  <a:schemeClr val="tx2"/>
                </a:solidFill>
                <a:latin typeface="微軟正黑體" pitchFamily="34" charset="-120"/>
                <a:ea typeface="微軟正黑體" pitchFamily="34" charset="-120"/>
              </a:rPr>
              <a:t>應發給</a:t>
            </a:r>
            <a:r>
              <a:rPr lang="zh-TW" altLang="en-US" sz="2400" dirty="0">
                <a:solidFill>
                  <a:schemeClr val="tx2"/>
                </a:solidFill>
                <a:latin typeface="微軟正黑體" pitchFamily="34" charset="-120"/>
                <a:ea typeface="微軟正黑體" pitchFamily="34" charset="-120"/>
              </a:rPr>
              <a:t>工資，</a:t>
            </a:r>
            <a:r>
              <a:rPr lang="zh-TW" altLang="en-US" sz="2400" b="1" dirty="0">
                <a:solidFill>
                  <a:schemeClr val="tx2"/>
                </a:solidFill>
                <a:latin typeface="微軟正黑體" pitchFamily="34" charset="-120"/>
                <a:ea typeface="微軟正黑體" pitchFamily="34" charset="-120"/>
              </a:rPr>
              <a:t>不得再行遞延</a:t>
            </a:r>
            <a:r>
              <a:rPr lang="zh-TW" altLang="en-US" sz="2400" dirty="0" smtClean="0">
                <a:solidFill>
                  <a:schemeClr val="tx2"/>
                </a:solidFill>
                <a:latin typeface="微軟正黑體" pitchFamily="34" charset="-120"/>
                <a:ea typeface="微軟正黑體" pitchFamily="34" charset="-120"/>
              </a:rPr>
              <a:t>。</a:t>
            </a:r>
            <a:endParaRPr lang="zh-TW" altLang="en-US" sz="2400" dirty="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5643584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雇主使勞工</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於休息</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日出勤工作，遇有天災</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2831544"/>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107.3.14</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勞動條</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2</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1070130380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天然災害發生時（後），勞工是否出勤，應以安全為首要考量，</a:t>
            </a:r>
            <a:r>
              <a:rPr lang="zh-TW" altLang="en-US" sz="2400" dirty="0" smtClean="0">
                <a:solidFill>
                  <a:schemeClr val="tx2"/>
                </a:solidFill>
                <a:latin typeface="微軟正黑體" pitchFamily="34" charset="-120"/>
                <a:ea typeface="微軟正黑體" pitchFamily="34" charset="-120"/>
              </a:rPr>
              <a:t>本部改制</a:t>
            </a:r>
            <a:r>
              <a:rPr lang="zh-TW" altLang="en-US" sz="2400" dirty="0">
                <a:solidFill>
                  <a:schemeClr val="tx2"/>
                </a:solidFill>
                <a:latin typeface="微軟正黑體" pitchFamily="34" charset="-120"/>
                <a:ea typeface="微軟正黑體" pitchFamily="34" charset="-120"/>
              </a:rPr>
              <a:t>前之行政院勞工委員會業訂定「天然災害發生事業單位勞工</a:t>
            </a:r>
            <a:r>
              <a:rPr lang="zh-TW" altLang="en-US" sz="2400" dirty="0" smtClean="0">
                <a:solidFill>
                  <a:schemeClr val="tx2"/>
                </a:solidFill>
                <a:latin typeface="微軟正黑體" pitchFamily="34" charset="-120"/>
                <a:ea typeface="微軟正黑體" pitchFamily="34" charset="-120"/>
              </a:rPr>
              <a:t>出勤管理</a:t>
            </a:r>
            <a:r>
              <a:rPr lang="zh-TW" altLang="en-US" sz="2400" dirty="0">
                <a:solidFill>
                  <a:schemeClr val="tx2"/>
                </a:solidFill>
                <a:latin typeface="微軟正黑體" pitchFamily="34" charset="-120"/>
                <a:ea typeface="微軟正黑體" pitchFamily="34" charset="-120"/>
              </a:rPr>
              <a:t>及工資給付要點」，以作為勞工出勤管理及工資給付相關事項</a:t>
            </a:r>
            <a:r>
              <a:rPr lang="zh-TW" altLang="en-US" sz="2400" dirty="0" smtClean="0">
                <a:solidFill>
                  <a:schemeClr val="tx2"/>
                </a:solidFill>
                <a:latin typeface="微軟正黑體" pitchFamily="34" charset="-120"/>
                <a:ea typeface="微軟正黑體" pitchFamily="34" charset="-120"/>
              </a:rPr>
              <a:t>之規範。</a:t>
            </a:r>
            <a:endParaRPr lang="en-US" altLang="zh-TW" sz="2400" dirty="0" smtClean="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404627215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雇主使勞工</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於休息</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日出勤工作，遇有天災</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107.3.14</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1070130380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爰勞工</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縱原同意</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於</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-36》</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所定休息</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日出勤，嗣遇有天然災害發生，並經勞工工作所在地、居住地</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或其</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正常上（下）班必經地區之該管轄區首長，依「天然災害停止</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辦公及</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上課作業辦法」規定通報停止辦公，勞工可不出勤，雇主不得</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視為曠工</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、遲到或強迫勞工以事假或其他假別處理，且不得強迫勞工補</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行工作</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、扣發全勤獎金、解僱或為其他不利之處分</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6665690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雇主使勞工</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於休息</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日出勤工作，遇有天災</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8315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107.3.14</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1070130380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復</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因天然災害之</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發生</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不可歸責於勞工，勞工已於休息日出勤工作者，勞雇任一方如基</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於安全</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考量停止繼續工作，已出勤時段之工資及工時，仍應依本法</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項（休息日待遇）及第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36</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a:t>
            </a:r>
            <a:r>
              <a:rPr lang="zh-TW" altLang="en-US" sz="2400" dirty="0">
                <a:solidFill>
                  <a:schemeClr val="tx2"/>
                </a:solidFill>
                <a:latin typeface="微軟正黑體" pitchFamily="34" charset="-120"/>
                <a:ea typeface="微軟正黑體" pitchFamily="34" charset="-120"/>
              </a:rPr>
              <a:t>項</a:t>
            </a:r>
            <a:r>
              <a:rPr lang="zh-TW" altLang="en-US" sz="2400" dirty="0" smtClean="0">
                <a:solidFill>
                  <a:schemeClr val="tx2"/>
                </a:solidFill>
                <a:latin typeface="微軟正黑體" pitchFamily="34" charset="-120"/>
                <a:ea typeface="微軟正黑體" pitchFamily="34" charset="-120"/>
              </a:rPr>
              <a:t>（延長工時不受限）</a:t>
            </a:r>
            <a:r>
              <a:rPr lang="zh-TW" altLang="en-US" sz="2400" dirty="0">
                <a:solidFill>
                  <a:schemeClr val="tx2"/>
                </a:solidFill>
                <a:latin typeface="微軟正黑體" pitchFamily="34" charset="-120"/>
                <a:ea typeface="微軟正黑體" pitchFamily="34" charset="-120"/>
              </a:rPr>
              <a:t>本文</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規定辦理</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48070903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雇主使勞工</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於休息</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日出勤工作，遇有天災</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107.3.14</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1070130380</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次</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依本法施行細則</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20</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條之</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1</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規定</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略以：「本法所定雇主延長</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勞工</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工作之時間如下：</a:t>
            </a:r>
            <a:r>
              <a:rPr kumimoji="0" lang="en-US" altLang="zh-TW"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二、勞工於本法</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36</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所定休息日工作之</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時間</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。」茲因休息日工作之時間，性質為延長工作時間，爰雇主因</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天災、</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事變或突發事件，有使勞工在休息日工作之必要者，並應依本法</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32</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規定，於工作開始</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後</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內通知工會；無工會</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組織者</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，應報當地主管機關備查，並應於</a:t>
            </a:r>
            <a:r>
              <a:rPr kumimoji="0" lang="zh-TW" altLang="en-US" sz="2400" b="1"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事後補給勞工適當之休息</a:t>
            </a:r>
            <a:r>
              <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186693629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加班之認定疑義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016484"/>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103.5.8</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字第</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1030061187</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勞工</a:t>
            </a:r>
            <a:r>
              <a:rPr lang="zh-TW" altLang="en-US" sz="2400" dirty="0">
                <a:solidFill>
                  <a:schemeClr val="tx2"/>
                </a:solidFill>
                <a:latin typeface="微軟正黑體" pitchFamily="34" charset="-120"/>
                <a:ea typeface="微軟正黑體" pitchFamily="34" charset="-120"/>
              </a:rPr>
              <a:t>應從事之工作、</a:t>
            </a:r>
            <a:r>
              <a:rPr lang="zh-TW" altLang="en-US" sz="2400" u="sng" dirty="0">
                <a:solidFill>
                  <a:schemeClr val="tx2"/>
                </a:solidFill>
                <a:latin typeface="微軟正黑體" pitchFamily="34" charset="-120"/>
                <a:ea typeface="微軟正黑體" pitchFamily="34" charset="-120"/>
              </a:rPr>
              <a:t>工作開始及終止之時間</a:t>
            </a:r>
            <a:r>
              <a:rPr lang="zh-TW" altLang="en-US" sz="2400" dirty="0">
                <a:solidFill>
                  <a:schemeClr val="tx2"/>
                </a:solidFill>
                <a:latin typeface="微軟正黑體" pitchFamily="34" charset="-120"/>
                <a:ea typeface="微軟正黑體" pitchFamily="34" charset="-120"/>
              </a:rPr>
              <a:t>等事項，</a:t>
            </a:r>
            <a:r>
              <a:rPr lang="zh-TW" altLang="en-US" sz="2400" u="sng" dirty="0">
                <a:solidFill>
                  <a:schemeClr val="tx2"/>
                </a:solidFill>
                <a:latin typeface="微軟正黑體" pitchFamily="34" charset="-120"/>
                <a:ea typeface="微軟正黑體" pitchFamily="34" charset="-120"/>
              </a:rPr>
              <a:t>應於</a:t>
            </a:r>
            <a:r>
              <a:rPr lang="zh-TW" altLang="en-US" sz="2400" b="1" u="sng" dirty="0">
                <a:solidFill>
                  <a:schemeClr val="tx2"/>
                </a:solidFill>
                <a:latin typeface="微軟正黑體" pitchFamily="34" charset="-120"/>
                <a:ea typeface="微軟正黑體" pitchFamily="34" charset="-120"/>
              </a:rPr>
              <a:t>勞動</a:t>
            </a:r>
            <a:r>
              <a:rPr lang="zh-TW" altLang="en-US" sz="2400" b="1" u="sng" dirty="0" smtClean="0">
                <a:solidFill>
                  <a:schemeClr val="tx2"/>
                </a:solidFill>
                <a:latin typeface="微軟正黑體" pitchFamily="34" charset="-120"/>
                <a:ea typeface="微軟正黑體" pitchFamily="34" charset="-120"/>
              </a:rPr>
              <a:t>契約</a:t>
            </a:r>
            <a:r>
              <a:rPr lang="zh-TW" altLang="en-US" sz="2400" u="sng" dirty="0">
                <a:solidFill>
                  <a:schemeClr val="tx2"/>
                </a:solidFill>
                <a:latin typeface="微軟正黑體" pitchFamily="34" charset="-120"/>
                <a:ea typeface="微軟正黑體" pitchFamily="34" charset="-120"/>
              </a:rPr>
              <a:t>中約定</a:t>
            </a:r>
            <a:r>
              <a:rPr lang="zh-TW" altLang="en-US" sz="2400" dirty="0">
                <a:solidFill>
                  <a:schemeClr val="tx2"/>
                </a:solidFill>
                <a:latin typeface="微軟正黑體" pitchFamily="34" charset="-120"/>
                <a:ea typeface="微軟正黑體" pitchFamily="34" charset="-120"/>
              </a:rPr>
              <a:t>，勞動基準法施行細則</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7</a:t>
            </a:r>
            <a:r>
              <a:rPr lang="zh-TW" altLang="en-US" sz="2400" dirty="0" smtClean="0">
                <a:solidFill>
                  <a:schemeClr val="tx2"/>
                </a:solidFill>
                <a:latin typeface="微軟正黑體" pitchFamily="34" charset="-120"/>
                <a:ea typeface="微軟正黑體" pitchFamily="34" charset="-120"/>
              </a:rPr>
              <a:t>條</a:t>
            </a:r>
            <a:r>
              <a:rPr lang="zh-TW" altLang="en-US" sz="2400" dirty="0">
                <a:solidFill>
                  <a:schemeClr val="tx2"/>
                </a:solidFill>
                <a:latin typeface="微軟正黑體" pitchFamily="34" charset="-120"/>
                <a:ea typeface="微軟正黑體" pitchFamily="34" charset="-120"/>
              </a:rPr>
              <a:t>定有明文，所稱</a:t>
            </a:r>
            <a:r>
              <a:rPr lang="zh-TW" altLang="en-US" sz="2400" b="1" u="sng" dirty="0">
                <a:solidFill>
                  <a:schemeClr val="tx2"/>
                </a:solidFill>
                <a:latin typeface="微軟正黑體" pitchFamily="34" charset="-120"/>
                <a:ea typeface="微軟正黑體" pitchFamily="34" charset="-120"/>
              </a:rPr>
              <a:t>工作時間</a:t>
            </a:r>
            <a:r>
              <a:rPr lang="zh-TW" altLang="en-US" sz="2400" dirty="0" smtClean="0">
                <a:solidFill>
                  <a:schemeClr val="tx2"/>
                </a:solidFill>
                <a:latin typeface="微軟正黑體" pitchFamily="34" charset="-120"/>
                <a:ea typeface="微軟正黑體" pitchFamily="34" charset="-120"/>
              </a:rPr>
              <a:t>係指</a:t>
            </a:r>
            <a:r>
              <a:rPr lang="zh-TW" altLang="en-US" sz="2400" u="sng" dirty="0">
                <a:solidFill>
                  <a:schemeClr val="tx2"/>
                </a:solidFill>
                <a:latin typeface="微軟正黑體" pitchFamily="34" charset="-120"/>
                <a:ea typeface="微軟正黑體" pitchFamily="34" charset="-120"/>
              </a:rPr>
              <a:t>在雇主指揮監督之下，於雇主之設施內或指定之場所，提供勞務</a:t>
            </a:r>
            <a:r>
              <a:rPr lang="zh-TW" altLang="en-US" sz="2400" u="sng" dirty="0" smtClean="0">
                <a:solidFill>
                  <a:schemeClr val="tx2"/>
                </a:solidFill>
                <a:latin typeface="微軟正黑體" pitchFamily="34" charset="-120"/>
                <a:ea typeface="微軟正黑體" pitchFamily="34" charset="-120"/>
              </a:rPr>
              <a:t>或受</a:t>
            </a:r>
            <a:r>
              <a:rPr lang="zh-TW" altLang="en-US" sz="2400" u="sng" dirty="0">
                <a:solidFill>
                  <a:schemeClr val="tx2"/>
                </a:solidFill>
                <a:latin typeface="微軟正黑體" pitchFamily="34" charset="-120"/>
                <a:ea typeface="微軟正黑體" pitchFamily="34" charset="-120"/>
              </a:rPr>
              <a:t>令等待提供勞務之時間</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事業單位如於</a:t>
            </a:r>
            <a:r>
              <a:rPr lang="zh-TW" altLang="en-US" sz="2400" b="1" dirty="0">
                <a:solidFill>
                  <a:schemeClr val="tx2"/>
                </a:solidFill>
                <a:latin typeface="微軟正黑體" pitchFamily="34" charset="-120"/>
                <a:ea typeface="微軟正黑體" pitchFamily="34" charset="-120"/>
              </a:rPr>
              <a:t>工作規則</a:t>
            </a:r>
            <a:r>
              <a:rPr lang="zh-TW" altLang="en-US" sz="2400" dirty="0">
                <a:solidFill>
                  <a:schemeClr val="tx2"/>
                </a:solidFill>
                <a:latin typeface="微軟正黑體" pitchFamily="34" charset="-120"/>
                <a:ea typeface="微軟正黑體" pitchFamily="34" charset="-120"/>
              </a:rPr>
              <a:t>內規定勞工</a:t>
            </a:r>
            <a:r>
              <a:rPr lang="zh-TW" altLang="en-US" sz="2400" u="sng" dirty="0">
                <a:solidFill>
                  <a:schemeClr val="tx2"/>
                </a:solidFill>
                <a:latin typeface="微軟正黑體" pitchFamily="34" charset="-120"/>
                <a:ea typeface="微軟正黑體" pitchFamily="34" charset="-120"/>
              </a:rPr>
              <a:t>延長工時應事先申請</a:t>
            </a:r>
            <a:r>
              <a:rPr lang="zh-TW" altLang="en-US" sz="2400" dirty="0">
                <a:solidFill>
                  <a:schemeClr val="tx2"/>
                </a:solidFill>
                <a:latin typeface="微軟正黑體" pitchFamily="34" charset="-120"/>
                <a:ea typeface="微軟正黑體" pitchFamily="34" charset="-120"/>
              </a:rPr>
              <a:t>，</a:t>
            </a:r>
            <a:r>
              <a:rPr lang="zh-TW" altLang="en-US" sz="2400" u="sng" dirty="0">
                <a:solidFill>
                  <a:schemeClr val="tx2"/>
                </a:solidFill>
                <a:latin typeface="微軟正黑體" pitchFamily="34" charset="-120"/>
                <a:ea typeface="微軟正黑體" pitchFamily="34" charset="-120"/>
              </a:rPr>
              <a:t>經同意後</a:t>
            </a:r>
            <a:r>
              <a:rPr lang="zh-TW" altLang="en-US" sz="2400" u="sng" dirty="0" smtClean="0">
                <a:solidFill>
                  <a:schemeClr val="tx2"/>
                </a:solidFill>
                <a:latin typeface="微軟正黑體" pitchFamily="34" charset="-120"/>
                <a:ea typeface="微軟正黑體" pitchFamily="34" charset="-120"/>
              </a:rPr>
              <a:t>其工作</a:t>
            </a:r>
            <a:r>
              <a:rPr lang="zh-TW" altLang="en-US" sz="2400" u="sng" dirty="0">
                <a:solidFill>
                  <a:schemeClr val="tx2"/>
                </a:solidFill>
                <a:latin typeface="微軟正黑體" pitchFamily="34" charset="-120"/>
                <a:ea typeface="微軟正黑體" pitchFamily="34" charset="-120"/>
              </a:rPr>
              <a:t>時間始准延長</a:t>
            </a:r>
            <a:r>
              <a:rPr lang="zh-TW" altLang="en-US" sz="2400" dirty="0">
                <a:solidFill>
                  <a:schemeClr val="tx2"/>
                </a:solidFill>
                <a:latin typeface="微軟正黑體" pitchFamily="34" charset="-120"/>
                <a:ea typeface="微軟正黑體" pitchFamily="34" charset="-120"/>
              </a:rPr>
              <a:t>，該工作規則如無其他違反強制禁止規定等情事</a:t>
            </a:r>
            <a:r>
              <a:rPr lang="zh-TW" altLang="en-US" sz="2400" dirty="0" smtClean="0">
                <a:solidFill>
                  <a:schemeClr val="tx2"/>
                </a:solidFill>
                <a:latin typeface="微軟正黑體" pitchFamily="34" charset="-120"/>
                <a:ea typeface="微軟正黑體" pitchFamily="34" charset="-120"/>
              </a:rPr>
              <a:t>，應</a:t>
            </a:r>
            <a:r>
              <a:rPr lang="zh-TW" altLang="en-US" sz="2400" dirty="0">
                <a:solidFill>
                  <a:schemeClr val="tx2"/>
                </a:solidFill>
                <a:latin typeface="微軟正黑體" pitchFamily="34" charset="-120"/>
                <a:ea typeface="微軟正黑體" pitchFamily="34" charset="-120"/>
              </a:rPr>
              <a:t>無不可</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196290657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加班之認定疑義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6471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103.5.8</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1030061187</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惟</a:t>
            </a:r>
            <a:r>
              <a:rPr kumimoji="0" lang="zh-TW" altLang="en-US" sz="2400" b="0" i="0" u="none"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勞工於工作場所超過正常工作時間自動提供勞務，</a:t>
            </a:r>
            <a:r>
              <a:rPr kumimoji="0" lang="zh-TW" altLang="en-US" sz="2400" b="0" i="0" u="sng"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雇主如</a:t>
            </a:r>
            <a:r>
              <a:rPr kumimoji="0" lang="zh-TW" altLang="en-US" sz="2400" b="0" i="0" u="sng"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未於當場為反對之意思表示或防止之措施者</a:t>
            </a:r>
            <a:r>
              <a:rPr kumimoji="0" lang="zh-TW" altLang="en-US" sz="2400" b="0" i="0" u="none"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其提供勞務時間仍</a:t>
            </a:r>
            <a:r>
              <a:rPr kumimoji="0" lang="zh-TW" altLang="en-US" sz="2400" b="0" i="0" u="sng"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屬工作</a:t>
            </a:r>
            <a:r>
              <a:rPr kumimoji="0" lang="zh-TW" altLang="en-US" sz="2400" b="0" i="0" u="sng"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時間</a:t>
            </a:r>
            <a:r>
              <a:rPr kumimoji="0" lang="zh-TW" altLang="en-US" sz="2400" b="0" i="0" u="none"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，並依勞動基準法計給工資</a:t>
            </a:r>
            <a:r>
              <a:rPr kumimoji="0" lang="zh-TW" altLang="en-US"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rgbClr val="1F497D"/>
                </a:solidFill>
                <a:latin typeface="微軟正黑體" pitchFamily="34" charset="-120"/>
                <a:ea typeface="微軟正黑體" pitchFamily="34" charset="-120"/>
              </a:rPr>
              <a:t>又勞動基準法第</a:t>
            </a:r>
            <a:r>
              <a:rPr lang="en-US" altLang="zh-TW" sz="2400" dirty="0">
                <a:solidFill>
                  <a:srgbClr val="1F497D"/>
                </a:solidFill>
                <a:latin typeface="微軟正黑體" pitchFamily="34" charset="-120"/>
                <a:ea typeface="微軟正黑體" pitchFamily="34" charset="-120"/>
              </a:rPr>
              <a:t>30</a:t>
            </a:r>
            <a:r>
              <a:rPr lang="zh-TW" altLang="en-US" sz="2400" dirty="0">
                <a:solidFill>
                  <a:srgbClr val="1F497D"/>
                </a:solidFill>
                <a:latin typeface="微軟正黑體" pitchFamily="34" charset="-120"/>
                <a:ea typeface="微軟正黑體" pitchFamily="34" charset="-120"/>
              </a:rPr>
              <a:t>條第</a:t>
            </a:r>
            <a:r>
              <a:rPr lang="en-US" altLang="zh-TW" sz="2400" dirty="0">
                <a:solidFill>
                  <a:srgbClr val="1F497D"/>
                </a:solidFill>
                <a:latin typeface="微軟正黑體" pitchFamily="34" charset="-120"/>
                <a:ea typeface="微軟正黑體" pitchFamily="34" charset="-120"/>
              </a:rPr>
              <a:t>5</a:t>
            </a:r>
            <a:r>
              <a:rPr lang="zh-TW" altLang="en-US" sz="2400" dirty="0">
                <a:solidFill>
                  <a:srgbClr val="1F497D"/>
                </a:solidFill>
                <a:latin typeface="微軟正黑體" pitchFamily="34" charset="-120"/>
                <a:ea typeface="微軟正黑體" pitchFamily="34" charset="-120"/>
              </a:rPr>
              <a:t>項規定，雇主應置備勞工簽到簿或出勤卡，逐日記載勞工出勤情形至分鐘為止。爰勞工延長工作時間提供勞務，雇主尚不得謂不知情而主張免責</a:t>
            </a:r>
            <a:r>
              <a:rPr lang="zh-TW" altLang="en-US" sz="2400" dirty="0" smtClean="0">
                <a:solidFill>
                  <a:srgbClr val="1F497D"/>
                </a:solidFill>
                <a:latin typeface="微軟正黑體" pitchFamily="34" charset="-120"/>
                <a:ea typeface="微軟正黑體" pitchFamily="34" charset="-120"/>
              </a:rPr>
              <a:t>。</a:t>
            </a:r>
            <a:endParaRPr lang="zh-TW" altLang="en-US" sz="2400" dirty="0">
              <a:solidFill>
                <a:srgbClr val="1F497D"/>
              </a:solidFill>
              <a:latin typeface="微軟正黑體" pitchFamily="34" charset="-120"/>
              <a:ea typeface="微軟正黑體" pitchFamily="34" charset="-120"/>
            </a:endParaRPr>
          </a:p>
        </p:txBody>
      </p:sp>
    </p:spTree>
    <p:extLst>
      <p:ext uri="{BB962C8B-B14F-4D97-AF65-F5344CB8AC3E}">
        <p14:creationId xmlns:p14="http://schemas.microsoft.com/office/powerpoint/2010/main" val="28348146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輪值人員請假疑義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70208"/>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105.1.26</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1050130186</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依勞動基準法</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30</a:t>
            </a:r>
            <a:r>
              <a:rPr lang="zh-TW" altLang="en-US" sz="2400" dirty="0" smtClean="0">
                <a:solidFill>
                  <a:schemeClr val="tx2"/>
                </a:solidFill>
                <a:latin typeface="微軟正黑體" pitchFamily="34" charset="-120"/>
                <a:ea typeface="微軟正黑體" pitchFamily="34" charset="-120"/>
              </a:rPr>
              <a:t>條</a:t>
            </a:r>
            <a:r>
              <a:rPr lang="zh-TW" altLang="en-US" sz="2400" dirty="0">
                <a:solidFill>
                  <a:schemeClr val="tx2"/>
                </a:solidFill>
                <a:latin typeface="微軟正黑體" pitchFamily="34" charset="-120"/>
                <a:ea typeface="微軟正黑體" pitchFamily="34" charset="-120"/>
              </a:rPr>
              <a:t>規定，勞工正常工作時間，每日不得</a:t>
            </a:r>
            <a:r>
              <a:rPr lang="zh-TW" altLang="en-US" sz="2400" dirty="0" smtClean="0">
                <a:solidFill>
                  <a:schemeClr val="tx2"/>
                </a:solidFill>
                <a:latin typeface="微軟正黑體" pitchFamily="34" charset="-120"/>
                <a:ea typeface="微軟正黑體" pitchFamily="34" charset="-120"/>
              </a:rPr>
              <a:t>超過</a:t>
            </a:r>
            <a:r>
              <a:rPr lang="en-US" altLang="zh-TW" sz="2400" dirty="0" smtClean="0">
                <a:solidFill>
                  <a:schemeClr val="tx2"/>
                </a:solidFill>
                <a:latin typeface="微軟正黑體" pitchFamily="34" charset="-120"/>
                <a:ea typeface="微軟正黑體" pitchFamily="34" charset="-120"/>
              </a:rPr>
              <a:t>8</a:t>
            </a:r>
            <a:r>
              <a:rPr lang="zh-TW" altLang="en-US" sz="2400" dirty="0" smtClean="0">
                <a:solidFill>
                  <a:schemeClr val="tx2"/>
                </a:solidFill>
                <a:latin typeface="微軟正黑體" pitchFamily="34" charset="-120"/>
                <a:ea typeface="微軟正黑體" pitchFamily="34" charset="-120"/>
              </a:rPr>
              <a:t>小時</a:t>
            </a:r>
            <a:r>
              <a:rPr lang="zh-TW" altLang="en-US" sz="2400" dirty="0">
                <a:solidFill>
                  <a:schemeClr val="tx2"/>
                </a:solidFill>
                <a:latin typeface="微軟正黑體" pitchFamily="34" charset="-120"/>
                <a:ea typeface="微軟正黑體" pitchFamily="34" charset="-120"/>
              </a:rPr>
              <a:t>，每週不得</a:t>
            </a:r>
            <a:r>
              <a:rPr lang="zh-TW" altLang="en-US" sz="2400" dirty="0" smtClean="0">
                <a:solidFill>
                  <a:schemeClr val="tx2"/>
                </a:solidFill>
                <a:latin typeface="微軟正黑體" pitchFamily="34" charset="-120"/>
                <a:ea typeface="微軟正黑體" pitchFamily="34" charset="-120"/>
              </a:rPr>
              <a:t>超過</a:t>
            </a:r>
            <a:r>
              <a:rPr lang="en-US" altLang="zh-TW" sz="2400" dirty="0" smtClean="0">
                <a:solidFill>
                  <a:schemeClr val="tx2"/>
                </a:solidFill>
                <a:latin typeface="微軟正黑體" pitchFamily="34" charset="-120"/>
                <a:ea typeface="微軟正黑體" pitchFamily="34" charset="-120"/>
              </a:rPr>
              <a:t>40</a:t>
            </a:r>
            <a:r>
              <a:rPr lang="zh-TW" altLang="en-US" sz="2400" dirty="0" smtClean="0">
                <a:solidFill>
                  <a:schemeClr val="tx2"/>
                </a:solidFill>
                <a:latin typeface="微軟正黑體" pitchFamily="34" charset="-120"/>
                <a:ea typeface="微軟正黑體" pitchFamily="34" charset="-120"/>
              </a:rPr>
              <a:t>小時</a:t>
            </a:r>
            <a:r>
              <a:rPr lang="zh-TW" altLang="en-US" sz="2400" dirty="0">
                <a:solidFill>
                  <a:schemeClr val="tx2"/>
                </a:solidFill>
                <a:latin typeface="微軟正黑體" pitchFamily="34" charset="-120"/>
                <a:ea typeface="微軟正黑體" pitchFamily="34" charset="-120"/>
              </a:rPr>
              <a:t>。復依同法施行細則</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7 </a:t>
            </a:r>
            <a:r>
              <a:rPr lang="zh-TW" altLang="en-US" sz="2400" dirty="0">
                <a:solidFill>
                  <a:schemeClr val="tx2"/>
                </a:solidFill>
                <a:latin typeface="微軟正黑體" pitchFamily="34" charset="-120"/>
                <a:ea typeface="微軟正黑體" pitchFamily="34" charset="-120"/>
              </a:rPr>
              <a:t>條規定，</a:t>
            </a:r>
            <a:r>
              <a:rPr lang="zh-TW" altLang="en-US" sz="2400" dirty="0" smtClean="0">
                <a:solidFill>
                  <a:schemeClr val="tx2"/>
                </a:solidFill>
                <a:latin typeface="微軟正黑體" pitchFamily="34" charset="-120"/>
                <a:ea typeface="微軟正黑體" pitchFamily="34" charset="-120"/>
              </a:rPr>
              <a:t>勞工</a:t>
            </a:r>
            <a:r>
              <a:rPr lang="zh-TW" altLang="en-US" sz="2400" dirty="0">
                <a:solidFill>
                  <a:schemeClr val="tx2"/>
                </a:solidFill>
                <a:latin typeface="微軟正黑體" pitchFamily="34" charset="-120"/>
                <a:ea typeface="微軟正黑體" pitchFamily="34" charset="-120"/>
              </a:rPr>
              <a:t>工作開始及終止之時間、休息時間、休假、例假、請假等有關</a:t>
            </a:r>
            <a:r>
              <a:rPr lang="zh-TW" altLang="en-US" sz="2400" dirty="0" smtClean="0">
                <a:solidFill>
                  <a:schemeClr val="tx2"/>
                </a:solidFill>
                <a:latin typeface="微軟正黑體" pitchFamily="34" charset="-120"/>
                <a:ea typeface="微軟正黑體" pitchFamily="34" charset="-120"/>
              </a:rPr>
              <a:t>事項，</a:t>
            </a:r>
            <a:r>
              <a:rPr lang="zh-TW" altLang="en-US" sz="2400" dirty="0">
                <a:solidFill>
                  <a:schemeClr val="tx2"/>
                </a:solidFill>
                <a:latin typeface="微軟正黑體" pitchFamily="34" charset="-120"/>
                <a:ea typeface="微軟正黑體" pitchFamily="34" charset="-120"/>
              </a:rPr>
              <a:t>應由勞雇雙方於勞動契約約定。至</a:t>
            </a:r>
            <a:r>
              <a:rPr lang="zh-TW" altLang="en-US" sz="2400" u="sng" dirty="0">
                <a:solidFill>
                  <a:schemeClr val="tx2"/>
                </a:solidFill>
                <a:latin typeface="微軟正黑體" pitchFamily="34" charset="-120"/>
                <a:ea typeface="微軟正黑體" pitchFamily="34" charset="-120"/>
              </a:rPr>
              <a:t>勞工請假當日抵扣之時數</a:t>
            </a:r>
            <a:r>
              <a:rPr lang="zh-TW" altLang="en-US" sz="2400" dirty="0">
                <a:solidFill>
                  <a:schemeClr val="tx2"/>
                </a:solidFill>
                <a:latin typeface="微軟正黑體" pitchFamily="34" charset="-120"/>
                <a:ea typeface="微軟正黑體" pitchFamily="34" charset="-120"/>
              </a:rPr>
              <a:t>，</a:t>
            </a:r>
            <a:r>
              <a:rPr lang="zh-TW" altLang="en-US" sz="2400" u="sng" dirty="0">
                <a:solidFill>
                  <a:schemeClr val="tx2"/>
                </a:solidFill>
                <a:latin typeface="微軟正黑體" pitchFamily="34" charset="-120"/>
                <a:ea typeface="微軟正黑體" pitchFamily="34" charset="-120"/>
              </a:rPr>
              <a:t>應</a:t>
            </a:r>
            <a:r>
              <a:rPr lang="zh-TW" altLang="en-US" sz="2400" u="sng" dirty="0" smtClean="0">
                <a:solidFill>
                  <a:schemeClr val="tx2"/>
                </a:solidFill>
                <a:latin typeface="微軟正黑體" pitchFamily="34" charset="-120"/>
                <a:ea typeface="微軟正黑體" pitchFamily="34" charset="-120"/>
              </a:rPr>
              <a:t>以該</a:t>
            </a:r>
            <a:r>
              <a:rPr lang="zh-TW" altLang="en-US" sz="2400" u="sng" dirty="0">
                <a:solidFill>
                  <a:schemeClr val="tx2"/>
                </a:solidFill>
                <a:latin typeface="微軟正黑體" pitchFamily="34" charset="-120"/>
                <a:ea typeface="微軟正黑體" pitchFamily="34" charset="-120"/>
              </a:rPr>
              <a:t>日約定之</a:t>
            </a:r>
            <a:r>
              <a:rPr lang="zh-TW" altLang="en-US" sz="2400" b="1" u="sng" dirty="0">
                <a:solidFill>
                  <a:schemeClr val="tx2"/>
                </a:solidFill>
                <a:latin typeface="微軟正黑體" pitchFamily="34" charset="-120"/>
                <a:ea typeface="微軟正黑體" pitchFamily="34" charset="-120"/>
              </a:rPr>
              <a:t>正常工作時數</a:t>
            </a:r>
            <a:r>
              <a:rPr lang="zh-TW" altLang="en-US" sz="2400" u="sng" dirty="0">
                <a:solidFill>
                  <a:schemeClr val="tx2"/>
                </a:solidFill>
                <a:latin typeface="微軟正黑體" pitchFamily="34" charset="-120"/>
                <a:ea typeface="微軟正黑體" pitchFamily="34" charset="-120"/>
              </a:rPr>
              <a:t>為限</a:t>
            </a:r>
            <a:r>
              <a:rPr lang="zh-TW" altLang="en-US" sz="2400" dirty="0" smtClean="0">
                <a:solidFill>
                  <a:schemeClr val="tx2"/>
                </a:solidFill>
                <a:latin typeface="微軟正黑體" pitchFamily="34" charset="-120"/>
                <a:ea typeface="微軟正黑體" pitchFamily="34" charset="-120"/>
              </a:rPr>
              <a:t>。</a:t>
            </a:r>
            <a:endParaRPr lang="zh-TW" altLang="en-US" sz="2400" dirty="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91613446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勞工遲到</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之時間應否</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納入工作時間疑義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385816"/>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104.11.17</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1040132417</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依勞動基準法施行細則</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7</a:t>
            </a:r>
            <a:r>
              <a:rPr lang="zh-TW" altLang="en-US" sz="2400" dirty="0" smtClean="0">
                <a:solidFill>
                  <a:schemeClr val="tx2"/>
                </a:solidFill>
                <a:latin typeface="微軟正黑體" pitchFamily="34" charset="-120"/>
                <a:ea typeface="微軟正黑體" pitchFamily="34" charset="-120"/>
              </a:rPr>
              <a:t>條</a:t>
            </a:r>
            <a:r>
              <a:rPr lang="zh-TW" altLang="en-US" sz="2400" dirty="0">
                <a:solidFill>
                  <a:schemeClr val="tx2"/>
                </a:solidFill>
                <a:latin typeface="微軟正黑體" pitchFamily="34" charset="-120"/>
                <a:ea typeface="微軟正黑體" pitchFamily="34" charset="-120"/>
              </a:rPr>
              <a:t>規定，勞工工作開始及終止之時間</a:t>
            </a:r>
            <a:r>
              <a:rPr lang="zh-TW" altLang="en-US" sz="2400" dirty="0" smtClean="0">
                <a:solidFill>
                  <a:schemeClr val="tx2"/>
                </a:solidFill>
                <a:latin typeface="微軟正黑體" pitchFamily="34" charset="-120"/>
                <a:ea typeface="微軟正黑體" pitchFamily="34" charset="-120"/>
              </a:rPr>
              <a:t>、休息</a:t>
            </a:r>
            <a:r>
              <a:rPr lang="zh-TW" altLang="en-US" sz="2400" dirty="0">
                <a:solidFill>
                  <a:schemeClr val="tx2"/>
                </a:solidFill>
                <a:latin typeface="微軟正黑體" pitchFamily="34" charset="-120"/>
                <a:ea typeface="微軟正黑體" pitchFamily="34" charset="-120"/>
              </a:rPr>
              <a:t>時間、休假、例假、請假等有關事項，應由勞雇雙方於勞動</a:t>
            </a:r>
            <a:r>
              <a:rPr lang="zh-TW" altLang="en-US" sz="2400" dirty="0" smtClean="0">
                <a:solidFill>
                  <a:schemeClr val="tx2"/>
                </a:solidFill>
                <a:latin typeface="微軟正黑體" pitchFamily="34" charset="-120"/>
                <a:ea typeface="微軟正黑體" pitchFamily="34" charset="-120"/>
              </a:rPr>
              <a:t>契約約定</a:t>
            </a:r>
            <a:r>
              <a:rPr lang="zh-TW" altLang="en-US" sz="2400" dirty="0">
                <a:solidFill>
                  <a:schemeClr val="tx2"/>
                </a:solidFill>
                <a:latin typeface="微軟正黑體" pitchFamily="34" charset="-120"/>
                <a:ea typeface="微軟正黑體" pitchFamily="34" charset="-120"/>
              </a:rPr>
              <a:t>。</a:t>
            </a:r>
            <a:r>
              <a:rPr lang="zh-TW" altLang="en-US" sz="2400" u="sng" dirty="0">
                <a:solidFill>
                  <a:schemeClr val="tx2"/>
                </a:solidFill>
                <a:latin typeface="微軟正黑體" pitchFamily="34" charset="-120"/>
                <a:ea typeface="微軟正黑體" pitchFamily="34" charset="-120"/>
              </a:rPr>
              <a:t>任一方有調整工作時間之必要時，應與他方重行協商</a:t>
            </a:r>
            <a:r>
              <a:rPr lang="zh-TW" altLang="en-US" sz="2400" u="sng" dirty="0" smtClean="0">
                <a:solidFill>
                  <a:schemeClr val="tx2"/>
                </a:solidFill>
                <a:latin typeface="微軟正黑體" pitchFamily="34" charset="-120"/>
                <a:ea typeface="微軟正黑體" pitchFamily="34" charset="-120"/>
              </a:rPr>
              <a:t>合意，始得</a:t>
            </a:r>
            <a:r>
              <a:rPr lang="zh-TW" altLang="en-US" sz="2400" u="sng" dirty="0">
                <a:solidFill>
                  <a:schemeClr val="tx2"/>
                </a:solidFill>
                <a:latin typeface="微軟正黑體" pitchFamily="34" charset="-120"/>
                <a:ea typeface="微軟正黑體" pitchFamily="34" charset="-120"/>
              </a:rPr>
              <a:t>為之</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勞工</a:t>
            </a:r>
            <a:r>
              <a:rPr lang="zh-TW" altLang="en-US" sz="2400" dirty="0">
                <a:solidFill>
                  <a:schemeClr val="tx2"/>
                </a:solidFill>
                <a:latin typeface="微軟正黑體" pitchFamily="34" charset="-120"/>
                <a:ea typeface="微軟正黑體" pitchFamily="34" charset="-120"/>
              </a:rPr>
              <a:t>上班遲到之時間，因未提供勞務，</a:t>
            </a:r>
            <a:r>
              <a:rPr lang="zh-TW" altLang="en-US" sz="2400" u="sng" dirty="0">
                <a:solidFill>
                  <a:schemeClr val="tx2"/>
                </a:solidFill>
                <a:latin typeface="微軟正黑體" pitchFamily="34" charset="-120"/>
                <a:ea typeface="微軟正黑體" pitchFamily="34" charset="-120"/>
              </a:rPr>
              <a:t>雇主得就遲到時間</a:t>
            </a:r>
            <a:r>
              <a:rPr lang="zh-TW" altLang="en-US" sz="2400" u="sng" dirty="0" smtClean="0">
                <a:solidFill>
                  <a:schemeClr val="tx2"/>
                </a:solidFill>
                <a:latin typeface="微軟正黑體" pitchFamily="34" charset="-120"/>
                <a:ea typeface="微軟正黑體" pitchFamily="34" charset="-120"/>
              </a:rPr>
              <a:t>比例</a:t>
            </a:r>
            <a:r>
              <a:rPr lang="zh-TW" altLang="en-US" sz="2400" u="sng" dirty="0">
                <a:solidFill>
                  <a:schemeClr val="tx2"/>
                </a:solidFill>
                <a:latin typeface="微軟正黑體" pitchFamily="34" charset="-120"/>
                <a:ea typeface="微軟正黑體" pitchFamily="34" charset="-120"/>
              </a:rPr>
              <a:t>扣發當日工資</a:t>
            </a:r>
            <a:r>
              <a:rPr lang="zh-TW" altLang="en-US" sz="2400" dirty="0">
                <a:solidFill>
                  <a:schemeClr val="tx2"/>
                </a:solidFill>
                <a:latin typeface="微軟正黑體" pitchFamily="34" charset="-120"/>
                <a:ea typeface="微軟正黑體" pitchFamily="34" charset="-120"/>
              </a:rPr>
              <a:t>。雇主如允勞工得以請假方式辦理，尚非不可；其</a:t>
            </a:r>
            <a:r>
              <a:rPr lang="zh-TW" altLang="en-US" sz="2400" dirty="0" smtClean="0">
                <a:solidFill>
                  <a:schemeClr val="tx2"/>
                </a:solidFill>
                <a:latin typeface="微軟正黑體" pitchFamily="34" charset="-120"/>
                <a:ea typeface="微軟正黑體" pitchFamily="34" charset="-120"/>
              </a:rPr>
              <a:t>請假</a:t>
            </a:r>
            <a:r>
              <a:rPr lang="zh-TW" altLang="en-US" sz="2400" dirty="0">
                <a:solidFill>
                  <a:schemeClr val="tx2"/>
                </a:solidFill>
                <a:latin typeface="微軟正黑體" pitchFamily="34" charset="-120"/>
                <a:ea typeface="微軟正黑體" pitchFamily="34" charset="-120"/>
              </a:rPr>
              <a:t>之最小單位，得由勞雇雙方自行議定，但雇主</a:t>
            </a:r>
            <a:r>
              <a:rPr lang="zh-TW" altLang="en-US" sz="2400" u="sng" dirty="0">
                <a:solidFill>
                  <a:schemeClr val="tx2"/>
                </a:solidFill>
                <a:latin typeface="微軟正黑體" pitchFamily="34" charset="-120"/>
                <a:ea typeface="微軟正黑體" pitchFamily="34" charset="-120"/>
              </a:rPr>
              <a:t>不得逕自規定該等</a:t>
            </a:r>
            <a:r>
              <a:rPr lang="zh-TW" altLang="en-US" sz="2400" u="sng" dirty="0" smtClean="0">
                <a:solidFill>
                  <a:schemeClr val="tx2"/>
                </a:solidFill>
                <a:latin typeface="微軟正黑體" pitchFamily="34" charset="-120"/>
                <a:ea typeface="微軟正黑體" pitchFamily="34" charset="-120"/>
              </a:rPr>
              <a:t>遲到</a:t>
            </a:r>
            <a:r>
              <a:rPr lang="zh-TW" altLang="en-US" sz="2400" u="sng" dirty="0">
                <a:solidFill>
                  <a:schemeClr val="tx2"/>
                </a:solidFill>
                <a:latin typeface="微軟正黑體" pitchFamily="34" charset="-120"/>
                <a:ea typeface="微軟正黑體" pitchFamily="34" charset="-120"/>
              </a:rPr>
              <a:t>時間均應以請假方式處理</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54456047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勞工遲到</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之時間應否</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納入工作時間疑義</a:t>
            </a:r>
          </a:p>
        </p:txBody>
      </p:sp>
      <p:sp>
        <p:nvSpPr>
          <p:cNvPr id="52" name="文字方塊 51"/>
          <p:cNvSpPr txBox="1"/>
          <p:nvPr/>
        </p:nvSpPr>
        <p:spPr>
          <a:xfrm>
            <a:off x="360000" y="1619999"/>
            <a:ext cx="8460000" cy="36471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104.11.17</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1040132417</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勞工遲到之時段，不論係採遲到扣薪或以請事假方式辦理，於</a:t>
            </a:r>
            <a:r>
              <a:rPr lang="zh-TW" altLang="en-US" sz="2400" dirty="0" smtClean="0">
                <a:solidFill>
                  <a:schemeClr val="tx2"/>
                </a:solidFill>
                <a:latin typeface="微軟正黑體" pitchFamily="34" charset="-120"/>
                <a:ea typeface="微軟正黑體" pitchFamily="34" charset="-120"/>
              </a:rPr>
              <a:t>計算</a:t>
            </a:r>
            <a:r>
              <a:rPr lang="zh-TW" altLang="en-US" sz="2400" dirty="0">
                <a:solidFill>
                  <a:schemeClr val="tx2"/>
                </a:solidFill>
                <a:latin typeface="微軟正黑體" pitchFamily="34" charset="-120"/>
                <a:ea typeface="微軟正黑體" pitchFamily="34" charset="-120"/>
              </a:rPr>
              <a:t>該日延長工時時數，</a:t>
            </a:r>
            <a:r>
              <a:rPr lang="zh-TW" altLang="en-US" sz="2400" u="sng" dirty="0">
                <a:solidFill>
                  <a:schemeClr val="tx2"/>
                </a:solidFill>
                <a:latin typeface="微軟正黑體" pitchFamily="34" charset="-120"/>
                <a:ea typeface="微軟正黑體" pitchFamily="34" charset="-120"/>
              </a:rPr>
              <a:t>遲到或</a:t>
            </a:r>
            <a:r>
              <a:rPr lang="zh-TW" altLang="en-US" sz="2400" u="sng" dirty="0" smtClean="0">
                <a:solidFill>
                  <a:schemeClr val="tx2"/>
                </a:solidFill>
                <a:latin typeface="微軟正黑體" pitchFamily="34" charset="-120"/>
                <a:ea typeface="微軟正黑體" pitchFamily="34" charset="-120"/>
              </a:rPr>
              <a:t>請假</a:t>
            </a:r>
            <a:r>
              <a:rPr lang="zh-TW" altLang="en-US" sz="2400" u="sng" dirty="0">
                <a:solidFill>
                  <a:schemeClr val="tx2"/>
                </a:solidFill>
                <a:latin typeface="微軟正黑體" pitchFamily="34" charset="-120"/>
                <a:ea typeface="微軟正黑體" pitchFamily="34" charset="-120"/>
              </a:rPr>
              <a:t>之時段</a:t>
            </a:r>
            <a:r>
              <a:rPr lang="zh-TW" altLang="en-US" sz="2400" b="1" u="sng" dirty="0">
                <a:solidFill>
                  <a:schemeClr val="tx2"/>
                </a:solidFill>
                <a:latin typeface="微軟正黑體" pitchFamily="34" charset="-120"/>
                <a:ea typeface="微軟正黑體" pitchFamily="34" charset="-120"/>
              </a:rPr>
              <a:t>仍應與是日工作時間</a:t>
            </a:r>
            <a:r>
              <a:rPr lang="zh-TW" altLang="en-US" sz="2400" b="1" u="sng" dirty="0" smtClean="0">
                <a:solidFill>
                  <a:schemeClr val="tx2"/>
                </a:solidFill>
                <a:latin typeface="微軟正黑體" pitchFamily="34" charset="-120"/>
                <a:ea typeface="微軟正黑體" pitchFamily="34" charset="-120"/>
              </a:rPr>
              <a:t>合併計算</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雙方</a:t>
            </a:r>
            <a:r>
              <a:rPr lang="zh-TW" altLang="en-US" sz="2400" dirty="0">
                <a:solidFill>
                  <a:schemeClr val="tx2"/>
                </a:solidFill>
                <a:latin typeface="微軟正黑體" pitchFamily="34" charset="-120"/>
                <a:ea typeface="微軟正黑體" pitchFamily="34" charset="-120"/>
              </a:rPr>
              <a:t>對於勞工遲到之事實，於是日原定正常工作時間不變之</a:t>
            </a:r>
            <a:r>
              <a:rPr lang="zh-TW" altLang="en-US" sz="2400" dirty="0" smtClean="0">
                <a:solidFill>
                  <a:schemeClr val="tx2"/>
                </a:solidFill>
                <a:latin typeface="微軟正黑體" pitchFamily="34" charset="-120"/>
                <a:ea typeface="微軟正黑體" pitchFamily="34" charset="-120"/>
              </a:rPr>
              <a:t>前提</a:t>
            </a:r>
            <a:r>
              <a:rPr lang="zh-TW" altLang="en-US" sz="2400" dirty="0">
                <a:solidFill>
                  <a:schemeClr val="tx2"/>
                </a:solidFill>
                <a:latin typeface="微軟正黑體" pitchFamily="34" charset="-120"/>
                <a:ea typeface="微軟正黑體" pitchFamily="34" charset="-120"/>
              </a:rPr>
              <a:t>下，協商合議</a:t>
            </a:r>
            <a:r>
              <a:rPr lang="zh-TW" altLang="en-US" sz="2400" u="sng" dirty="0">
                <a:solidFill>
                  <a:schemeClr val="tx2"/>
                </a:solidFill>
                <a:latin typeface="微軟正黑體" pitchFamily="34" charset="-120"/>
                <a:ea typeface="微軟正黑體" pitchFamily="34" charset="-120"/>
              </a:rPr>
              <a:t>調整工作開始及終止時間</a:t>
            </a:r>
            <a:r>
              <a:rPr lang="zh-TW" altLang="en-US" sz="2400" dirty="0">
                <a:solidFill>
                  <a:schemeClr val="tx2"/>
                </a:solidFill>
                <a:latin typeface="微軟正黑體" pitchFamily="34" charset="-120"/>
                <a:ea typeface="微軟正黑體" pitchFamily="34" charset="-120"/>
              </a:rPr>
              <a:t>者，得以超過變更後之</a:t>
            </a:r>
            <a:r>
              <a:rPr lang="zh-TW" altLang="en-US" sz="2400" dirty="0" smtClean="0">
                <a:solidFill>
                  <a:schemeClr val="tx2"/>
                </a:solidFill>
                <a:latin typeface="微軟正黑體" pitchFamily="34" charset="-120"/>
                <a:ea typeface="微軟正黑體" pitchFamily="34" charset="-120"/>
              </a:rPr>
              <a:t>正常工作</a:t>
            </a:r>
            <a:r>
              <a:rPr lang="zh-TW" altLang="en-US" sz="2400" dirty="0">
                <a:solidFill>
                  <a:schemeClr val="tx2"/>
                </a:solidFill>
                <a:latin typeface="微軟正黑體" pitchFamily="34" charset="-120"/>
                <a:ea typeface="微軟正黑體" pitchFamily="34" charset="-120"/>
              </a:rPr>
              <a:t>時間計算延長工時</a:t>
            </a:r>
            <a:r>
              <a:rPr lang="zh-TW" altLang="en-US" sz="2400" dirty="0" smtClean="0">
                <a:solidFill>
                  <a:schemeClr val="tx2"/>
                </a:solidFill>
                <a:latin typeface="微軟正黑體" pitchFamily="34" charset="-120"/>
                <a:ea typeface="微軟正黑體" pitchFamily="34" charset="-120"/>
              </a:rPr>
              <a:t>。</a:t>
            </a:r>
            <a:endParaRPr lang="en-US" altLang="zh-TW" sz="2400" b="1" dirty="0" smtClean="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4129944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勞工請假時段應否</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納入工作時間疑義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200876"/>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103.10.15</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1030132065</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勞工</a:t>
            </a:r>
            <a:r>
              <a:rPr lang="zh-TW" altLang="en-US" sz="2400" dirty="0" smtClean="0">
                <a:solidFill>
                  <a:schemeClr val="tx2"/>
                </a:solidFill>
                <a:latin typeface="微軟正黑體" pitchFamily="34" charset="-120"/>
                <a:ea typeface="微軟正黑體" pitchFamily="34" charset="-120"/>
              </a:rPr>
              <a:t>請假</a:t>
            </a:r>
            <a:r>
              <a:rPr lang="zh-TW" altLang="en-US" sz="2400" dirty="0">
                <a:solidFill>
                  <a:schemeClr val="tx2"/>
                </a:solidFill>
                <a:latin typeface="微軟正黑體" pitchFamily="34" charset="-120"/>
                <a:ea typeface="微軟正黑體" pitchFamily="34" charset="-120"/>
              </a:rPr>
              <a:t>之時間本為原約定正常工時之一部</a:t>
            </a:r>
            <a:r>
              <a:rPr lang="zh-TW" altLang="en-US" sz="2400" dirty="0" smtClean="0">
                <a:solidFill>
                  <a:schemeClr val="tx2"/>
                </a:solidFill>
                <a:latin typeface="微軟正黑體" pitchFamily="34" charset="-120"/>
                <a:ea typeface="微軟正黑體" pitchFamily="34" charset="-120"/>
              </a:rPr>
              <a:t>，原</a:t>
            </a:r>
            <a:r>
              <a:rPr lang="zh-TW" altLang="en-US" sz="2400" dirty="0">
                <a:solidFill>
                  <a:schemeClr val="tx2"/>
                </a:solidFill>
                <a:latin typeface="微軟正黑體" pitchFamily="34" charset="-120"/>
                <a:ea typeface="微軟正黑體" pitchFamily="34" charset="-120"/>
              </a:rPr>
              <a:t>受雇主指揮監督，縱因請假而實際上未從事工作，於檢視工作</a:t>
            </a:r>
            <a:r>
              <a:rPr lang="zh-TW" altLang="en-US" sz="2400" dirty="0" smtClean="0">
                <a:solidFill>
                  <a:schemeClr val="tx2"/>
                </a:solidFill>
                <a:latin typeface="微軟正黑體" pitchFamily="34" charset="-120"/>
                <a:ea typeface="微軟正黑體" pitchFamily="34" charset="-120"/>
              </a:rPr>
              <a:t>時間是否符合勞 </a:t>
            </a:r>
            <a:r>
              <a:rPr lang="en-US" altLang="zh-TW" sz="2400" dirty="0" smtClean="0">
                <a:solidFill>
                  <a:schemeClr val="tx2"/>
                </a:solidFill>
                <a:latin typeface="微軟正黑體" pitchFamily="34" charset="-120"/>
                <a:ea typeface="微軟正黑體" pitchFamily="34" charset="-120"/>
              </a:rPr>
              <a:t>32-2</a:t>
            </a:r>
            <a:r>
              <a:rPr lang="zh-TW" altLang="en-US" sz="2400" dirty="0" smtClean="0">
                <a:solidFill>
                  <a:schemeClr val="tx2"/>
                </a:solidFill>
                <a:latin typeface="微軟正黑體" pitchFamily="34" charset="-120"/>
                <a:ea typeface="微軟正黑體" pitchFamily="34" charset="-120"/>
              </a:rPr>
              <a:t>「</a:t>
            </a:r>
            <a:r>
              <a:rPr lang="zh-TW" altLang="en-US" sz="2400" dirty="0">
                <a:solidFill>
                  <a:schemeClr val="tx2"/>
                </a:solidFill>
                <a:latin typeface="微軟正黑體" pitchFamily="34" charset="-120"/>
                <a:ea typeface="微軟正黑體" pitchFamily="34" charset="-120"/>
              </a:rPr>
              <a:t>每日延長工時連同正常工時不得超過 </a:t>
            </a:r>
            <a:r>
              <a:rPr lang="en-US" altLang="zh-TW" sz="2400" dirty="0">
                <a:solidFill>
                  <a:schemeClr val="tx2"/>
                </a:solidFill>
                <a:latin typeface="微軟正黑體" pitchFamily="34" charset="-120"/>
                <a:ea typeface="微軟正黑體" pitchFamily="34" charset="-120"/>
              </a:rPr>
              <a:t>12 </a:t>
            </a:r>
            <a:r>
              <a:rPr lang="zh-TW" altLang="en-US" sz="2400" dirty="0" smtClean="0">
                <a:solidFill>
                  <a:schemeClr val="tx2"/>
                </a:solidFill>
                <a:latin typeface="微軟正黑體" pitchFamily="34" charset="-120"/>
                <a:ea typeface="微軟正黑體" pitchFamily="34" charset="-120"/>
              </a:rPr>
              <a:t>小時</a:t>
            </a:r>
            <a:r>
              <a:rPr lang="zh-TW" altLang="en-US" sz="2400" dirty="0">
                <a:solidFill>
                  <a:schemeClr val="tx2"/>
                </a:solidFill>
                <a:latin typeface="微軟正黑體" pitchFamily="34" charset="-120"/>
                <a:ea typeface="微軟正黑體" pitchFamily="34" charset="-120"/>
              </a:rPr>
              <a:t>」規定時，</a:t>
            </a:r>
            <a:r>
              <a:rPr lang="zh-TW" altLang="en-US" sz="2400" dirty="0" smtClean="0">
                <a:solidFill>
                  <a:schemeClr val="tx2"/>
                </a:solidFill>
                <a:latin typeface="微軟正黑體" pitchFamily="34" charset="-120"/>
                <a:ea typeface="微軟正黑體" pitchFamily="34" charset="-120"/>
              </a:rPr>
              <a:t>請假</a:t>
            </a:r>
            <a:r>
              <a:rPr lang="zh-TW" altLang="en-US" sz="2400" dirty="0">
                <a:solidFill>
                  <a:schemeClr val="tx2"/>
                </a:solidFill>
                <a:latin typeface="微軟正黑體" pitchFamily="34" charset="-120"/>
                <a:ea typeface="微軟正黑體" pitchFamily="34" charset="-120"/>
              </a:rPr>
              <a:t>之時段仍應與是日工作時間合併計算。</a:t>
            </a:r>
            <a:endPar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8151277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輪班人員於非約定出勤時間出席</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董事會</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、勞資會議、職工福利委員會、職業安全衛生委員會及勞工退休</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準備金監督</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委員會等法定會議之時間相關疑義</a:t>
            </a:r>
            <a:endParaRPr kumimoji="0" lang="zh-TW"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755148"/>
          </a:xfrm>
          <a:prstGeom prst="rect">
            <a:avLst/>
          </a:prstGeom>
          <a:noFill/>
        </p:spPr>
        <p:txBody>
          <a:bodyPr wrap="square" rtlCol="0">
            <a:spAutoFit/>
          </a:bodyPr>
          <a:lstStyle/>
          <a:p>
            <a:pPr lvl="0">
              <a:spcBef>
                <a:spcPts val="600"/>
              </a:spcBef>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104.5.14</a:t>
            </a:r>
          </a:p>
          <a:p>
            <a:pPr lvl="0">
              <a:spcBef>
                <a:spcPts val="600"/>
              </a:spcBef>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字第</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1040130857</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查勞動基準法所稱工作時間，指勞工在雇主指揮監督之下，於雇主</a:t>
            </a:r>
            <a:r>
              <a:rPr lang="zh-TW" altLang="en-US" sz="2400" dirty="0" smtClean="0">
                <a:solidFill>
                  <a:schemeClr val="tx2"/>
                </a:solidFill>
                <a:latin typeface="微軟正黑體" pitchFamily="34" charset="-120"/>
                <a:ea typeface="微軟正黑體" pitchFamily="34" charset="-120"/>
              </a:rPr>
              <a:t>之設施</a:t>
            </a:r>
            <a:r>
              <a:rPr lang="zh-TW" altLang="en-US" sz="2400" dirty="0">
                <a:solidFill>
                  <a:schemeClr val="tx2"/>
                </a:solidFill>
                <a:latin typeface="微軟正黑體" pitchFamily="34" charset="-120"/>
                <a:ea typeface="微軟正黑體" pitchFamily="34" charset="-120"/>
              </a:rPr>
              <a:t>內或指定之場所，提供勞務或受令等待提供勞務之時間。</a:t>
            </a:r>
            <a:r>
              <a:rPr lang="zh-TW" altLang="en-US" sz="2400" u="sng" dirty="0">
                <a:solidFill>
                  <a:schemeClr val="tx2"/>
                </a:solidFill>
                <a:latin typeface="微軟正黑體" pitchFamily="34" charset="-120"/>
                <a:ea typeface="微軟正黑體" pitchFamily="34" charset="-120"/>
              </a:rPr>
              <a:t>旨揭</a:t>
            </a:r>
            <a:r>
              <a:rPr lang="zh-TW" altLang="en-US" sz="2400" u="sng" dirty="0" smtClean="0">
                <a:solidFill>
                  <a:schemeClr val="tx2"/>
                </a:solidFill>
                <a:latin typeface="微軟正黑體" pitchFamily="34" charset="-120"/>
                <a:ea typeface="微軟正黑體" pitchFamily="34" charset="-120"/>
              </a:rPr>
              <a:t>法定</a:t>
            </a:r>
            <a:r>
              <a:rPr lang="zh-TW" altLang="en-US" sz="2400" u="sng" dirty="0">
                <a:solidFill>
                  <a:schemeClr val="tx2"/>
                </a:solidFill>
                <a:latin typeface="微軟正黑體" pitchFamily="34" charset="-120"/>
                <a:ea typeface="微軟正黑體" pitchFamily="34" charset="-120"/>
              </a:rPr>
              <a:t>會議之召開</a:t>
            </a:r>
            <a:r>
              <a:rPr lang="zh-TW" altLang="en-US" sz="2400" dirty="0">
                <a:solidFill>
                  <a:schemeClr val="tx2"/>
                </a:solidFill>
                <a:latin typeface="微軟正黑體" pitchFamily="34" charset="-120"/>
                <a:ea typeface="微軟正黑體" pitchFamily="34" charset="-120"/>
              </a:rPr>
              <a:t>係應法令要求，</a:t>
            </a:r>
            <a:r>
              <a:rPr lang="zh-TW" altLang="en-US" sz="2400" u="sng" dirty="0">
                <a:solidFill>
                  <a:schemeClr val="tx2"/>
                </a:solidFill>
                <a:latin typeface="微軟正黑體" pitchFamily="34" charset="-120"/>
                <a:ea typeface="微軟正黑體" pitchFamily="34" charset="-120"/>
              </a:rPr>
              <a:t>勞工之與會若非雇主所指派</a:t>
            </a:r>
            <a:r>
              <a:rPr lang="zh-TW" altLang="en-US" sz="2400" dirty="0">
                <a:solidFill>
                  <a:schemeClr val="tx2"/>
                </a:solidFill>
                <a:latin typeface="微軟正黑體" pitchFamily="34" charset="-120"/>
                <a:ea typeface="微軟正黑體" pitchFamily="34" charset="-120"/>
              </a:rPr>
              <a:t>，</a:t>
            </a:r>
            <a:r>
              <a:rPr lang="zh-TW" altLang="en-US" sz="2400" u="sng" dirty="0">
                <a:solidFill>
                  <a:schemeClr val="tx2"/>
                </a:solidFill>
                <a:latin typeface="微軟正黑體" pitchFamily="34" charset="-120"/>
                <a:ea typeface="微軟正黑體" pitchFamily="34" charset="-120"/>
              </a:rPr>
              <a:t>其與會</a:t>
            </a:r>
            <a:r>
              <a:rPr lang="zh-TW" altLang="en-US" sz="2400" u="sng" dirty="0" smtClean="0">
                <a:solidFill>
                  <a:schemeClr val="tx2"/>
                </a:solidFill>
                <a:latin typeface="微軟正黑體" pitchFamily="34" charset="-120"/>
                <a:ea typeface="微軟正黑體" pitchFamily="34" charset="-120"/>
              </a:rPr>
              <a:t>期間</a:t>
            </a:r>
            <a:r>
              <a:rPr lang="zh-TW" altLang="en-US" sz="2400" u="sng" dirty="0">
                <a:solidFill>
                  <a:schemeClr val="tx2"/>
                </a:solidFill>
                <a:latin typeface="微軟正黑體" pitchFamily="34" charset="-120"/>
                <a:ea typeface="微軟正黑體" pitchFamily="34" charset="-120"/>
              </a:rPr>
              <a:t>非於雇主指揮監督之下，與前開工作時間之定義有別</a:t>
            </a:r>
            <a:r>
              <a:rPr lang="zh-TW" altLang="en-US" sz="2400" dirty="0">
                <a:solidFill>
                  <a:schemeClr val="tx2"/>
                </a:solidFill>
                <a:latin typeface="微軟正黑體" pitchFamily="34" charset="-120"/>
                <a:ea typeface="微軟正黑體" pitchFamily="34" charset="-120"/>
              </a:rPr>
              <a:t>，故除各該</a:t>
            </a:r>
            <a:r>
              <a:rPr lang="zh-TW" altLang="en-US" sz="2400" dirty="0" smtClean="0">
                <a:solidFill>
                  <a:schemeClr val="tx2"/>
                </a:solidFill>
                <a:latin typeface="微軟正黑體" pitchFamily="34" charset="-120"/>
                <a:ea typeface="微軟正黑體" pitchFamily="34" charset="-120"/>
              </a:rPr>
              <a:t>法律</a:t>
            </a:r>
            <a:r>
              <a:rPr lang="zh-TW" altLang="en-US" sz="2400" dirty="0">
                <a:solidFill>
                  <a:schemeClr val="tx2"/>
                </a:solidFill>
                <a:latin typeface="微軟正黑體" pitchFamily="34" charset="-120"/>
                <a:ea typeface="微軟正黑體" pitchFamily="34" charset="-120"/>
              </a:rPr>
              <a:t>或法規命令有明定會議期間應視為工作時間外，勞工於非約定</a:t>
            </a:r>
            <a:r>
              <a:rPr lang="zh-TW" altLang="en-US" sz="2400" dirty="0" smtClean="0">
                <a:solidFill>
                  <a:schemeClr val="tx2"/>
                </a:solidFill>
                <a:latin typeface="微軟正黑體" pitchFamily="34" charset="-120"/>
                <a:ea typeface="微軟正黑體" pitchFamily="34" charset="-120"/>
              </a:rPr>
              <a:t>出勤時間</a:t>
            </a:r>
            <a:r>
              <a:rPr lang="zh-TW" altLang="en-US" sz="2400" dirty="0">
                <a:solidFill>
                  <a:schemeClr val="tx2"/>
                </a:solidFill>
                <a:latin typeface="微軟正黑體" pitchFamily="34" charset="-120"/>
                <a:ea typeface="微軟正黑體" pitchFamily="34" charset="-120"/>
              </a:rPr>
              <a:t>出席旨揭法定會議期間，</a:t>
            </a:r>
            <a:r>
              <a:rPr lang="zh-TW" altLang="en-US" sz="2400" b="1" u="sng" dirty="0">
                <a:solidFill>
                  <a:schemeClr val="tx2"/>
                </a:solidFill>
                <a:latin typeface="微軟正黑體" pitchFamily="34" charset="-120"/>
                <a:ea typeface="微軟正黑體" pitchFamily="34" charset="-120"/>
              </a:rPr>
              <a:t>非屬</a:t>
            </a:r>
            <a:r>
              <a:rPr lang="zh-TW" altLang="en-US" sz="2400" u="sng" dirty="0">
                <a:solidFill>
                  <a:schemeClr val="tx2"/>
                </a:solidFill>
                <a:latin typeface="微軟正黑體" pitchFamily="34" charset="-120"/>
                <a:ea typeface="微軟正黑體" pitchFamily="34" charset="-120"/>
              </a:rPr>
              <a:t>勞動基準法所稱</a:t>
            </a:r>
            <a:r>
              <a:rPr lang="zh-TW" altLang="en-US" sz="2400" b="1" u="sng" dirty="0">
                <a:solidFill>
                  <a:schemeClr val="tx2"/>
                </a:solidFill>
                <a:latin typeface="微軟正黑體" pitchFamily="34" charset="-120"/>
                <a:ea typeface="微軟正黑體" pitchFamily="34" charset="-120"/>
              </a:rPr>
              <a:t>工作時間</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勞動基準法所規範者係勞動條件之最低標準，勞雇雙方如有</a:t>
            </a:r>
            <a:r>
              <a:rPr lang="zh-TW" altLang="en-US" sz="2400" dirty="0" smtClean="0">
                <a:solidFill>
                  <a:schemeClr val="tx2"/>
                </a:solidFill>
                <a:latin typeface="微軟正黑體" pitchFamily="34" charset="-120"/>
                <a:ea typeface="微軟正黑體" pitchFamily="34" charset="-120"/>
              </a:rPr>
              <a:t>優於法令</a:t>
            </a:r>
            <a:r>
              <a:rPr lang="zh-TW" altLang="en-US" sz="2400" dirty="0">
                <a:solidFill>
                  <a:schemeClr val="tx2"/>
                </a:solidFill>
                <a:latin typeface="微軟正黑體" pitchFamily="34" charset="-120"/>
                <a:ea typeface="微軟正黑體" pitchFamily="34" charset="-120"/>
              </a:rPr>
              <a:t>之約定，當可從其</a:t>
            </a:r>
            <a:r>
              <a:rPr lang="zh-TW" altLang="en-US" sz="2400" dirty="0" smtClean="0">
                <a:solidFill>
                  <a:schemeClr val="tx2"/>
                </a:solidFill>
                <a:latin typeface="微軟正黑體" pitchFamily="34" charset="-120"/>
                <a:ea typeface="微軟正黑體" pitchFamily="34" charset="-120"/>
              </a:rPr>
              <a:t>約定。</a:t>
            </a:r>
            <a:endParaRPr lang="zh-TW" altLang="en-US" sz="2400" dirty="0">
              <a:solidFill>
                <a:schemeClr val="tx2"/>
              </a:solidFill>
              <a:latin typeface="微軟正黑體" pitchFamily="34" charset="-120"/>
              <a:ea typeface="微軟正黑體" pitchFamily="34" charset="-120"/>
            </a:endParaRPr>
          </a:p>
        </p:txBody>
      </p:sp>
    </p:spTree>
    <p:extLst>
      <p:ext uri="{BB962C8B-B14F-4D97-AF65-F5344CB8AC3E}">
        <p14:creationId xmlns:p14="http://schemas.microsoft.com/office/powerpoint/2010/main" val="288147704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kumimoji="0" lang="zh-TW" altLang="en-US" sz="2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本公司</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值班人員</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於正常工作時間外</a:t>
            </a:r>
            <a:r>
              <a:rPr lang="en-US" altLang="zh-TW"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含空班</a:t>
            </a:r>
            <a:r>
              <a:rPr lang="en-US" altLang="zh-TW"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出席單位勞資會議等相關會議，得按實際開會時間核給補假時數</a:t>
            </a:r>
            <a:endParaRPr kumimoji="0" lang="zh-TW"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016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台電公司</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107.9.17</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人字第</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1078093481</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號函發布</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為因應勞基法修正補休相關規定，本公司業於</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107</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年</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3</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月</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22</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日以電人字第</a:t>
            </a:r>
            <a:r>
              <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1078025857</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號函規定</a:t>
            </a:r>
            <a:r>
              <a:rPr kumimoji="0" lang="zh-TW" altLang="en-US" sz="2400" b="1" i="0" u="sng"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新增補假假別</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旨</a:t>
            </a:r>
            <a:r>
              <a:rPr lang="zh-TW" altLang="en-US" sz="2400" dirty="0">
                <a:solidFill>
                  <a:schemeClr val="tx2"/>
                </a:solidFill>
                <a:latin typeface="微軟正黑體" pitchFamily="34" charset="-120"/>
                <a:ea typeface="微軟正黑體" pitchFamily="34" charset="-120"/>
              </a:rPr>
              <a:t>述人員於正常工作時間外</a:t>
            </a:r>
            <a:r>
              <a:rPr lang="en-US" altLang="zh-TW" sz="2400" dirty="0">
                <a:solidFill>
                  <a:schemeClr val="tx2"/>
                </a:solidFill>
                <a:latin typeface="微軟正黑體" pitchFamily="34" charset="-120"/>
                <a:ea typeface="微軟正黑體" pitchFamily="34" charset="-120"/>
              </a:rPr>
              <a:t>(</a:t>
            </a:r>
            <a:r>
              <a:rPr lang="zh-TW" altLang="en-US" sz="2400" dirty="0">
                <a:solidFill>
                  <a:schemeClr val="tx2"/>
                </a:solidFill>
                <a:latin typeface="微軟正黑體" pitchFamily="34" charset="-120"/>
                <a:ea typeface="微軟正黑體" pitchFamily="34" charset="-120"/>
              </a:rPr>
              <a:t>含空班</a:t>
            </a:r>
            <a:r>
              <a:rPr lang="en-US" altLang="zh-TW" sz="2400" dirty="0" smtClean="0">
                <a:solidFill>
                  <a:schemeClr val="tx2"/>
                </a:solidFill>
                <a:latin typeface="微軟正黑體" pitchFamily="34" charset="-120"/>
                <a:ea typeface="微軟正黑體" pitchFamily="34" charset="-120"/>
              </a:rPr>
              <a:t>)</a:t>
            </a:r>
            <a:r>
              <a:rPr lang="zh-TW" altLang="en-US" sz="2400" dirty="0" smtClean="0">
                <a:solidFill>
                  <a:schemeClr val="tx2"/>
                </a:solidFill>
                <a:latin typeface="微軟正黑體" pitchFamily="34" charset="-120"/>
                <a:ea typeface="微軟正黑體" pitchFamily="34" charset="-120"/>
              </a:rPr>
              <a:t>，如奉派擔任代表或委員，並出席單位舉辦之</a:t>
            </a:r>
            <a:r>
              <a:rPr lang="zh-TW" altLang="en-US" sz="2400" u="sng" dirty="0" smtClean="0">
                <a:solidFill>
                  <a:schemeClr val="tx2"/>
                </a:solidFill>
                <a:latin typeface="微軟正黑體" pitchFamily="34" charset="-120"/>
                <a:ea typeface="微軟正黑體" pitchFamily="34" charset="-120"/>
              </a:rPr>
              <a:t>勞資會議</a:t>
            </a:r>
            <a:r>
              <a:rPr lang="zh-TW" altLang="en-US" sz="2400" dirty="0" smtClean="0">
                <a:solidFill>
                  <a:schemeClr val="tx2"/>
                </a:solidFill>
                <a:latin typeface="微軟正黑體" pitchFamily="34" charset="-120"/>
                <a:ea typeface="微軟正黑體" pitchFamily="34" charset="-120"/>
              </a:rPr>
              <a:t>、</a:t>
            </a:r>
            <a:r>
              <a:rPr lang="zh-TW" altLang="en-US" sz="2400" u="sng" dirty="0" smtClean="0">
                <a:solidFill>
                  <a:schemeClr val="tx2"/>
                </a:solidFill>
                <a:latin typeface="微軟正黑體" pitchFamily="34" charset="-120"/>
                <a:ea typeface="微軟正黑體" pitchFamily="34" charset="-120"/>
              </a:rPr>
              <a:t>職業安全衛生委員會議</a:t>
            </a:r>
            <a:r>
              <a:rPr lang="zh-TW" altLang="en-US" sz="2400" dirty="0" smtClean="0">
                <a:solidFill>
                  <a:schemeClr val="tx2"/>
                </a:solidFill>
                <a:latin typeface="微軟正黑體" pitchFamily="34" charset="-120"/>
                <a:ea typeface="微軟正黑體" pitchFamily="34" charset="-120"/>
              </a:rPr>
              <a:t>、</a:t>
            </a:r>
            <a:r>
              <a:rPr lang="zh-TW" altLang="en-US" sz="2400" u="sng" dirty="0" smtClean="0">
                <a:solidFill>
                  <a:schemeClr val="tx2"/>
                </a:solidFill>
                <a:latin typeface="微軟正黑體" pitchFamily="34" charset="-120"/>
                <a:ea typeface="微軟正黑體" pitchFamily="34" charset="-120"/>
              </a:rPr>
              <a:t>升遷甄審會議</a:t>
            </a:r>
            <a:r>
              <a:rPr lang="zh-TW" altLang="en-US" sz="2400" dirty="0" smtClean="0">
                <a:solidFill>
                  <a:schemeClr val="tx2"/>
                </a:solidFill>
                <a:latin typeface="微軟正黑體" pitchFamily="34" charset="-120"/>
                <a:ea typeface="微軟正黑體" pitchFamily="34" charset="-120"/>
              </a:rPr>
              <a:t>、</a:t>
            </a:r>
            <a:r>
              <a:rPr lang="zh-TW" altLang="en-US" sz="2400" u="sng" dirty="0" smtClean="0">
                <a:solidFill>
                  <a:schemeClr val="tx2"/>
                </a:solidFill>
                <a:latin typeface="微軟正黑體" pitchFamily="34" charset="-120"/>
                <a:ea typeface="微軟正黑體" pitchFamily="34" charset="-120"/>
              </a:rPr>
              <a:t>獎懲會議</a:t>
            </a:r>
            <a:r>
              <a:rPr lang="zh-TW" altLang="en-US" sz="2400" dirty="0" smtClean="0">
                <a:solidFill>
                  <a:schemeClr val="tx2"/>
                </a:solidFill>
                <a:latin typeface="微軟正黑體" pitchFamily="34" charset="-120"/>
                <a:ea typeface="微軟正黑體" pitchFamily="34" charset="-120"/>
              </a:rPr>
              <a:t>、</a:t>
            </a:r>
            <a:r>
              <a:rPr lang="zh-TW" altLang="en-US" sz="2400" u="sng" dirty="0" smtClean="0">
                <a:solidFill>
                  <a:schemeClr val="tx2"/>
                </a:solidFill>
                <a:latin typeface="微軟正黑體" pitchFamily="34" charset="-120"/>
                <a:ea typeface="微軟正黑體" pitchFamily="34" charset="-120"/>
              </a:rPr>
              <a:t>從業人員困難及申訴事項處理小組會議</a:t>
            </a:r>
            <a:r>
              <a:rPr lang="zh-TW" altLang="en-US" sz="2400" dirty="0" smtClean="0">
                <a:solidFill>
                  <a:schemeClr val="tx2"/>
                </a:solidFill>
                <a:latin typeface="微軟正黑體" pitchFamily="34" charset="-120"/>
                <a:ea typeface="微軟正黑體" pitchFamily="34" charset="-120"/>
              </a:rPr>
              <a:t>等，以及由單位</a:t>
            </a:r>
            <a:r>
              <a:rPr lang="zh-TW" altLang="en-US" sz="2400" u="sng" dirty="0" smtClean="0">
                <a:solidFill>
                  <a:schemeClr val="tx2"/>
                </a:solidFill>
                <a:latin typeface="微軟正黑體" pitchFamily="34" charset="-120"/>
                <a:ea typeface="微軟正黑體" pitchFamily="34" charset="-120"/>
              </a:rPr>
              <a:t>職工福利委員會</a:t>
            </a:r>
            <a:r>
              <a:rPr lang="zh-TW" altLang="en-US" sz="2400" dirty="0" smtClean="0">
                <a:solidFill>
                  <a:schemeClr val="tx2"/>
                </a:solidFill>
                <a:latin typeface="微軟正黑體" pitchFamily="34" charset="-120"/>
                <a:ea typeface="微軟正黑體" pitchFamily="34" charset="-120"/>
              </a:rPr>
              <a:t>召開之委員會議，</a:t>
            </a:r>
            <a:r>
              <a:rPr lang="zh-TW" altLang="en-US" sz="2400" u="sng" dirty="0" smtClean="0">
                <a:solidFill>
                  <a:schemeClr val="tx2"/>
                </a:solidFill>
                <a:latin typeface="微軟正黑體" pitchFamily="34" charset="-120"/>
                <a:ea typeface="微軟正黑體" pitchFamily="34" charset="-120"/>
              </a:rPr>
              <a:t>得</a:t>
            </a:r>
            <a:r>
              <a:rPr lang="zh-TW" altLang="en-US" sz="2400" b="1" u="sng" dirty="0" smtClean="0">
                <a:solidFill>
                  <a:schemeClr val="tx2"/>
                </a:solidFill>
                <a:latin typeface="微軟正黑體" pitchFamily="34" charset="-120"/>
                <a:ea typeface="微軟正黑體" pitchFamily="34" charset="-120"/>
              </a:rPr>
              <a:t>按實際開會時間核給補假時數</a:t>
            </a:r>
            <a:r>
              <a:rPr kumimoji="0" lang="zh-TW" altLang="en-US"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90886730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育嬰留職停薪期間能否參加考績疑義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3858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105.1.26</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1050130186</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查性別工作平等法</a:t>
            </a:r>
            <a:r>
              <a:rPr lang="zh-TW" altLang="en-US" sz="2400" dirty="0" smtClean="0">
                <a:solidFill>
                  <a:schemeClr val="tx2"/>
                </a:solidFill>
                <a:latin typeface="微軟正黑體" pitchFamily="34" charset="-120"/>
                <a:ea typeface="微軟正黑體" pitchFamily="34" charset="-120"/>
              </a:rPr>
              <a:t>第</a:t>
            </a:r>
            <a:r>
              <a:rPr lang="en-US" altLang="zh-TW" sz="2400" dirty="0" smtClean="0">
                <a:solidFill>
                  <a:schemeClr val="tx2"/>
                </a:solidFill>
                <a:latin typeface="微軟正黑體" pitchFamily="34" charset="-120"/>
                <a:ea typeface="微軟正黑體" pitchFamily="34" charset="-120"/>
              </a:rPr>
              <a:t>21</a:t>
            </a:r>
            <a:r>
              <a:rPr lang="zh-TW" altLang="en-US" sz="2400" dirty="0" smtClean="0">
                <a:solidFill>
                  <a:schemeClr val="tx2"/>
                </a:solidFill>
                <a:latin typeface="微軟正黑體" pitchFamily="34" charset="-120"/>
                <a:ea typeface="微軟正黑體" pitchFamily="34" charset="-120"/>
              </a:rPr>
              <a:t>條第</a:t>
            </a:r>
            <a:r>
              <a:rPr lang="en-US" altLang="zh-TW" sz="2400" dirty="0" smtClean="0">
                <a:solidFill>
                  <a:schemeClr val="tx2"/>
                </a:solidFill>
                <a:latin typeface="微軟正黑體" pitchFamily="34" charset="-120"/>
                <a:ea typeface="微軟正黑體" pitchFamily="34" charset="-120"/>
              </a:rPr>
              <a:t>2</a:t>
            </a:r>
            <a:r>
              <a:rPr lang="zh-TW" altLang="en-US" sz="2400" dirty="0" smtClean="0">
                <a:solidFill>
                  <a:schemeClr val="tx2"/>
                </a:solidFill>
                <a:latin typeface="微軟正黑體" pitchFamily="34" charset="-120"/>
                <a:ea typeface="微軟正黑體" pitchFamily="34" charset="-120"/>
              </a:rPr>
              <a:t>項</a:t>
            </a:r>
            <a:r>
              <a:rPr lang="zh-TW" altLang="en-US" sz="2400" dirty="0">
                <a:solidFill>
                  <a:schemeClr val="tx2"/>
                </a:solidFill>
                <a:latin typeface="微軟正黑體" pitchFamily="34" charset="-120"/>
                <a:ea typeface="微軟正黑體" pitchFamily="34" charset="-120"/>
              </a:rPr>
              <a:t>規定，受僱者為育嬰留職停薪</a:t>
            </a:r>
            <a:r>
              <a:rPr lang="zh-TW" altLang="en-US" sz="2400" dirty="0" smtClean="0">
                <a:solidFill>
                  <a:schemeClr val="tx2"/>
                </a:solidFill>
                <a:latin typeface="微軟正黑體" pitchFamily="34" charset="-120"/>
                <a:ea typeface="微軟正黑體" pitchFamily="34" charset="-120"/>
              </a:rPr>
              <a:t>之請求</a:t>
            </a:r>
            <a:r>
              <a:rPr lang="zh-TW" altLang="en-US" sz="2400" dirty="0">
                <a:solidFill>
                  <a:schemeClr val="tx2"/>
                </a:solidFill>
                <a:latin typeface="微軟正黑體" pitchFamily="34" charset="-120"/>
                <a:ea typeface="微軟正黑體" pitchFamily="34" charset="-120"/>
              </a:rPr>
              <a:t>時，雇主不得視為缺勤而影響其全勤獎金、考績或其他不利之</a:t>
            </a:r>
            <a:r>
              <a:rPr lang="zh-TW" altLang="en-US" sz="2400" dirty="0" smtClean="0">
                <a:solidFill>
                  <a:schemeClr val="tx2"/>
                </a:solidFill>
                <a:latin typeface="微軟正黑體" pitchFamily="34" charset="-120"/>
                <a:ea typeface="微軟正黑體" pitchFamily="34" charset="-120"/>
              </a:rPr>
              <a:t>處分</a:t>
            </a:r>
            <a:r>
              <a:rPr lang="zh-TW" altLang="en-US" sz="2400" dirty="0">
                <a:solidFill>
                  <a:schemeClr val="tx2"/>
                </a:solidFill>
                <a:latin typeface="微軟正黑體" pitchFamily="34" charset="-120"/>
                <a:ea typeface="微軟正黑體" pitchFamily="34" charset="-120"/>
              </a:rPr>
              <a:t>。該規定旨在保障受僱者於行使法定請求時，其原有權益不因而</a:t>
            </a:r>
            <a:r>
              <a:rPr lang="zh-TW" altLang="en-US" sz="2400" dirty="0" smtClean="0">
                <a:solidFill>
                  <a:schemeClr val="tx2"/>
                </a:solidFill>
                <a:latin typeface="微軟正黑體" pitchFamily="34" charset="-120"/>
                <a:ea typeface="微軟正黑體" pitchFamily="34" charset="-120"/>
              </a:rPr>
              <a:t>減損。</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有關事業單位給予勞工考績（核）時之處理方式及標準等事宜，</a:t>
            </a:r>
            <a:r>
              <a:rPr lang="zh-TW" altLang="en-US" sz="2400" dirty="0" smtClean="0">
                <a:solidFill>
                  <a:schemeClr val="tx2"/>
                </a:solidFill>
                <a:latin typeface="微軟正黑體" pitchFamily="34" charset="-120"/>
                <a:ea typeface="微軟正黑體" pitchFamily="34" charset="-120"/>
              </a:rPr>
              <a:t>勞動法規</a:t>
            </a:r>
            <a:r>
              <a:rPr lang="zh-TW" altLang="en-US" sz="2400" dirty="0">
                <a:solidFill>
                  <a:schemeClr val="tx2"/>
                </a:solidFill>
                <a:latin typeface="微軟正黑體" pitchFamily="34" charset="-120"/>
                <a:ea typeface="微軟正黑體" pitchFamily="34" charset="-120"/>
              </a:rPr>
              <a:t>並無明文規範，可由勞雇雙方於勞動契約中約定或於工作規則</a:t>
            </a:r>
            <a:r>
              <a:rPr lang="zh-TW" altLang="en-US" sz="2400" dirty="0" smtClean="0">
                <a:solidFill>
                  <a:schemeClr val="tx2"/>
                </a:solidFill>
                <a:latin typeface="微軟正黑體" pitchFamily="34" charset="-120"/>
                <a:ea typeface="微軟正黑體" pitchFamily="34" charset="-120"/>
              </a:rPr>
              <a:t>中訂</a:t>
            </a:r>
            <a:r>
              <a:rPr lang="zh-TW" altLang="en-US" sz="2400" dirty="0">
                <a:solidFill>
                  <a:schemeClr val="tx2"/>
                </a:solidFill>
                <a:latin typeface="微軟正黑體" pitchFamily="34" charset="-120"/>
                <a:ea typeface="微軟正黑體" pitchFamily="34" charset="-120"/>
              </a:rPr>
              <a:t>定，報請當地勞工行政主管機關核備後，並公開揭示之。</a:t>
            </a:r>
            <a:endParaRPr kumimoji="0" lang="zh-TW" altLang="en-US" sz="2400" b="0" i="0" u="none" strike="noStrike" kern="1200" cap="none" spc="0" normalizeH="0" baseline="0" noProof="0" dirty="0">
              <a:ln>
                <a:noFill/>
              </a:ln>
              <a:solidFill>
                <a:schemeClr val="tx2"/>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33059669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育嬰留職停薪期間能否參加考績疑義</a:t>
            </a:r>
          </a:p>
        </p:txBody>
      </p:sp>
      <p:sp>
        <p:nvSpPr>
          <p:cNvPr id="52" name="文字方塊 51"/>
          <p:cNvSpPr txBox="1"/>
          <p:nvPr/>
        </p:nvSpPr>
        <p:spPr>
          <a:xfrm>
            <a:off x="360000" y="1619999"/>
            <a:ext cx="8460000" cy="36471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105.1.26</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1050130186</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基於「勞務提供程度之差異」於工作規則或勞動契約中訂定或約定</a:t>
            </a:r>
            <a:r>
              <a:rPr lang="zh-TW" altLang="en-US" sz="2400" dirty="0" smtClean="0">
                <a:solidFill>
                  <a:schemeClr val="tx2"/>
                </a:solidFill>
                <a:latin typeface="微軟正黑體" pitchFamily="34" charset="-120"/>
                <a:ea typeface="微軟正黑體" pitchFamily="34" charset="-120"/>
              </a:rPr>
              <a:t>是否</a:t>
            </a:r>
            <a:r>
              <a:rPr lang="zh-TW" altLang="en-US" sz="2400" dirty="0">
                <a:solidFill>
                  <a:schemeClr val="tx2"/>
                </a:solidFill>
                <a:latin typeface="微軟正黑體" pitchFamily="34" charset="-120"/>
                <a:ea typeface="微軟正黑體" pitchFamily="34" charset="-120"/>
              </a:rPr>
              <a:t>給予考績以及考核之標準及方式，尚非不可，惟不得以「是否</a:t>
            </a:r>
            <a:r>
              <a:rPr lang="zh-TW" altLang="en-US" sz="2400" dirty="0" smtClean="0">
                <a:solidFill>
                  <a:schemeClr val="tx2"/>
                </a:solidFill>
                <a:latin typeface="微軟正黑體" pitchFamily="34" charset="-120"/>
                <a:ea typeface="微軟正黑體" pitchFamily="34" charset="-120"/>
              </a:rPr>
              <a:t>申請育嬰</a:t>
            </a:r>
            <a:r>
              <a:rPr lang="zh-TW" altLang="en-US" sz="2400" dirty="0">
                <a:solidFill>
                  <a:schemeClr val="tx2"/>
                </a:solidFill>
                <a:latin typeface="微軟正黑體" pitchFamily="34" charset="-120"/>
                <a:ea typeface="微軟正黑體" pitchFamily="34" charset="-120"/>
              </a:rPr>
              <a:t>留職停薪之事實」為判斷依據，並</a:t>
            </a:r>
            <a:r>
              <a:rPr lang="zh-TW" altLang="en-US" sz="2400" u="sng" dirty="0">
                <a:solidFill>
                  <a:schemeClr val="tx2"/>
                </a:solidFill>
                <a:latin typeface="微軟正黑體" pitchFamily="34" charset="-120"/>
                <a:ea typeface="微軟正黑體" pitchFamily="34" charset="-120"/>
              </a:rPr>
              <a:t>應就受僱者於服務年度內</a:t>
            </a:r>
            <a:r>
              <a:rPr lang="zh-TW" altLang="en-US" sz="2400" u="sng" dirty="0" smtClean="0">
                <a:solidFill>
                  <a:schemeClr val="tx2"/>
                </a:solidFill>
                <a:latin typeface="微軟正黑體" pitchFamily="34" charset="-120"/>
                <a:ea typeface="微軟正黑體" pitchFamily="34" charset="-120"/>
              </a:rPr>
              <a:t>提供勞務</a:t>
            </a:r>
            <a:r>
              <a:rPr lang="zh-TW" altLang="en-US" sz="2400" u="sng" dirty="0">
                <a:solidFill>
                  <a:schemeClr val="tx2"/>
                </a:solidFill>
                <a:latin typeface="微軟正黑體" pitchFamily="34" charset="-120"/>
                <a:ea typeface="微軟正黑體" pitchFamily="34" charset="-120"/>
              </a:rPr>
              <a:t>之部分進行考核</a:t>
            </a:r>
            <a:r>
              <a:rPr lang="zh-TW" altLang="en-US" sz="2400" dirty="0" smtClean="0">
                <a:solidFill>
                  <a:schemeClr val="tx2"/>
                </a:solidFill>
                <a:latin typeface="微軟正黑體" pitchFamily="34" charset="-120"/>
                <a:ea typeface="微軟正黑體" pitchFamily="34" charset="-120"/>
              </a:rPr>
              <a:t>。</a:t>
            </a:r>
            <a:endParaRPr lang="en-US" altLang="zh-TW" sz="2400" dirty="0" smtClean="0">
              <a:solidFill>
                <a:schemeClr val="tx2"/>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tx2"/>
                </a:solidFill>
                <a:latin typeface="微軟正黑體" pitchFamily="34" charset="-120"/>
                <a:ea typeface="微軟正黑體" pitchFamily="34" charset="-120"/>
              </a:rPr>
              <a:t>雇主</a:t>
            </a:r>
            <a:r>
              <a:rPr lang="zh-TW" altLang="en-US" sz="2400" dirty="0">
                <a:solidFill>
                  <a:schemeClr val="tx2"/>
                </a:solidFill>
                <a:latin typeface="微軟正黑體" pitchFamily="34" charset="-120"/>
                <a:ea typeface="微軟正黑體" pitchFamily="34" charset="-120"/>
              </a:rPr>
              <a:t>未予全年未出勤之育嬰留職停薪者是</a:t>
            </a:r>
            <a:r>
              <a:rPr lang="zh-TW" altLang="en-US" sz="2400" dirty="0" smtClean="0">
                <a:solidFill>
                  <a:schemeClr val="tx2"/>
                </a:solidFill>
                <a:latin typeface="微軟正黑體" pitchFamily="34" charset="-120"/>
                <a:ea typeface="微軟正黑體" pitchFamily="34" charset="-120"/>
              </a:rPr>
              <a:t>年考績</a:t>
            </a:r>
            <a:r>
              <a:rPr lang="zh-TW" altLang="en-US" sz="2400" dirty="0">
                <a:solidFill>
                  <a:schemeClr val="tx2"/>
                </a:solidFill>
                <a:latin typeface="微軟正黑體" pitchFamily="34" charset="-120"/>
                <a:ea typeface="微軟正黑體" pitchFamily="34" charset="-120"/>
              </a:rPr>
              <a:t>，尚難認屬不利之處分。</a:t>
            </a:r>
          </a:p>
        </p:txBody>
      </p:sp>
    </p:spTree>
    <p:extLst>
      <p:ext uri="{BB962C8B-B14F-4D97-AF65-F5344CB8AC3E}">
        <p14:creationId xmlns:p14="http://schemas.microsoft.com/office/powerpoint/2010/main" val="364895415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出差</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616648"/>
          </a:xfrm>
          <a:prstGeom prst="rect">
            <a:avLst/>
          </a:prstGeom>
          <a:noFill/>
        </p:spPr>
        <p:txBody>
          <a:bodyPr wrap="square" rtlCol="0">
            <a:spAutoFit/>
          </a:bodyPr>
          <a:lstStyle/>
          <a:p>
            <a:pPr lvl="0">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主管機關見解：</a:t>
            </a:r>
            <a:endPar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行政院</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勞委會</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78.6.3【</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台</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(78)</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13366</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函釋</a:t>
            </a:r>
            <a:endPar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a:solidFill>
                  <a:schemeClr val="accent1">
                    <a:lumMod val="75000"/>
                  </a:schemeClr>
                </a:solidFill>
                <a:latin typeface="微軟正黑體" pitchFamily="34" charset="-120"/>
                <a:ea typeface="微軟正黑體" pitchFamily="34" charset="-120"/>
              </a:rPr>
              <a:t>勞工奉派出差或受訓，乘車往返時間，是否屬工作時間，法無明文規定。可由勞資雙方協商議定</a:t>
            </a:r>
            <a:r>
              <a:rPr lang="zh-TW" altLang="en-US" sz="2400" dirty="0" smtClean="0">
                <a:solidFill>
                  <a:schemeClr val="accent1">
                    <a:lumMod val="75000"/>
                  </a:schemeClr>
                </a:solidFill>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endParaRPr>
          </a:p>
          <a:p>
            <a:pPr lvl="0">
              <a:spcBef>
                <a:spcPts val="1200"/>
              </a:spcBef>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實務</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見解</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lvl="0">
              <a:spcBef>
                <a:spcPts val="600"/>
              </a:spcBef>
              <a:defRPr/>
            </a:pP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臺灣高等法院</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102.3.26【100</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年勞上字第</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19</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民事判決</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accent1">
                    <a:lumMod val="75000"/>
                  </a:schemeClr>
                </a:solidFill>
                <a:latin typeface="微軟正黑體" pitchFamily="34" charset="-120"/>
                <a:ea typeface="微軟正黑體" pitchFamily="34" charset="-120"/>
              </a:rPr>
              <a:t>上訴</a:t>
            </a:r>
            <a:r>
              <a:rPr lang="zh-TW" altLang="en-US" sz="2400" dirty="0">
                <a:solidFill>
                  <a:schemeClr val="accent1">
                    <a:lumMod val="75000"/>
                  </a:schemeClr>
                </a:solidFill>
                <a:latin typeface="微軟正黑體" pitchFamily="34" charset="-120"/>
                <a:ea typeface="微軟正黑體" pitchFamily="34" charset="-120"/>
              </a:rPr>
              <a:t>人主張其有於正常上班時間前</a:t>
            </a:r>
            <a:r>
              <a:rPr lang="zh-TW" altLang="en-US" sz="2400" b="1" dirty="0">
                <a:solidFill>
                  <a:schemeClr val="accent1">
                    <a:lumMod val="75000"/>
                  </a:schemeClr>
                </a:solidFill>
                <a:latin typeface="微軟正黑體" pitchFamily="34" charset="-120"/>
                <a:ea typeface="微軟正黑體" pitchFamily="34" charset="-120"/>
              </a:rPr>
              <a:t>提早至工作場所</a:t>
            </a:r>
            <a:r>
              <a:rPr lang="zh-TW" altLang="en-US" sz="2400" dirty="0">
                <a:solidFill>
                  <a:schemeClr val="accent1">
                    <a:lumMod val="75000"/>
                  </a:schemeClr>
                </a:solidFill>
                <a:latin typeface="微軟正黑體" pitchFamily="34" charset="-120"/>
                <a:ea typeface="微軟正黑體" pitchFamily="34" charset="-120"/>
              </a:rPr>
              <a:t>或</a:t>
            </a:r>
            <a:r>
              <a:rPr lang="zh-TW" altLang="en-US" sz="2400" b="1" dirty="0">
                <a:solidFill>
                  <a:schemeClr val="accent1">
                    <a:lumMod val="75000"/>
                  </a:schemeClr>
                </a:solidFill>
                <a:latin typeface="微軟正黑體" pitchFamily="34" charset="-120"/>
                <a:ea typeface="微軟正黑體" pitchFamily="34" charset="-120"/>
              </a:rPr>
              <a:t>動身前往外地出差</a:t>
            </a:r>
            <a:r>
              <a:rPr lang="zh-TW" altLang="en-US" sz="2400" dirty="0">
                <a:solidFill>
                  <a:schemeClr val="accent1">
                    <a:lumMod val="75000"/>
                  </a:schemeClr>
                </a:solidFill>
                <a:latin typeface="微軟正黑體" pitchFamily="34" charset="-120"/>
                <a:ea typeface="微軟正黑體" pitchFamily="34" charset="-120"/>
              </a:rPr>
              <a:t>云云。然上開時間提早至工作場所，並非延長工時之範圍，而</a:t>
            </a:r>
            <a:r>
              <a:rPr lang="zh-TW" altLang="en-US" sz="2400" u="sng" dirty="0">
                <a:solidFill>
                  <a:schemeClr val="accent1">
                    <a:lumMod val="75000"/>
                  </a:schemeClr>
                </a:solidFill>
                <a:latin typeface="微軟正黑體" pitchFamily="34" charset="-120"/>
                <a:ea typeface="微軟正黑體" pitchFamily="34" charset="-120"/>
              </a:rPr>
              <a:t>動身前往外地出差部分，應屬差旅費之支領範圍</a:t>
            </a:r>
            <a:r>
              <a:rPr lang="zh-TW" altLang="en-US" sz="2400" dirty="0">
                <a:solidFill>
                  <a:schemeClr val="accent1">
                    <a:lumMod val="75000"/>
                  </a:schemeClr>
                </a:solidFill>
                <a:latin typeface="微軟正黑體" pitchFamily="34" charset="-120"/>
                <a:ea typeface="微軟正黑體" pitchFamily="34" charset="-120"/>
              </a:rPr>
              <a:t>，</a:t>
            </a:r>
            <a:r>
              <a:rPr lang="zh-TW" altLang="en-US" sz="2400" u="sng" dirty="0">
                <a:solidFill>
                  <a:schemeClr val="accent1">
                    <a:lumMod val="75000"/>
                  </a:schemeClr>
                </a:solidFill>
                <a:latin typeface="微軟正黑體" pitchFamily="34" charset="-120"/>
                <a:ea typeface="微軟正黑體" pitchFamily="34" charset="-120"/>
              </a:rPr>
              <a:t>尚難以此等主張其有延長工時之必要</a:t>
            </a:r>
            <a:r>
              <a:rPr lang="zh-TW" altLang="en-US" sz="2400" dirty="0" smtClean="0">
                <a:solidFill>
                  <a:schemeClr val="accent1">
                    <a:lumMod val="75000"/>
                  </a:schemeClr>
                </a:solidFill>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364344177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經常在外工作勞工之工時疑義</a:t>
            </a:r>
          </a:p>
        </p:txBody>
      </p:sp>
      <p:sp>
        <p:nvSpPr>
          <p:cNvPr id="52" name="文字方塊 51"/>
          <p:cNvSpPr txBox="1"/>
          <p:nvPr/>
        </p:nvSpPr>
        <p:spPr>
          <a:xfrm>
            <a:off x="360000" y="1619999"/>
            <a:ext cx="8460000" cy="4170372"/>
          </a:xfrm>
          <a:prstGeom prst="rect">
            <a:avLst/>
          </a:prstGeom>
          <a:noFill/>
        </p:spPr>
        <p:txBody>
          <a:bodyPr wrap="square" rtlCol="0">
            <a:spAutoFit/>
          </a:bodyPr>
          <a:lstStyle/>
          <a:p>
            <a:pPr lvl="0">
              <a:spcBef>
                <a:spcPts val="1200"/>
              </a:spcBef>
              <a:defRPr/>
            </a:pP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細則</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-18》</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於事業場所外：</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chemeClr val="tx2"/>
                </a:solidFill>
                <a:latin typeface="微軟正黑體" pitchFamily="34" charset="-120"/>
                <a:ea typeface="微軟正黑體" pitchFamily="34" charset="-120"/>
              </a:rPr>
              <a:t>勞工因出差或其他原因於事業場所外從事工作致不易計算工作時間者，以</a:t>
            </a:r>
            <a:r>
              <a:rPr lang="zh-TW" altLang="en-US" sz="2400" b="1" dirty="0">
                <a:solidFill>
                  <a:schemeClr val="tx2"/>
                </a:solidFill>
                <a:latin typeface="微軟正黑體" pitchFamily="34" charset="-120"/>
                <a:ea typeface="微軟正黑體" pitchFamily="34" charset="-120"/>
              </a:rPr>
              <a:t>平時之工作時間</a:t>
            </a:r>
            <a:r>
              <a:rPr lang="zh-TW" altLang="en-US" sz="2400" dirty="0">
                <a:solidFill>
                  <a:schemeClr val="tx2"/>
                </a:solidFill>
                <a:latin typeface="微軟正黑體" pitchFamily="34" charset="-120"/>
                <a:ea typeface="微軟正黑體" pitchFamily="34" charset="-120"/>
              </a:rPr>
              <a:t>為其工作時間。但其實際工作時間經證明者，不在此限</a:t>
            </a:r>
            <a:r>
              <a:rPr lang="zh-TW" altLang="en-US" sz="2400" dirty="0" smtClean="0">
                <a:solidFill>
                  <a:schemeClr val="tx2"/>
                </a:solidFill>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chemeClr val="tx2"/>
              </a:solidFill>
              <a:uLnTx/>
              <a:uFillTx/>
              <a:latin typeface="微軟正黑體" pitchFamily="34" charset="-120"/>
              <a:ea typeface="微軟正黑體" pitchFamily="34" charset="-120"/>
            </a:endParaRPr>
          </a:p>
          <a:p>
            <a:pPr lvl="0">
              <a:spcBef>
                <a:spcPts val="1200"/>
              </a:spcBef>
              <a:defRPr/>
            </a:pP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細則</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19》</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不同事業</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場所：</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勞工於同一事業單位或同一雇主所屬不同事業場所工作時，應將在各該場所之工作時間合併計算，並</a:t>
            </a:r>
            <a:r>
              <a:rPr kumimoji="0" lang="zh-TW" altLang="en-US" sz="2400" b="1"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加計</a:t>
            </a:r>
            <a:r>
              <a:rPr kumimoji="0" lang="zh-TW" altLang="en-US" sz="2400"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往來於事業場所間所必要之</a:t>
            </a:r>
            <a:r>
              <a:rPr kumimoji="0" lang="zh-TW" altLang="en-US" sz="2400" b="1" i="0" u="none" strike="noStrike" kern="1200" cap="none" spc="0" normalizeH="0" baseline="0" noProof="0" dirty="0">
                <a:ln>
                  <a:noFill/>
                </a:ln>
                <a:solidFill>
                  <a:schemeClr val="tx2"/>
                </a:solidFill>
                <a:uLnTx/>
                <a:uFillTx/>
                <a:latin typeface="微軟正黑體" pitchFamily="34" charset="-120"/>
                <a:ea typeface="微軟正黑體" pitchFamily="34" charset="-120"/>
                <a:cs typeface="+mn-cs"/>
              </a:rPr>
              <a:t>交通時間</a:t>
            </a:r>
            <a:r>
              <a:rPr kumimoji="0" lang="zh-TW" altLang="en-US" sz="24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tx2"/>
              </a:solidFill>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altLang="zh-TW" sz="2400" b="1"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21976997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經常在外</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工作勞工之工時疑義</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5016758"/>
          </a:xfrm>
          <a:prstGeom prst="rect">
            <a:avLst/>
          </a:prstGeom>
          <a:noFill/>
        </p:spPr>
        <p:txBody>
          <a:bodyPr wrap="square" rtlCol="0">
            <a:spAutoFit/>
          </a:bodyPr>
          <a:lstStyle/>
          <a:p>
            <a:pPr lvl="0">
              <a:spcBef>
                <a:spcPts val="1200"/>
              </a:spcBef>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勞工在事業場所外工作時間指導</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原則</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lvl="0">
              <a:spcBef>
                <a:spcPts val="600"/>
              </a:spcBef>
              <a:defRPr/>
            </a:pP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104.5.6【</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條三字第</a:t>
            </a:r>
            <a:r>
              <a:rPr lang="en-US" altLang="zh-TW"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1040130706</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發布</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工作</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時間（正常工作時間、延長工作時間），指勞工在雇主</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指揮監督</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下提供勞務或受指示等待提供勞務之時間</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勞工</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因</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出差</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或其他</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原因</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於事業場所外</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從事</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工作</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致不易計算工作時間者，其一</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日之</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正常工作時間</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以約定之起迄時間為準</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；延長工作時間（加班</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應以實際勞務提供之起迄時間計算</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勞工</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正常工作時間結束後，雇主以通訊軟體、電話或其他方式</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使勞工</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工作，</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勞工可自行記錄工作之起迄時間，並輔以對話、</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通訊紀錄</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或完成文件交付紀錄等送交雇主，雇主應即補登工作時間</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紀錄</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8854325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值日（夜）工時疑義</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2646878"/>
          </a:xfrm>
          <a:prstGeom prst="rect">
            <a:avLst/>
          </a:prstGeom>
          <a:noFill/>
        </p:spPr>
        <p:txBody>
          <a:bodyPr wrap="square" rtlCol="0">
            <a:spAutoFit/>
          </a:bodyPr>
          <a:lstStyle/>
          <a:p>
            <a:pPr lvl="0">
              <a:spcBef>
                <a:spcPts val="1200"/>
              </a:spcBef>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事業單位實施勞工值日</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夜</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應行注意事項</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a:p>
            <a:pPr lvl="0">
              <a:spcBef>
                <a:spcPts val="600"/>
              </a:spcBef>
              <a:defRPr/>
            </a:pP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內政部</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74.12.5【(74)</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台內勞字第</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357972</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函發布</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針對</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事業單位在工作時間外安排勞工值日</a:t>
            </a:r>
            <a:r>
              <a:rPr kumimoji="0" lang="en-US" altLang="zh-TW"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夜</a:t>
            </a:r>
            <a:r>
              <a:rPr kumimoji="0" lang="en-US" altLang="zh-TW"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，諸如從事收轉急要文件、接聽電話、巡察事業場所及緊急事故之通知、聯繫或處理等工作，為行政上之指導。</a:t>
            </a:r>
            <a:r>
              <a:rPr kumimoji="0" lang="zh-TW" altLang="en-US" sz="2400" b="1"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值日</a:t>
            </a:r>
            <a:r>
              <a:rPr kumimoji="0" lang="en-US" altLang="zh-TW" sz="2400" b="1"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夜</a:t>
            </a:r>
            <a:r>
              <a:rPr kumimoji="0" lang="en-US" altLang="zh-TW" sz="2400" b="1"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之態樣因</a:t>
            </a:r>
            <a:r>
              <a:rPr kumimoji="0" lang="zh-TW" altLang="en-US" sz="2400" b="1"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非正常工作之延伸</a:t>
            </a:r>
            <a:r>
              <a:rPr kumimoji="0" lang="zh-TW" altLang="en-US" sz="2400" i="0" u="none"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歷年來</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並未認定為工作時間</a:t>
            </a:r>
            <a:r>
              <a:rPr kumimoji="0" lang="zh-TW" altLang="en-US" sz="240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296883201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值日（夜）工時疑義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39430"/>
          </a:xfrm>
          <a:prstGeom prst="rect">
            <a:avLst/>
          </a:prstGeom>
          <a:noFill/>
        </p:spPr>
        <p:txBody>
          <a:bodyPr wrap="square" rtlCol="0">
            <a:spAutoFit/>
          </a:bodyPr>
          <a:lstStyle/>
          <a:p>
            <a:pPr marR="0" lvl="0" algn="l" defTabSz="914400" rtl="0" eaLnBrk="1" fontAlgn="auto" latinLnBrk="0" hangingPunct="1">
              <a:lnSpc>
                <a:spcPct val="100000"/>
              </a:lnSpc>
              <a:spcBef>
                <a:spcPts val="1200"/>
              </a:spcBef>
              <a:spcAft>
                <a:spcPts val="0"/>
              </a:spcAft>
              <a:buClrTx/>
              <a:buSzTx/>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事業單位實施勞工值日</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夜</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應行注意事項</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108.3.11【</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1080130222</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函修正</a:t>
            </a:r>
            <a:endPar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針對</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勞工縱於值日</a:t>
            </a:r>
            <a:r>
              <a:rPr kumimoji="0" lang="en-US" altLang="zh-TW"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夜</a:t>
            </a:r>
            <a:r>
              <a:rPr kumimoji="0" lang="en-US" altLang="zh-TW"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時段，仍</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難脫</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免</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雇主</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之</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指揮監督</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將</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逐步</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回歸</a:t>
            </a:r>
            <a:r>
              <a:rPr kumimoji="0" lang="en-US" altLang="zh-TW"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勞動基準法</a:t>
            </a:r>
            <a:r>
              <a:rPr kumimoji="0" lang="en-US" altLang="zh-TW" sz="2400" b="1"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對於「工作時間」之意涵</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，並預告將</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於</a:t>
            </a:r>
            <a:r>
              <a:rPr kumimoji="0" lang="en-US" altLang="zh-TW"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111</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年</a:t>
            </a:r>
            <a:r>
              <a:rPr kumimoji="0" lang="en-US" altLang="zh-TW"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1</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月</a:t>
            </a:r>
            <a:r>
              <a:rPr kumimoji="0" lang="en-US" altLang="zh-TW"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1</a:t>
            </a:r>
            <a:r>
              <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cs typeface="+mn-cs"/>
              </a:rPr>
              <a:t>日停止適用該注意事項</a:t>
            </a:r>
            <a:r>
              <a:rPr kumimoji="0" lang="zh-TW" altLang="en-US"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rPr>
              <a:t>。</a:t>
            </a:r>
            <a:endParaRPr kumimoji="0" lang="en-US" altLang="zh-TW" sz="2400" i="0"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cs typeface="+mn-cs"/>
            </a:endParaRPr>
          </a:p>
          <a:p>
            <a:pPr marL="432000" lvl="0" indent="-432000">
              <a:spcBef>
                <a:spcPts val="600"/>
              </a:spcBef>
              <a:buFont typeface="Wingdings" panose="05000000000000000000" pitchFamily="2" charset="2"/>
              <a:buChar char="Ø"/>
              <a:defRPr/>
            </a:pPr>
            <a:r>
              <a:rPr lang="zh-TW" altLang="en-US" sz="2400" dirty="0">
                <a:solidFill>
                  <a:schemeClr val="accent1">
                    <a:lumMod val="75000"/>
                  </a:schemeClr>
                </a:solidFill>
                <a:latin typeface="微軟正黑體" pitchFamily="34" charset="-120"/>
                <a:ea typeface="微軟正黑體" pitchFamily="34" charset="-120"/>
              </a:rPr>
              <a:t>增訂值日</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夜</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津貼建議數額，宜不低於每月基本工資除以</a:t>
            </a:r>
            <a:r>
              <a:rPr lang="en-US" altLang="zh-TW" sz="2400" dirty="0">
                <a:solidFill>
                  <a:schemeClr val="accent1">
                    <a:lumMod val="75000"/>
                  </a:schemeClr>
                </a:solidFill>
                <a:latin typeface="微軟正黑體" pitchFamily="34" charset="-120"/>
                <a:ea typeface="微軟正黑體" pitchFamily="34" charset="-120"/>
              </a:rPr>
              <a:t>240</a:t>
            </a:r>
            <a:r>
              <a:rPr lang="zh-TW" altLang="en-US" sz="2400" dirty="0">
                <a:solidFill>
                  <a:schemeClr val="accent1">
                    <a:lumMod val="75000"/>
                  </a:schemeClr>
                </a:solidFill>
                <a:latin typeface="微軟正黑體" pitchFamily="34" charset="-120"/>
                <a:ea typeface="微軟正黑體" pitchFamily="34" charset="-120"/>
              </a:rPr>
              <a:t>再乘以值日</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夜</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時數之金額，並應遵守同工同酬之原則</a:t>
            </a:r>
            <a:r>
              <a:rPr lang="zh-TW" altLang="en-US" sz="2400" dirty="0" smtClean="0">
                <a:solidFill>
                  <a:schemeClr val="accent1">
                    <a:lumMod val="75000"/>
                  </a:schemeClr>
                </a:solidFill>
                <a:latin typeface="微軟正黑體" pitchFamily="34" charset="-120"/>
                <a:ea typeface="微軟正黑體" pitchFamily="34" charset="-120"/>
              </a:rPr>
              <a:t>。</a:t>
            </a:r>
            <a:endParaRPr lang="en-US" altLang="zh-TW" sz="2400" dirty="0" smtClean="0">
              <a:solidFill>
                <a:schemeClr val="accent1">
                  <a:lumMod val="75000"/>
                </a:schemeClr>
              </a:solidFill>
              <a:latin typeface="微軟正黑體" pitchFamily="34" charset="-120"/>
              <a:ea typeface="微軟正黑體" pitchFamily="34" charset="-120"/>
            </a:endParaRPr>
          </a:p>
          <a:p>
            <a:pPr marL="432000" lvl="0" indent="-432000">
              <a:spcBef>
                <a:spcPts val="600"/>
              </a:spcBef>
              <a:buFont typeface="Wingdings" panose="05000000000000000000" pitchFamily="2" charset="2"/>
              <a:buChar char="Ø"/>
              <a:defRPr/>
            </a:pPr>
            <a:r>
              <a:rPr lang="zh-TW" altLang="en-US" sz="2400" dirty="0" smtClean="0">
                <a:solidFill>
                  <a:schemeClr val="accent1">
                    <a:lumMod val="75000"/>
                  </a:schemeClr>
                </a:solidFill>
                <a:latin typeface="微軟正黑體" pitchFamily="34" charset="-120"/>
                <a:ea typeface="微軟正黑體" pitchFamily="34" charset="-120"/>
              </a:rPr>
              <a:t>女性勞工於</a:t>
            </a:r>
            <a:r>
              <a:rPr lang="zh-TW" altLang="en-US" sz="2400" dirty="0">
                <a:solidFill>
                  <a:schemeClr val="accent1">
                    <a:lumMod val="75000"/>
                  </a:schemeClr>
                </a:solidFill>
                <a:latin typeface="微軟正黑體" pitchFamily="34" charset="-120"/>
                <a:ea typeface="微軟正黑體" pitchFamily="34" charset="-120"/>
              </a:rPr>
              <a:t>妊娠或哺乳期間者，仍禁止從事值夜。</a:t>
            </a:r>
            <a:endParaRPr kumimoji="0" lang="zh-TW" altLang="en-US" sz="2400" i="0" strike="noStrike" kern="1200" cap="none" spc="0" normalizeH="0" baseline="0" noProof="0" dirty="0">
              <a:ln>
                <a:noFill/>
              </a:ln>
              <a:solidFill>
                <a:schemeClr val="accent1">
                  <a:lumMod val="75000"/>
                </a:schemeClr>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6596937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1" y="1265487"/>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2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QA</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 xmlns:a16="http://schemas.microsoft.com/office/drawing/2014/main" id="{27B8CFA3-327F-4E93-8D49-4D768CE0CF1D}"/>
                </a:ext>
              </a:extLst>
            </p:cNvPr>
            <p:cNvSpPr/>
            <p:nvPr/>
          </p:nvSpPr>
          <p:spPr>
            <a:xfrm>
              <a:off x="2743393" y="2218317"/>
              <a:ext cx="707245"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IV</a:t>
              </a:r>
              <a:endPar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endParaRPr>
            </a:p>
          </p:txBody>
        </p:sp>
      </p:grpSp>
    </p:spTree>
    <p:extLst>
      <p:ext uri="{BB962C8B-B14F-4D97-AF65-F5344CB8AC3E}">
        <p14:creationId xmlns:p14="http://schemas.microsoft.com/office/powerpoint/2010/main" val="223965285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 name="群組 36"/>
          <p:cNvGrpSpPr/>
          <p:nvPr/>
        </p:nvGrpSpPr>
        <p:grpSpPr>
          <a:xfrm>
            <a:off x="0" y="1440000"/>
            <a:ext cx="9144000" cy="3192999"/>
            <a:chOff x="0" y="1440000"/>
            <a:chExt cx="9144000" cy="3192999"/>
          </a:xfrm>
        </p:grpSpPr>
        <p:sp>
          <p:nvSpPr>
            <p:cNvPr id="38" name="矩形 37"/>
            <p:cNvSpPr>
              <a:spLocks/>
            </p:cNvSpPr>
            <p:nvPr/>
          </p:nvSpPr>
          <p:spPr>
            <a:xfrm>
              <a:off x="0" y="2160000"/>
              <a:ext cx="2880000" cy="2160000"/>
            </a:xfrm>
            <a:prstGeom prst="rect">
              <a:avLst/>
            </a:prstGeom>
            <a:gradFill flip="none" rotWithShape="1">
              <a:gsLst>
                <a:gs pos="0">
                  <a:schemeClr val="bg1"/>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9" name="矩形 38"/>
            <p:cNvSpPr>
              <a:spLocks/>
            </p:cNvSpPr>
            <p:nvPr/>
          </p:nvSpPr>
          <p:spPr>
            <a:xfrm>
              <a:off x="6264000" y="2160000"/>
              <a:ext cx="2880000" cy="2160000"/>
            </a:xfrm>
            <a:prstGeom prst="rect">
              <a:avLst/>
            </a:prstGeom>
            <a:gradFill flip="none" rotWithShape="1">
              <a:gsLst>
                <a:gs pos="0">
                  <a:schemeClr val="bg1"/>
                </a:gs>
                <a:gs pos="50000">
                  <a:schemeClr val="accent4">
                    <a:lumMod val="60000"/>
                    <a:lumOff val="40000"/>
                  </a:schemeClr>
                </a:gs>
                <a:gs pos="100000">
                  <a:schemeClr val="accent4">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pic>
          <p:nvPicPr>
            <p:cNvPr id="40" name="圖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000" y="1440000"/>
              <a:ext cx="2908213" cy="2700000"/>
            </a:xfrm>
            <a:prstGeom prst="rect">
              <a:avLst/>
            </a:prstGeom>
          </p:spPr>
        </p:pic>
        <p:sp>
          <p:nvSpPr>
            <p:cNvPr id="41" name="文字方塊 40"/>
            <p:cNvSpPr txBox="1"/>
            <p:nvPr/>
          </p:nvSpPr>
          <p:spPr>
            <a:xfrm>
              <a:off x="2948030" y="3960000"/>
              <a:ext cx="30601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台灣電力工會</a:t>
              </a:r>
              <a:endParaRPr kumimoji="0" lang="zh-TW"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42" name="文字方塊 41"/>
            <p:cNvSpPr txBox="1"/>
            <p:nvPr/>
          </p:nvSpPr>
          <p:spPr>
            <a:xfrm>
              <a:off x="2948030" y="4356000"/>
              <a:ext cx="30601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Taiwan Power Labor Union</a:t>
              </a:r>
              <a:endParaRPr kumimoji="0" lang="zh-TW" altLang="en-US" sz="1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sp>
        <p:nvSpPr>
          <p:cNvPr id="43" name="文字方塊 13"/>
          <p:cNvSpPr txBox="1">
            <a:spLocks noChangeArrowheads="1"/>
          </p:cNvSpPr>
          <p:nvPr/>
        </p:nvSpPr>
        <p:spPr bwMode="auto">
          <a:xfrm>
            <a:off x="0" y="4680000"/>
            <a:ext cx="9144000" cy="1754326"/>
          </a:xfrm>
          <a:prstGeom prst="rect">
            <a:avLst/>
          </a:prstGeom>
          <a:noFill/>
          <a:ln>
            <a:noFill/>
          </a:ln>
          <a:effectLst>
            <a:outerShdw blurRad="50800" dist="38100" dir="2700000" algn="tl" rotWithShape="0">
              <a:prstClr val="black">
                <a:alpha val="40000"/>
              </a:prstClr>
            </a:outerShdw>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zh-TW" altLang="en-US" sz="5400" b="1" i="0" u="none" strike="noStrike" kern="120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報告結束</a:t>
            </a:r>
            <a:endParaRPr kumimoji="0" lang="en-US" altLang="zh-TW" sz="5400" b="1" i="0" u="none" strike="noStrike" kern="120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TW" alt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敬請指教</a:t>
            </a:r>
          </a:p>
        </p:txBody>
      </p:sp>
      <p:grpSp>
        <p:nvGrpSpPr>
          <p:cNvPr id="44" name="群組 43"/>
          <p:cNvGrpSpPr>
            <a:grpSpLocks noChangeAspect="1"/>
          </p:cNvGrpSpPr>
          <p:nvPr/>
        </p:nvGrpSpPr>
        <p:grpSpPr>
          <a:xfrm>
            <a:off x="7596338" y="6193839"/>
            <a:ext cx="1246155" cy="360000"/>
            <a:chOff x="242284" y="5394695"/>
            <a:chExt cx="4285714" cy="1238095"/>
          </a:xfrm>
        </p:grpSpPr>
        <p:pic>
          <p:nvPicPr>
            <p:cNvPr id="45" name="圖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46" name="圖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Tree>
    <p:extLst>
      <p:ext uri="{BB962C8B-B14F-4D97-AF65-F5344CB8AC3E}">
        <p14:creationId xmlns:p14="http://schemas.microsoft.com/office/powerpoint/2010/main" val="416493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3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58069</TotalTime>
  <Words>7743</Words>
  <Application>Microsoft Office PowerPoint</Application>
  <PresentationFormat>如螢幕大小 (4:3)</PresentationFormat>
  <Paragraphs>1106</Paragraphs>
  <Slides>98</Slides>
  <Notes>98</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98</vt:i4>
      </vt:variant>
    </vt:vector>
  </HeadingPairs>
  <TitlesOfParts>
    <vt:vector size="113" baseType="lpstr">
      <vt:lpstr>Aharoni</vt:lpstr>
      <vt:lpstr>DFPLiKingHei-XB</vt:lpstr>
      <vt:lpstr>宋体</vt:lpstr>
      <vt:lpstr>宋体</vt:lpstr>
      <vt:lpstr>微軟正黑體</vt:lpstr>
      <vt:lpstr>新細明體</vt:lpstr>
      <vt:lpstr>標楷體</vt:lpstr>
      <vt:lpstr>Algerian</vt:lpstr>
      <vt:lpstr>Arial</vt:lpstr>
      <vt:lpstr>Arial Rounded MT Bold</vt:lpstr>
      <vt:lpstr>Calibri</vt:lpstr>
      <vt:lpstr>Cooper Black</vt:lpstr>
      <vt:lpstr>Wingdings</vt:lpstr>
      <vt:lpstr>3_Office 佈景主題</vt:lpstr>
      <vt:lpstr>4_Office 佈景主題</vt:lpstr>
      <vt:lpstr>     勞資實務 漫談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初探 電業自由化及 電業法修正 可能走向</dc:title>
  <dc:creator>李思佳</dc:creator>
  <cp:lastModifiedBy>蕭信義</cp:lastModifiedBy>
  <cp:revision>2357</cp:revision>
  <cp:lastPrinted>2017-10-18T04:05:12Z</cp:lastPrinted>
  <dcterms:created xsi:type="dcterms:W3CDTF">2016-01-20T02:54:00Z</dcterms:created>
  <dcterms:modified xsi:type="dcterms:W3CDTF">2019-11-05T15:32:04Z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