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4" r:id="rId1"/>
    <p:sldMasterId id="2147483708" r:id="rId2"/>
  </p:sldMasterIdLst>
  <p:notesMasterIdLst>
    <p:notesMasterId r:id="rId86"/>
  </p:notesMasterIdLst>
  <p:handoutMasterIdLst>
    <p:handoutMasterId r:id="rId87"/>
  </p:handoutMasterIdLst>
  <p:sldIdLst>
    <p:sldId id="502" r:id="rId3"/>
    <p:sldId id="1430" r:id="rId4"/>
    <p:sldId id="1441" r:id="rId5"/>
    <p:sldId id="1442" r:id="rId6"/>
    <p:sldId id="1431" r:id="rId7"/>
    <p:sldId id="1432" r:id="rId8"/>
    <p:sldId id="1434" r:id="rId9"/>
    <p:sldId id="1435" r:id="rId10"/>
    <p:sldId id="1452" r:id="rId11"/>
    <p:sldId id="1451" r:id="rId12"/>
    <p:sldId id="1448" r:id="rId13"/>
    <p:sldId id="1433" r:id="rId14"/>
    <p:sldId id="1437" r:id="rId15"/>
    <p:sldId id="1438" r:id="rId16"/>
    <p:sldId id="1440" r:id="rId17"/>
    <p:sldId id="1443" r:id="rId18"/>
    <p:sldId id="1447" r:id="rId19"/>
    <p:sldId id="1444" r:id="rId20"/>
    <p:sldId id="1446" r:id="rId21"/>
    <p:sldId id="1445" r:id="rId22"/>
    <p:sldId id="1382" r:id="rId23"/>
    <p:sldId id="1383" r:id="rId24"/>
    <p:sldId id="1384" r:id="rId25"/>
    <p:sldId id="1385" r:id="rId26"/>
    <p:sldId id="1386" r:id="rId27"/>
    <p:sldId id="1387" r:id="rId28"/>
    <p:sldId id="1388" r:id="rId29"/>
    <p:sldId id="1389" r:id="rId30"/>
    <p:sldId id="1390" r:id="rId31"/>
    <p:sldId id="1391" r:id="rId32"/>
    <p:sldId id="1392" r:id="rId33"/>
    <p:sldId id="1393" r:id="rId34"/>
    <p:sldId id="1394" r:id="rId35"/>
    <p:sldId id="1395" r:id="rId36"/>
    <p:sldId id="1396" r:id="rId37"/>
    <p:sldId id="1397" r:id="rId38"/>
    <p:sldId id="1398" r:id="rId39"/>
    <p:sldId id="1399" r:id="rId40"/>
    <p:sldId id="1400" r:id="rId41"/>
    <p:sldId id="1401" r:id="rId42"/>
    <p:sldId id="1402" r:id="rId43"/>
    <p:sldId id="1403" r:id="rId44"/>
    <p:sldId id="1404" r:id="rId45"/>
    <p:sldId id="1405" r:id="rId46"/>
    <p:sldId id="1406" r:id="rId47"/>
    <p:sldId id="1418" r:id="rId48"/>
    <p:sldId id="1419" r:id="rId49"/>
    <p:sldId id="1420" r:id="rId50"/>
    <p:sldId id="1421" r:id="rId51"/>
    <p:sldId id="1422" r:id="rId52"/>
    <p:sldId id="1423" r:id="rId53"/>
    <p:sldId id="1424" r:id="rId54"/>
    <p:sldId id="1425" r:id="rId55"/>
    <p:sldId id="1426" r:id="rId56"/>
    <p:sldId id="1427" r:id="rId57"/>
    <p:sldId id="1428" r:id="rId58"/>
    <p:sldId id="1429" r:id="rId59"/>
    <p:sldId id="1357" r:id="rId60"/>
    <p:sldId id="1361" r:id="rId61"/>
    <p:sldId id="1362" r:id="rId62"/>
    <p:sldId id="1363" r:id="rId63"/>
    <p:sldId id="1364" r:id="rId64"/>
    <p:sldId id="1365" r:id="rId65"/>
    <p:sldId id="1366" r:id="rId66"/>
    <p:sldId id="1367" r:id="rId67"/>
    <p:sldId id="1368" r:id="rId68"/>
    <p:sldId id="1372" r:id="rId69"/>
    <p:sldId id="1373" r:id="rId70"/>
    <p:sldId id="1374" r:id="rId71"/>
    <p:sldId id="1375" r:id="rId72"/>
    <p:sldId id="1376" r:id="rId73"/>
    <p:sldId id="1380" r:id="rId74"/>
    <p:sldId id="1377" r:id="rId75"/>
    <p:sldId id="1378" r:id="rId76"/>
    <p:sldId id="1379" r:id="rId77"/>
    <p:sldId id="1381" r:id="rId78"/>
    <p:sldId id="1271" r:id="rId79"/>
    <p:sldId id="1272" r:id="rId80"/>
    <p:sldId id="1273" r:id="rId81"/>
    <p:sldId id="1274" r:id="rId82"/>
    <p:sldId id="1407" r:id="rId83"/>
    <p:sldId id="1359" r:id="rId84"/>
    <p:sldId id="1416" r:id="rId85"/>
  </p:sldIdLst>
  <p:sldSz cx="9144000" cy="6858000" type="screen4x3"/>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FFCC"/>
    <a:srgbClr val="9ED600"/>
    <a:srgbClr val="D9D9D9"/>
    <a:srgbClr val="4D4D4D"/>
    <a:srgbClr val="595959"/>
    <a:srgbClr val="0000FF"/>
    <a:srgbClr val="3333CC"/>
    <a:srgbClr val="CC33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528" autoAdjust="0"/>
  </p:normalViewPr>
  <p:slideViewPr>
    <p:cSldViewPr>
      <p:cViewPr varScale="1">
        <p:scale>
          <a:sx n="76" d="100"/>
          <a:sy n="76" d="100"/>
        </p:scale>
        <p:origin x="29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50263"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5349" y="0"/>
            <a:ext cx="2950263" cy="496888"/>
          </a:xfrm>
          <a:prstGeom prst="rect">
            <a:avLst/>
          </a:prstGeom>
        </p:spPr>
        <p:txBody>
          <a:bodyPr vert="horz" lIns="91440" tIns="45720" rIns="91440" bIns="45720" rtlCol="0"/>
          <a:lstStyle>
            <a:lvl1pPr algn="r">
              <a:defRPr sz="1200"/>
            </a:lvl1pPr>
          </a:lstStyle>
          <a:p>
            <a:fld id="{B1411777-6A1B-487D-9E35-09807AD974CF}" type="datetimeFigureOut">
              <a:rPr lang="zh-TW" altLang="en-US" smtClean="0"/>
              <a:t>2019/8/28</a:t>
            </a:fld>
            <a:endParaRPr lang="zh-TW" altLang="en-US"/>
          </a:p>
        </p:txBody>
      </p:sp>
      <p:sp>
        <p:nvSpPr>
          <p:cNvPr id="4" name="頁尾版面配置區 3"/>
          <p:cNvSpPr>
            <a:spLocks noGrp="1"/>
          </p:cNvSpPr>
          <p:nvPr>
            <p:ph type="ftr" sz="quarter" idx="2"/>
          </p:nvPr>
        </p:nvSpPr>
        <p:spPr>
          <a:xfrm>
            <a:off x="0" y="9440864"/>
            <a:ext cx="2950263" cy="4968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349" y="9440864"/>
            <a:ext cx="2950263" cy="496887"/>
          </a:xfrm>
          <a:prstGeom prst="rect">
            <a:avLst/>
          </a:prstGeom>
        </p:spPr>
        <p:txBody>
          <a:bodyPr vert="horz" lIns="91440" tIns="45720" rIns="91440" bIns="45720" rtlCol="0" anchor="b"/>
          <a:lstStyle>
            <a:lvl1pPr algn="r">
              <a:defRPr sz="1200"/>
            </a:lvl1pPr>
          </a:lstStyle>
          <a:p>
            <a:fld id="{93A2E7DC-460D-4CB3-A20D-9D5309EE4242}" type="slidenum">
              <a:rPr lang="zh-TW" altLang="en-US" smtClean="0"/>
              <a:t>‹#›</a:t>
            </a:fld>
            <a:endParaRPr lang="zh-TW" altLang="en-US"/>
          </a:p>
        </p:txBody>
      </p:sp>
    </p:spTree>
    <p:extLst>
      <p:ext uri="{BB962C8B-B14F-4D97-AF65-F5344CB8AC3E}">
        <p14:creationId xmlns:p14="http://schemas.microsoft.com/office/powerpoint/2010/main" val="3641457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4"/>
            <a:ext cx="2949787"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40" y="4"/>
            <a:ext cx="2949787" cy="496967"/>
          </a:xfrm>
          <a:prstGeom prst="rect">
            <a:avLst/>
          </a:prstGeom>
        </p:spPr>
        <p:txBody>
          <a:bodyPr vert="horz" lIns="91440" tIns="45720" rIns="91440" bIns="45720" rtlCol="0"/>
          <a:lstStyle>
            <a:lvl1pPr algn="r">
              <a:defRPr sz="1200"/>
            </a:lvl1pPr>
          </a:lstStyle>
          <a:p>
            <a:fld id="{24098F61-433F-498F-BC65-539FEA3D32B7}" type="datetimeFigureOut">
              <a:rPr lang="zh-TW" altLang="en-US" smtClean="0"/>
              <a:t>2019/8/28</a:t>
            </a:fld>
            <a:endParaRPr lang="zh-TW" altLang="en-US"/>
          </a:p>
        </p:txBody>
      </p:sp>
      <p:sp>
        <p:nvSpPr>
          <p:cNvPr id="4" name="投影片圖像版面配置區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1" y="4721186"/>
            <a:ext cx="5445760" cy="4472702"/>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2" y="9440650"/>
            <a:ext cx="2949787" cy="49696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40" y="9440650"/>
            <a:ext cx="2949787" cy="496967"/>
          </a:xfrm>
          <a:prstGeom prst="rect">
            <a:avLst/>
          </a:prstGeom>
        </p:spPr>
        <p:txBody>
          <a:bodyPr vert="horz" lIns="91440" tIns="45720" rIns="91440" bIns="45720" rtlCol="0" anchor="b"/>
          <a:lstStyle>
            <a:lvl1pPr algn="r">
              <a:defRPr sz="1200"/>
            </a:lvl1pPr>
          </a:lstStyle>
          <a:p>
            <a:fld id="{6FEFC9F2-E5F7-4ACC-A7C1-47ED33836321}" type="slidenum">
              <a:rPr lang="zh-TW" altLang="en-US" smtClean="0"/>
              <a:t>‹#›</a:t>
            </a:fld>
            <a:endParaRPr lang="zh-TW" altLang="en-US"/>
          </a:p>
        </p:txBody>
      </p:sp>
    </p:spTree>
    <p:extLst>
      <p:ext uri="{BB962C8B-B14F-4D97-AF65-F5344CB8AC3E}">
        <p14:creationId xmlns:p14="http://schemas.microsoft.com/office/powerpoint/2010/main" val="1941242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FEFC9F2-E5F7-4ACC-A7C1-47ED33836321}" type="slidenum">
              <a:rPr lang="zh-TW" altLang="en-US" smtClean="0"/>
              <a:t>1</a:t>
            </a:fld>
            <a:endParaRPr lang="zh-TW" altLang="en-US"/>
          </a:p>
        </p:txBody>
      </p:sp>
    </p:spTree>
    <p:extLst>
      <p:ext uri="{BB962C8B-B14F-4D97-AF65-F5344CB8AC3E}">
        <p14:creationId xmlns:p14="http://schemas.microsoft.com/office/powerpoint/2010/main" val="548983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957859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3</a:t>
            </a:fld>
            <a:endParaRPr lang="zh-TW" altLang="en-US">
              <a:solidFill>
                <a:prstClr val="black"/>
              </a:solidFill>
            </a:endParaRPr>
          </a:p>
        </p:txBody>
      </p:sp>
    </p:spTree>
    <p:extLst>
      <p:ext uri="{BB962C8B-B14F-4D97-AF65-F5344CB8AC3E}">
        <p14:creationId xmlns:p14="http://schemas.microsoft.com/office/powerpoint/2010/main" val="1454440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4</a:t>
            </a:fld>
            <a:endParaRPr lang="zh-TW" altLang="en-US">
              <a:solidFill>
                <a:prstClr val="black"/>
              </a:solidFill>
            </a:endParaRPr>
          </a:p>
        </p:txBody>
      </p:sp>
    </p:spTree>
    <p:extLst>
      <p:ext uri="{BB962C8B-B14F-4D97-AF65-F5344CB8AC3E}">
        <p14:creationId xmlns:p14="http://schemas.microsoft.com/office/powerpoint/2010/main" val="867009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4844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890615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017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92062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9</a:t>
            </a:fld>
            <a:endParaRPr lang="zh-TW" altLang="en-US">
              <a:solidFill>
                <a:prstClr val="black"/>
              </a:solidFill>
            </a:endParaRPr>
          </a:p>
        </p:txBody>
      </p:sp>
    </p:spTree>
    <p:extLst>
      <p:ext uri="{BB962C8B-B14F-4D97-AF65-F5344CB8AC3E}">
        <p14:creationId xmlns:p14="http://schemas.microsoft.com/office/powerpoint/2010/main" val="2908420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10</a:t>
            </a:fld>
            <a:endParaRPr lang="zh-TW" altLang="en-US">
              <a:solidFill>
                <a:prstClr val="black"/>
              </a:solidFill>
            </a:endParaRPr>
          </a:p>
        </p:txBody>
      </p:sp>
    </p:spTree>
    <p:extLst>
      <p:ext uri="{BB962C8B-B14F-4D97-AF65-F5344CB8AC3E}">
        <p14:creationId xmlns:p14="http://schemas.microsoft.com/office/powerpoint/2010/main" val="2744999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11</a:t>
            </a:fld>
            <a:endParaRPr lang="zh-TW" altLang="en-US">
              <a:solidFill>
                <a:prstClr val="black"/>
              </a:solidFill>
            </a:endParaRPr>
          </a:p>
        </p:txBody>
      </p:sp>
    </p:spTree>
    <p:extLst>
      <p:ext uri="{BB962C8B-B14F-4D97-AF65-F5344CB8AC3E}">
        <p14:creationId xmlns:p14="http://schemas.microsoft.com/office/powerpoint/2010/main" val="274461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22239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49581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53128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42536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16</a:t>
            </a:fld>
            <a:endParaRPr lang="zh-TW" altLang="en-US">
              <a:solidFill>
                <a:prstClr val="black"/>
              </a:solidFill>
            </a:endParaRPr>
          </a:p>
        </p:txBody>
      </p:sp>
    </p:spTree>
    <p:extLst>
      <p:ext uri="{BB962C8B-B14F-4D97-AF65-F5344CB8AC3E}">
        <p14:creationId xmlns:p14="http://schemas.microsoft.com/office/powerpoint/2010/main" val="2567415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17</a:t>
            </a:fld>
            <a:endParaRPr lang="zh-TW" altLang="en-US">
              <a:solidFill>
                <a:prstClr val="black"/>
              </a:solidFill>
            </a:endParaRPr>
          </a:p>
        </p:txBody>
      </p:sp>
    </p:spTree>
    <p:extLst>
      <p:ext uri="{BB962C8B-B14F-4D97-AF65-F5344CB8AC3E}">
        <p14:creationId xmlns:p14="http://schemas.microsoft.com/office/powerpoint/2010/main" val="1234198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18</a:t>
            </a:fld>
            <a:endParaRPr lang="zh-TW" altLang="en-US">
              <a:solidFill>
                <a:prstClr val="black"/>
              </a:solidFill>
            </a:endParaRPr>
          </a:p>
        </p:txBody>
      </p:sp>
    </p:spTree>
    <p:extLst>
      <p:ext uri="{BB962C8B-B14F-4D97-AF65-F5344CB8AC3E}">
        <p14:creationId xmlns:p14="http://schemas.microsoft.com/office/powerpoint/2010/main" val="2886517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19</a:t>
            </a:fld>
            <a:endParaRPr lang="zh-TW" altLang="en-US">
              <a:solidFill>
                <a:prstClr val="black"/>
              </a:solidFill>
            </a:endParaRPr>
          </a:p>
        </p:txBody>
      </p:sp>
    </p:spTree>
    <p:extLst>
      <p:ext uri="{BB962C8B-B14F-4D97-AF65-F5344CB8AC3E}">
        <p14:creationId xmlns:p14="http://schemas.microsoft.com/office/powerpoint/2010/main" val="743316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a:defRPr/>
            </a:pPr>
            <a:fld id="{A91C3B42-56DE-475F-A81E-0D3698782967}" type="slidenum">
              <a:rPr lang="zh-TW" altLang="en-US" smtClean="0">
                <a:solidFill>
                  <a:prstClr val="black"/>
                </a:solidFill>
              </a:rPr>
              <a:pPr>
                <a:defRPr/>
              </a:pPr>
              <a:t>20</a:t>
            </a:fld>
            <a:endParaRPr lang="zh-TW" altLang="en-US">
              <a:solidFill>
                <a:prstClr val="black"/>
              </a:solidFill>
            </a:endParaRPr>
          </a:p>
        </p:txBody>
      </p:sp>
    </p:spTree>
    <p:extLst>
      <p:ext uri="{BB962C8B-B14F-4D97-AF65-F5344CB8AC3E}">
        <p14:creationId xmlns:p14="http://schemas.microsoft.com/office/powerpoint/2010/main" val="1129668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867879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28619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886057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95951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1307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39024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9557588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06754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17706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439526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44241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24633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8260556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6014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9185499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987054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578295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25656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675179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14974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2436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47862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184220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1843529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980238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6919867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732457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996362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7124624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0980051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970066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5462291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797784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3693983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383593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534046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2913305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80931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0166546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2873489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508608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2371193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060802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970170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195841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548648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7242768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400366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841260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623257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4112433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955841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4563891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7306540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2341764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495940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932969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5623701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628766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880985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8888462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504953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5863"/>
          </a:xfrm>
        </p:spPr>
      </p:sp>
      <p:sp>
        <p:nvSpPr>
          <p:cNvPr id="3" name="備忘稿版面配置區 2"/>
          <p:cNvSpPr>
            <a:spLocks noGrp="1"/>
          </p:cNvSpPr>
          <p:nvPr>
            <p:ph type="body" idx="1"/>
          </p:nvPr>
        </p:nvSpPr>
        <p:spPr/>
        <p:txBody>
          <a:bodyPr/>
          <a:lstStyle/>
          <a:p>
            <a:endParaRPr lang="zh-TW" altLang="en-US" sz="1400" b="1"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3B42-56DE-475F-A81E-0D3698782967}"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104403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07566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570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7247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221678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66575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21497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7601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84075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73213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77166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50"/>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5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14330510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340936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443836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89014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515426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362391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688720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605597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447613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34652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48038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5885770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6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40174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8AEFA-5144-41D5-A76A-23B8AA19CC4C}" type="datetimeFigureOut">
              <a:rPr lang="zh-TW" altLang="en-US" smtClean="0">
                <a:solidFill>
                  <a:prstClr val="black">
                    <a:tint val="75000"/>
                  </a:prstClr>
                </a:solidFill>
              </a:rPr>
              <a:pPr/>
              <a:t>2019/8/28</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8E35-A907-4985-B016-7B3D54BA7B24}"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7778399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3.png"/><Relationship Id="rId7"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3.png"/><Relationship Id="rId7"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3.png"/><Relationship Id="rId7"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3.png"/><Relationship Id="rId7"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23.jpg"/><Relationship Id="rId5" Type="http://schemas.openxmlformats.org/officeDocument/2006/relationships/image" Target="../media/image4.png"/><Relationship Id="rId10" Type="http://schemas.openxmlformats.org/officeDocument/2006/relationships/image" Target="../media/image22.jpg"/><Relationship Id="rId4" Type="http://schemas.microsoft.com/office/2007/relationships/hdphoto" Target="../media/hdphoto1.wdp"/><Relationship Id="rId9" Type="http://schemas.openxmlformats.org/officeDocument/2006/relationships/image" Target="../media/image21.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9.jpeg"/><Relationship Id="rId17" Type="http://schemas.openxmlformats.org/officeDocument/2006/relationships/image" Target="../media/image34.jpg"/><Relationship Id="rId2" Type="http://schemas.openxmlformats.org/officeDocument/2006/relationships/notesSlide" Target="../notesSlides/notesSlide14.xml"/><Relationship Id="rId16"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28.jpeg"/><Relationship Id="rId5" Type="http://schemas.openxmlformats.org/officeDocument/2006/relationships/image" Target="../media/image4.png"/><Relationship Id="rId15" Type="http://schemas.openxmlformats.org/officeDocument/2006/relationships/image" Target="../media/image32.jpeg"/><Relationship Id="rId10" Type="http://schemas.openxmlformats.org/officeDocument/2006/relationships/image" Target="../media/image27.jpeg"/><Relationship Id="rId4" Type="http://schemas.microsoft.com/office/2007/relationships/hdphoto" Target="../media/hdphoto1.wdp"/><Relationship Id="rId9" Type="http://schemas.openxmlformats.org/officeDocument/2006/relationships/image" Target="../media/image26.jpeg"/><Relationship Id="rId14" Type="http://schemas.openxmlformats.org/officeDocument/2006/relationships/image" Target="../media/image31.jpeg"/></Relationships>
</file>

<file path=ppt/slides/_rels/slide15.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38.jpeg"/><Relationship Id="rId5" Type="http://schemas.openxmlformats.org/officeDocument/2006/relationships/image" Target="../media/image4.png"/><Relationship Id="rId10" Type="http://schemas.openxmlformats.org/officeDocument/2006/relationships/image" Target="../media/image37.jpeg"/><Relationship Id="rId4" Type="http://schemas.microsoft.com/office/2007/relationships/hdphoto" Target="../media/hdphoto1.wdp"/><Relationship Id="rId9"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png"/><Relationship Id="rId7" Type="http://schemas.openxmlformats.org/officeDocument/2006/relationships/image" Target="../media/image40.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png"/><Relationship Id="rId7"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3.png"/><Relationship Id="rId7"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83.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47.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spect="1"/>
          </p:cNvSpPr>
          <p:nvPr/>
        </p:nvSpPr>
        <p:spPr>
          <a:xfrm>
            <a:off x="4788000" y="0"/>
            <a:ext cx="4053109"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 name="副標題 2"/>
          <p:cNvSpPr>
            <a:spLocks noGrp="1"/>
          </p:cNvSpPr>
          <p:nvPr>
            <p:ph type="subTitle" idx="1"/>
          </p:nvPr>
        </p:nvSpPr>
        <p:spPr>
          <a:xfrm>
            <a:off x="4787998" y="5220000"/>
            <a:ext cx="4032001" cy="1118402"/>
          </a:xfrm>
        </p:spPr>
        <p:txBody>
          <a:bodyPr>
            <a:normAutofit/>
          </a:bodyPr>
          <a:lstStyle/>
          <a:p>
            <a:r>
              <a:rPr lang="zh-TW" altLang="en-US"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勞資處</a:t>
            </a:r>
            <a:endParaRPr lang="en-US" altLang="zh-TW"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108</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8</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a:t>
            </a:r>
            <a:r>
              <a:rPr lang="zh-TW" altLang="en-US"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 </a:t>
            </a:r>
            <a:r>
              <a:rPr lang="en-US" altLang="zh-TW" sz="2800" b="1" dirty="0" smtClean="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rPr>
              <a:t>28</a:t>
            </a:r>
            <a:endParaRPr lang="en-US" altLang="zh-TW" sz="2800" b="1" dirty="0">
              <a:solidFill>
                <a:schemeClr val="bg1"/>
              </a:solidFill>
              <a:effectLst>
                <a:outerShdw blurRad="38100" dist="38100" dir="2700000" algn="tl">
                  <a:srgbClr val="000000">
                    <a:alpha val="43137"/>
                  </a:srgbClr>
                </a:outerShdw>
              </a:effectLst>
              <a:latin typeface="Cooper Black" panose="0208090404030B020404" pitchFamily="18" charset="0"/>
              <a:ea typeface="微軟正黑體" panose="020B0604030504040204" pitchFamily="34" charset="-120"/>
            </a:endParaRPr>
          </a:p>
          <a:p>
            <a:endParaRPr lang="en-US" altLang="zh-TW"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 name="標題 1"/>
          <p:cNvSpPr>
            <a:spLocks noGrp="1"/>
          </p:cNvSpPr>
          <p:nvPr>
            <p:ph type="ctrTitle"/>
          </p:nvPr>
        </p:nvSpPr>
        <p:spPr>
          <a:xfrm>
            <a:off x="4796293" y="0"/>
            <a:ext cx="4036522" cy="3068960"/>
          </a:xfrm>
        </p:spPr>
        <p:txBody>
          <a:bodyPr>
            <a:normAutofit fontScale="90000"/>
          </a:bodyPr>
          <a:lstStyle/>
          <a:p>
            <a:pPr>
              <a:spcBef>
                <a:spcPts val="0"/>
              </a:spcBef>
            </a:pP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altLang="en-US"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勞資實務</a:t>
            </a:r>
            <a:r>
              <a:rPr lang="en-US" altLang="zh-TW"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altLang="en-US" sz="53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162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漫談</a:t>
            </a: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r>
            <a:br>
              <a:rPr lang="en-US" altLang="zh-TW" sz="4800" b="1" dirty="0" smtClean="0">
                <a:gradFill flip="none" rotWithShape="1">
                  <a:gsLst>
                    <a:gs pos="0">
                      <a:schemeClr val="accent3">
                        <a:lumMod val="0"/>
                        <a:lumOff val="100000"/>
                      </a:schemeClr>
                    </a:gs>
                    <a:gs pos="35000">
                      <a:schemeClr val="accent3">
                        <a:lumMod val="0"/>
                        <a:lumOff val="100000"/>
                      </a:schemeClr>
                    </a:gs>
                    <a:gs pos="100000">
                      <a:schemeClr val="accent3">
                        <a:lumMod val="10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endParaRPr lang="zh-TW" altLang="en-US" sz="4800" b="1" dirty="0">
              <a:gradFill flip="none" rotWithShape="1">
                <a:gsLst>
                  <a:gs pos="0">
                    <a:srgbClr val="9BBB59">
                      <a:lumMod val="0"/>
                      <a:lumOff val="100000"/>
                    </a:srgbClr>
                  </a:gs>
                  <a:gs pos="35000">
                    <a:srgbClr val="9BBB59">
                      <a:lumMod val="0"/>
                      <a:lumOff val="100000"/>
                    </a:srgbClr>
                  </a:gs>
                  <a:gs pos="100000">
                    <a:schemeClr val="accent4">
                      <a:lumMod val="60000"/>
                      <a:lumOff val="40000"/>
                    </a:schemeClr>
                  </a:gs>
                </a:gsLst>
                <a:lin ang="5400000" scaled="1"/>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 y="2952000"/>
            <a:ext cx="9522041" cy="2052000"/>
          </a:xfrm>
          <a:prstGeom prst="rect">
            <a:avLst/>
          </a:prstGeom>
          <a:effectLst>
            <a:softEdge rad="127000"/>
          </a:effectLst>
        </p:spPr>
      </p:pic>
      <p:pic>
        <p:nvPicPr>
          <p:cNvPr id="12" name="圖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0000" y="540000"/>
            <a:ext cx="2246084" cy="2160000"/>
          </a:xfrm>
          <a:prstGeom prst="ellipse">
            <a:avLst/>
          </a:prstGeom>
          <a:ln>
            <a:noFill/>
          </a:ln>
          <a:effectLst>
            <a:softEdge rad="112500"/>
          </a:effectLst>
        </p:spPr>
      </p:pic>
      <p:sp>
        <p:nvSpPr>
          <p:cNvPr id="5" name="文字方塊 4"/>
          <p:cNvSpPr txBox="1"/>
          <p:nvPr/>
        </p:nvSpPr>
        <p:spPr>
          <a:xfrm>
            <a:off x="0" y="5328000"/>
            <a:ext cx="4779706" cy="830997"/>
          </a:xfrm>
          <a:prstGeom prst="rect">
            <a:avLst/>
          </a:prstGeom>
          <a:noFill/>
        </p:spPr>
        <p:txBody>
          <a:bodyPr wrap="square" rtlCol="0">
            <a:spAutoFit/>
          </a:bodyPr>
          <a:lstStyle/>
          <a:p>
            <a:pPr algn="ctr"/>
            <a:r>
              <a:rPr lang="zh-TW" altLang="en-US" sz="4800" b="1" dirty="0" smtClean="0">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j-cs"/>
              </a:rPr>
              <a:t>台灣電力工會</a:t>
            </a:r>
            <a:endParaRPr lang="zh-TW" altLang="en-US" sz="4800" dirty="0">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atin typeface="微軟正黑體" panose="020B0604030504040204" pitchFamily="34" charset="-120"/>
              <a:ea typeface="微軟正黑體" panose="020B0604030504040204" pitchFamily="34" charset="-120"/>
            </a:endParaRPr>
          </a:p>
        </p:txBody>
      </p:sp>
      <p:sp>
        <p:nvSpPr>
          <p:cNvPr id="9" name="橢圓 8"/>
          <p:cNvSpPr>
            <a:spLocks noChangeAspect="1"/>
          </p:cNvSpPr>
          <p:nvPr/>
        </p:nvSpPr>
        <p:spPr>
          <a:xfrm>
            <a:off x="5400000" y="5220000"/>
            <a:ext cx="2760000" cy="540000"/>
          </a:xfrm>
          <a:prstGeom prst="ellipse">
            <a:avLst/>
          </a:prstGeom>
          <a:solidFill>
            <a:schemeClr val="bg1">
              <a:lumMod val="85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9241035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grpSp>
        <p:nvGrpSpPr>
          <p:cNvPr id="36" name="群組 35"/>
          <p:cNvGrpSpPr>
            <a:grpSpLocks noChangeAspect="1"/>
          </p:cNvGrpSpPr>
          <p:nvPr/>
        </p:nvGrpSpPr>
        <p:grpSpPr>
          <a:xfrm>
            <a:off x="7596000" y="6195600"/>
            <a:ext cx="1246155" cy="360000"/>
            <a:chOff x="242284" y="5394695"/>
            <a:chExt cx="4285714" cy="1238095"/>
          </a:xfrm>
        </p:grpSpPr>
        <p:pic>
          <p:nvPicPr>
            <p:cNvPr id="37" name="圖片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38" name="圖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5" name="文字方塊 4"/>
          <p:cNvSpPr txBox="1"/>
          <p:nvPr/>
        </p:nvSpPr>
        <p:spPr>
          <a:xfrm>
            <a:off x="2376000" y="1998000"/>
            <a:ext cx="57964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重大勞資</a:t>
            </a:r>
            <a:r>
              <a:rPr lang="zh-TW" altLang="en-US" sz="4800" b="1" noProof="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議</a:t>
            </a: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案報告</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57" name="文字方塊 56"/>
          <p:cNvSpPr txBox="1"/>
          <p:nvPr/>
        </p:nvSpPr>
        <p:spPr>
          <a:xfrm>
            <a:off x="2628000" y="3006000"/>
            <a:ext cx="5688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淺談工時</a:t>
            </a:r>
            <a:endParaRPr kumimoji="0" lang="zh-TW" altLang="en-US" sz="4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65" name="文字方塊 64"/>
          <p:cNvSpPr txBox="1"/>
          <p:nvPr/>
        </p:nvSpPr>
        <p:spPr>
          <a:xfrm>
            <a:off x="2880000" y="4014000"/>
            <a:ext cx="5400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疑義解析</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79" name="文字方塊 78"/>
          <p:cNvSpPr txBox="1"/>
          <p:nvPr/>
        </p:nvSpPr>
        <p:spPr>
          <a:xfrm>
            <a:off x="3132000" y="5022000"/>
            <a:ext cx="45360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QA</a:t>
            </a:r>
            <a:endParaRPr kumimoji="0" lang="zh-TW" altLang="en-US" sz="48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pSp>
        <p:nvGrpSpPr>
          <p:cNvPr id="18" name="群組 17"/>
          <p:cNvGrpSpPr/>
          <p:nvPr/>
        </p:nvGrpSpPr>
        <p:grpSpPr>
          <a:xfrm>
            <a:off x="360000" y="1800000"/>
            <a:ext cx="8478108" cy="4158131"/>
            <a:chOff x="360000" y="1728000"/>
            <a:chExt cx="8478108" cy="4158131"/>
          </a:xfrm>
        </p:grpSpPr>
        <p:grpSp>
          <p:nvGrpSpPr>
            <p:cNvPr id="3" name="群組 2"/>
            <p:cNvGrpSpPr/>
            <p:nvPr/>
          </p:nvGrpSpPr>
          <p:grpSpPr>
            <a:xfrm>
              <a:off x="360000" y="1728000"/>
              <a:ext cx="8478108" cy="4158131"/>
              <a:chOff x="360000" y="1800000"/>
              <a:chExt cx="8478108" cy="4158131"/>
            </a:xfrm>
          </p:grpSpPr>
          <p:pic>
            <p:nvPicPr>
              <p:cNvPr id="40"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1800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2808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96000" y="3816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4824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360000" y="5832000"/>
                <a:ext cx="8442108" cy="1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群組 16"/>
            <p:cNvGrpSpPr/>
            <p:nvPr/>
          </p:nvGrpSpPr>
          <p:grpSpPr>
            <a:xfrm>
              <a:off x="1079999" y="1854000"/>
              <a:ext cx="2052001" cy="4032000"/>
              <a:chOff x="1079999" y="1854000"/>
              <a:chExt cx="2052001" cy="4032000"/>
            </a:xfrm>
          </p:grpSpPr>
          <p:grpSp>
            <p:nvGrpSpPr>
              <p:cNvPr id="15" name="群組 14"/>
              <p:cNvGrpSpPr/>
              <p:nvPr/>
            </p:nvGrpSpPr>
            <p:grpSpPr>
              <a:xfrm>
                <a:off x="1079999" y="1854000"/>
                <a:ext cx="1296000" cy="1008000"/>
                <a:chOff x="1079999" y="1854000"/>
                <a:chExt cx="1296000" cy="1008000"/>
              </a:xfrm>
            </p:grpSpPr>
            <p:sp>
              <p:nvSpPr>
                <p:cNvPr id="47" name="平行四边形 1"/>
                <p:cNvSpPr/>
                <p:nvPr/>
              </p:nvSpPr>
              <p:spPr>
                <a:xfrm>
                  <a:off x="1079999" y="1854000"/>
                  <a:ext cx="1296000" cy="1008000"/>
                </a:xfrm>
                <a:prstGeom prst="parallelogram">
                  <a:avLst>
                    <a:gd name="adj" fmla="val 52253"/>
                  </a:avLst>
                </a:prstGeom>
                <a:gradFill flip="none" rotWithShape="1">
                  <a:gsLst>
                    <a:gs pos="100000">
                      <a:srgbClr val="DA4637"/>
                    </a:gs>
                    <a:gs pos="0">
                      <a:srgbClr val="BE321E"/>
                    </a:gs>
                    <a:gs pos="40000">
                      <a:srgbClr val="F55A50">
                        <a:alpha val="70000"/>
                      </a:srgbClr>
                    </a:gs>
                  </a:gsLst>
                  <a:lin ang="5400000" scaled="1"/>
                  <a:tileRect/>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0" name="矩形 79"/>
                <p:cNvSpPr/>
                <p:nvPr/>
              </p:nvSpPr>
              <p:spPr>
                <a:xfrm>
                  <a:off x="1332000" y="1980000"/>
                  <a:ext cx="780902" cy="785430"/>
                </a:xfrm>
                <a:prstGeom prst="rect">
                  <a:avLst/>
                </a:prstGeom>
              </p:spPr>
              <p:txBody>
                <a:bodyPr wrap="none" lIns="107275" tIns="53637" rIns="107275" bIns="53637">
                  <a:spAutoFit/>
                </a:bodyPr>
                <a:lstStyle/>
                <a:p>
                  <a:pPr marL="0" marR="0" lvl="0" indent="0" algn="l"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Aharoni" panose="02010803020104030203" pitchFamily="2" charset="-79"/>
                    </a:rPr>
                    <a:t>Ⅰ</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itchFamily="34" charset="-120"/>
                    <a:ea typeface="微軟正黑體" pitchFamily="34" charset="-120"/>
                    <a:cs typeface="Aharoni" panose="02010803020104030203" pitchFamily="2" charset="-79"/>
                  </a:endParaRPr>
                </a:p>
              </p:txBody>
            </p:sp>
          </p:grpSp>
          <p:grpSp>
            <p:nvGrpSpPr>
              <p:cNvPr id="16" name="群組 15"/>
              <p:cNvGrpSpPr/>
              <p:nvPr/>
            </p:nvGrpSpPr>
            <p:grpSpPr>
              <a:xfrm>
                <a:off x="1332000" y="2862000"/>
                <a:ext cx="1296000" cy="1008000"/>
                <a:chOff x="1332000" y="2862000"/>
                <a:chExt cx="1296000" cy="1008000"/>
              </a:xfrm>
            </p:grpSpPr>
            <p:sp>
              <p:nvSpPr>
                <p:cNvPr id="48" name="平行四边形 16"/>
                <p:cNvSpPr/>
                <p:nvPr/>
              </p:nvSpPr>
              <p:spPr>
                <a:xfrm>
                  <a:off x="1332000" y="2862000"/>
                  <a:ext cx="1296000" cy="1008000"/>
                </a:xfrm>
                <a:prstGeom prst="parallelogram">
                  <a:avLst>
                    <a:gd name="adj" fmla="val 52253"/>
                  </a:avLst>
                </a:prstGeom>
                <a:gradFill>
                  <a:gsLst>
                    <a:gs pos="100000">
                      <a:srgbClr val="504E44"/>
                    </a:gs>
                    <a:gs pos="0">
                      <a:srgbClr val="505046"/>
                    </a:gs>
                    <a:gs pos="40000">
                      <a:srgbClr val="504B41">
                        <a:alpha val="70000"/>
                      </a:srgbClr>
                    </a:gs>
                  </a:gsLst>
                  <a:lin ang="5400000" scaled="1"/>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矩形 80"/>
                <p:cNvSpPr/>
                <p:nvPr/>
              </p:nvSpPr>
              <p:spPr>
                <a:xfrm>
                  <a:off x="1710000" y="2970000"/>
                  <a:ext cx="562894"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II</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3" name="群組 12"/>
              <p:cNvGrpSpPr/>
              <p:nvPr/>
            </p:nvGrpSpPr>
            <p:grpSpPr>
              <a:xfrm>
                <a:off x="1584000" y="3870000"/>
                <a:ext cx="1296000" cy="1008000"/>
                <a:chOff x="1692000" y="3996000"/>
                <a:chExt cx="1296000" cy="1008000"/>
              </a:xfrm>
            </p:grpSpPr>
            <p:sp>
              <p:nvSpPr>
                <p:cNvPr id="49" name="平行四边形 16">
                  <a:extLst>
                    <a:ext uri="{FF2B5EF4-FFF2-40B4-BE49-F238E27FC236}">
                      <a16:creationId xmlns:a16="http://schemas.microsoft.com/office/drawing/2014/main" xmlns="" id="{71EAC55F-2218-4A67-B903-8265E959FD37}"/>
                    </a:ext>
                  </a:extLst>
                </p:cNvPr>
                <p:cNvSpPr/>
                <p:nvPr/>
              </p:nvSpPr>
              <p:spPr>
                <a:xfrm>
                  <a:off x="1692000" y="3996000"/>
                  <a:ext cx="1296000" cy="1008000"/>
                </a:xfrm>
                <a:prstGeom prst="parallelogram">
                  <a:avLst>
                    <a:gd name="adj" fmla="val 52253"/>
                  </a:avLst>
                </a:prstGeom>
                <a:gradFill>
                  <a:gsLst>
                    <a:gs pos="100000">
                      <a:srgbClr val="4F81BD">
                        <a:lumMod val="75000"/>
                      </a:srgbClr>
                    </a:gs>
                    <a:gs pos="0">
                      <a:srgbClr val="4F81BD">
                        <a:lumMod val="75000"/>
                      </a:srgbClr>
                    </a:gs>
                    <a:gs pos="40000">
                      <a:srgbClr val="4F81BD">
                        <a:lumMod val="60000"/>
                        <a:lumOff val="40000"/>
                      </a:srgbClr>
                    </a:gs>
                  </a:gsLst>
                  <a:lin ang="5400000" scaled="1"/>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3" name="矩形 82">
                  <a:extLst>
                    <a:ext uri="{FF2B5EF4-FFF2-40B4-BE49-F238E27FC236}">
                      <a16:creationId xmlns:a16="http://schemas.microsoft.com/office/drawing/2014/main" xmlns="" id="{27D4E3EC-3000-4C26-BD1A-F4133BEEC851}"/>
                    </a:ext>
                  </a:extLst>
                </p:cNvPr>
                <p:cNvSpPr/>
                <p:nvPr/>
              </p:nvSpPr>
              <p:spPr>
                <a:xfrm>
                  <a:off x="1980000" y="4086000"/>
                  <a:ext cx="736018"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III</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nvGrpSpPr>
              <p:cNvPr id="14" name="群組 13"/>
              <p:cNvGrpSpPr/>
              <p:nvPr/>
            </p:nvGrpSpPr>
            <p:grpSpPr>
              <a:xfrm>
                <a:off x="1836000" y="4878000"/>
                <a:ext cx="1296000" cy="1008000"/>
                <a:chOff x="2016000" y="5076000"/>
                <a:chExt cx="1296000" cy="1008000"/>
              </a:xfrm>
            </p:grpSpPr>
            <p:sp>
              <p:nvSpPr>
                <p:cNvPr id="50" name="平行四边形 1"/>
                <p:cNvSpPr/>
                <p:nvPr/>
              </p:nvSpPr>
              <p:spPr>
                <a:xfrm>
                  <a:off x="2016000" y="5076000"/>
                  <a:ext cx="1296000" cy="1008000"/>
                </a:xfrm>
                <a:prstGeom prst="parallelogram">
                  <a:avLst>
                    <a:gd name="adj" fmla="val 52253"/>
                  </a:avLst>
                </a:prstGeom>
                <a:gradFill flip="none" rotWithShape="1">
                  <a:gsLst>
                    <a:gs pos="100000">
                      <a:srgbClr val="4BACC6">
                        <a:lumMod val="75000"/>
                      </a:srgbClr>
                    </a:gs>
                    <a:gs pos="0">
                      <a:srgbClr val="4BACC6">
                        <a:lumMod val="75000"/>
                      </a:srgbClr>
                    </a:gs>
                    <a:gs pos="40000">
                      <a:srgbClr val="4BACC6">
                        <a:lumMod val="60000"/>
                        <a:lumOff val="40000"/>
                      </a:srgbClr>
                    </a:gs>
                  </a:gsLst>
                  <a:lin ang="5400000" scaled="1"/>
                  <a:tileRect/>
                </a:gradFill>
                <a:ln w="25400" cap="flat" cmpd="sng" algn="ctr">
                  <a:noFill/>
                  <a:prstDash val="solid"/>
                </a:ln>
                <a:effectLst/>
              </p:spPr>
              <p:txBody>
                <a:bodyPr lIns="107275" tIns="53637" rIns="107275" bIns="53637" rtlCol="0" anchor="ctr"/>
                <a:lstStyle/>
                <a:p>
                  <a:pPr marL="0" marR="0" lvl="0" indent="0" algn="ctr" defTabSz="1072743"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4" name="矩形 83">
                  <a:extLst>
                    <a:ext uri="{FF2B5EF4-FFF2-40B4-BE49-F238E27FC236}">
                      <a16:creationId xmlns:a16="http://schemas.microsoft.com/office/drawing/2014/main" xmlns="" id="{27D4E3EC-3000-4C26-BD1A-F4133BEEC851}"/>
                    </a:ext>
                  </a:extLst>
                </p:cNvPr>
                <p:cNvSpPr/>
                <p:nvPr/>
              </p:nvSpPr>
              <p:spPr>
                <a:xfrm>
                  <a:off x="2304000" y="5184000"/>
                  <a:ext cx="780902" cy="785430"/>
                </a:xfrm>
                <a:prstGeom prst="rect">
                  <a:avLst/>
                </a:prstGeom>
              </p:spPr>
              <p:txBody>
                <a:bodyPr wrap="none" lIns="107275" tIns="53637" rIns="107275" bIns="53637">
                  <a:spAutoFit/>
                </a:bodyPr>
                <a:lstStyle/>
                <a:p>
                  <a:pPr marL="0" marR="0" lvl="0" indent="0" algn="ctr" defTabSz="1072743"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Ⅳ</a:t>
                  </a:r>
                  <a:endParaRPr kumimoji="0" lang="en-US" altLang="zh-CN"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grpSp>
        </p:grpSp>
      </p:grpSp>
      <p:sp>
        <p:nvSpPr>
          <p:cNvPr id="85" name="矩形 84"/>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86"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報告大綱</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Tree>
    <p:extLst>
      <p:ext uri="{BB962C8B-B14F-4D97-AF65-F5344CB8AC3E}">
        <p14:creationId xmlns:p14="http://schemas.microsoft.com/office/powerpoint/2010/main" val="2092983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3</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勞保</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職業傷病審查準則</a:t>
            </a:r>
          </a:p>
        </p:txBody>
      </p:sp>
      <p:sp>
        <p:nvSpPr>
          <p:cNvPr id="52" name="文字方塊 51"/>
          <p:cNvSpPr txBox="1"/>
          <p:nvPr/>
        </p:nvSpPr>
        <p:spPr>
          <a:xfrm>
            <a:off x="360000" y="1620000"/>
            <a:ext cx="8280000" cy="2292935"/>
          </a:xfrm>
          <a:prstGeom prst="rect">
            <a:avLst/>
          </a:prstGeom>
          <a:noFill/>
        </p:spPr>
        <p:txBody>
          <a:bodyPr wrap="square" rtlCol="0">
            <a:spAutoFit/>
          </a:bodyPr>
          <a:lstStyle/>
          <a:p>
            <a:pPr>
              <a:defRPr/>
            </a:pP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行政院</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勞委會</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86.2.27【</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臺</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86</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勞保</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007439</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令</a:t>
            </a:r>
            <a:endPar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indent="360000">
              <a:spcBef>
                <a:spcPts val="1200"/>
              </a:spcBef>
              <a:buFontTx/>
              <a:buBlip>
                <a:blip r:embed="rId7"/>
              </a:buBlip>
              <a:defRPr/>
            </a:pPr>
            <a:r>
              <a:rPr lang="zh-TW" altLang="en-US"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17</a:t>
            </a:r>
            <a:r>
              <a:rPr lang="zh-TW" altLang="en-US"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endParaRPr lang="en-US" altLang="zh-TW"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360000">
              <a:spcBef>
                <a:spcPts val="600"/>
              </a:spcBef>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被保險人於工作日之用餐時間中或為加班、值班，如雇主</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未規定必須於工作場所用餐</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，而為</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必要</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之外出用餐，於用餐</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往返應經途中</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發生事故而致之傷害，</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視為職業傷害</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857984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4</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補充：勞保職業傷病審查準則</a:t>
            </a:r>
          </a:p>
        </p:txBody>
      </p:sp>
      <p:sp>
        <p:nvSpPr>
          <p:cNvPr id="52" name="文字方塊 51"/>
          <p:cNvSpPr txBox="1"/>
          <p:nvPr/>
        </p:nvSpPr>
        <p:spPr>
          <a:xfrm>
            <a:off x="360000" y="1620000"/>
            <a:ext cx="8280000" cy="5155257"/>
          </a:xfrm>
          <a:prstGeom prst="rect">
            <a:avLst/>
          </a:prstGeom>
          <a:noFill/>
        </p:spPr>
        <p:txBody>
          <a:bodyPr wrap="square" rtlCol="0">
            <a:spAutoFit/>
          </a:bodyPr>
          <a:lstStyle/>
          <a:p>
            <a:pPr indent="360000">
              <a:spcBef>
                <a:spcPts val="600"/>
              </a:spcBef>
              <a:buFontTx/>
              <a:buBlip>
                <a:blip r:embed="rId7"/>
              </a:buBlip>
              <a:defRPr/>
            </a:pPr>
            <a:r>
              <a:rPr lang="zh-TW" altLang="en-US"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18</a:t>
            </a:r>
            <a:r>
              <a:rPr lang="zh-TW" altLang="en-US"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endParaRPr lang="en-US" altLang="zh-TW" sz="32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360000">
              <a:spcBef>
                <a:spcPts val="600"/>
              </a:spcBef>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被保險人於</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9</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16</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條及第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17</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之規定而有下列情事之一者，不得視為職業傷害</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817200" indent="-457200">
              <a:spcBef>
                <a:spcPts val="600"/>
              </a:spcBef>
              <a:buFont typeface="+mj-lt"/>
              <a:buAutoNum type="arabicParenR"/>
              <a:defRPr/>
            </a:pP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非日常生活所必需之私人行為。</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未</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領有駕駛車種之駕駛執照駕車。</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受</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吊扣期間或吊銷駕駛執照處分駕車。</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有燈光號誌管制之交岔路口違規闖紅燈。</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闖</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越鐵路平交道。</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酒精</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濃度超過規定標準、吸食毒品、迷幻藥或管制藥品駕駛車輛。</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駕駛</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車輛違規行駛高速公路路肩。</a:t>
            </a:r>
          </a:p>
          <a:p>
            <a:pPr marL="817200" indent="-457200">
              <a:buFont typeface="+mj-lt"/>
              <a:buAutoNum type="arabicParenR"/>
              <a:defRPr/>
            </a:pP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駕駛</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車輛不按遵行之方向行駛或在道路上競駛、競技、蛇行或以其他危險方式駕駛車輛。</a:t>
            </a:r>
          </a:p>
          <a:p>
            <a:pPr marL="817200" indent="-457200">
              <a:buFont typeface="+mj-lt"/>
              <a:buAutoNum type="arabicParenR"/>
              <a:defRPr/>
            </a:pPr>
            <a:r>
              <a:rPr lang="zh-TW" altLang="en-US"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駕駛</a:t>
            </a:r>
            <a:r>
              <a:rPr lang="zh-TW" altLang="en-US" sz="20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車輛不依規定駛入來車道。</a:t>
            </a:r>
            <a:endParaRPr lang="en-US" altLang="zh-TW" sz="20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360000">
              <a:spcBef>
                <a:spcPts val="600"/>
              </a:spcBef>
              <a:defRPr/>
            </a:pPr>
            <a:endPar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473011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1999"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重大</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勞資</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議案報告</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xmlns="" id="{27B8CFA3-327F-4E93-8D49-4D768CE0CF1D}"/>
                </a:ext>
              </a:extLst>
            </p:cNvPr>
            <p:cNvSpPr/>
            <p:nvPr/>
          </p:nvSpPr>
          <p:spPr>
            <a:xfrm>
              <a:off x="2743393" y="2218317"/>
              <a:ext cx="357790"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rPr>
                <a:t>I</a:t>
              </a:r>
            </a:p>
          </p:txBody>
        </p:sp>
      </p:grpSp>
      <p:sp>
        <p:nvSpPr>
          <p:cNvPr id="40" name="文字方塊 39"/>
          <p:cNvSpPr txBox="1"/>
          <p:nvPr/>
        </p:nvSpPr>
        <p:spPr>
          <a:xfrm>
            <a:off x="4068000" y="3672000"/>
            <a:ext cx="3904954" cy="156966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輪班人員換班</a:t>
            </a: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a:t>
            </a: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間隔案</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兼任司機加給案</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領班</a:t>
            </a: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加給案</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夜點費案（舊制結清）</a:t>
            </a:r>
          </a:p>
        </p:txBody>
      </p:sp>
    </p:spTree>
    <p:extLst>
      <p:ext uri="{BB962C8B-B14F-4D97-AF65-F5344CB8AC3E}">
        <p14:creationId xmlns:p14="http://schemas.microsoft.com/office/powerpoint/2010/main" val="72597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pic>
        <p:nvPicPr>
          <p:cNvPr id="42" name="圖片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763680" cy="4320000"/>
          </a:xfrm>
          <a:prstGeom prst="rect">
            <a:avLst/>
          </a:prstGeom>
          <a:ln>
            <a:noFill/>
          </a:ln>
          <a:effectLst>
            <a:softEdge rad="112500"/>
          </a:effectLst>
        </p:spPr>
      </p:pic>
      <p:pic>
        <p:nvPicPr>
          <p:cNvPr id="43" name="圖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556000"/>
            <a:ext cx="5760000" cy="4320000"/>
          </a:xfrm>
          <a:prstGeom prst="rect">
            <a:avLst/>
          </a:prstGeom>
          <a:ln>
            <a:noFill/>
          </a:ln>
          <a:effectLst>
            <a:softEdge rad="112500"/>
          </a:effectLst>
        </p:spPr>
      </p:pic>
      <p:pic>
        <p:nvPicPr>
          <p:cNvPr id="44" name="圖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28000" y="0"/>
            <a:ext cx="4695878" cy="6264000"/>
          </a:xfrm>
          <a:prstGeom prst="rect">
            <a:avLst/>
          </a:prstGeom>
          <a:ln>
            <a:noFill/>
          </a:ln>
          <a:effectLst>
            <a:softEdge rad="112500"/>
          </a:effectLst>
        </p:spPr>
      </p:pic>
      <p:pic>
        <p:nvPicPr>
          <p:cNvPr id="45" name="圖片 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3276000"/>
            <a:ext cx="4800000" cy="3600000"/>
          </a:xfrm>
          <a:prstGeom prst="rect">
            <a:avLst/>
          </a:prstGeom>
          <a:ln>
            <a:noFill/>
          </a:ln>
          <a:effectLst>
            <a:softEdge rad="112500"/>
          </a:effectLst>
        </p:spPr>
      </p:pic>
    </p:spTree>
    <p:extLst>
      <p:ext uri="{BB962C8B-B14F-4D97-AF65-F5344CB8AC3E}">
        <p14:creationId xmlns:p14="http://schemas.microsoft.com/office/powerpoint/2010/main" val="285238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1000"/>
                                        <p:tgtEl>
                                          <p:spTgt spid="44"/>
                                        </p:tgtEl>
                                      </p:cBhvr>
                                    </p:animEffect>
                                    <p:anim calcmode="lin" valueType="num">
                                      <p:cBhvr>
                                        <p:cTn id="15" dur="1000" fill="hold"/>
                                        <p:tgtEl>
                                          <p:spTgt spid="44"/>
                                        </p:tgtEl>
                                        <p:attrNameLst>
                                          <p:attrName>ppt_x</p:attrName>
                                        </p:attrNameLst>
                                      </p:cBhvr>
                                      <p:tavLst>
                                        <p:tav tm="0">
                                          <p:val>
                                            <p:strVal val="#ppt_x"/>
                                          </p:val>
                                        </p:tav>
                                        <p:tav tm="100000">
                                          <p:val>
                                            <p:strVal val="#ppt_x"/>
                                          </p:val>
                                        </p:tav>
                                      </p:tavLst>
                                    </p:anim>
                                    <p:anim calcmode="lin" valueType="num">
                                      <p:cBhvr>
                                        <p:cTn id="1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輪班人員換班休息間隔案</a:t>
            </a:r>
          </a:p>
        </p:txBody>
      </p:sp>
      <p:sp>
        <p:nvSpPr>
          <p:cNvPr id="52" name="文字方塊 51"/>
          <p:cNvSpPr txBox="1"/>
          <p:nvPr/>
        </p:nvSpPr>
        <p:spPr>
          <a:xfrm>
            <a:off x="360000" y="1620000"/>
            <a:ext cx="8280000" cy="4893647"/>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04/15</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正式陳報經濟部</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人字第</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1088036230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04/26</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函送相關申請資料</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人字第</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1080006071</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04/30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經濟部正式向勞動部提出申請</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授營字</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 </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              </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10820361980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05/14</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部函請經濟部檢</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送所詢勞雇雙方陳述</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之意見</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動</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1080130495</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05/15</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國營會</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函請勞雇雙方表達是否同意所請</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意見及詳述</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理由</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經國一字第</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10800068980</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981</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台電函復</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電人字第</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1080010631</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05/23</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本會函復</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電工資字第</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0339</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lvl="0" indent="360000">
              <a:buBlip>
                <a:blip r:embed="rId7"/>
              </a:buBlip>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05/28</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經濟部函復勞動部</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經授營字第</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10820364280</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p>
          <a:p>
            <a:pPr lvl="0" indent="360000">
              <a:buBlip>
                <a:blip r:embed="rId7"/>
              </a:buBlip>
              <a:defRPr/>
            </a:pP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06/13</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勞動部函復收悉並將審慎研議</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勞動條</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字第</a:t>
            </a:r>
          </a:p>
          <a:p>
            <a:pPr lvl="0">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1080059147</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3309913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輪班人員換班休息間隔案</a:t>
            </a:r>
          </a:p>
        </p:txBody>
      </p:sp>
      <p:sp>
        <p:nvSpPr>
          <p:cNvPr id="52" name="文字方塊 51"/>
          <p:cNvSpPr txBox="1"/>
          <p:nvPr/>
        </p:nvSpPr>
        <p:spPr>
          <a:xfrm>
            <a:off x="359998" y="1620000"/>
            <a:ext cx="8280000" cy="1938992"/>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07/02</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召開勞動基準第</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次諮詢會議</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36000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07/08</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部長辦公室鄭主任致電理事長另安排</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7/22</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加開一場</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36000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07/22</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召開</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勞動基準第</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21</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次</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諮詢</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會議</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36000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08/15</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勞動部預告修正草案，預告期</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間</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自刊登公報隔日起</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14</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 </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(8/20~9/2)</a:t>
            </a:r>
            <a:endPar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5181765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9</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輪班人員換班休息間隔案</a:t>
            </a:r>
          </a:p>
        </p:txBody>
      </p:sp>
      <p:pic>
        <p:nvPicPr>
          <p:cNvPr id="35" name="圖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 y="0"/>
            <a:ext cx="4791523" cy="6876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0"/>
            <a:ext cx="4899247" cy="6876000"/>
          </a:xfrm>
          <a:prstGeom prst="rect">
            <a:avLst/>
          </a:prstGeom>
        </p:spPr>
      </p:pic>
    </p:spTree>
    <p:extLst>
      <p:ext uri="{BB962C8B-B14F-4D97-AF65-F5344CB8AC3E}">
        <p14:creationId xmlns:p14="http://schemas.microsoft.com/office/powerpoint/2010/main" val="2386359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10</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輪班人員換班休息間隔案</a:t>
            </a:r>
          </a:p>
        </p:txBody>
      </p:sp>
      <p:pic>
        <p:nvPicPr>
          <p:cNvPr id="35" name="圖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 y="0"/>
            <a:ext cx="4788573" cy="6876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0"/>
            <a:ext cx="4855097" cy="6876000"/>
          </a:xfrm>
          <a:prstGeom prst="rect">
            <a:avLst/>
          </a:prstGeom>
        </p:spPr>
      </p:pic>
    </p:spTree>
    <p:extLst>
      <p:ext uri="{BB962C8B-B14F-4D97-AF65-F5344CB8AC3E}">
        <p14:creationId xmlns:p14="http://schemas.microsoft.com/office/powerpoint/2010/main" val="869412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11</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輪班人員換班休息間隔案</a:t>
            </a:r>
          </a:p>
        </p:txBody>
      </p:sp>
      <p:pic>
        <p:nvPicPr>
          <p:cNvPr id="41" name="圖片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 y="0"/>
            <a:ext cx="4854383" cy="6876000"/>
          </a:xfrm>
          <a:prstGeom prst="rect">
            <a:avLst/>
          </a:prstGeom>
        </p:spPr>
      </p:pic>
      <p:pic>
        <p:nvPicPr>
          <p:cNvPr id="42" name="圖片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0000" y="0"/>
            <a:ext cx="4873871" cy="6876000"/>
          </a:xfrm>
          <a:prstGeom prst="rect">
            <a:avLst/>
          </a:prstGeom>
        </p:spPr>
      </p:pic>
    </p:spTree>
    <p:extLst>
      <p:ext uri="{BB962C8B-B14F-4D97-AF65-F5344CB8AC3E}">
        <p14:creationId xmlns:p14="http://schemas.microsoft.com/office/powerpoint/2010/main" val="773407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輪班人員換班休息間隔案</a:t>
            </a:r>
          </a:p>
        </p:txBody>
      </p:sp>
      <p:pic>
        <p:nvPicPr>
          <p:cNvPr id="39" name="圖片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20000" y="0"/>
            <a:ext cx="4822008" cy="6876000"/>
          </a:xfrm>
          <a:prstGeom prst="rect">
            <a:avLst/>
          </a:prstGeom>
        </p:spPr>
      </p:pic>
      <p:pic>
        <p:nvPicPr>
          <p:cNvPr id="36" name="圖片 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673294" cy="6876000"/>
          </a:xfrm>
          <a:prstGeom prst="rect">
            <a:avLst/>
          </a:prstGeom>
        </p:spPr>
      </p:pic>
    </p:spTree>
    <p:extLst>
      <p:ext uri="{BB962C8B-B14F-4D97-AF65-F5344CB8AC3E}">
        <p14:creationId xmlns:p14="http://schemas.microsoft.com/office/powerpoint/2010/main" val="40862036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兼任司機案</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59998" y="1620000"/>
            <a:ext cx="5040000" cy="2677656"/>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05/22</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拜會審計部</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6</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月初人資處拜會監察院</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07/02</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正式陳報行政院</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36000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07/10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行政院人事行政總處函請經 </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濟部本</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權責核</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36000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08/21</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經濟部正式核定並溯自</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a:t>
            </a:r>
          </a:p>
          <a:p>
            <a:pPr marR="0" lvl="0" algn="l" defTabSz="914400" rtl="0" eaLnBrk="1" fontAlgn="auto" latinLnBrk="0" hangingPunct="1">
              <a:lnSpc>
                <a:spcPct val="100000"/>
              </a:lnSpc>
              <a:spcBef>
                <a:spcPts val="0"/>
              </a:spcBef>
              <a:spcAft>
                <a:spcPts val="0"/>
              </a:spcAft>
              <a:buClrTx/>
              <a:buSzTx/>
              <a:tabLst/>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36000" y="1260000"/>
            <a:ext cx="3714449" cy="5328000"/>
          </a:xfrm>
          <a:prstGeom prst="rect">
            <a:avLst/>
          </a:prstGeom>
          <a:ln>
            <a:noFill/>
          </a:ln>
          <a:effectLst>
            <a:outerShdw blurRad="292100" dist="139700" dir="2700000" algn="tl" rotWithShape="0">
              <a:srgbClr val="333333">
                <a:alpha val="65000"/>
              </a:srgbClr>
            </a:outerShdw>
          </a:effectLst>
        </p:spPr>
      </p:pic>
      <p:pic>
        <p:nvPicPr>
          <p:cNvPr id="6" name="圖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36000" y="1260000"/>
            <a:ext cx="3723671" cy="5328000"/>
          </a:xfrm>
          <a:prstGeom prst="rect">
            <a:avLst/>
          </a:prstGeom>
          <a:ln>
            <a:noFill/>
          </a:ln>
          <a:effectLst>
            <a:outerShdw blurRad="292100" dist="139700" dir="2700000" algn="tl" rotWithShape="0">
              <a:srgbClr val="333333">
                <a:alpha val="65000"/>
              </a:srgbClr>
            </a:outerShdw>
          </a:effectLst>
        </p:spPr>
      </p:pic>
      <p:pic>
        <p:nvPicPr>
          <p:cNvPr id="2" name="圖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36000" y="1260000"/>
            <a:ext cx="3528000" cy="5311362"/>
          </a:xfrm>
          <a:prstGeom prst="rect">
            <a:avLst/>
          </a:prstGeom>
          <a:ln>
            <a:noFill/>
          </a:ln>
          <a:effectLst>
            <a:outerShdw blurRad="292100" dist="139700" dir="2700000" algn="tl" rotWithShape="0">
              <a:srgbClr val="333333">
                <a:alpha val="65000"/>
              </a:srgbClr>
            </a:outerShdw>
          </a:effectLst>
        </p:spPr>
      </p:pic>
      <p:pic>
        <p:nvPicPr>
          <p:cNvPr id="3" name="圖片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36000" y="1260000"/>
            <a:ext cx="3781178" cy="5328000"/>
          </a:xfrm>
          <a:prstGeom prst="rect">
            <a:avLst/>
          </a:prstGeom>
          <a:ln>
            <a:noFill/>
          </a:ln>
          <a:effectLst>
            <a:outerShdw blurRad="292100" dist="139700" dir="2700000" algn="tl" rotWithShape="0">
              <a:srgbClr val="333333">
                <a:alpha val="65000"/>
              </a:srgbClr>
            </a:outerShdw>
          </a:effectLst>
        </p:spPr>
      </p:pic>
      <p:pic>
        <p:nvPicPr>
          <p:cNvPr id="12" name="圖片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a:off x="4644000" y="2052000"/>
            <a:ext cx="5296835" cy="3744000"/>
          </a:xfrm>
          <a:prstGeom prst="rect">
            <a:avLst/>
          </a:prstGeom>
        </p:spPr>
      </p:pic>
    </p:spTree>
    <p:extLst>
      <p:ext uri="{BB962C8B-B14F-4D97-AF65-F5344CB8AC3E}">
        <p14:creationId xmlns:p14="http://schemas.microsoft.com/office/powerpoint/2010/main" val="63498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領班加給案</a:t>
            </a:r>
          </a:p>
        </p:txBody>
      </p:sp>
      <p:sp>
        <p:nvSpPr>
          <p:cNvPr id="52" name="文字方塊 51"/>
          <p:cNvSpPr txBox="1"/>
          <p:nvPr/>
        </p:nvSpPr>
        <p:spPr>
          <a:xfrm>
            <a:off x="360000" y="1620000"/>
            <a:ext cx="5040000" cy="4893647"/>
          </a:xfrm>
          <a:prstGeom prst="rect">
            <a:avLst/>
          </a:prstGeom>
          <a:noFill/>
        </p:spPr>
        <p:txBody>
          <a:bodyPr wrap="square" rtlCol="0">
            <a:spAutoFit/>
          </a:bodyPr>
          <a:lstStyle/>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04/29</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院長官邸餐敘</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05/03</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國營會召開會議</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05/10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台電研商訂定領班選派機制</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理事長獲行政院蘇院長接見</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05/28</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正式陳報經濟部</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06/17</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正式陳報行政院</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06/19</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行政院函請人事行政總處、</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主計總處及勞動部研提辦理</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R="0" lvl="0" algn="l" defTabSz="914400" rtl="0" eaLnBrk="1" fontAlgn="auto" latinLnBrk="0" hangingPunct="1">
              <a:lnSpc>
                <a:spcPct val="100000"/>
              </a:lnSpc>
              <a:spcBef>
                <a:spcPts val="0"/>
              </a:spcBef>
              <a:spcAft>
                <a:spcPts val="0"/>
              </a:spcAft>
              <a:buClrTx/>
              <a:buSzTx/>
              <a:tabLst/>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意見</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lvl="0" indent="360000">
              <a:buBlip>
                <a:blip r:embed="rId7"/>
              </a:buBlip>
              <a:defRPr/>
            </a:pPr>
            <a:r>
              <a:rPr lang="en-US" altLang="zh-TW"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07/12</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勞動部函復</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行政院</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indent="360000">
              <a:buBlip>
                <a:blip r:embed="rId7"/>
              </a:buBlip>
              <a:defRPr/>
            </a:pPr>
            <a:r>
              <a:rPr lang="en-US" altLang="zh-TW"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08/05</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行政院</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經濟部本於權責</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核</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處</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indent="360000">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國營會要求台電公司再補充資料</a:t>
            </a:r>
            <a:endParaRPr kumimoji="0" lang="en-US" altLang="zh-TW" sz="28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pic>
        <p:nvPicPr>
          <p:cNvPr id="17" name="圖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08000" y="1260000"/>
            <a:ext cx="3613136" cy="5328000"/>
          </a:xfrm>
          <a:prstGeom prst="rect">
            <a:avLst/>
          </a:prstGeom>
          <a:ln>
            <a:noFill/>
          </a:ln>
          <a:effectLst>
            <a:outerShdw blurRad="292100" dist="139700" dir="2700000" algn="tl" rotWithShape="0">
              <a:srgbClr val="333333">
                <a:alpha val="65000"/>
              </a:srgbClr>
            </a:outerShdw>
          </a:effectLst>
        </p:spPr>
      </p:pic>
      <p:pic>
        <p:nvPicPr>
          <p:cNvPr id="48" name="圖片 4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49" name="圖片 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50" name="圖片 4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51" name="圖片 5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53" name="圖片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46" name="圖片 4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64000" y="1260000"/>
            <a:ext cx="3855826" cy="5328000"/>
          </a:xfrm>
          <a:prstGeom prst="rect">
            <a:avLst/>
          </a:prstGeom>
          <a:ln>
            <a:noFill/>
          </a:ln>
          <a:effectLst>
            <a:outerShdw blurRad="292100" dist="139700" dir="2700000" algn="tl" rotWithShape="0">
              <a:srgbClr val="333333">
                <a:alpha val="65000"/>
              </a:srgbClr>
            </a:outerShdw>
          </a:effectLst>
        </p:spPr>
      </p:pic>
      <p:pic>
        <p:nvPicPr>
          <p:cNvPr id="54" name="圖片 5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64000" y="1260000"/>
            <a:ext cx="3830275" cy="5328000"/>
          </a:xfrm>
          <a:prstGeom prst="rect">
            <a:avLst/>
          </a:prstGeom>
          <a:ln>
            <a:noFill/>
          </a:ln>
          <a:effectLst>
            <a:outerShdw blurRad="292100" dist="139700" dir="2700000" algn="tl" rotWithShape="0">
              <a:srgbClr val="333333">
                <a:alpha val="65000"/>
              </a:srgbClr>
            </a:outerShdw>
          </a:effectLst>
        </p:spPr>
      </p:pic>
      <p:pic>
        <p:nvPicPr>
          <p:cNvPr id="55" name="圖片 5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364000" y="1260000"/>
            <a:ext cx="3658713" cy="5328000"/>
          </a:xfrm>
          <a:prstGeom prst="rect">
            <a:avLst/>
          </a:prstGeom>
          <a:ln>
            <a:noFill/>
          </a:ln>
          <a:effectLst>
            <a:outerShdw blurRad="292100" dist="139700" dir="2700000" algn="tl" rotWithShape="0">
              <a:srgbClr val="333333">
                <a:alpha val="65000"/>
              </a:srgbClr>
            </a:outerShdw>
          </a:effectLst>
        </p:spPr>
      </p:pic>
      <p:pic>
        <p:nvPicPr>
          <p:cNvPr id="2" name="圖片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364000" y="1260000"/>
            <a:ext cx="4079945" cy="5328000"/>
          </a:xfrm>
          <a:prstGeom prst="rect">
            <a:avLst/>
          </a:prstGeom>
        </p:spPr>
      </p:pic>
    </p:spTree>
    <p:extLst>
      <p:ext uri="{BB962C8B-B14F-4D97-AF65-F5344CB8AC3E}">
        <p14:creationId xmlns:p14="http://schemas.microsoft.com/office/powerpoint/2010/main" val="370220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circle(in)">
                                      <p:cBhvr>
                                        <p:cTn id="12" dur="20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circle(in)">
                                      <p:cBhvr>
                                        <p:cTn id="17" dur="20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circle(in)">
                                      <p:cBhvr>
                                        <p:cTn id="22" dur="20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circle(in)">
                                      <p:cBhvr>
                                        <p:cTn id="27" dur="20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circle(in)">
                                      <p:cBhvr>
                                        <p:cTn id="32" dur="2000"/>
                                        <p:tgtEl>
                                          <p:spTgt spid="5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circle(in)">
                                      <p:cBhvr>
                                        <p:cTn id="37" dur="20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circle(in)">
                                      <p:cBhvr>
                                        <p:cTn id="42" dur="20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circle(in)">
                                      <p:cBhvr>
                                        <p:cTn id="47" dur="2000"/>
                                        <p:tgtEl>
                                          <p:spTgt spid="55"/>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circle(in)">
                                      <p:cBhvr>
                                        <p:cTn id="5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夜點</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費</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案</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舊制結清</a:t>
            </a: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a:t>
            </a:r>
            <a:endParaRPr kumimoji="0" lang="en-US" altLang="zh-TW"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59999" y="1620000"/>
            <a:ext cx="5040001" cy="4524315"/>
          </a:xfrm>
          <a:prstGeom prst="rect">
            <a:avLst/>
          </a:prstGeom>
          <a:noFill/>
        </p:spPr>
        <p:txBody>
          <a:bodyPr wrap="square" rtlCol="0">
            <a:spAutoFit/>
          </a:bodyPr>
          <a:lstStyle/>
          <a:p>
            <a:pPr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03/21</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經濟部召開研商舊制結清事</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R="0" lvl="0" algn="l" defTabSz="914400" rtl="0" eaLnBrk="1" fontAlgn="auto" latinLnBrk="0" hangingPunct="1">
              <a:lnSpc>
                <a:spcPct val="100000"/>
              </a:lnSpc>
              <a:spcBef>
                <a:spcPts val="0"/>
              </a:spcBef>
              <a:spcAft>
                <a:spcPts val="0"/>
              </a:spcAft>
              <a:buClrTx/>
              <a:buSzTx/>
              <a:tabLst/>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宜案會議</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04/10</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行政院李秘書長召集會議</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04/29</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院長主動提及並</a:t>
            </a:r>
            <a:r>
              <a:rPr lang="zh-TW" altLang="en-US" sz="2400" noProof="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表示已</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報告</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R="0" lvl="0" algn="l" defTabSz="914400" rtl="0" eaLnBrk="1" fontAlgn="auto" latinLnBrk="0" hangingPunct="1">
              <a:lnSpc>
                <a:spcPct val="100000"/>
              </a:lnSpc>
              <a:spcBef>
                <a:spcPts val="0"/>
              </a:spcBef>
              <a:spcAft>
                <a:spcPts val="0"/>
              </a:spcAft>
              <a:buClrTx/>
              <a:buSzTx/>
              <a:tabLst/>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蔡總統及蘇貞昌院長</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05/31</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經濟部函請協商共識再行報</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R="0" lvl="0" algn="l" defTabSz="914400" rtl="0" eaLnBrk="1" fontAlgn="auto" latinLnBrk="0" hangingPunct="1">
              <a:lnSpc>
                <a:spcPct val="100000"/>
              </a:lnSpc>
              <a:spcBef>
                <a:spcPts val="0"/>
              </a:spcBef>
              <a:spcAft>
                <a:spcPts val="0"/>
              </a:spcAft>
              <a:buClrTx/>
              <a:buSzTx/>
              <a:tabLst/>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部辦理</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07/04</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台電函轉經濟部來文並擇期</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R="0" lvl="0" algn="l" defTabSz="914400" rtl="0" eaLnBrk="1" fontAlgn="auto" latinLnBrk="0" hangingPunct="1">
              <a:lnSpc>
                <a:spcPct val="100000"/>
              </a:lnSpc>
              <a:spcBef>
                <a:spcPts val="0"/>
              </a:spcBef>
              <a:spcAft>
                <a:spcPts val="0"/>
              </a:spcAft>
              <a:buClrTx/>
              <a:buSzTx/>
              <a:tabLst/>
              <a:defRPr/>
            </a:pP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               </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蒞會說明</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0" marR="0" lvl="0" indent="360000" algn="l" defTabSz="914400" rtl="0" eaLnBrk="1" fontAlgn="auto" latinLnBrk="0" hangingPunct="1">
              <a:lnSpc>
                <a:spcPct val="100000"/>
              </a:lnSpc>
              <a:spcBef>
                <a:spcPts val="0"/>
              </a:spcBef>
              <a:spcAft>
                <a:spcPts val="0"/>
              </a:spcAft>
              <a:buClrTx/>
              <a:buSzTx/>
              <a:buFontTx/>
              <a:buBlip>
                <a:blip r:embed="rId7"/>
              </a:buBlip>
              <a:tabLst/>
              <a:defRPr/>
            </a:pPr>
            <a:r>
              <a:rPr kumimoji="0" lang="en-US" altLang="zh-TW" sz="240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07/08</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rPr>
              <a:t>本會函知各分會</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360000" lvl="0" indent="-360000">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行政院</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院長指定副院長陳其邁專責</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本</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案</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grpSp>
        <p:nvGrpSpPr>
          <p:cNvPr id="6" name="群組 5"/>
          <p:cNvGrpSpPr/>
          <p:nvPr/>
        </p:nvGrpSpPr>
        <p:grpSpPr>
          <a:xfrm>
            <a:off x="5384417" y="1275583"/>
            <a:ext cx="3744000" cy="5296833"/>
            <a:chOff x="5384417" y="1275583"/>
            <a:chExt cx="3744000" cy="5296833"/>
          </a:xfrm>
        </p:grpSpPr>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sp>
          <p:nvSpPr>
            <p:cNvPr id="2" name="橢圓 1"/>
            <p:cNvSpPr/>
            <p:nvPr/>
          </p:nvSpPr>
          <p:spPr>
            <a:xfrm>
              <a:off x="7740000" y="1764000"/>
              <a:ext cx="396000" cy="216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2" name="橢圓 41"/>
            <p:cNvSpPr/>
            <p:nvPr/>
          </p:nvSpPr>
          <p:spPr>
            <a:xfrm>
              <a:off x="6948000" y="2520000"/>
              <a:ext cx="576000" cy="19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cxnSp>
          <p:nvCxnSpPr>
            <p:cNvPr id="4" name="直線接點 3"/>
            <p:cNvCxnSpPr/>
            <p:nvPr/>
          </p:nvCxnSpPr>
          <p:spPr>
            <a:xfrm>
              <a:off x="7740000" y="2700000"/>
              <a:ext cx="972000" cy="125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6192000" y="2826000"/>
              <a:ext cx="504000" cy="125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48" name="圖片 4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49" name="圖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50" name="圖片 4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pic>
        <p:nvPicPr>
          <p:cNvPr id="51" name="圖片 5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4608000" y="2052000"/>
            <a:ext cx="5296833" cy="3744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014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circle(in)">
                                      <p:cBhvr>
                                        <p:cTn id="12" dur="20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circle(in)">
                                      <p:cBhvr>
                                        <p:cTn id="17" dur="20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circle(in)">
                                      <p:cBhvr>
                                        <p:cTn id="22" dur="20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circle(in)">
                                      <p:cBhvr>
                                        <p:cTn id="27"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16</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01207" y="0"/>
            <a:ext cx="5141586" cy="6858000"/>
          </a:xfrm>
          <a:prstGeom prst="rect">
            <a:avLst/>
          </a:prstGeom>
        </p:spPr>
      </p:pic>
    </p:spTree>
    <p:extLst>
      <p:ext uri="{BB962C8B-B14F-4D97-AF65-F5344CB8AC3E}">
        <p14:creationId xmlns:p14="http://schemas.microsoft.com/office/powerpoint/2010/main" val="13315797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17</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0783" cy="6858000"/>
          </a:xfrm>
          <a:prstGeom prst="rect">
            <a:avLst/>
          </a:prstGeom>
        </p:spPr>
      </p:pic>
      <p:pic>
        <p:nvPicPr>
          <p:cNvPr id="4" name="圖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20000" y="0"/>
            <a:ext cx="4837525" cy="6858000"/>
          </a:xfrm>
          <a:prstGeom prst="rect">
            <a:avLst/>
          </a:prstGeom>
        </p:spPr>
      </p:pic>
    </p:spTree>
    <p:extLst>
      <p:ext uri="{BB962C8B-B14F-4D97-AF65-F5344CB8AC3E}">
        <p14:creationId xmlns:p14="http://schemas.microsoft.com/office/powerpoint/2010/main" val="173794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18</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68366" cy="6858000"/>
          </a:xfrm>
          <a:prstGeom prst="rect">
            <a:avLst/>
          </a:prstGeom>
        </p:spPr>
      </p:pic>
      <p:pic>
        <p:nvPicPr>
          <p:cNvPr id="4" name="圖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08000" y="0"/>
            <a:ext cx="4684325" cy="6858000"/>
          </a:xfrm>
          <a:prstGeom prst="rect">
            <a:avLst/>
          </a:prstGeom>
        </p:spPr>
      </p:pic>
    </p:spTree>
    <p:extLst>
      <p:ext uri="{BB962C8B-B14F-4D97-AF65-F5344CB8AC3E}">
        <p14:creationId xmlns:p14="http://schemas.microsoft.com/office/powerpoint/2010/main" val="3577595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19</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4000" y="0"/>
            <a:ext cx="4764742" cy="6858000"/>
          </a:xfrm>
          <a:prstGeom prst="rect">
            <a:avLst/>
          </a:prstGeom>
        </p:spPr>
      </p:pic>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64000" y="0"/>
            <a:ext cx="4837373" cy="6858000"/>
          </a:xfrm>
          <a:prstGeom prst="rect">
            <a:avLst/>
          </a:prstGeom>
        </p:spPr>
      </p:pic>
    </p:spTree>
    <p:extLst>
      <p:ext uri="{BB962C8B-B14F-4D97-AF65-F5344CB8AC3E}">
        <p14:creationId xmlns:p14="http://schemas.microsoft.com/office/powerpoint/2010/main" val="11503759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0" hangingPunct="0">
              <a:defRPr/>
            </a:pPr>
            <a:r>
              <a:rPr lang="zh-TW" altLang="en-US" sz="3200" b="1" dirty="0" smtClean="0">
                <a:solidFill>
                  <a:srgbClr val="FFFFFF"/>
                </a:solidFill>
                <a:latin typeface="微軟正黑體" panose="020B0604030504040204" pitchFamily="34" charset="-120"/>
                <a:ea typeface="微軟正黑體" panose="020B0604030504040204" pitchFamily="34" charset="-120"/>
              </a:rPr>
              <a:t>貳</a:t>
            </a:r>
            <a:endParaRPr lang="en-US" altLang="zh-TW" sz="3200" b="1" dirty="0">
              <a:solidFill>
                <a:srgbClr val="FFFFFF"/>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TW" altLang="en-US" sz="1400" smtClean="0">
                <a:solidFill>
                  <a:prstClr val="white"/>
                </a:solidFill>
                <a:latin typeface="SimSun" panose="02010600030101010101" pitchFamily="2" charset="-122"/>
              </a:rPr>
              <a:t>    </a:t>
            </a:r>
            <a:endParaRPr lang="zh-TW" altLang="en-US" sz="1400" dirty="0">
              <a:solidFill>
                <a:prstClr val="white"/>
              </a:solidFill>
              <a:latin typeface="微軟正黑體" panose="020B0604030504040204" pitchFamily="34" charset="-120"/>
              <a:ea typeface="微軟正黑體" panose="020B0604030504040204" pitchFamily="34" charset="-120"/>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575D70-F6BF-4F6A-854C-F4AEC3E1F4B4}" type="slidenum">
              <a:rPr lang="zh-CN" altLang="en-US" sz="1400" b="1" smtClean="0">
                <a:solidFill>
                  <a:prstClr val="white"/>
                </a:solidFill>
              </a:rPr>
              <a:pPr>
                <a:defRPr/>
              </a:pPr>
              <a:t>20</a:t>
            </a:fld>
            <a:endParaRPr lang="zh-CN" altLang="en-US" sz="1400" b="1" dirty="0">
              <a:solidFill>
                <a:prstClr val="white"/>
              </a:solidFill>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TW" altLang="en-US">
              <a:solidFill>
                <a:prstClr val="white"/>
              </a:solidFill>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42346" y="0"/>
            <a:ext cx="4859308" cy="6858000"/>
          </a:xfrm>
          <a:prstGeom prst="rect">
            <a:avLst/>
          </a:prstGeom>
        </p:spPr>
      </p:pic>
    </p:spTree>
    <p:extLst>
      <p:ext uri="{BB962C8B-B14F-4D97-AF65-F5344CB8AC3E}">
        <p14:creationId xmlns:p14="http://schemas.microsoft.com/office/powerpoint/2010/main" val="32493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1999"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淺談</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xmlns="" id="{27B8CFA3-327F-4E93-8D49-4D768CE0CF1D}"/>
                </a:ext>
              </a:extLst>
            </p:cNvPr>
            <p:cNvSpPr/>
            <p:nvPr/>
          </p:nvSpPr>
          <p:spPr>
            <a:xfrm>
              <a:off x="2743393" y="2218317"/>
              <a:ext cx="530915" cy="769441"/>
            </a:xfrm>
            <a:prstGeom prst="rect">
              <a:avLst/>
            </a:prstGeom>
          </p:spPr>
          <p:txBody>
            <a:bodyPr wrap="none">
              <a:spAutoFit/>
            </a:bodyPr>
            <a:lstStyle/>
            <a:p>
              <a:pPr lvl="0">
                <a:defRPr/>
              </a:pPr>
              <a:r>
                <a:rPr lang="en-US" altLang="zh-TW" sz="4400" b="1" dirty="0" smtClean="0">
                  <a:solidFill>
                    <a:prstClr val="white"/>
                  </a:solidFill>
                  <a:effectLst>
                    <a:outerShdw blurRad="38100" dist="38100" dir="2700000" algn="tl">
                      <a:srgbClr val="000000">
                        <a:alpha val="43137"/>
                      </a:srgbClr>
                    </a:outerShdw>
                  </a:effectLst>
                  <a:latin typeface="Algerian" pitchFamily="82" charset="0"/>
                  <a:ea typeface="DFPLiKingHei-XB" pitchFamily="34" charset="-120"/>
                </a:rPr>
                <a:t>II</a:t>
              </a:r>
              <a:endParaRPr lang="en-US" altLang="zh-TW" sz="4400" b="1" dirty="0">
                <a:solidFill>
                  <a:prstClr val="white"/>
                </a:solidFill>
                <a:effectLst>
                  <a:outerShdw blurRad="38100" dist="38100" dir="2700000" algn="tl">
                    <a:srgbClr val="000000">
                      <a:alpha val="43137"/>
                    </a:srgbClr>
                  </a:outerShdw>
                </a:effectLst>
                <a:latin typeface="Algerian" pitchFamily="82" charset="0"/>
                <a:ea typeface="DFPLiKingHei-XB" pitchFamily="34" charset="-120"/>
              </a:endParaRPr>
            </a:p>
          </p:txBody>
        </p:sp>
      </p:grpSp>
      <p:sp>
        <p:nvSpPr>
          <p:cNvPr id="40" name="文字方塊 39"/>
          <p:cNvSpPr txBox="1"/>
          <p:nvPr/>
        </p:nvSpPr>
        <p:spPr>
          <a:xfrm>
            <a:off x="4068000" y="3672000"/>
            <a:ext cx="3444196"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工時的定義</a:t>
            </a:r>
            <a:endParaRPr kumimoji="0" lang="en-US" altLang="zh-TW"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工時的種類及態樣</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工時例外規</a:t>
            </a:r>
            <a:r>
              <a:rPr kumimoji="0" lang="zh-TW"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定</a:t>
            </a:r>
          </a:p>
        </p:txBody>
      </p:sp>
    </p:spTree>
    <p:extLst>
      <p:ext uri="{BB962C8B-B14F-4D97-AF65-F5344CB8AC3E}">
        <p14:creationId xmlns:p14="http://schemas.microsoft.com/office/powerpoint/2010/main" val="2586316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工時的定義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724370"/>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主管機關見解：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104.5.14【</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1040130857</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勞工在</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雇主指揮監督</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之下，於雇主之設施內或指定之場所，</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提供勞務</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或</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受令等待</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提供勞務之時間</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內政部</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75.6.25【 (</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75</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台內勞字第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416670</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-35》</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：勞工繼續</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，至少應</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分鐘</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之休息。該項休息時間不包括在正常工作時間內。惟依勞工安全</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衛生</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法</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9</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條（現為</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職業安全衛生法第</a:t>
            </a:r>
            <a:r>
              <a:rPr kumimoji="0" lang="en-US" altLang="zh-TW"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19</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）所</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訂有關高溫度、異常氣壓作業、高架作業、精密作業</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、重</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體力勞動或其他對於勞工具有特殊危害等作業標準中所</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規定之</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休息時間</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，則</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應計入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實際工作時間內</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7462671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工時的定義</a:t>
            </a:r>
          </a:p>
        </p:txBody>
      </p:sp>
      <p:sp>
        <p:nvSpPr>
          <p:cNvPr id="52" name="文字方塊 51"/>
          <p:cNvSpPr txBox="1"/>
          <p:nvPr/>
        </p:nvSpPr>
        <p:spPr>
          <a:xfrm>
            <a:off x="360000" y="1619999"/>
            <a:ext cx="8460000" cy="4724370"/>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實務見解：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最高行政法院</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89.08.31【89</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年判字第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2659</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判決</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勞工在</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雇主指揮監督</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之下，於雇主之設施內或雇主指定之場所</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提供勞務</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或</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受令等待</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提供勞務之時間，但</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不包括不受雇主支配之休息時間</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864000" marR="0" lvl="0" indent="-4320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臺灣高等法院</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94.11.9【94</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年勞上易字第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36</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民事判決</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勞工處於</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雇主指揮命令</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下之時間，或勞工在</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雇主明示或默示下從事業務</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之時間</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而言。又</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所稱之</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待命時間</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，應指</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勞工縱未從事勞務</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，卻</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處於</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隨時等待雇主指示命令</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之下</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而言</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15392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工時的定義</a:t>
            </a:r>
          </a:p>
        </p:txBody>
      </p:sp>
      <p:sp>
        <p:nvSpPr>
          <p:cNvPr id="52" name="文字方塊 51"/>
          <p:cNvSpPr txBox="1"/>
          <p:nvPr/>
        </p:nvSpPr>
        <p:spPr>
          <a:xfrm>
            <a:off x="360000" y="1619999"/>
            <a:ext cx="8460000" cy="4862870"/>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實務見解：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臺北高等行政法院</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100.11.9【100</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年簡字第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533</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行政判決</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a:t>
            </a:r>
            <a:r>
              <a:rPr kumimoji="0" lang="zh-TW" altLang="en-US" sz="240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實際上</a:t>
            </a:r>
            <a:r>
              <a:rPr kumimoji="0" lang="zh-TW" altLang="en-US" sz="240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使勞工工作</a:t>
            </a:r>
            <a:r>
              <a:rPr kumimoji="0" lang="zh-TW" altLang="en-US" sz="240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的時間</a:t>
            </a:r>
            <a:r>
              <a:rPr kumimoji="0" lang="zh-TW" altLang="en-US" sz="240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，然</a:t>
            </a:r>
            <a:r>
              <a:rPr kumimoji="0" lang="zh-TW" altLang="en-US" sz="240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此非僅指勞工實際上從事身體的勞動或作業的時間，</a:t>
            </a:r>
            <a:r>
              <a:rPr kumimoji="0" lang="zh-TW" altLang="en-US" sz="240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即使沒有</a:t>
            </a:r>
            <a:r>
              <a:rPr kumimoji="0" lang="zh-TW" altLang="en-US" sz="240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具體的作業，勞工在雇主指揮監督下，處於特定之</a:t>
            </a:r>
            <a:r>
              <a:rPr kumimoji="0" lang="zh-TW" altLang="en-US" sz="240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隨時提供</a:t>
            </a:r>
            <a:r>
              <a:rPr kumimoji="0" lang="zh-TW" altLang="en-US" sz="240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勞務狀態的待命時間，亦應是屬工作時間</a:t>
            </a:r>
            <a:r>
              <a:rPr kumimoji="0" lang="zh-TW" altLang="en-US" sz="240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臺北高等行政法院</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103.5.29【102</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年簡上字第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88</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行政判決</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惟該</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待命時間是否受雇主指揮監督，而得自由利用</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審查標準為勞工是否基於空間自主</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，在</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非受雇主支配情形下自由活動</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2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重點</a:t>
            </a:r>
            <a:r>
              <a:rPr kumimoji="0" lang="zh-TW" altLang="en-US" sz="2200" b="0" i="0" u="none"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應在</a:t>
            </a:r>
            <a:r>
              <a:rPr kumimoji="0" lang="zh-TW" altLang="en-US" sz="22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處所主權</a:t>
            </a:r>
            <a:r>
              <a:rPr kumimoji="0" lang="zh-TW" altLang="en-US" sz="2200" b="0" i="0" u="none" strike="noStrike" kern="1200" cap="none" spc="0" normalizeH="0" baseline="0" noProof="0" dirty="0">
                <a:ln>
                  <a:noFill/>
                </a:ln>
                <a:solidFill>
                  <a:srgbClr val="1F497D"/>
                </a:solidFill>
                <a:effectLst/>
                <a:uLnTx/>
                <a:uFillTx/>
                <a:latin typeface="微軟正黑體" pitchFamily="34" charset="-120"/>
                <a:ea typeface="微軟正黑體" pitchFamily="34" charset="-120"/>
                <a:cs typeface="+mn-cs"/>
              </a:rPr>
              <a:t>之</a:t>
            </a:r>
            <a:r>
              <a:rPr kumimoji="0" lang="zh-TW" altLang="en-US" sz="22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觀察</a:t>
            </a:r>
            <a:r>
              <a:rPr kumimoji="0" lang="en-US" altLang="zh-TW" sz="22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2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2642778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工時的定義</a:t>
            </a:r>
          </a:p>
        </p:txBody>
      </p:sp>
      <p:sp>
        <p:nvSpPr>
          <p:cNvPr id="52" name="文字方塊 51"/>
          <p:cNvSpPr txBox="1"/>
          <p:nvPr/>
        </p:nvSpPr>
        <p:spPr>
          <a:xfrm>
            <a:off x="360000" y="1619999"/>
            <a:ext cx="8460000" cy="3385542"/>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實務見解：</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臺灣高等法院高雄分院</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101.11.27【101</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年勞上字第</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14</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民事判決</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惟</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時間</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之認定，應以勞工</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在雇主指揮監督下服勞務</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時間</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為據，此項認定固不應以勞工實際有從事勞務之狀態</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為唯一</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依據，而</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應包括勞工為履行該勞務而不得自由活動</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之待命</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期間在內，但仍應以勞工在該待命期間確有受雇主</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指揮</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監督而無法享有自由活動之利益為要件</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8438087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58587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小時（勞 </a:t>
            </a:r>
            <a:r>
              <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30-1</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40</a:t>
            </a: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小時（勞 </a:t>
            </a:r>
            <a:r>
              <a:rPr kumimoji="0" lang="en-US" altLang="zh-TW"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30-1</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經變更原則約定後之：</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小時（單</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最高可達</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70</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06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ü"/>
              <a:tabLst/>
              <a:defRPr/>
            </a:pPr>
            <a:r>
              <a:rPr kumimoji="0" lang="zh-TW" altLang="en-US"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輪班工時</a:t>
            </a:r>
            <a:r>
              <a:rPr kumimoji="0" lang="en-US" altLang="zh-TW"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789</a:t>
            </a:r>
            <a:r>
              <a:rPr kumimoji="0" lang="zh-TW" altLang="en-US"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rPr>
              <a:t>的適法性？</a:t>
            </a:r>
            <a:endParaRPr kumimoji="0" lang="en-US" altLang="zh-TW"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endParaRPr>
          </a:p>
          <a:p>
            <a:pPr marL="1206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請假時段</a:t>
            </a:r>
            <a:r>
              <a:rPr kumimoji="0" lang="en-US" altLang="zh-TW"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輪班制者</a:t>
            </a:r>
            <a:r>
              <a:rPr kumimoji="0" lang="en-US" altLang="zh-TW"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應否列入工時計算？</a:t>
            </a:r>
            <a:endParaRPr kumimoji="0" lang="en-US" altLang="zh-TW"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endParaRPr>
          </a:p>
          <a:p>
            <a:pPr marL="1206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TW" altLang="en-US" sz="2400" b="0" i="0" u="none" strike="noStrike" kern="1200" cap="none" spc="0" normalizeH="0" baseline="0" noProof="0" dirty="0">
                <a:ln>
                  <a:noFill/>
                </a:ln>
                <a:solidFill>
                  <a:schemeClr val="accent1">
                    <a:lumMod val="75000"/>
                  </a:schemeClr>
                </a:solidFill>
                <a:effectLst/>
                <a:uLnTx/>
                <a:uFillTx/>
                <a:latin typeface="微軟正黑體" pitchFamily="34" charset="-120"/>
                <a:ea typeface="微軟正黑體" pitchFamily="34" charset="-120"/>
                <a:cs typeface="+mn-cs"/>
              </a:rPr>
              <a:t>跨越二曆日者，其工作時間應合併計算（細則</a:t>
            </a:r>
            <a:r>
              <a:rPr kumimoji="0" lang="en-US" altLang="zh-TW" sz="2400" b="0" i="0" u="none" strike="noStrike" kern="1200" cap="none" spc="0" normalizeH="0" baseline="0" noProof="0" dirty="0">
                <a:ln>
                  <a:noFill/>
                </a:ln>
                <a:solidFill>
                  <a:schemeClr val="accent1">
                    <a:lumMod val="75000"/>
                  </a:schemeClr>
                </a:solidFill>
                <a:effectLst/>
                <a:uLnTx/>
                <a:uFillTx/>
                <a:latin typeface="微軟正黑體" pitchFamily="34" charset="-120"/>
                <a:ea typeface="微軟正黑體" pitchFamily="34" charset="-120"/>
                <a:cs typeface="+mn-cs"/>
              </a:rPr>
              <a:t>-17</a:t>
            </a:r>
            <a:r>
              <a:rPr kumimoji="0" lang="zh-TW" altLang="en-US" sz="2400" b="0" i="0" u="none" strike="noStrike" kern="1200" cap="none" spc="0" normalizeH="0" baseline="0" noProof="0" dirty="0" smtClean="0">
                <a:ln>
                  <a:noFill/>
                </a:ln>
                <a:solidFill>
                  <a:schemeClr val="accent1">
                    <a:lumMod val="75000"/>
                  </a:schemeClr>
                </a:solidFill>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chemeClr val="accent1">
                  <a:lumMod val="75000"/>
                </a:scheme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622966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2877711"/>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延長工時：</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工作時間</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之部分。（細則 </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1-1-1</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工作總時數</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40</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之部分。（細則 </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1-1-1</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變更</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後之工作時間</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部分</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（細則 </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1-1-1</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休息</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週六</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工作之時間</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。（細則 </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1-1-2</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153339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2800767"/>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延長</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限制：</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一</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小時。（勞 </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32-2</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一個</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46</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小時。（勞 </a:t>
            </a:r>
            <a:r>
              <a:rPr kumimoji="0" lang="en-US" altLang="zh-TW"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32-2</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1296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一個</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54</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個月</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不得超過</a:t>
            </a:r>
            <a:r>
              <a:rPr kumimoji="0" lang="en-US" altLang="zh-TW"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138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32-2</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但書規定</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7684568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3016210"/>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延長</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程序：</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雇主經</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，如事業單位無工會者，經勞資會議同意。（勞 </a:t>
            </a:r>
            <a:r>
              <a:rPr kumimoji="0" lang="en-US" altLang="zh-TW"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32-1</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1296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雇主僱用勞工人數</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在</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以上，依勞 </a:t>
            </a:r>
            <a:r>
              <a:rPr kumimoji="0" lang="en-US" altLang="zh-TW"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32-2</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但書</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規定延長勞工工作時間</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者</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，應報當地主管機關</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備查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32-3</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0590741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183127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彈性工時：</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於正常工時內，</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雇主得視勞工照顧</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家庭成員</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需要，允許勞工於不變更每日正常工作時數下，在一小時範圍內，</a:t>
            </a:r>
            <a:r>
              <a:rPr kumimoji="0" lang="zh-TW" altLang="en-US" sz="2400" b="1"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彈性</a:t>
            </a:r>
            <a:r>
              <a:rPr kumimoji="0" lang="zh-TW" altLang="en-US" sz="2400" b="1"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調整工作開始及終止之時間</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30-8</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12035749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3754874"/>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正常工時變更原則</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週正常</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工時變更（勞 </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30-2</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經中央</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主管機關</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指定之行業</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30-4</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，如</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事業單位</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無工會者，經勞資</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會議同意。</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得將</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其</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週內</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之正常工作時數，分配於其他工作日。</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4"/>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其</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分配</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其他工作日之</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時數</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每日不得</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4"/>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工作總時數不得</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4"/>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中至少</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之例假</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內之例假及休息日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至少</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36-2-1</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110546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a16="http://schemas.microsoft.com/office/drawing/2014/main" xmlns="" val="2730192376"/>
                    </a:ext>
                  </a:extLst>
                </a:gridCol>
                <a:gridCol w="918102">
                  <a:extLst>
                    <a:ext uri="{9D8B030D-6E8A-4147-A177-3AD203B41FA5}">
                      <a16:colId xmlns:a16="http://schemas.microsoft.com/office/drawing/2014/main" xmlns="" val="943246804"/>
                    </a:ext>
                  </a:extLst>
                </a:gridCol>
                <a:gridCol w="918102">
                  <a:extLst>
                    <a:ext uri="{9D8B030D-6E8A-4147-A177-3AD203B41FA5}">
                      <a16:colId xmlns:a16="http://schemas.microsoft.com/office/drawing/2014/main" xmlns="" val="3303321768"/>
                    </a:ext>
                  </a:extLst>
                </a:gridCol>
                <a:gridCol w="918102">
                  <a:extLst>
                    <a:ext uri="{9D8B030D-6E8A-4147-A177-3AD203B41FA5}">
                      <a16:colId xmlns:a16="http://schemas.microsoft.com/office/drawing/2014/main" xmlns="" val="3423299089"/>
                    </a:ext>
                  </a:extLst>
                </a:gridCol>
                <a:gridCol w="918102">
                  <a:extLst>
                    <a:ext uri="{9D8B030D-6E8A-4147-A177-3AD203B41FA5}">
                      <a16:colId xmlns:a16="http://schemas.microsoft.com/office/drawing/2014/main" xmlns="" val="4205702476"/>
                    </a:ext>
                  </a:extLst>
                </a:gridCol>
                <a:gridCol w="918102">
                  <a:extLst>
                    <a:ext uri="{9D8B030D-6E8A-4147-A177-3AD203B41FA5}">
                      <a16:colId xmlns:a16="http://schemas.microsoft.com/office/drawing/2014/main" xmlns="" val="833474401"/>
                    </a:ext>
                  </a:extLst>
                </a:gridCol>
                <a:gridCol w="918102">
                  <a:extLst>
                    <a:ext uri="{9D8B030D-6E8A-4147-A177-3AD203B41FA5}">
                      <a16:colId xmlns:a16="http://schemas.microsoft.com/office/drawing/2014/main" xmlns="" val="102726427"/>
                    </a:ext>
                  </a:extLst>
                </a:gridCol>
                <a:gridCol w="918102">
                  <a:extLst>
                    <a:ext uri="{9D8B030D-6E8A-4147-A177-3AD203B41FA5}">
                      <a16:colId xmlns:a16="http://schemas.microsoft.com/office/drawing/2014/main" xmlns="" val="980057632"/>
                    </a:ext>
                  </a:extLst>
                </a:gridCol>
              </a:tblGrid>
              <a:tr h="833314">
                <a:tc>
                  <a:txBody>
                    <a:bodyPr/>
                    <a:lstStyle/>
                    <a:p>
                      <a:endParaRPr lang="zh-TW" altLang="en-US"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a16="http://schemas.microsoft.com/office/drawing/2014/main" xmlns="" val="3955430910"/>
                  </a:ext>
                </a:extLst>
              </a:tr>
              <a:tr h="416657">
                <a:tc rowSpan="2">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r>
                        <a:rPr lang="zh-TW" altLang="en-US" sz="18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en-US" altLang="zh-TW" sz="18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r>
                        <a:rPr lang="zh-TW" altLang="en-US" sz="1800" b="1" dirty="0" smtClean="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空班</a:t>
                      </a:r>
                      <a:endParaRPr lang="zh-TW" altLang="en-US" sz="1800" b="1"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155826580"/>
                  </a:ext>
                </a:extLst>
              </a:tr>
              <a:tr h="416657">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xmlns="" val="274414046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zh-TW" altLang="en-US" sz="1800" b="1" dirty="0" smtClean="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空班</a:t>
                      </a:r>
                      <a:endParaRPr lang="en-US" altLang="zh-TW" sz="1800" b="1" dirty="0">
                        <a:solidFill>
                          <a:srgbClr val="00B05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a16="http://schemas.microsoft.com/office/drawing/2014/main" xmlns="" val="3335030979"/>
                  </a:ext>
                </a:extLst>
              </a:tr>
            </a:tbl>
          </a:graphicData>
        </a:graphic>
      </p:graphicFrame>
      <p:sp>
        <p:nvSpPr>
          <p:cNvPr id="36" name="文字方塊 35"/>
          <p:cNvSpPr txBox="1"/>
          <p:nvPr/>
        </p:nvSpPr>
        <p:spPr>
          <a:xfrm>
            <a:off x="4608000" y="3744000"/>
            <a:ext cx="864000" cy="792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860229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lvl="0" indent="432000">
              <a:spcBef>
                <a:spcPts val="1200"/>
              </a:spcBef>
              <a:buBlip>
                <a:blip r:embed="rId7"/>
              </a:buBlip>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單</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週</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正常工時</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48</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小時</a:t>
            </a:r>
            <a:endParaRPr kumimoji="0" lang="en-US" altLang="zh-TW"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a16="http://schemas.microsoft.com/office/drawing/2014/main" xmlns="" val="2730192376"/>
                    </a:ext>
                  </a:extLst>
                </a:gridCol>
                <a:gridCol w="918102">
                  <a:extLst>
                    <a:ext uri="{9D8B030D-6E8A-4147-A177-3AD203B41FA5}">
                      <a16:colId xmlns:a16="http://schemas.microsoft.com/office/drawing/2014/main" xmlns="" val="943246804"/>
                    </a:ext>
                  </a:extLst>
                </a:gridCol>
                <a:gridCol w="918102">
                  <a:extLst>
                    <a:ext uri="{9D8B030D-6E8A-4147-A177-3AD203B41FA5}">
                      <a16:colId xmlns:a16="http://schemas.microsoft.com/office/drawing/2014/main" xmlns="" val="3303321768"/>
                    </a:ext>
                  </a:extLst>
                </a:gridCol>
                <a:gridCol w="918102">
                  <a:extLst>
                    <a:ext uri="{9D8B030D-6E8A-4147-A177-3AD203B41FA5}">
                      <a16:colId xmlns:a16="http://schemas.microsoft.com/office/drawing/2014/main" xmlns="" val="3423299089"/>
                    </a:ext>
                  </a:extLst>
                </a:gridCol>
                <a:gridCol w="918102">
                  <a:extLst>
                    <a:ext uri="{9D8B030D-6E8A-4147-A177-3AD203B41FA5}">
                      <a16:colId xmlns:a16="http://schemas.microsoft.com/office/drawing/2014/main" xmlns="" val="4205702476"/>
                    </a:ext>
                  </a:extLst>
                </a:gridCol>
                <a:gridCol w="918102">
                  <a:extLst>
                    <a:ext uri="{9D8B030D-6E8A-4147-A177-3AD203B41FA5}">
                      <a16:colId xmlns:a16="http://schemas.microsoft.com/office/drawing/2014/main" xmlns="" val="833474401"/>
                    </a:ext>
                  </a:extLst>
                </a:gridCol>
                <a:gridCol w="918102">
                  <a:extLst>
                    <a:ext uri="{9D8B030D-6E8A-4147-A177-3AD203B41FA5}">
                      <a16:colId xmlns:a16="http://schemas.microsoft.com/office/drawing/2014/main" xmlns="" val="102726427"/>
                    </a:ext>
                  </a:extLst>
                </a:gridCol>
                <a:gridCol w="918102">
                  <a:extLst>
                    <a:ext uri="{9D8B030D-6E8A-4147-A177-3AD203B41FA5}">
                      <a16:colId xmlns:a16="http://schemas.microsoft.com/office/drawing/2014/main" xmlns="" val="980057632"/>
                    </a:ext>
                  </a:extLst>
                </a:gridCol>
              </a:tblGrid>
              <a:tr h="833314">
                <a:tc>
                  <a:txBody>
                    <a:bodyPr/>
                    <a:lstStyle/>
                    <a:p>
                      <a:endParaRPr lang="zh-TW" altLang="en-US" b="1"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a16="http://schemas.microsoft.com/office/drawing/2014/main" xmlns="" val="3955430910"/>
                  </a:ext>
                </a:extLst>
              </a:tr>
              <a:tr h="833314">
                <a:tc>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15582658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a16="http://schemas.microsoft.com/office/drawing/2014/main" xmlns="" val="3335030979"/>
                  </a:ext>
                </a:extLst>
              </a:tr>
            </a:tbl>
          </a:graphicData>
        </a:graphic>
      </p:graphicFrame>
      <p:sp>
        <p:nvSpPr>
          <p:cNvPr id="36" name="文字方塊 35"/>
          <p:cNvSpPr txBox="1"/>
          <p:nvPr/>
        </p:nvSpPr>
        <p:spPr>
          <a:xfrm>
            <a:off x="2772000" y="3744000"/>
            <a:ext cx="5436000" cy="792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6469876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連續工作</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a:t>
            </a:r>
            <a:endParaRPr kumimoji="0" lang="en-US" altLang="zh-TW"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a16="http://schemas.microsoft.com/office/drawing/2014/main" xmlns="" val="2730192376"/>
                    </a:ext>
                  </a:extLst>
                </a:gridCol>
                <a:gridCol w="918102">
                  <a:extLst>
                    <a:ext uri="{9D8B030D-6E8A-4147-A177-3AD203B41FA5}">
                      <a16:colId xmlns:a16="http://schemas.microsoft.com/office/drawing/2014/main" xmlns="" val="943246804"/>
                    </a:ext>
                  </a:extLst>
                </a:gridCol>
                <a:gridCol w="918102">
                  <a:extLst>
                    <a:ext uri="{9D8B030D-6E8A-4147-A177-3AD203B41FA5}">
                      <a16:colId xmlns:a16="http://schemas.microsoft.com/office/drawing/2014/main" xmlns="" val="3303321768"/>
                    </a:ext>
                  </a:extLst>
                </a:gridCol>
                <a:gridCol w="918102">
                  <a:extLst>
                    <a:ext uri="{9D8B030D-6E8A-4147-A177-3AD203B41FA5}">
                      <a16:colId xmlns:a16="http://schemas.microsoft.com/office/drawing/2014/main" xmlns="" val="3423299089"/>
                    </a:ext>
                  </a:extLst>
                </a:gridCol>
                <a:gridCol w="918102">
                  <a:extLst>
                    <a:ext uri="{9D8B030D-6E8A-4147-A177-3AD203B41FA5}">
                      <a16:colId xmlns:a16="http://schemas.microsoft.com/office/drawing/2014/main" xmlns="" val="4205702476"/>
                    </a:ext>
                  </a:extLst>
                </a:gridCol>
                <a:gridCol w="918102">
                  <a:extLst>
                    <a:ext uri="{9D8B030D-6E8A-4147-A177-3AD203B41FA5}">
                      <a16:colId xmlns:a16="http://schemas.microsoft.com/office/drawing/2014/main" xmlns="" val="833474401"/>
                    </a:ext>
                  </a:extLst>
                </a:gridCol>
                <a:gridCol w="918102">
                  <a:extLst>
                    <a:ext uri="{9D8B030D-6E8A-4147-A177-3AD203B41FA5}">
                      <a16:colId xmlns:a16="http://schemas.microsoft.com/office/drawing/2014/main" xmlns="" val="102726427"/>
                    </a:ext>
                  </a:extLst>
                </a:gridCol>
                <a:gridCol w="918102">
                  <a:extLst>
                    <a:ext uri="{9D8B030D-6E8A-4147-A177-3AD203B41FA5}">
                      <a16:colId xmlns:a16="http://schemas.microsoft.com/office/drawing/2014/main" xmlns="" val="980057632"/>
                    </a:ext>
                  </a:extLst>
                </a:gridCol>
              </a:tblGrid>
              <a:tr h="833314">
                <a:tc>
                  <a:txBody>
                    <a:bodyPr/>
                    <a:lstStyle/>
                    <a:p>
                      <a:endParaRPr lang="zh-TW" altLang="en-US" b="1"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a16="http://schemas.microsoft.com/office/drawing/2014/main" xmlns="" val="3955430910"/>
                  </a:ext>
                </a:extLst>
              </a:tr>
              <a:tr h="833314">
                <a:tc>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15582658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a16="http://schemas.microsoft.com/office/drawing/2014/main" xmlns="" val="3335030979"/>
                  </a:ext>
                </a:extLst>
              </a:tr>
            </a:tbl>
          </a:graphicData>
        </a:graphic>
      </p:graphicFrame>
      <p:cxnSp>
        <p:nvCxnSpPr>
          <p:cNvPr id="37" name="直線接點 36"/>
          <p:cNvCxnSpPr/>
          <p:nvPr/>
        </p:nvCxnSpPr>
        <p:spPr>
          <a:xfrm>
            <a:off x="2736000" y="3744000"/>
            <a:ext cx="55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8226000" y="3744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1836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1836000" y="5364000"/>
            <a:ext cx="37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5472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5498645" y="4518000"/>
            <a:ext cx="27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0" name="直線接點 89"/>
          <p:cNvCxnSpPr/>
          <p:nvPr/>
        </p:nvCxnSpPr>
        <p:spPr>
          <a:xfrm>
            <a:off x="2754000" y="3726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1" name="直線接點 90"/>
          <p:cNvCxnSpPr/>
          <p:nvPr/>
        </p:nvCxnSpPr>
        <p:spPr>
          <a:xfrm>
            <a:off x="1818000" y="4572000"/>
            <a:ext cx="900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2161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lvl="0" indent="432000">
              <a:spcBef>
                <a:spcPts val="1200"/>
              </a:spcBef>
              <a:buBlip>
                <a:blip r:embed="rId7"/>
              </a:buBlip>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連續工作</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12</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天</a:t>
            </a:r>
            <a:r>
              <a:rPr lang="en-US" altLang="zh-TW"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含加班</a:t>
            </a:r>
            <a:r>
              <a:rPr lang="en-US" altLang="zh-TW"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p>
        </p:txBody>
      </p:sp>
      <p:graphicFrame>
        <p:nvGraphicFramePr>
          <p:cNvPr id="3" name="表格 2"/>
          <p:cNvGraphicFramePr>
            <a:graphicFrameLocks noGrp="1"/>
          </p:cNvGraphicFramePr>
          <p:nvPr>
            <p:extLst/>
          </p:nvPr>
        </p:nvGraphicFramePr>
        <p:xfrm>
          <a:off x="900000" y="2880000"/>
          <a:ext cx="7344816" cy="2499942"/>
        </p:xfrm>
        <a:graphic>
          <a:graphicData uri="http://schemas.openxmlformats.org/drawingml/2006/table">
            <a:tbl>
              <a:tblPr firstRow="1" bandRow="1">
                <a:tableStyleId>{5C22544A-7EE6-4342-B048-85BDC9FD1C3A}</a:tableStyleId>
              </a:tblPr>
              <a:tblGrid>
                <a:gridCol w="918102">
                  <a:extLst>
                    <a:ext uri="{9D8B030D-6E8A-4147-A177-3AD203B41FA5}">
                      <a16:colId xmlns:a16="http://schemas.microsoft.com/office/drawing/2014/main" xmlns="" val="2730192376"/>
                    </a:ext>
                  </a:extLst>
                </a:gridCol>
                <a:gridCol w="918102">
                  <a:extLst>
                    <a:ext uri="{9D8B030D-6E8A-4147-A177-3AD203B41FA5}">
                      <a16:colId xmlns:a16="http://schemas.microsoft.com/office/drawing/2014/main" xmlns="" val="943246804"/>
                    </a:ext>
                  </a:extLst>
                </a:gridCol>
                <a:gridCol w="918102">
                  <a:extLst>
                    <a:ext uri="{9D8B030D-6E8A-4147-A177-3AD203B41FA5}">
                      <a16:colId xmlns:a16="http://schemas.microsoft.com/office/drawing/2014/main" xmlns="" val="3303321768"/>
                    </a:ext>
                  </a:extLst>
                </a:gridCol>
                <a:gridCol w="918102">
                  <a:extLst>
                    <a:ext uri="{9D8B030D-6E8A-4147-A177-3AD203B41FA5}">
                      <a16:colId xmlns:a16="http://schemas.microsoft.com/office/drawing/2014/main" xmlns="" val="3423299089"/>
                    </a:ext>
                  </a:extLst>
                </a:gridCol>
                <a:gridCol w="918102">
                  <a:extLst>
                    <a:ext uri="{9D8B030D-6E8A-4147-A177-3AD203B41FA5}">
                      <a16:colId xmlns:a16="http://schemas.microsoft.com/office/drawing/2014/main" xmlns="" val="4205702476"/>
                    </a:ext>
                  </a:extLst>
                </a:gridCol>
                <a:gridCol w="918102">
                  <a:extLst>
                    <a:ext uri="{9D8B030D-6E8A-4147-A177-3AD203B41FA5}">
                      <a16:colId xmlns:a16="http://schemas.microsoft.com/office/drawing/2014/main" xmlns="" val="833474401"/>
                    </a:ext>
                  </a:extLst>
                </a:gridCol>
                <a:gridCol w="918102">
                  <a:extLst>
                    <a:ext uri="{9D8B030D-6E8A-4147-A177-3AD203B41FA5}">
                      <a16:colId xmlns:a16="http://schemas.microsoft.com/office/drawing/2014/main" xmlns="" val="102726427"/>
                    </a:ext>
                  </a:extLst>
                </a:gridCol>
                <a:gridCol w="918102">
                  <a:extLst>
                    <a:ext uri="{9D8B030D-6E8A-4147-A177-3AD203B41FA5}">
                      <a16:colId xmlns:a16="http://schemas.microsoft.com/office/drawing/2014/main" xmlns="" val="980057632"/>
                    </a:ext>
                  </a:extLst>
                </a:gridCol>
              </a:tblGrid>
              <a:tr h="833314">
                <a:tc>
                  <a:txBody>
                    <a:bodyPr/>
                    <a:lstStyle/>
                    <a:p>
                      <a:endParaRPr lang="zh-TW" altLang="en-US" b="1" dirty="0"/>
                    </a:p>
                  </a:txBody>
                  <a:tcPr>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20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extLst>
                  <a:ext uri="{0D108BD9-81ED-4DB2-BD59-A6C34878D82A}">
                    <a16:rowId xmlns:a16="http://schemas.microsoft.com/office/drawing/2014/main" xmlns="" val="3955430910"/>
                  </a:ext>
                </a:extLst>
              </a:tr>
              <a:tr h="833314">
                <a:tc>
                  <a:txBody>
                    <a:bodyPr/>
                    <a:lstStyle/>
                    <a:p>
                      <a:pPr algn="ct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sz="1800"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sz="1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155826580"/>
                  </a:ext>
                </a:extLst>
              </a:tr>
              <a:tr h="41665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20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p>
                  </a:txBody>
                  <a:tcPr anchor="ctr" anchorCtr="1">
                    <a:solidFill>
                      <a:schemeClr val="accent1"/>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rowSpan="2">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en-US" altLang="zh-TW"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en-US" altLang="zh-TW"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3782554174"/>
                  </a:ext>
                </a:extLst>
              </a:tr>
              <a:tr h="416657">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a16="http://schemas.microsoft.com/office/drawing/2014/main" xmlns="" val="3335030979"/>
                  </a:ext>
                </a:extLst>
              </a:tr>
            </a:tbl>
          </a:graphicData>
        </a:graphic>
      </p:graphicFrame>
      <p:cxnSp>
        <p:nvCxnSpPr>
          <p:cNvPr id="37" name="直線接點 36"/>
          <p:cNvCxnSpPr/>
          <p:nvPr/>
        </p:nvCxnSpPr>
        <p:spPr>
          <a:xfrm>
            <a:off x="2736000" y="3744000"/>
            <a:ext cx="55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8226000" y="3744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1836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1836000" y="5364000"/>
            <a:ext cx="54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7344000" y="4518000"/>
            <a:ext cx="900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0" name="直線接點 89"/>
          <p:cNvCxnSpPr/>
          <p:nvPr/>
        </p:nvCxnSpPr>
        <p:spPr>
          <a:xfrm>
            <a:off x="2754000" y="3726000"/>
            <a:ext cx="0" cy="828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91" name="直線接點 90"/>
          <p:cNvCxnSpPr/>
          <p:nvPr/>
        </p:nvCxnSpPr>
        <p:spPr>
          <a:xfrm>
            <a:off x="1818000" y="4572000"/>
            <a:ext cx="900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7308000" y="4572000"/>
            <a:ext cx="0" cy="79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1458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4862870"/>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正常工時變更原則</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正常工時變更（勞 </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中央</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主管機關</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指定之行業</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，如事業單位無工會者，經勞資會議</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同意。</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內正常工作時數</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分配</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於其他工作日之</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時數</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不得</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不受前條</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0" i="0" u="sng"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a:t>
            </a:r>
            <a:r>
              <a:rPr kumimoji="0" lang="zh-TW" altLang="en-US" sz="2400" b="0" i="0" u="sng"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規定之限制</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當日正常工作時間</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達</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者，其</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延長工時不得超過</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女性勞工，除妊娠或哺乳期間者外，於夜間</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工作不</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49</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之限制。但雇主應提供必要之安全衛生設施</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startAt="2"/>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內至少</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日之</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例假</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內之例假及休息日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至少</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36-2-3</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595437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單日</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a:t>
            </a:r>
            <a:r>
              <a:rPr kumimoji="0" lang="en-US" altLang="zh-TW"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hrs,</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單週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70</a:t>
            </a:r>
            <a:r>
              <a:rPr kumimoji="0" lang="en-US" altLang="zh-TW"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hrs</a:t>
            </a:r>
          </a:p>
        </p:txBody>
      </p:sp>
      <p:graphicFrame>
        <p:nvGraphicFramePr>
          <p:cNvPr id="2" name="表格 1"/>
          <p:cNvGraphicFramePr>
            <a:graphicFrameLocks noGrp="1"/>
          </p:cNvGraphicFramePr>
          <p:nvPr>
            <p:extLst/>
          </p:nvPr>
        </p:nvGraphicFramePr>
        <p:xfrm>
          <a:off x="900000" y="2520000"/>
          <a:ext cx="7344408" cy="3431004"/>
        </p:xfrm>
        <a:graphic>
          <a:graphicData uri="http://schemas.openxmlformats.org/drawingml/2006/table">
            <a:tbl>
              <a:tblPr firstRow="1" bandRow="1">
                <a:tableStyleId>{5C22544A-7EE6-4342-B048-85BDC9FD1C3A}</a:tableStyleId>
              </a:tblPr>
              <a:tblGrid>
                <a:gridCol w="918051">
                  <a:extLst>
                    <a:ext uri="{9D8B030D-6E8A-4147-A177-3AD203B41FA5}">
                      <a16:colId xmlns:a16="http://schemas.microsoft.com/office/drawing/2014/main" xmlns="" val="240489199"/>
                    </a:ext>
                  </a:extLst>
                </a:gridCol>
                <a:gridCol w="918051">
                  <a:extLst>
                    <a:ext uri="{9D8B030D-6E8A-4147-A177-3AD203B41FA5}">
                      <a16:colId xmlns:a16="http://schemas.microsoft.com/office/drawing/2014/main" xmlns="" val="4089071567"/>
                    </a:ext>
                  </a:extLst>
                </a:gridCol>
                <a:gridCol w="918051">
                  <a:extLst>
                    <a:ext uri="{9D8B030D-6E8A-4147-A177-3AD203B41FA5}">
                      <a16:colId xmlns:a16="http://schemas.microsoft.com/office/drawing/2014/main" xmlns="" val="3840488655"/>
                    </a:ext>
                  </a:extLst>
                </a:gridCol>
                <a:gridCol w="918051">
                  <a:extLst>
                    <a:ext uri="{9D8B030D-6E8A-4147-A177-3AD203B41FA5}">
                      <a16:colId xmlns:a16="http://schemas.microsoft.com/office/drawing/2014/main" xmlns="" val="2270715715"/>
                    </a:ext>
                  </a:extLst>
                </a:gridCol>
                <a:gridCol w="918051">
                  <a:extLst>
                    <a:ext uri="{9D8B030D-6E8A-4147-A177-3AD203B41FA5}">
                      <a16:colId xmlns:a16="http://schemas.microsoft.com/office/drawing/2014/main" xmlns="" val="905924701"/>
                    </a:ext>
                  </a:extLst>
                </a:gridCol>
                <a:gridCol w="918051">
                  <a:extLst>
                    <a:ext uri="{9D8B030D-6E8A-4147-A177-3AD203B41FA5}">
                      <a16:colId xmlns:a16="http://schemas.microsoft.com/office/drawing/2014/main" xmlns="" val="1184985732"/>
                    </a:ext>
                  </a:extLst>
                </a:gridCol>
                <a:gridCol w="918051">
                  <a:extLst>
                    <a:ext uri="{9D8B030D-6E8A-4147-A177-3AD203B41FA5}">
                      <a16:colId xmlns:a16="http://schemas.microsoft.com/office/drawing/2014/main" xmlns="" val="2281525827"/>
                    </a:ext>
                  </a:extLst>
                </a:gridCol>
                <a:gridCol w="918051">
                  <a:extLst>
                    <a:ext uri="{9D8B030D-6E8A-4147-A177-3AD203B41FA5}">
                      <a16:colId xmlns:a16="http://schemas.microsoft.com/office/drawing/2014/main" xmlns="" val="2050313440"/>
                    </a:ext>
                  </a:extLst>
                </a:gridCol>
              </a:tblGrid>
              <a:tr h="655988">
                <a:tc>
                  <a:txBody>
                    <a:bodyPr/>
                    <a:lstStyle/>
                    <a:p>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一</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二</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三</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四</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五</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六</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日</a:t>
                      </a:r>
                      <a:endParaRPr lang="zh-TW" altLang="en-US" dirty="0">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a16="http://schemas.microsoft.com/office/drawing/2014/main" xmlns="" val="241147234"/>
                  </a:ext>
                </a:extLst>
              </a:tr>
              <a:tr h="327994">
                <a:tc rowSpan="2">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extLst>
                  <a:ext uri="{0D108BD9-81ED-4DB2-BD59-A6C34878D82A}">
                    <a16:rowId xmlns:a16="http://schemas.microsoft.com/office/drawing/2014/main" xmlns="" val="3954409796"/>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a16="http://schemas.microsoft.com/office/drawing/2014/main" xmlns="" val="1324490194"/>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extLst>
                  <a:ext uri="{0D108BD9-81ED-4DB2-BD59-A6C34878D82A}">
                    <a16:rowId xmlns:a16="http://schemas.microsoft.com/office/drawing/2014/main" xmlns="" val="242953515"/>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endPar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extLst>
                  <a:ext uri="{0D108BD9-81ED-4DB2-BD59-A6C34878D82A}">
                    <a16:rowId xmlns:a16="http://schemas.microsoft.com/office/drawing/2014/main" xmlns="" val="3607314380"/>
                  </a:ext>
                </a:extLst>
              </a:tr>
              <a:tr h="327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空班</a:t>
                      </a:r>
                      <a:endParaRPr kumimoji="0" lang="zh-TW" altLang="en-US" sz="18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extLst>
                  <a:ext uri="{0D108BD9-81ED-4DB2-BD59-A6C34878D82A}">
                    <a16:rowId xmlns:a16="http://schemas.microsoft.com/office/drawing/2014/main" xmlns="" val="668160398"/>
                  </a:ext>
                </a:extLst>
              </a:tr>
              <a:tr h="327994">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xmlns="" val="1430368202"/>
                  </a:ext>
                </a:extLst>
              </a:tr>
            </a:tbl>
          </a:graphicData>
        </a:graphic>
      </p:graphicFrame>
      <p:sp>
        <p:nvSpPr>
          <p:cNvPr id="36" name="文字方塊 35"/>
          <p:cNvSpPr txBox="1"/>
          <p:nvPr/>
        </p:nvSpPr>
        <p:spPr>
          <a:xfrm>
            <a:off x="1836000" y="4590000"/>
            <a:ext cx="6372000" cy="612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37" name="文字方塊 36"/>
          <p:cNvSpPr txBox="1"/>
          <p:nvPr/>
        </p:nvSpPr>
        <p:spPr>
          <a:xfrm>
            <a:off x="7344000" y="3204000"/>
            <a:ext cx="882000" cy="684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49955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例外工時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6"/>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連續工作</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20</a:t>
            </a:r>
            <a:r>
              <a:rPr kumimoji="0" lang="zh-TW" altLang="en-US"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a:t>
            </a:r>
            <a:endParaRPr kumimoji="0" lang="en-US" altLang="zh-TW" sz="36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2" name="表格 1"/>
          <p:cNvGraphicFramePr>
            <a:graphicFrameLocks noGrp="1"/>
          </p:cNvGraphicFramePr>
          <p:nvPr>
            <p:extLst/>
          </p:nvPr>
        </p:nvGraphicFramePr>
        <p:xfrm>
          <a:off x="900000" y="2520000"/>
          <a:ext cx="7344408" cy="3431004"/>
        </p:xfrm>
        <a:graphic>
          <a:graphicData uri="http://schemas.openxmlformats.org/drawingml/2006/table">
            <a:tbl>
              <a:tblPr firstRow="1" bandRow="1">
                <a:tableStyleId>{5C22544A-7EE6-4342-B048-85BDC9FD1C3A}</a:tableStyleId>
              </a:tblPr>
              <a:tblGrid>
                <a:gridCol w="918051">
                  <a:extLst>
                    <a:ext uri="{9D8B030D-6E8A-4147-A177-3AD203B41FA5}">
                      <a16:colId xmlns:a16="http://schemas.microsoft.com/office/drawing/2014/main" xmlns="" val="240489199"/>
                    </a:ext>
                  </a:extLst>
                </a:gridCol>
                <a:gridCol w="918051">
                  <a:extLst>
                    <a:ext uri="{9D8B030D-6E8A-4147-A177-3AD203B41FA5}">
                      <a16:colId xmlns:a16="http://schemas.microsoft.com/office/drawing/2014/main" xmlns="" val="4089071567"/>
                    </a:ext>
                  </a:extLst>
                </a:gridCol>
                <a:gridCol w="918051">
                  <a:extLst>
                    <a:ext uri="{9D8B030D-6E8A-4147-A177-3AD203B41FA5}">
                      <a16:colId xmlns:a16="http://schemas.microsoft.com/office/drawing/2014/main" xmlns="" val="3840488655"/>
                    </a:ext>
                  </a:extLst>
                </a:gridCol>
                <a:gridCol w="918051">
                  <a:extLst>
                    <a:ext uri="{9D8B030D-6E8A-4147-A177-3AD203B41FA5}">
                      <a16:colId xmlns:a16="http://schemas.microsoft.com/office/drawing/2014/main" xmlns="" val="2270715715"/>
                    </a:ext>
                  </a:extLst>
                </a:gridCol>
                <a:gridCol w="918051">
                  <a:extLst>
                    <a:ext uri="{9D8B030D-6E8A-4147-A177-3AD203B41FA5}">
                      <a16:colId xmlns:a16="http://schemas.microsoft.com/office/drawing/2014/main" xmlns="" val="905924701"/>
                    </a:ext>
                  </a:extLst>
                </a:gridCol>
                <a:gridCol w="918051">
                  <a:extLst>
                    <a:ext uri="{9D8B030D-6E8A-4147-A177-3AD203B41FA5}">
                      <a16:colId xmlns:a16="http://schemas.microsoft.com/office/drawing/2014/main" xmlns="" val="1184985732"/>
                    </a:ext>
                  </a:extLst>
                </a:gridCol>
                <a:gridCol w="918051">
                  <a:extLst>
                    <a:ext uri="{9D8B030D-6E8A-4147-A177-3AD203B41FA5}">
                      <a16:colId xmlns:a16="http://schemas.microsoft.com/office/drawing/2014/main" xmlns="" val="2281525827"/>
                    </a:ext>
                  </a:extLst>
                </a:gridCol>
                <a:gridCol w="918051">
                  <a:extLst>
                    <a:ext uri="{9D8B030D-6E8A-4147-A177-3AD203B41FA5}">
                      <a16:colId xmlns:a16="http://schemas.microsoft.com/office/drawing/2014/main" xmlns="" val="2050313440"/>
                    </a:ext>
                  </a:extLst>
                </a:gridCol>
              </a:tblGrid>
              <a:tr h="655988">
                <a:tc>
                  <a:txBody>
                    <a:bodyPr/>
                    <a:lstStyle/>
                    <a:p>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一</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二</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三</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四</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五</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六</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日</a:t>
                      </a:r>
                      <a:endParaRPr lang="zh-TW" altLang="en-US" dirty="0">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a16="http://schemas.microsoft.com/office/drawing/2014/main" xmlns="" val="241147234"/>
                  </a:ext>
                </a:extLst>
              </a:tr>
              <a:tr h="327994">
                <a:tc rowSpan="2">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3954409796"/>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xmlns="" val="1324490194"/>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42953515"/>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3607314380"/>
                  </a:ext>
                </a:extLst>
              </a:tr>
              <a:tr h="327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extLst>
                  <a:ext uri="{0D108BD9-81ED-4DB2-BD59-A6C34878D82A}">
                    <a16:rowId xmlns:a16="http://schemas.microsoft.com/office/drawing/2014/main" xmlns="" val="668160398"/>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xmlns="" val="1430368202"/>
                  </a:ext>
                </a:extLst>
              </a:tr>
            </a:tbl>
          </a:graphicData>
        </a:graphic>
      </p:graphicFrame>
      <p:cxnSp>
        <p:nvCxnSpPr>
          <p:cNvPr id="4" name="直線接點 3"/>
          <p:cNvCxnSpPr/>
          <p:nvPr/>
        </p:nvCxnSpPr>
        <p:spPr>
          <a:xfrm>
            <a:off x="5508104" y="320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1800000" y="3924000"/>
            <a:ext cx="37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8226000" y="3168000"/>
            <a:ext cx="0" cy="205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836000" y="3924000"/>
            <a:ext cx="0" cy="201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4572000" y="5202000"/>
            <a:ext cx="37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836000" y="5940000"/>
            <a:ext cx="27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4554000" y="518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5490000" y="3204000"/>
            <a:ext cx="271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0663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例外工時</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lvl="0" indent="432000">
              <a:spcBef>
                <a:spcPts val="1200"/>
              </a:spcBef>
              <a:buBlip>
                <a:blip r:embed="rId6"/>
              </a:buBlip>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連續工作</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天</a:t>
            </a:r>
            <a:r>
              <a:rPr lang="en-US" altLang="zh-TW"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含加班</a:t>
            </a:r>
            <a:r>
              <a:rPr lang="en-US" altLang="zh-TW" sz="3600"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3600"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aphicFrame>
        <p:nvGraphicFramePr>
          <p:cNvPr id="2" name="表格 1"/>
          <p:cNvGraphicFramePr>
            <a:graphicFrameLocks noGrp="1"/>
          </p:cNvGraphicFramePr>
          <p:nvPr>
            <p:extLst/>
          </p:nvPr>
        </p:nvGraphicFramePr>
        <p:xfrm>
          <a:off x="900000" y="2520000"/>
          <a:ext cx="7344408" cy="3431004"/>
        </p:xfrm>
        <a:graphic>
          <a:graphicData uri="http://schemas.openxmlformats.org/drawingml/2006/table">
            <a:tbl>
              <a:tblPr firstRow="1" bandRow="1">
                <a:tableStyleId>{5C22544A-7EE6-4342-B048-85BDC9FD1C3A}</a:tableStyleId>
              </a:tblPr>
              <a:tblGrid>
                <a:gridCol w="918051">
                  <a:extLst>
                    <a:ext uri="{9D8B030D-6E8A-4147-A177-3AD203B41FA5}">
                      <a16:colId xmlns:a16="http://schemas.microsoft.com/office/drawing/2014/main" xmlns="" val="240489199"/>
                    </a:ext>
                  </a:extLst>
                </a:gridCol>
                <a:gridCol w="918051">
                  <a:extLst>
                    <a:ext uri="{9D8B030D-6E8A-4147-A177-3AD203B41FA5}">
                      <a16:colId xmlns:a16="http://schemas.microsoft.com/office/drawing/2014/main" xmlns="" val="4089071567"/>
                    </a:ext>
                  </a:extLst>
                </a:gridCol>
                <a:gridCol w="918051">
                  <a:extLst>
                    <a:ext uri="{9D8B030D-6E8A-4147-A177-3AD203B41FA5}">
                      <a16:colId xmlns:a16="http://schemas.microsoft.com/office/drawing/2014/main" xmlns="" val="3840488655"/>
                    </a:ext>
                  </a:extLst>
                </a:gridCol>
                <a:gridCol w="918051">
                  <a:extLst>
                    <a:ext uri="{9D8B030D-6E8A-4147-A177-3AD203B41FA5}">
                      <a16:colId xmlns:a16="http://schemas.microsoft.com/office/drawing/2014/main" xmlns="" val="2270715715"/>
                    </a:ext>
                  </a:extLst>
                </a:gridCol>
                <a:gridCol w="918051">
                  <a:extLst>
                    <a:ext uri="{9D8B030D-6E8A-4147-A177-3AD203B41FA5}">
                      <a16:colId xmlns:a16="http://schemas.microsoft.com/office/drawing/2014/main" xmlns="" val="905924701"/>
                    </a:ext>
                  </a:extLst>
                </a:gridCol>
                <a:gridCol w="918051">
                  <a:extLst>
                    <a:ext uri="{9D8B030D-6E8A-4147-A177-3AD203B41FA5}">
                      <a16:colId xmlns:a16="http://schemas.microsoft.com/office/drawing/2014/main" xmlns="" val="1184985732"/>
                    </a:ext>
                  </a:extLst>
                </a:gridCol>
                <a:gridCol w="918051">
                  <a:extLst>
                    <a:ext uri="{9D8B030D-6E8A-4147-A177-3AD203B41FA5}">
                      <a16:colId xmlns:a16="http://schemas.microsoft.com/office/drawing/2014/main" xmlns="" val="2281525827"/>
                    </a:ext>
                  </a:extLst>
                </a:gridCol>
                <a:gridCol w="918051">
                  <a:extLst>
                    <a:ext uri="{9D8B030D-6E8A-4147-A177-3AD203B41FA5}">
                      <a16:colId xmlns:a16="http://schemas.microsoft.com/office/drawing/2014/main" xmlns="" val="2050313440"/>
                    </a:ext>
                  </a:extLst>
                </a:gridCol>
              </a:tblGrid>
              <a:tr h="655988">
                <a:tc>
                  <a:txBody>
                    <a:bodyPr/>
                    <a:lstStyle/>
                    <a:p>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一</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二</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三</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四</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五</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六</a:t>
                      </a:r>
                      <a:endParaRPr lang="zh-TW" altLang="en-US" dirty="0">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dirty="0" smtClean="0">
                          <a:latin typeface="微軟正黑體" panose="020B0604030504040204" pitchFamily="34" charset="-120"/>
                          <a:ea typeface="微軟正黑體" panose="020B0604030504040204" pitchFamily="34" charset="-120"/>
                        </a:rPr>
                        <a:t>日</a:t>
                      </a:r>
                      <a:endParaRPr lang="zh-TW" altLang="en-US" dirty="0">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a16="http://schemas.microsoft.com/office/drawing/2014/main" xmlns="" val="241147234"/>
                  </a:ext>
                </a:extLst>
              </a:tr>
              <a:tr h="327994">
                <a:tc rowSpan="2">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rowSpan="2">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3954409796"/>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xmlns="" val="1324490194"/>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42953515"/>
                  </a:ext>
                </a:extLst>
              </a:tr>
              <a:tr h="655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3607314380"/>
                  </a:ext>
                </a:extLst>
              </a:tr>
              <a:tr h="327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18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extLst>
                  <a:ext uri="{0D108BD9-81ED-4DB2-BD59-A6C34878D82A}">
                    <a16:rowId xmlns:a16="http://schemas.microsoft.com/office/drawing/2014/main" xmlns="" val="668160398"/>
                  </a:ext>
                </a:extLst>
              </a:tr>
              <a:tr h="32799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xmlns="" val="1430368202"/>
                  </a:ext>
                </a:extLst>
              </a:tr>
            </a:tbl>
          </a:graphicData>
        </a:graphic>
      </p:graphicFrame>
      <p:cxnSp>
        <p:nvCxnSpPr>
          <p:cNvPr id="4" name="直線接點 3"/>
          <p:cNvCxnSpPr/>
          <p:nvPr/>
        </p:nvCxnSpPr>
        <p:spPr>
          <a:xfrm>
            <a:off x="3672000" y="320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1818000" y="3924000"/>
            <a:ext cx="18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8208000" y="3168000"/>
            <a:ext cx="0" cy="205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836000" y="3924000"/>
            <a:ext cx="0" cy="201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6408000" y="5202000"/>
            <a:ext cx="18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836000" y="5940000"/>
            <a:ext cx="45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6390000" y="5184000"/>
            <a:ext cx="0" cy="75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線接點 47"/>
          <p:cNvCxnSpPr/>
          <p:nvPr/>
        </p:nvCxnSpPr>
        <p:spPr>
          <a:xfrm>
            <a:off x="3654000" y="3204000"/>
            <a:ext cx="45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11475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3754874"/>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正常工時變更原則</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週正常工時變更（勞 </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30-3</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60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經中央主管機關</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指定之行業</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30-4</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工會同意</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，如事業單位無工會者，經勞資會議</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同意。</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得將</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內之正常工作時數加以分配</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工時不得超過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工作總時數不得</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超過</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48</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endPar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89200" marR="0" lvl="0" indent="-4572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中至少</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之例假</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每</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內之例假及休息日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至少</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a:t>
            </a:r>
            <a:r>
              <a:rPr kumimoji="0" lang="zh-TW" altLang="en-US"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有</a:t>
            </a:r>
            <a:r>
              <a:rPr kumimoji="0" lang="en-US" altLang="zh-TW" sz="2400" b="1"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16</a:t>
            </a:r>
            <a:r>
              <a:rPr kumimoji="0" lang="zh-TW" altLang="en-US" sz="2400" b="1"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36-2-2</a:t>
            </a:r>
            <a:r>
              <a:rPr kumimoji="0" lang="zh-TW" altLang="en-US" sz="2400" b="0" i="0" u="none" strike="noStrike" kern="1200" cap="none" spc="0" normalizeH="0" baseline="0" noProof="0" dirty="0" smtClean="0">
                <a:ln>
                  <a:noFill/>
                </a:ln>
                <a:solidFill>
                  <a:srgbClr val="4F81B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7420934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工時的種類及態樣</a:t>
            </a:r>
          </a:p>
        </p:txBody>
      </p:sp>
      <p:sp>
        <p:nvSpPr>
          <p:cNvPr id="52" name="文字方塊 51"/>
          <p:cNvSpPr txBox="1"/>
          <p:nvPr/>
        </p:nvSpPr>
        <p:spPr>
          <a:xfrm>
            <a:off x="360000" y="1619999"/>
            <a:ext cx="8460000" cy="646331"/>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變形工時</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週</a:t>
            </a:r>
            <a:r>
              <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aphicFrame>
        <p:nvGraphicFramePr>
          <p:cNvPr id="3" name="表格 2"/>
          <p:cNvGraphicFramePr>
            <a:graphicFrameLocks noGrp="1"/>
          </p:cNvGraphicFramePr>
          <p:nvPr>
            <p:extLst/>
          </p:nvPr>
        </p:nvGraphicFramePr>
        <p:xfrm>
          <a:off x="900000" y="2340002"/>
          <a:ext cx="7344408" cy="3853836"/>
        </p:xfrm>
        <a:graphic>
          <a:graphicData uri="http://schemas.openxmlformats.org/drawingml/2006/table">
            <a:tbl>
              <a:tblPr firstRow="1" bandRow="1">
                <a:tableStyleId>{5C22544A-7EE6-4342-B048-85BDC9FD1C3A}</a:tableStyleId>
              </a:tblPr>
              <a:tblGrid>
                <a:gridCol w="918051">
                  <a:extLst>
                    <a:ext uri="{9D8B030D-6E8A-4147-A177-3AD203B41FA5}">
                      <a16:colId xmlns:a16="http://schemas.microsoft.com/office/drawing/2014/main" xmlns="" val="2481932904"/>
                    </a:ext>
                  </a:extLst>
                </a:gridCol>
                <a:gridCol w="918051">
                  <a:extLst>
                    <a:ext uri="{9D8B030D-6E8A-4147-A177-3AD203B41FA5}">
                      <a16:colId xmlns:a16="http://schemas.microsoft.com/office/drawing/2014/main" xmlns="" val="2432987232"/>
                    </a:ext>
                  </a:extLst>
                </a:gridCol>
                <a:gridCol w="918051">
                  <a:extLst>
                    <a:ext uri="{9D8B030D-6E8A-4147-A177-3AD203B41FA5}">
                      <a16:colId xmlns:a16="http://schemas.microsoft.com/office/drawing/2014/main" xmlns="" val="3078560314"/>
                    </a:ext>
                  </a:extLst>
                </a:gridCol>
                <a:gridCol w="918051">
                  <a:extLst>
                    <a:ext uri="{9D8B030D-6E8A-4147-A177-3AD203B41FA5}">
                      <a16:colId xmlns:a16="http://schemas.microsoft.com/office/drawing/2014/main" xmlns="" val="1478565548"/>
                    </a:ext>
                  </a:extLst>
                </a:gridCol>
                <a:gridCol w="918051">
                  <a:extLst>
                    <a:ext uri="{9D8B030D-6E8A-4147-A177-3AD203B41FA5}">
                      <a16:colId xmlns:a16="http://schemas.microsoft.com/office/drawing/2014/main" xmlns="" val="3323245078"/>
                    </a:ext>
                  </a:extLst>
                </a:gridCol>
                <a:gridCol w="918051">
                  <a:extLst>
                    <a:ext uri="{9D8B030D-6E8A-4147-A177-3AD203B41FA5}">
                      <a16:colId xmlns:a16="http://schemas.microsoft.com/office/drawing/2014/main" xmlns="" val="3839047808"/>
                    </a:ext>
                  </a:extLst>
                </a:gridCol>
                <a:gridCol w="918051">
                  <a:extLst>
                    <a:ext uri="{9D8B030D-6E8A-4147-A177-3AD203B41FA5}">
                      <a16:colId xmlns:a16="http://schemas.microsoft.com/office/drawing/2014/main" xmlns="" val="1396194307"/>
                    </a:ext>
                  </a:extLst>
                </a:gridCol>
                <a:gridCol w="918051">
                  <a:extLst>
                    <a:ext uri="{9D8B030D-6E8A-4147-A177-3AD203B41FA5}">
                      <a16:colId xmlns:a16="http://schemas.microsoft.com/office/drawing/2014/main" xmlns="" val="1675657934"/>
                    </a:ext>
                  </a:extLst>
                </a:gridCol>
              </a:tblGrid>
              <a:tr h="428204">
                <a:tc>
                  <a:txBody>
                    <a:bodyPr/>
                    <a:lstStyle/>
                    <a:p>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四</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五</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六</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tc>
                <a:extLst>
                  <a:ext uri="{0D108BD9-81ED-4DB2-BD59-A6C34878D82A}">
                    <a16:rowId xmlns:a16="http://schemas.microsoft.com/office/drawing/2014/main" xmlns="" val="596562630"/>
                  </a:ext>
                </a:extLst>
              </a:tr>
              <a:tr h="428204">
                <a:tc>
                  <a:txBody>
                    <a:bodyPr/>
                    <a:lstStyle/>
                    <a:p>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第</a:t>
                      </a:r>
                      <a:r>
                        <a:rPr lang="en-US" altLang="zh-TW"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週</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accent1"/>
                    </a:solidFill>
                  </a:tcPr>
                </a:tc>
                <a:tc>
                  <a:txBody>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例假日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64615437"/>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2</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r>
                        <a:rPr lang="en-US" altLang="zh-TW" sz="1800"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a:t>
                      </a:r>
                      <a:endParaRPr lang="zh-TW" altLang="en-US" sz="1800"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bg1">
                        <a:lumMod val="85000"/>
                      </a:schemeClr>
                    </a:solidFill>
                  </a:tcPr>
                </a:tc>
                <a:tc>
                  <a:txBody>
                    <a:bodyPr/>
                    <a:lstStyle/>
                    <a:p>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anchor="ctr" anchorCtr="1">
                    <a:solidFill>
                      <a:schemeClr val="tx2">
                        <a:lumMod val="20000"/>
                        <a:lumOff val="80000"/>
                      </a:schemeClr>
                    </a:solidFill>
                  </a:tcPr>
                </a:tc>
                <a:extLst>
                  <a:ext uri="{0D108BD9-81ED-4DB2-BD59-A6C34878D82A}">
                    <a16:rowId xmlns:a16="http://schemas.microsoft.com/office/drawing/2014/main" xmlns="" val="1881827260"/>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3</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14946510"/>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4</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1751737917"/>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5</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extLst>
                  <a:ext uri="{0D108BD9-81ED-4DB2-BD59-A6C34878D82A}">
                    <a16:rowId xmlns:a16="http://schemas.microsoft.com/office/drawing/2014/main" xmlns="" val="2397045534"/>
                  </a:ext>
                </a:extLst>
              </a:tr>
              <a:tr h="428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6</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1289879910"/>
                  </a:ext>
                </a:extLst>
              </a:tr>
              <a:tr h="21410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7</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endParaRPr kumimoji="0" lang="zh-TW" alt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endParaRPr kumimoji="0" lang="zh-TW" altLang="en-US" sz="1800" b="1" i="0" u="none" strike="noStrike" kern="1200" cap="none" spc="0" normalizeH="0" baseline="0" noProof="0" dirty="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extLst>
                  <a:ext uri="{0D108BD9-81ED-4DB2-BD59-A6C34878D82A}">
                    <a16:rowId xmlns:a16="http://schemas.microsoft.com/office/drawing/2014/main" xmlns="" val="158667269"/>
                  </a:ext>
                </a:extLst>
              </a:tr>
              <a:tr h="214102">
                <a:tc vMerge="1">
                  <a:txBody>
                    <a:bodyPr/>
                    <a:lstStyle/>
                    <a:p>
                      <a:endParaRPr lang="zh-TW" altLang="en-US"/>
                    </a:p>
                  </a:txBody>
                  <a:tcPr/>
                </a:tc>
                <a:tc vMerge="1">
                  <a:txBody>
                    <a:bodyPr/>
                    <a:lstStyle/>
                    <a:p>
                      <a:endParaRPr lang="zh-TW" altLang="en-US"/>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extLst>
                  <a:ext uri="{0D108BD9-81ED-4DB2-BD59-A6C34878D82A}">
                    <a16:rowId xmlns:a16="http://schemas.microsoft.com/office/drawing/2014/main" xmlns="" val="4167095597"/>
                  </a:ext>
                </a:extLst>
              </a:tr>
              <a:tr h="21410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第</a:t>
                      </a:r>
                      <a:r>
                        <a:rPr kumimoji="0" lang="en-US" altLang="zh-TW"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8</a:t>
                      </a:r>
                      <a:r>
                        <a:rPr kumimoji="0" lang="zh-TW" alt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週</a:t>
                      </a:r>
                      <a:endParaRPr kumimoji="0" lang="zh-TW"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endPar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休息日</a:t>
                      </a:r>
                    </a:p>
                  </a:txBody>
                  <a:tcPr anchor="ctr" anchorCtr="1">
                    <a:solidFill>
                      <a:schemeClr val="tx2">
                        <a:lumMod val="20000"/>
                        <a:lumOff val="80000"/>
                      </a:schemeClr>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例假日</a:t>
                      </a:r>
                    </a:p>
                  </a:txBody>
                  <a:tcPr anchor="ctr" anchorCtr="1">
                    <a:solidFill>
                      <a:schemeClr val="tx2">
                        <a:lumMod val="20000"/>
                        <a:lumOff val="80000"/>
                      </a:schemeClr>
                    </a:solidFill>
                  </a:tcPr>
                </a:tc>
                <a:extLst>
                  <a:ext uri="{0D108BD9-81ED-4DB2-BD59-A6C34878D82A}">
                    <a16:rowId xmlns:a16="http://schemas.microsoft.com/office/drawing/2014/main" xmlns="" val="1126452546"/>
                  </a:ext>
                </a:extLst>
              </a:tr>
              <a:tr h="214102">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endPar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800" b="1" i="0" u="none" strike="noStrike" kern="1200" cap="none" spc="0" normalizeH="0" baseline="0" noProof="0" dirty="0" smtClean="0">
                          <a:ln>
                            <a:noFill/>
                          </a:ln>
                          <a:solidFill>
                            <a:srgbClr val="4F81BD"/>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可加班</a:t>
                      </a:r>
                    </a:p>
                  </a:txBody>
                  <a:tcPr anchor="ctr" anchorCtr="1">
                    <a:solidFill>
                      <a:schemeClr val="bg1">
                        <a:lumMod val="85000"/>
                      </a:schemeClr>
                    </a:solidFill>
                  </a:tcPr>
                </a:tc>
                <a:tc vMerge="1">
                  <a:txBody>
                    <a:bodyPr/>
                    <a:lstStyle/>
                    <a:p>
                      <a:endParaRPr lang="zh-TW" altLang="en-US"/>
                    </a:p>
                  </a:txBody>
                  <a:tcPr/>
                </a:tc>
                <a:extLst>
                  <a:ext uri="{0D108BD9-81ED-4DB2-BD59-A6C34878D82A}">
                    <a16:rowId xmlns:a16="http://schemas.microsoft.com/office/drawing/2014/main" xmlns="" val="178581093"/>
                  </a:ext>
                </a:extLst>
              </a:tr>
            </a:tbl>
          </a:graphicData>
        </a:graphic>
      </p:graphicFrame>
      <p:sp>
        <p:nvSpPr>
          <p:cNvPr id="36" name="文字方塊 35"/>
          <p:cNvSpPr txBox="1"/>
          <p:nvPr/>
        </p:nvSpPr>
        <p:spPr>
          <a:xfrm>
            <a:off x="1836000" y="3204000"/>
            <a:ext cx="5472000" cy="396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37" name="文字方塊 36"/>
          <p:cNvSpPr txBox="1"/>
          <p:nvPr/>
        </p:nvSpPr>
        <p:spPr>
          <a:xfrm>
            <a:off x="7344000" y="2808000"/>
            <a:ext cx="864000" cy="360000"/>
          </a:xfrm>
          <a:prstGeom prst="rect">
            <a:avLst/>
          </a:prstGeom>
          <a:noFill/>
          <a:ln w="38100">
            <a:solidFill>
              <a:srgbClr val="FFFF00"/>
            </a:solidFill>
            <a:prstDash val="lg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cxnSp>
        <p:nvCxnSpPr>
          <p:cNvPr id="38" name="直線接點 37"/>
          <p:cNvCxnSpPr/>
          <p:nvPr/>
        </p:nvCxnSpPr>
        <p:spPr>
          <a:xfrm>
            <a:off x="2754000" y="4500000"/>
            <a:ext cx="0" cy="432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2754000" y="4500000"/>
            <a:ext cx="5508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8226000" y="4500000"/>
            <a:ext cx="0" cy="39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1836000" y="5328000"/>
            <a:ext cx="5472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1836000" y="4932000"/>
            <a:ext cx="0" cy="39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線接點 42"/>
          <p:cNvCxnSpPr/>
          <p:nvPr/>
        </p:nvCxnSpPr>
        <p:spPr>
          <a:xfrm>
            <a:off x="7308000" y="4932000"/>
            <a:ext cx="0" cy="39600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線接點 45"/>
          <p:cNvCxnSpPr/>
          <p:nvPr/>
        </p:nvCxnSpPr>
        <p:spPr>
          <a:xfrm>
            <a:off x="1836000" y="4932000"/>
            <a:ext cx="9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a:off x="7290000" y="4889926"/>
            <a:ext cx="936000" cy="0"/>
          </a:xfrm>
          <a:prstGeom prst="line">
            <a:avLst/>
          </a:prstGeom>
          <a:ln w="3810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2000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工時例外規定</a:t>
            </a:r>
          </a:p>
        </p:txBody>
      </p:sp>
      <p:sp>
        <p:nvSpPr>
          <p:cNvPr id="52" name="文字方塊 51"/>
          <p:cNvSpPr txBox="1"/>
          <p:nvPr/>
        </p:nvSpPr>
        <p:spPr>
          <a:xfrm>
            <a:off x="360000" y="1619999"/>
            <a:ext cx="8460000" cy="4431983"/>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天災、事變或突發事件：</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使</a:t>
            </a: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勞工在</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正常工作時間以外</a:t>
            </a: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工作之時間。（勞 </a:t>
            </a:r>
            <a:r>
              <a:rPr kumimoji="0" lang="en-US" altLang="zh-TW"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32-4</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1200"/>
              </a:spcBef>
              <a:spcAft>
                <a:spcPts val="0"/>
              </a:spcAft>
              <a:buClrTx/>
              <a:buSzTx/>
              <a:buFontTx/>
              <a:buNone/>
              <a:tabLst/>
              <a:defRPr/>
            </a:pP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限制</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：其</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a:t>
            </a: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32-1</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（經工會</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同意</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）及勞 </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32-2</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（工時上限）</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限制</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（勞委會</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97.5.30</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0970069456</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endParaRPr kumimoji="0" lang="en-US" altLang="zh-TW"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程序</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：於延長開始</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後</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內通知</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工會</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，無工會</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組織者</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，需報</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當地主管機關</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備查，事後</a:t>
            </a:r>
            <a:r>
              <a:rPr kumimoji="0" lang="zh-TW" altLang="en-US" sz="2400" b="0" i="0" u="sng"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補給適當之休息</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36-4</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1296000" marR="0" lvl="0" indent="-432000" algn="l" defTabSz="914400" rtl="0" eaLnBrk="1" fontAlgn="auto" latinLnBrk="0" hangingPunct="1">
              <a:lnSpc>
                <a:spcPct val="100000"/>
              </a:lnSpc>
              <a:spcBef>
                <a:spcPts val="1200"/>
              </a:spcBef>
              <a:spcAft>
                <a:spcPts val="0"/>
              </a:spcAft>
              <a:buClrTx/>
              <a:buSzTx/>
              <a:buFont typeface="Wingdings" panose="05000000000000000000" pitchFamily="2" charset="2"/>
              <a:buChar char="ü"/>
              <a:tabLst/>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 </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24-1-3(</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平日</a:t>
            </a:r>
            <a:r>
              <a:rPr kumimoji="0" lang="zh-TW" altLang="en-US" sz="2400" i="0" u="none" strike="noStrike" kern="1200" cap="none"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加</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倍</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及勞 </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24-2(</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休息日待遇</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之每小時工資額計給疑義</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採月薪制者</a:t>
            </a:r>
            <a:r>
              <a:rPr kumimoji="0" lang="en-US" altLang="zh-TW"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438445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工時例外規定</a:t>
            </a:r>
          </a:p>
        </p:txBody>
      </p:sp>
      <p:sp>
        <p:nvSpPr>
          <p:cNvPr id="52" name="文字方塊 51"/>
          <p:cNvSpPr txBox="1"/>
          <p:nvPr/>
        </p:nvSpPr>
        <p:spPr>
          <a:xfrm>
            <a:off x="360000" y="1619999"/>
            <a:ext cx="8460000" cy="3770263"/>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事後補給勞工以適當之休息內涵：</a:t>
            </a:r>
          </a:p>
          <a:p>
            <a:pPr marL="432000" marR="0" lvl="0" indent="0" algn="l" defTabSz="914400" rtl="0" eaLnBrk="1" fontAlgn="auto" latinLnBrk="0" hangingPunct="1">
              <a:lnSpc>
                <a:spcPct val="100000"/>
              </a:lnSpc>
              <a:spcBef>
                <a:spcPts val="1200"/>
              </a:spcBef>
              <a:spcAft>
                <a:spcPts val="0"/>
              </a:spcAft>
              <a:buClrTx/>
              <a:buSzTx/>
              <a:buFontTx/>
              <a:buNone/>
              <a:tabLst/>
              <a:defRPr/>
            </a:pP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行政院勞委會</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97.11.20【</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0970083117</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係指該等勞工其自工作終止後再工作前至少應有</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12</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小時之休息時間而言。</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勞工原有之工作義務，不因前開休息時間之給與而免除。</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勞基法係規定勞動條件之最低標準，</a:t>
            </a:r>
            <a:r>
              <a:rPr kumimoji="0" lang="zh-TW" altLang="en-US" sz="2400" b="0" i="0" u="sng"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勞雇雙方另有優於該法規定者，自可從其規定</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endParaRPr kumimoji="0" lang="zh-TW" altLang="en-US" sz="2400" b="1"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6952833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工時例外規定</a:t>
            </a:r>
          </a:p>
        </p:txBody>
      </p:sp>
      <p:sp>
        <p:nvSpPr>
          <p:cNvPr id="52" name="文字方塊 51"/>
          <p:cNvSpPr txBox="1"/>
          <p:nvPr/>
        </p:nvSpPr>
        <p:spPr>
          <a:xfrm>
            <a:off x="360000" y="1619999"/>
            <a:ext cx="8460000" cy="480131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本公司搶修後休息時間安排原則：</a:t>
            </a:r>
          </a:p>
          <a:p>
            <a:pPr marL="432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台電公司</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103.10.9【</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電人字第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1038012522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發布</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非</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正常工時結束後立即奉派出勤從事搶修工作人員，前後</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個工作日間至少應有</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小時之適當休息。</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前述人員工作至當日</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時前結束，隔日應照常工作。</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於當日</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時至</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6</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之間</a:t>
            </a: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從事搶修工作者</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600"/>
              </a:spcBef>
              <a:spcAft>
                <a:spcPts val="0"/>
              </a:spcAft>
              <a:buClrTx/>
              <a:buSzTx/>
              <a:buFont typeface="+mj-lt"/>
              <a:buAutoNum type="arabicParenR"/>
              <a:tabLst/>
              <a:defRPr/>
            </a:pP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1.5</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小時者，當日給予</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小時休息。</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者，當日</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給予</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小時休息。</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小時以上者，當日</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給予</a:t>
            </a:r>
            <a:r>
              <a:rPr kumimoji="0" lang="en-US" altLang="zh-TW"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小時休息。</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上述給予之休息時間均計入當日正常工作時數。</a:t>
            </a:r>
            <a:endParaRPr kumimoji="0" lang="en-US" altLang="zh-TW"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0"/>
              </a:spcBef>
              <a:spcAft>
                <a:spcPts val="0"/>
              </a:spcAft>
              <a:buClrTx/>
              <a:buSzTx/>
              <a:buFont typeface="+mj-lt"/>
              <a:buAutoNum type="arabicParenR"/>
              <a:tabLst/>
              <a:defRPr/>
            </a:pP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當日</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6~8</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時始從事搶修者，應照常出勤工作。</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965708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工時例外規定</a:t>
            </a:r>
          </a:p>
        </p:txBody>
      </p:sp>
      <p:sp>
        <p:nvSpPr>
          <p:cNvPr id="52" name="文字方塊 51"/>
          <p:cNvSpPr txBox="1"/>
          <p:nvPr/>
        </p:nvSpPr>
        <p:spPr>
          <a:xfrm>
            <a:off x="360000" y="1619999"/>
            <a:ext cx="8460000" cy="3693319"/>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天災、事變或突發事件：</a:t>
            </a: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停止</a:t>
            </a:r>
            <a:r>
              <a:rPr kumimoji="0" lang="zh-TW" altLang="en-US" sz="2400" b="0"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例假日</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國</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定</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假日</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特別</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休假日</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並使勞工出勤工作。（勞</a:t>
            </a:r>
            <a:r>
              <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-40</a:t>
            </a:r>
            <a:r>
              <a:rPr kumimoji="0" lang="zh-TW" altLang="en-US"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1200"/>
              </a:spcBef>
              <a:spcAft>
                <a:spcPts val="0"/>
              </a:spcAft>
              <a:buClrTx/>
              <a:buSzTx/>
              <a:buFontTx/>
              <a:buNone/>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限制</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受勞 </a:t>
            </a:r>
            <a:r>
              <a:rPr kumimoji="0" lang="en-US" altLang="zh-TW"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32-1</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（經工會同意）及勞 </a:t>
            </a:r>
            <a:r>
              <a:rPr kumimoji="0" lang="en-US" altLang="zh-TW"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32-2</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（工時上限）規定之限制</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程序</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：事後</a:t>
            </a:r>
            <a:r>
              <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小時</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內，詳述理由，報請當地</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主管機關</a:t>
            </a: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核</a:t>
            </a:r>
            <a:r>
              <a:rPr kumimoji="0" lang="zh-TW" altLang="en-US" sz="2400" b="1"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備</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；停止</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之假期，應於</a:t>
            </a:r>
            <a:r>
              <a:rPr kumimoji="0" lang="zh-TW" altLang="en-US" sz="2400" b="1"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事後</a:t>
            </a:r>
            <a:r>
              <a:rPr kumimoji="0" lang="zh-TW" altLang="en-US" sz="2400" b="1" i="0" u="sng"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補假</a:t>
            </a:r>
            <a:r>
              <a:rPr kumimoji="0" lang="zh-TW" altLang="en-US" sz="2400" b="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休息</a:t>
            </a:r>
            <a:r>
              <a:rPr kumimoji="0" lang="zh-TW" altLang="en-US"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lvl="0" indent="-432000">
              <a:spcBef>
                <a:spcPts val="1200"/>
              </a:spcBef>
              <a:buFont typeface="Wingdings" panose="05000000000000000000" pitchFamily="2" charset="2"/>
              <a:buChar char="ü"/>
              <a:defRPr/>
            </a:pPr>
            <a:r>
              <a:rPr kumimoji="0" lang="zh-TW" altLang="en-US" sz="2400" i="0" u="none" strike="noStrike" kern="1200" cap="none" spc="0" normalizeH="0" baseline="0" noProof="0" dirty="0" smtClean="0">
                <a:ln>
                  <a:noFill/>
                </a:ln>
                <a:solidFill>
                  <a:schemeClr val="accent1">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停止假期之工資加倍計給疑義</a:t>
            </a:r>
            <a:r>
              <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採月薪制者</a:t>
            </a:r>
            <a:r>
              <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17917717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本公司對天災事變突發</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事件</a:t>
            </a:r>
            <a:endParaRPr lang="en-US" altLang="zh-TW"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a:t>
            </a: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認定原則及處理措施</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831818"/>
          </a:xfrm>
          <a:prstGeom prst="rect">
            <a:avLst/>
          </a:prstGeom>
          <a:noFill/>
        </p:spPr>
        <p:txBody>
          <a:bodyPr wrap="square" rtlCol="0">
            <a:spAutoFit/>
          </a:bodyPr>
          <a:lstStyle/>
          <a:p>
            <a:pPr marL="432000" lvl="0" indent="-432000">
              <a:spcBef>
                <a:spcPts val="1200"/>
              </a:spcBef>
              <a:buBlip>
                <a:blip r:embed="rId7"/>
              </a:buBlip>
              <a:defRPr/>
            </a:pP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認定</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原則：</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以無預兆、不能預知、不能預見及無法預防之非循環性緊急重要事件，如不立即處理，將嚴重影響公共及勞工安全或造成重大損失者為基本原則</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各項不能預見，且無徵兆之停機，或發、變、輸、配電及輸（卸）煤設備或施工機具故障事故，如不立即搶修，將影響公共安全或造成重大損失者</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遇有各項突發災害，必須採取緊急因應措施，以確保公共及勞工安全，並使本公司各項設備免受重大損毀者</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7627014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939814"/>
          </a:xfrm>
          <a:prstGeom prst="rect">
            <a:avLst/>
          </a:prstGeom>
          <a:noFill/>
        </p:spPr>
        <p:txBody>
          <a:bodyPr wrap="square" rtlCol="0">
            <a:spAutoFit/>
          </a:bodyPr>
          <a:lstStyle/>
          <a:p>
            <a:pPr marL="432000" lvl="0" indent="-432000">
              <a:spcBef>
                <a:spcPts val="1200"/>
              </a:spcBef>
              <a:buBlip>
                <a:blip r:embed="rId7"/>
              </a:buBlip>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處理措施</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電力工會授權各單位之分支工會接受其所在單位處理天災、事變、突發事件延長工作時間之通知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假日因天災、事變、突發事件必須停止員工假期進行搶修者，各單位應於事後廿四小時內詳述理由，報請當地主管機關備查。</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天災、事變、突發事件由各授權單位主管，依照認定原則自行審慎認定。惟</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事後</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應逐件敘明事件詳情</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於</a:t>
            </a:r>
            <a:r>
              <a:rPr lang="en-US" altLang="zh-TW"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日</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內呈報主管處備查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，無主管處者報總管理處備查。</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各單位遇有認定困難之特殊天災、事變、突發事件時，得由各主管處在本規定認定原則範圍內自行參酌核定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，無主管處者，報總管理處核定</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6613460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93981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ü"/>
              <a:defRPr/>
            </a:pPr>
            <a:r>
              <a:rPr lang="zh-TW" altLang="en-US" sz="2400" dirty="0">
                <a:solidFill>
                  <a:srgbClr val="1F497D"/>
                </a:solidFill>
                <a:latin typeface="微軟正黑體" pitchFamily="34" charset="-120"/>
                <a:ea typeface="微軟正黑體" pitchFamily="34" charset="-120"/>
              </a:rPr>
              <a:t>搶修、搶救之進行，應以集中人力連續工作於最短時間內完成，使損害減至最低程度為原則</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ü"/>
              <a:defRPr/>
            </a:pPr>
            <a:r>
              <a:rPr lang="zh-TW" altLang="en-US" sz="2400" dirty="0">
                <a:solidFill>
                  <a:srgbClr val="1F497D"/>
                </a:solidFill>
                <a:latin typeface="微軟正黑體" pitchFamily="34" charset="-120"/>
                <a:ea typeface="微軟正黑體" pitchFamily="34" charset="-120"/>
              </a:rPr>
              <a:t>搶修、搶救需時</a:t>
            </a:r>
            <a:r>
              <a:rPr lang="zh-TW" altLang="en-US" sz="2400" dirty="0" smtClean="0">
                <a:solidFill>
                  <a:srgbClr val="1F497D"/>
                </a:solidFill>
                <a:latin typeface="微軟正黑體" pitchFamily="34" charset="-120"/>
                <a:ea typeface="微軟正黑體" pitchFamily="34" charset="-120"/>
              </a:rPr>
              <a:t>在</a:t>
            </a:r>
            <a:r>
              <a:rPr lang="en-US" altLang="zh-TW" sz="2400" dirty="0" smtClean="0">
                <a:solidFill>
                  <a:srgbClr val="1F497D"/>
                </a:solidFill>
                <a:latin typeface="微軟正黑體" pitchFamily="34" charset="-120"/>
                <a:ea typeface="微軟正黑體" pitchFamily="34" charset="-120"/>
              </a:rPr>
              <a:t>72</a:t>
            </a:r>
            <a:r>
              <a:rPr lang="zh-TW" altLang="en-US" sz="2400" dirty="0" smtClean="0">
                <a:solidFill>
                  <a:srgbClr val="1F497D"/>
                </a:solidFill>
                <a:latin typeface="微軟正黑體" pitchFamily="34" charset="-120"/>
                <a:ea typeface="微軟正黑體" pitchFamily="34" charset="-120"/>
              </a:rPr>
              <a:t>小時</a:t>
            </a:r>
            <a:r>
              <a:rPr lang="zh-TW" altLang="en-US" sz="2400" dirty="0">
                <a:solidFill>
                  <a:srgbClr val="1F497D"/>
                </a:solidFill>
                <a:latin typeface="微軟正黑體" pitchFamily="34" charset="-120"/>
                <a:ea typeface="微軟正黑體" pitchFamily="34" charset="-120"/>
              </a:rPr>
              <a:t>（</a:t>
            </a:r>
            <a:r>
              <a:rPr lang="zh-TW" altLang="en-US" sz="2400" dirty="0" smtClean="0">
                <a:solidFill>
                  <a:srgbClr val="1F497D"/>
                </a:solidFill>
                <a:latin typeface="微軟正黑體" pitchFamily="34" charset="-120"/>
                <a:ea typeface="微軟正黑體" pitchFamily="34" charset="-120"/>
              </a:rPr>
              <a:t>含</a:t>
            </a:r>
            <a:r>
              <a:rPr lang="en-US" altLang="zh-TW" sz="2400" dirty="0" smtClean="0">
                <a:solidFill>
                  <a:srgbClr val="1F497D"/>
                </a:solidFill>
                <a:latin typeface="微軟正黑體" pitchFamily="34" charset="-120"/>
                <a:ea typeface="微軟正黑體" pitchFamily="34" charset="-120"/>
              </a:rPr>
              <a:t>72</a:t>
            </a:r>
            <a:r>
              <a:rPr lang="zh-TW" altLang="en-US" sz="2400" dirty="0" smtClean="0">
                <a:solidFill>
                  <a:srgbClr val="1F497D"/>
                </a:solidFill>
                <a:latin typeface="微軟正黑體" pitchFamily="34" charset="-120"/>
                <a:ea typeface="微軟正黑體" pitchFamily="34" charset="-120"/>
              </a:rPr>
              <a:t>小時</a:t>
            </a:r>
            <a:r>
              <a:rPr lang="zh-TW" altLang="en-US" sz="2400" dirty="0">
                <a:solidFill>
                  <a:srgbClr val="1F497D"/>
                </a:solidFill>
                <a:latin typeface="微軟正黑體" pitchFamily="34" charset="-120"/>
                <a:ea typeface="微軟正黑體" pitchFamily="34" charset="-120"/>
              </a:rPr>
              <a:t>）以內者，由各授權單位主管核定，因特殊情況</a:t>
            </a:r>
            <a:r>
              <a:rPr lang="zh-TW" altLang="en-US" sz="2400" dirty="0" smtClean="0">
                <a:solidFill>
                  <a:srgbClr val="1F497D"/>
                </a:solidFill>
                <a:latin typeface="微軟正黑體" pitchFamily="34" charset="-120"/>
                <a:ea typeface="微軟正黑體" pitchFamily="34" charset="-120"/>
              </a:rPr>
              <a:t>超過</a:t>
            </a:r>
            <a:r>
              <a:rPr lang="en-US" altLang="zh-TW" sz="2400" dirty="0" smtClean="0">
                <a:solidFill>
                  <a:srgbClr val="1F497D"/>
                </a:solidFill>
                <a:latin typeface="微軟正黑體" pitchFamily="34" charset="-120"/>
                <a:ea typeface="微軟正黑體" pitchFamily="34" charset="-120"/>
              </a:rPr>
              <a:t>72</a:t>
            </a:r>
            <a:r>
              <a:rPr lang="zh-TW" altLang="en-US" sz="2400" dirty="0" smtClean="0">
                <a:solidFill>
                  <a:srgbClr val="1F497D"/>
                </a:solidFill>
                <a:latin typeface="微軟正黑體" pitchFamily="34" charset="-120"/>
                <a:ea typeface="微軟正黑體" pitchFamily="34" charset="-120"/>
              </a:rPr>
              <a:t>小時</a:t>
            </a:r>
            <a:r>
              <a:rPr lang="zh-TW" altLang="en-US" sz="2400" dirty="0">
                <a:solidFill>
                  <a:srgbClr val="1F497D"/>
                </a:solidFill>
                <a:latin typeface="微軟正黑體" pitchFamily="34" charset="-120"/>
                <a:ea typeface="微軟正黑體" pitchFamily="34" charset="-120"/>
              </a:rPr>
              <a:t>者，除颱風搶修、搶救仍授權單位主管核定外，其餘應報請各主管處依認定原則予以核定，無主管處者報總管理處核定。各主管處應嚴加審核，並督促所屬需依規定於事後詳述理由，報當地主管機關備查</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ü"/>
              <a:defRPr/>
            </a:pPr>
            <a:r>
              <a:rPr lang="zh-TW" altLang="en-US" sz="2400" dirty="0">
                <a:solidFill>
                  <a:srgbClr val="1F497D"/>
                </a:solidFill>
                <a:latin typeface="微軟正黑體" pitchFamily="34" charset="-120"/>
                <a:ea typeface="微軟正黑體" pitchFamily="34" charset="-120"/>
              </a:rPr>
              <a:t>延長工作時間參與搶修、搶救工作人員，事後應補給適當休息，所謂「適當休息」係指勞工自工作終止後至再工作前至少應</a:t>
            </a:r>
            <a:r>
              <a:rPr lang="zh-TW" altLang="en-US" sz="2400" dirty="0" smtClean="0">
                <a:solidFill>
                  <a:srgbClr val="1F497D"/>
                </a:solidFill>
                <a:latin typeface="微軟正黑體" pitchFamily="34" charset="-120"/>
                <a:ea typeface="微軟正黑體" pitchFamily="34" charset="-120"/>
              </a:rPr>
              <a:t>有</a:t>
            </a:r>
            <a:r>
              <a:rPr lang="en-US" altLang="zh-TW" sz="2400" dirty="0" smtClean="0">
                <a:solidFill>
                  <a:srgbClr val="1F497D"/>
                </a:solidFill>
                <a:latin typeface="微軟正黑體" pitchFamily="34" charset="-120"/>
                <a:ea typeface="微軟正黑體" pitchFamily="34" charset="-120"/>
              </a:rPr>
              <a:t>12</a:t>
            </a:r>
            <a:r>
              <a:rPr lang="zh-TW" altLang="en-US" sz="2400" dirty="0" smtClean="0">
                <a:solidFill>
                  <a:srgbClr val="1F497D"/>
                </a:solidFill>
                <a:latin typeface="微軟正黑體" pitchFamily="34" charset="-120"/>
                <a:ea typeface="微軟正黑體" pitchFamily="34" charset="-120"/>
              </a:rPr>
              <a:t>小時</a:t>
            </a:r>
            <a:r>
              <a:rPr lang="zh-TW" altLang="en-US" sz="2400" dirty="0">
                <a:solidFill>
                  <a:srgbClr val="1F497D"/>
                </a:solidFill>
                <a:latin typeface="微軟正黑體" pitchFamily="34" charset="-120"/>
                <a:ea typeface="微軟正黑體" pitchFamily="34" charset="-120"/>
              </a:rPr>
              <a:t>之休息時間。</a:t>
            </a:r>
            <a:endParaRPr kumimoji="0" lang="en-US" altLang="zh-TW" sz="2400" b="0" i="0" u="none" strike="noStrike" kern="1200" cap="none" spc="0" normalizeH="0" baseline="0" noProof="0" dirty="0" smtClean="0">
              <a:ln>
                <a:noFill/>
              </a:ln>
              <a:solidFill>
                <a:srgbClr val="1F497D"/>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7326023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3754874"/>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ü"/>
              <a:defRPr/>
            </a:pPr>
            <a:r>
              <a:rPr lang="zh-TW" altLang="en-US" sz="2400" dirty="0">
                <a:solidFill>
                  <a:srgbClr val="1F497D"/>
                </a:solidFill>
                <a:latin typeface="微軟正黑體" pitchFamily="34" charset="-120"/>
                <a:ea typeface="微軟正黑體" pitchFamily="34" charset="-120"/>
              </a:rPr>
              <a:t>各種</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假日</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不含休息日，休息日出勤屬延長工作時間</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及原正常辦公</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輪值</a:t>
            </a:r>
            <a:r>
              <a:rPr lang="en-US" altLang="zh-TW" sz="2400" dirty="0">
                <a:solidFill>
                  <a:srgbClr val="1F497D"/>
                </a:solidFill>
                <a:latin typeface="微軟正黑體" pitchFamily="34" charset="-120"/>
                <a:ea typeface="微軟正黑體" pitchFamily="34" charset="-120"/>
              </a:rPr>
              <a:t>)</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全部</a:t>
            </a:r>
            <a:r>
              <a:rPr lang="zh-TW" altLang="en-US" sz="2400" dirty="0">
                <a:solidFill>
                  <a:srgbClr val="1F497D"/>
                </a:solidFill>
                <a:latin typeface="微軟正黑體" pitchFamily="34" charset="-120"/>
                <a:ea typeface="微軟正黑體" pitchFamily="34" charset="-120"/>
              </a:rPr>
              <a:t>時間經有關</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機關發布停止上班</a:t>
            </a:r>
            <a:r>
              <a:rPr lang="zh-TW" altLang="en-US" sz="2400" dirty="0">
                <a:solidFill>
                  <a:srgbClr val="1F497D"/>
                </a:solidFill>
                <a:latin typeface="微軟正黑體" pitchFamily="34" charset="-120"/>
                <a:ea typeface="微軟正黑體" pitchFamily="34" charset="-120"/>
              </a:rPr>
              <a:t>，參與搶修、搶救工作人員，應另於</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事後補假休息</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一日</a:t>
            </a:r>
            <a:r>
              <a:rPr lang="zh-TW" altLang="en-US" sz="2400" dirty="0" smtClean="0">
                <a:solidFill>
                  <a:srgbClr val="1F497D"/>
                </a:solidFill>
                <a:latin typeface="微軟正黑體" pitchFamily="34" charset="-120"/>
                <a:ea typeface="微軟正黑體" pitchFamily="34" charset="-120"/>
              </a:rPr>
              <a:t>。</a:t>
            </a:r>
            <a:endParaRPr lang="en-US" altLang="zh-TW" sz="2400" dirty="0" smtClean="0">
              <a:solidFill>
                <a:srgbClr val="1F497D"/>
              </a:solidFill>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ü"/>
              <a:defRPr/>
            </a:pPr>
            <a:r>
              <a:rPr lang="zh-TW" altLang="en-US" sz="2400" dirty="0" smtClean="0">
                <a:solidFill>
                  <a:srgbClr val="1F497D"/>
                </a:solidFill>
                <a:latin typeface="微軟正黑體" pitchFamily="34" charset="-120"/>
                <a:ea typeface="微軟正黑體" pitchFamily="34" charset="-120"/>
              </a:rPr>
              <a:t>原</a:t>
            </a:r>
            <a:r>
              <a:rPr lang="zh-TW" altLang="en-US" sz="2400" dirty="0">
                <a:solidFill>
                  <a:srgbClr val="1F497D"/>
                </a:solidFill>
                <a:latin typeface="微軟正黑體" pitchFamily="34" charset="-120"/>
                <a:ea typeface="微軟正黑體" pitchFamily="34" charset="-120"/>
              </a:rPr>
              <a:t>正常辦公</a:t>
            </a:r>
            <a:r>
              <a:rPr lang="en-US" altLang="zh-TW" sz="2400" dirty="0">
                <a:solidFill>
                  <a:srgbClr val="1F497D"/>
                </a:solidFill>
                <a:latin typeface="微軟正黑體" pitchFamily="34" charset="-120"/>
                <a:ea typeface="微軟正黑體" pitchFamily="34" charset="-120"/>
              </a:rPr>
              <a:t>(</a:t>
            </a:r>
            <a:r>
              <a:rPr lang="zh-TW" altLang="en-US" sz="2400" dirty="0">
                <a:solidFill>
                  <a:srgbClr val="1F497D"/>
                </a:solidFill>
                <a:latin typeface="微軟正黑體" pitchFamily="34" charset="-120"/>
                <a:ea typeface="微軟正黑體" pitchFamily="34" charset="-120"/>
              </a:rPr>
              <a:t>輪值</a:t>
            </a:r>
            <a:r>
              <a:rPr lang="en-US" altLang="zh-TW" sz="2400" dirty="0">
                <a:solidFill>
                  <a:srgbClr val="1F497D"/>
                </a:solidFill>
                <a:latin typeface="微軟正黑體" pitchFamily="34" charset="-120"/>
                <a:ea typeface="微軟正黑體" pitchFamily="34" charset="-120"/>
              </a:rPr>
              <a:t>)</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部分</a:t>
            </a:r>
            <a:r>
              <a:rPr lang="zh-TW" altLang="en-US" sz="2400" dirty="0">
                <a:solidFill>
                  <a:srgbClr val="1F497D"/>
                </a:solidFill>
                <a:latin typeface="微軟正黑體" pitchFamily="34" charset="-120"/>
                <a:ea typeface="微軟正黑體" pitchFamily="34" charset="-120"/>
              </a:rPr>
              <a:t>時間經有關</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機關發布停止上班</a:t>
            </a:r>
            <a:r>
              <a:rPr lang="zh-TW" altLang="en-US" sz="2400" dirty="0">
                <a:solidFill>
                  <a:srgbClr val="1F497D"/>
                </a:solidFill>
                <a:latin typeface="微軟正黑體" pitchFamily="34" charset="-120"/>
                <a:ea typeface="微軟正黑體" pitchFamily="34" charset="-120"/>
              </a:rPr>
              <a:t>，則</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按實際</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參與工作時間事後補假休息</a:t>
            </a:r>
            <a:r>
              <a:rPr lang="zh-TW" altLang="en-US" sz="2400" dirty="0">
                <a:solidFill>
                  <a:srgbClr val="1F497D"/>
                </a:solidFill>
                <a:latin typeface="微軟正黑體" pitchFamily="34" charset="-120"/>
                <a:ea typeface="微軟正黑體" pitchFamily="34" charset="-120"/>
              </a:rPr>
              <a:t>。前述補假休息於天災、事變、突發事件搶修工作結束後應即執行，惟衡酌出勤人員身心狀況並經員工同意，最遲得延長至次月</a:t>
            </a:r>
            <a:r>
              <a:rPr lang="zh-TW" altLang="en-US" sz="2400" dirty="0" smtClean="0">
                <a:solidFill>
                  <a:srgbClr val="1F497D"/>
                </a:solidFill>
                <a:latin typeface="微軟正黑體" pitchFamily="34" charset="-120"/>
                <a:ea typeface="微軟正黑體" pitchFamily="34" charset="-120"/>
              </a:rPr>
              <a:t>起</a:t>
            </a:r>
            <a:r>
              <a:rPr lang="en-US" altLang="zh-TW" sz="2400" dirty="0" smtClean="0">
                <a:solidFill>
                  <a:srgbClr val="1F497D"/>
                </a:solidFill>
                <a:latin typeface="微軟正黑體" pitchFamily="34" charset="-120"/>
                <a:ea typeface="微軟正黑體" pitchFamily="34" charset="-120"/>
              </a:rPr>
              <a:t>1</a:t>
            </a:r>
            <a:r>
              <a:rPr lang="zh-TW" altLang="en-US" sz="2400" dirty="0" smtClean="0">
                <a:solidFill>
                  <a:srgbClr val="1F497D"/>
                </a:solidFill>
                <a:latin typeface="微軟正黑體" pitchFamily="34" charset="-120"/>
                <a:ea typeface="微軟正黑體" pitchFamily="34" charset="-120"/>
              </a:rPr>
              <a:t>年</a:t>
            </a:r>
            <a:r>
              <a:rPr lang="zh-TW" altLang="en-US" sz="2400" dirty="0">
                <a:solidFill>
                  <a:srgbClr val="1F497D"/>
                </a:solidFill>
                <a:latin typeface="微軟正黑體" pitchFamily="34" charset="-120"/>
                <a:ea typeface="微軟正黑體" pitchFamily="34" charset="-120"/>
              </a:rPr>
              <a:t>內並於離退前休畢</a:t>
            </a:r>
            <a:r>
              <a:rPr lang="zh-TW" altLang="en-US" sz="2400" dirty="0" smtClean="0">
                <a:solidFill>
                  <a:srgbClr val="1F497D"/>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1F497D"/>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1793381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523220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天災、事變、突發事件搶修、搶救人員在</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核定期限內</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支給待遇標準如下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1296000" lvl="0" indent="-432000">
              <a:buFont typeface="Wingdings" panose="05000000000000000000" pitchFamily="2" charset="2"/>
              <a:buChar char="ü"/>
              <a:defRPr/>
            </a:pPr>
            <a:r>
              <a:rPr lang="zh-TW" altLang="en-US" sz="2400" dirty="0">
                <a:solidFill>
                  <a:schemeClr val="accent1">
                    <a:lumMod val="75000"/>
                  </a:schemeClr>
                </a:solidFill>
                <a:latin typeface="微軟正黑體" pitchFamily="34" charset="-120"/>
                <a:ea typeface="微軟正黑體" pitchFamily="34" charset="-120"/>
              </a:rPr>
              <a:t>例假日及國定</a:t>
            </a:r>
            <a:r>
              <a:rPr lang="zh-TW" altLang="en-US" sz="2400" dirty="0" smtClean="0">
                <a:solidFill>
                  <a:schemeClr val="accent1">
                    <a:lumMod val="75000"/>
                  </a:schemeClr>
                </a:solidFill>
                <a:latin typeface="微軟正黑體" pitchFamily="34" charset="-120"/>
                <a:ea typeface="微軟正黑體" pitchFamily="34" charset="-120"/>
              </a:rPr>
              <a:t>假日</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含</a:t>
            </a:r>
            <a:r>
              <a:rPr lang="zh-TW" altLang="en-US" sz="2400" dirty="0">
                <a:solidFill>
                  <a:schemeClr val="accent1">
                    <a:lumMod val="75000"/>
                  </a:schemeClr>
                </a:solidFill>
                <a:latin typeface="微軟正黑體" pitchFamily="34" charset="-120"/>
                <a:ea typeface="微軟正黑體" pitchFamily="34" charset="-120"/>
              </a:rPr>
              <a:t>內政部所定應放假之紀念日、節日、勞動節</a:t>
            </a:r>
            <a:r>
              <a:rPr lang="zh-TW" altLang="en-US" sz="2400" dirty="0" smtClean="0">
                <a:solidFill>
                  <a:schemeClr val="accent1">
                    <a:lumMod val="75000"/>
                  </a:schemeClr>
                </a:solidFill>
                <a:latin typeface="微軟正黑體" pitchFamily="34" charset="-120"/>
                <a:ea typeface="微軟正黑體" pitchFamily="34" charset="-120"/>
              </a:rPr>
              <a:t>等</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在</a:t>
            </a:r>
            <a:r>
              <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以內者</a:t>
            </a:r>
            <a:r>
              <a:rPr lang="zh-TW" altLang="en-US" sz="2400" dirty="0">
                <a:solidFill>
                  <a:schemeClr val="accent1">
                    <a:lumMod val="75000"/>
                  </a:schemeClr>
                </a:solidFill>
                <a:latin typeface="微軟正黑體" pitchFamily="34" charset="-120"/>
                <a:ea typeface="微軟正黑體" pitchFamily="34" charset="-120"/>
              </a:rPr>
              <a:t>，</a:t>
            </a:r>
            <a:r>
              <a:rPr lang="zh-TW" altLang="en-US" sz="2400" u="sng" dirty="0" smtClean="0">
                <a:solidFill>
                  <a:schemeClr val="accent1">
                    <a:lumMod val="75000"/>
                  </a:schemeClr>
                </a:solidFill>
                <a:latin typeface="微軟正黑體" pitchFamily="34" charset="-120"/>
                <a:ea typeface="微軟正黑體" pitchFamily="34" charset="-120"/>
              </a:rPr>
              <a:t>發給</a:t>
            </a:r>
            <a:r>
              <a:rPr lang="en-US" altLang="zh-TW" sz="2400" u="sng" dirty="0" smtClean="0">
                <a:solidFill>
                  <a:schemeClr val="accent1">
                    <a:lumMod val="75000"/>
                  </a:schemeClr>
                </a:solidFill>
                <a:latin typeface="微軟正黑體" pitchFamily="34" charset="-120"/>
                <a:ea typeface="微軟正黑體" pitchFamily="34" charset="-120"/>
              </a:rPr>
              <a:t>1</a:t>
            </a:r>
            <a:r>
              <a:rPr lang="zh-TW" altLang="en-US" sz="2400" u="sng" dirty="0" smtClean="0">
                <a:solidFill>
                  <a:schemeClr val="accent1">
                    <a:lumMod val="75000"/>
                  </a:schemeClr>
                </a:solidFill>
                <a:latin typeface="微軟正黑體" pitchFamily="34" charset="-120"/>
                <a:ea typeface="微軟正黑體" pitchFamily="34" charset="-120"/>
              </a:rPr>
              <a:t>日</a:t>
            </a:r>
            <a:r>
              <a:rPr lang="zh-TW" altLang="en-US" sz="2400" u="sng" dirty="0">
                <a:solidFill>
                  <a:schemeClr val="accent1">
                    <a:lumMod val="75000"/>
                  </a:schemeClr>
                </a:solidFill>
                <a:latin typeface="微軟正黑體" pitchFamily="34" charset="-120"/>
                <a:ea typeface="微軟正黑體" pitchFamily="34" charset="-120"/>
              </a:rPr>
              <a:t>之假日出勤工資</a:t>
            </a:r>
            <a:r>
              <a:rPr lang="zh-TW" altLang="en-US" sz="2400" dirty="0">
                <a:solidFill>
                  <a:schemeClr val="accent1">
                    <a:lumMod val="75000"/>
                  </a:schemeClr>
                </a:solidFill>
                <a:latin typeface="微軟正黑體" pitchFamily="34" charset="-120"/>
                <a:ea typeface="微軟正黑體" pitchFamily="34" charset="-120"/>
              </a:rPr>
              <a:t>，如員工選擇補休，則核給</a:t>
            </a:r>
            <a:r>
              <a:rPr lang="zh-TW" altLang="en-US" sz="2400" u="sng" dirty="0">
                <a:solidFill>
                  <a:schemeClr val="accent1">
                    <a:lumMod val="75000"/>
                  </a:schemeClr>
                </a:solidFill>
                <a:latin typeface="微軟正黑體" pitchFamily="34" charset="-120"/>
                <a:ea typeface="微軟正黑體" pitchFamily="34" charset="-120"/>
              </a:rPr>
              <a:t>補</a:t>
            </a:r>
            <a:r>
              <a:rPr lang="zh-TW" altLang="en-US" sz="2400" u="sng" dirty="0" smtClean="0">
                <a:solidFill>
                  <a:schemeClr val="accent1">
                    <a:lumMod val="75000"/>
                  </a:schemeClr>
                </a:solidFill>
                <a:latin typeface="微軟正黑體" pitchFamily="34" charset="-120"/>
                <a:ea typeface="微軟正黑體" pitchFamily="34" charset="-120"/>
              </a:rPr>
              <a:t>休</a:t>
            </a:r>
            <a:r>
              <a:rPr lang="en-US" altLang="zh-TW" sz="2400" u="sng" dirty="0" smtClean="0">
                <a:solidFill>
                  <a:schemeClr val="accent1">
                    <a:lumMod val="75000"/>
                  </a:schemeClr>
                </a:solidFill>
                <a:latin typeface="微軟正黑體" pitchFamily="34" charset="-120"/>
                <a:ea typeface="微軟正黑體" pitchFamily="34" charset="-120"/>
              </a:rPr>
              <a:t>8</a:t>
            </a:r>
            <a:r>
              <a:rPr lang="zh-TW" altLang="en-US" sz="2400" u="sng" dirty="0" smtClean="0">
                <a:solidFill>
                  <a:schemeClr val="accent1">
                    <a:lumMod val="75000"/>
                  </a:schemeClr>
                </a:solidFill>
                <a:latin typeface="微軟正黑體" pitchFamily="34" charset="-120"/>
                <a:ea typeface="微軟正黑體" pitchFamily="34" charset="-120"/>
              </a:rPr>
              <a:t>小時</a:t>
            </a:r>
            <a:r>
              <a:rPr lang="zh-TW" altLang="en-US" sz="2400" dirty="0">
                <a:solidFill>
                  <a:schemeClr val="accent1">
                    <a:lumMod val="75000"/>
                  </a:schemeClr>
                </a:solidFill>
                <a:latin typeface="微軟正黑體" pitchFamily="34" charset="-120"/>
                <a:ea typeface="微軟正黑體" pitchFamily="34" charset="-120"/>
              </a:rPr>
              <a:t>；上述假日</a:t>
            </a:r>
            <a:r>
              <a:rPr lang="zh-TW" altLang="en-US" sz="2400" dirty="0" smtClean="0">
                <a:solidFill>
                  <a:schemeClr val="accent1">
                    <a:lumMod val="75000"/>
                  </a:schemeClr>
                </a:solidFill>
                <a:latin typeface="微軟正黑體" pitchFamily="34" charset="-120"/>
                <a:ea typeface="微軟正黑體" pitchFamily="34" charset="-120"/>
              </a:rPr>
              <a:t>在</a:t>
            </a:r>
            <a:r>
              <a:rPr lang="en-US" altLang="zh-TW"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400" dirty="0" smtClean="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以外</a:t>
            </a:r>
            <a:r>
              <a:rPr lang="zh-TW" altLang="en-US" sz="2400" dirty="0">
                <a:solidFill>
                  <a:schemeClr val="accent1">
                    <a:lumMod val="75000"/>
                  </a:schemeClr>
                </a:solidFill>
                <a:latin typeface="微軟正黑體" pitchFamily="34" charset="-120"/>
                <a:ea typeface="微軟正黑體" pitchFamily="34" charset="-120"/>
              </a:rPr>
              <a:t>及</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平日正常工作時間以外者</a:t>
            </a:r>
            <a:r>
              <a:rPr lang="zh-TW" altLang="en-US" sz="2400" dirty="0">
                <a:solidFill>
                  <a:schemeClr val="accent1">
                    <a:lumMod val="75000"/>
                  </a:schemeClr>
                </a:solidFill>
                <a:latin typeface="微軟正黑體" pitchFamily="34" charset="-120"/>
                <a:ea typeface="微軟正黑體" pitchFamily="34" charset="-120"/>
              </a:rPr>
              <a:t>，每小時按平日</a:t>
            </a:r>
            <a:r>
              <a:rPr lang="zh-TW" altLang="en-US" sz="2400" dirty="0">
                <a:solidFill>
                  <a:schemeClr val="accent1">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每小時薪給額加倍發給</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工作時間按月</a:t>
            </a:r>
            <a:r>
              <a:rPr lang="zh-TW" altLang="en-US" sz="2400" dirty="0" smtClean="0">
                <a:solidFill>
                  <a:schemeClr val="accent1">
                    <a:lumMod val="75000"/>
                  </a:schemeClr>
                </a:solidFill>
                <a:latin typeface="微軟正黑體" pitchFamily="34" charset="-120"/>
                <a:ea typeface="微軟正黑體" pitchFamily="34" charset="-120"/>
              </a:rPr>
              <a:t>累計</a:t>
            </a:r>
            <a:r>
              <a:rPr lang="en-US" altLang="zh-TW" sz="2400" dirty="0" smtClean="0">
                <a:solidFill>
                  <a:schemeClr val="accent1">
                    <a:lumMod val="75000"/>
                  </a:schemeClr>
                </a:solidFill>
                <a:latin typeface="微軟正黑體" pitchFamily="34" charset="-120"/>
                <a:ea typeface="微軟正黑體" pitchFamily="34" charset="-120"/>
              </a:rPr>
              <a:t>60</a:t>
            </a:r>
            <a:r>
              <a:rPr lang="zh-TW" altLang="en-US" sz="2400" dirty="0" smtClean="0">
                <a:solidFill>
                  <a:schemeClr val="accent1">
                    <a:lumMod val="75000"/>
                  </a:schemeClr>
                </a:solidFill>
                <a:latin typeface="微軟正黑體" pitchFamily="34" charset="-120"/>
                <a:ea typeface="微軟正黑體" pitchFamily="34" charset="-120"/>
              </a:rPr>
              <a:t>分鐘折算</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a:t>
            </a:r>
            <a:r>
              <a:rPr lang="zh-TW" altLang="en-US" sz="2400" dirty="0">
                <a:solidFill>
                  <a:schemeClr val="accent1">
                    <a:lumMod val="75000"/>
                  </a:schemeClr>
                </a:solidFill>
                <a:latin typeface="微軟正黑體" pitchFamily="34" charset="-120"/>
                <a:ea typeface="微軟正黑體" pitchFamily="34" charset="-120"/>
              </a:rPr>
              <a:t>，折算後</a:t>
            </a:r>
            <a:r>
              <a:rPr lang="zh-TW" altLang="en-US" sz="2400" dirty="0" smtClean="0">
                <a:solidFill>
                  <a:schemeClr val="accent1">
                    <a:lumMod val="75000"/>
                  </a:schemeClr>
                </a:solidFill>
                <a:latin typeface="微軟正黑體" pitchFamily="34" charset="-120"/>
                <a:ea typeface="微軟正黑體" pitchFamily="34" charset="-120"/>
              </a:rPr>
              <a:t>未滿</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a:t>
            </a:r>
            <a:r>
              <a:rPr lang="zh-TW" altLang="en-US" sz="2400" dirty="0">
                <a:solidFill>
                  <a:schemeClr val="accent1">
                    <a:lumMod val="75000"/>
                  </a:schemeClr>
                </a:solidFill>
                <a:latin typeface="微軟正黑體" pitchFamily="34" charset="-120"/>
                <a:ea typeface="微軟正黑體" pitchFamily="34" charset="-120"/>
              </a:rPr>
              <a:t>部分按分鐘數計</a:t>
            </a:r>
            <a:r>
              <a:rPr lang="en-US" altLang="zh-TW" sz="2400" dirty="0">
                <a:solidFill>
                  <a:schemeClr val="accent1">
                    <a:lumMod val="75000"/>
                  </a:schemeClr>
                </a:solidFill>
                <a:latin typeface="微軟正黑體" pitchFamily="34" charset="-120"/>
                <a:ea typeface="微軟正黑體" pitchFamily="34" charset="-120"/>
              </a:rPr>
              <a:t>)</a:t>
            </a:r>
            <a:r>
              <a:rPr lang="zh-TW" altLang="en-US" sz="2400" dirty="0">
                <a:solidFill>
                  <a:schemeClr val="accent1">
                    <a:lumMod val="75000"/>
                  </a:schemeClr>
                </a:solidFill>
                <a:latin typeface="微軟正黑體" pitchFamily="34" charset="-120"/>
                <a:ea typeface="微軟正黑體" pitchFamily="34" charset="-120"/>
              </a:rPr>
              <a:t>，如員工選擇補休，則按實際出勤時</a:t>
            </a:r>
            <a:r>
              <a:rPr lang="zh-TW" altLang="en-US" sz="2400" dirty="0" smtClean="0">
                <a:solidFill>
                  <a:schemeClr val="accent1">
                    <a:lumMod val="75000"/>
                  </a:schemeClr>
                </a:solidFill>
                <a:latin typeface="微軟正黑體" pitchFamily="34" charset="-120"/>
                <a:ea typeface="微軟正黑體" pitchFamily="34" charset="-120"/>
              </a:rPr>
              <a:t>數</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未滿</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小時以</a:t>
            </a:r>
            <a:r>
              <a:rPr lang="en-US" altLang="zh-TW" sz="2400" dirty="0" smtClean="0">
                <a:solidFill>
                  <a:schemeClr val="accent1">
                    <a:lumMod val="75000"/>
                  </a:schemeClr>
                </a:solidFill>
                <a:latin typeface="微軟正黑體" pitchFamily="34" charset="-120"/>
                <a:ea typeface="微軟正黑體" pitchFamily="34" charset="-120"/>
              </a:rPr>
              <a:t>1</a:t>
            </a:r>
            <a:r>
              <a:rPr lang="zh-TW" altLang="en-US" sz="2400" dirty="0" smtClean="0">
                <a:solidFill>
                  <a:schemeClr val="accent1">
                    <a:lumMod val="75000"/>
                  </a:schemeClr>
                </a:solidFill>
                <a:latin typeface="微軟正黑體" pitchFamily="34" charset="-120"/>
                <a:ea typeface="微軟正黑體" pitchFamily="34" charset="-120"/>
              </a:rPr>
              <a:t>小時計</a:t>
            </a:r>
            <a:r>
              <a:rPr lang="en-US" altLang="zh-TW" sz="2400" dirty="0" smtClean="0">
                <a:solidFill>
                  <a:schemeClr val="accent1">
                    <a:lumMod val="75000"/>
                  </a:schemeClr>
                </a:solidFill>
                <a:latin typeface="微軟正黑體" pitchFamily="34" charset="-120"/>
                <a:ea typeface="微軟正黑體" pitchFamily="34" charset="-120"/>
              </a:rPr>
              <a:t>)</a:t>
            </a:r>
            <a:r>
              <a:rPr lang="zh-TW" altLang="en-US" sz="2400" dirty="0" smtClean="0">
                <a:solidFill>
                  <a:schemeClr val="accent1">
                    <a:lumMod val="75000"/>
                  </a:schemeClr>
                </a:solidFill>
                <a:latin typeface="微軟正黑體" pitchFamily="34" charset="-120"/>
                <a:ea typeface="微軟正黑體" pitchFamily="34" charset="-120"/>
              </a:rPr>
              <a:t>，</a:t>
            </a:r>
            <a:r>
              <a:rPr lang="zh-TW" altLang="en-US" sz="2400" u="sng" dirty="0">
                <a:solidFill>
                  <a:schemeClr val="accent1">
                    <a:lumMod val="75000"/>
                  </a:schemeClr>
                </a:solidFill>
                <a:latin typeface="微軟正黑體" pitchFamily="34" charset="-120"/>
                <a:ea typeface="微軟正黑體" pitchFamily="34" charset="-120"/>
              </a:rPr>
              <a:t>核予相同時數之補休</a:t>
            </a:r>
            <a:r>
              <a:rPr lang="zh-TW" altLang="en-US" sz="2400" dirty="0">
                <a:solidFill>
                  <a:schemeClr val="accent1">
                    <a:lumMod val="75000"/>
                  </a:schemeClr>
                </a:solidFill>
                <a:latin typeface="微軟正黑體" pitchFamily="34" charset="-120"/>
                <a:ea typeface="微軟正黑體" pitchFamily="34" charset="-120"/>
              </a:rPr>
              <a:t>；休息日出勤者，其工時及工資計算均依本公司從業人員加班管理要點休息日有關規定辦理。</a:t>
            </a:r>
            <a:endParaRPr kumimoji="0" lang="en-US" altLang="zh-TW" sz="2400" b="0" i="0" u="none" strike="noStrike" kern="1200" cap="none" spc="0" normalizeH="0" baseline="0" noProof="0" dirty="0" smtClean="0">
              <a:ln>
                <a:noFill/>
              </a:ln>
              <a:solidFill>
                <a:schemeClr val="accent1">
                  <a:lumMod val="75000"/>
                </a:schemeClr>
              </a:solidFill>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25772912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570482"/>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天災、事變、突發事件搶修、搶救人員在</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核定期限內</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支給待遇標準如下</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lvl="0" indent="-432000">
              <a:spcBef>
                <a:spcPts val="600"/>
              </a:spcBef>
              <a:buFont typeface="Wingdings" panose="05000000000000000000" pitchFamily="2" charset="2"/>
              <a:buChar char="ü"/>
              <a:defRPr/>
            </a:pPr>
            <a:r>
              <a:rPr lang="zh-TW" altLang="en-US" sz="2400" dirty="0">
                <a:solidFill>
                  <a:srgbClr val="4F81BD">
                    <a:lumMod val="75000"/>
                  </a:srgbClr>
                </a:solidFill>
                <a:latin typeface="微軟正黑體" pitchFamily="34" charset="-120"/>
                <a:ea typeface="微軟正黑體" pitchFamily="34" charset="-120"/>
              </a:rPr>
              <a:t>得依規定報支外勤費並按實報支餐費（早餐時間為七時，午餐十二時，晚餐十八時）。自十八時至廿四時或零時至八時參加搶修、搶救工作達二小時以上者，得另按實報支點心費。十八時至廿四時者報支初夜點心費一次，零時至八時者報支深夜點心費一次，如連續工作，以報支深夜點心費一次</a:t>
            </a:r>
            <a:r>
              <a:rPr lang="zh-TW" altLang="en-US" sz="2400" dirty="0" smtClean="0">
                <a:solidFill>
                  <a:srgbClr val="4F81BD">
                    <a:lumMod val="75000"/>
                  </a:srgbClr>
                </a:solidFill>
                <a:latin typeface="微軟正黑體" pitchFamily="34" charset="-120"/>
                <a:ea typeface="微軟正黑體" pitchFamily="34" charset="-120"/>
              </a:rPr>
              <a:t>為限。</a:t>
            </a:r>
            <a:endParaRPr lang="en-US" altLang="zh-TW" sz="2400" dirty="0" smtClean="0">
              <a:solidFill>
                <a:srgbClr val="4F81BD">
                  <a:lumMod val="75000"/>
                </a:srgbClr>
              </a:solidFill>
              <a:latin typeface="微軟正黑體" pitchFamily="34" charset="-120"/>
              <a:ea typeface="微軟正黑體" pitchFamily="34" charset="-120"/>
            </a:endParaRPr>
          </a:p>
          <a:p>
            <a:pPr marL="1296000" lvl="0" indent="-432000">
              <a:spcBef>
                <a:spcPts val="600"/>
              </a:spcBef>
              <a:buFont typeface="Wingdings" panose="05000000000000000000" pitchFamily="2" charset="2"/>
              <a:buChar char="ü"/>
              <a:defRPr/>
            </a:pPr>
            <a:r>
              <a:rPr lang="zh-TW" altLang="en-US" sz="2400" dirty="0">
                <a:solidFill>
                  <a:srgbClr val="4F81BD">
                    <a:lumMod val="75000"/>
                  </a:srgbClr>
                </a:solidFill>
                <a:latin typeface="微軟正黑體" pitchFamily="34" charset="-120"/>
                <a:ea typeface="微軟正黑體" pitchFamily="34" charset="-120"/>
              </a:rPr>
              <a:t>若有危險工作事實，得依規定按實核發危險工作</a:t>
            </a:r>
            <a:r>
              <a:rPr lang="zh-TW" altLang="en-US" sz="2400" dirty="0" smtClean="0">
                <a:solidFill>
                  <a:srgbClr val="4F81BD">
                    <a:lumMod val="75000"/>
                  </a:srgbClr>
                </a:solidFill>
                <a:latin typeface="微軟正黑體" pitchFamily="34" charset="-120"/>
                <a:ea typeface="微軟正黑體" pitchFamily="34" charset="-120"/>
              </a:rPr>
              <a:t>加給。</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647663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301621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天災、事變、突發事件搶修、搶救人員在</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核定期限內</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支給待遇標準如下</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lvl="0" indent="-432000">
              <a:spcBef>
                <a:spcPts val="600"/>
              </a:spcBef>
              <a:buFont typeface="Wingdings" panose="05000000000000000000" pitchFamily="2" charset="2"/>
              <a:buChar char="ü"/>
              <a:defRPr/>
            </a:pPr>
            <a:r>
              <a:rPr lang="zh-TW" altLang="en-US" sz="2400" dirty="0">
                <a:solidFill>
                  <a:srgbClr val="4F81BD">
                    <a:lumMod val="75000"/>
                  </a:srgbClr>
                </a:solidFill>
                <a:latin typeface="微軟正黑體" pitchFamily="34" charset="-120"/>
                <a:ea typeface="微軟正黑體" pitchFamily="34" charset="-120"/>
              </a:rPr>
              <a:t>天然災害發生時，未停止辦公地區員工奉派至宣布停止上班地區之單位支援搶修或搶救時（支援單位以鄰近地區為原則），自支援人員報到後即隸屬被支援單位管理、調派，其待遇比照該單位標準辦理</a:t>
            </a:r>
            <a:r>
              <a:rPr lang="zh-TW" altLang="en-US" sz="2400" dirty="0" smtClean="0">
                <a:solidFill>
                  <a:srgbClr val="4F81BD">
                    <a:lumMod val="75000"/>
                  </a:srgbClr>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0343829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4493538"/>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天災、事變、突發事件搶修、搶救人員在</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核定期限內</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支給待遇標準如下</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zh-TW" altLang="en-US"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rPr>
              <a:t>天然</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災害發生，權責主管機關宣布停止辦公期間，區處巡修部門事故搶修工作班及參與該搶修團隊工作人員含配電調度中心（</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DDCC</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）、饋線調度中心（</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FDCC</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）或巡修部門從事電力調度之值班人員，於巡修部門事故搶修班人員赴現場執行搶修工作時，擇優支領搶修待遇，惟當月辦理結算之出勤日</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時</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數，輪值人員及一般人員均以當月原未發生停止辦公情形之工作日</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時</a:t>
            </a:r>
            <a:r>
              <a:rPr kumimoji="0" lang="en-US" altLang="zh-TW"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4F81BD">
                    <a:lumMod val="75000"/>
                  </a:srgbClr>
                </a:solidFill>
                <a:effectLst/>
                <a:uLnTx/>
                <a:uFillTx/>
                <a:latin typeface="微軟正黑體" pitchFamily="34" charset="-120"/>
                <a:ea typeface="微軟正黑體" pitchFamily="34" charset="-120"/>
                <a:cs typeface="+mn-cs"/>
              </a:rPr>
              <a:t>數為基準</a:t>
            </a:r>
            <a:r>
              <a:rPr kumimoji="0" lang="zh-TW" altLang="en-US"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761449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本公司對天災事變突發</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事件</a:t>
            </a:r>
            <a:endPar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a:t>
            </a: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認定原則及處理措施</a:t>
            </a:r>
          </a:p>
        </p:txBody>
      </p:sp>
      <p:sp>
        <p:nvSpPr>
          <p:cNvPr id="52" name="文字方塊 51"/>
          <p:cNvSpPr txBox="1"/>
          <p:nvPr/>
        </p:nvSpPr>
        <p:spPr>
          <a:xfrm>
            <a:off x="360000" y="1619999"/>
            <a:ext cx="8460000" cy="2646878"/>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處理措施</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天災、事變、突發事件搶修、搶救人員在</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核定期限內</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支給待遇標準如下</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1296000" lvl="0" indent="-432000">
              <a:spcBef>
                <a:spcPts val="600"/>
              </a:spcBef>
              <a:buFont typeface="Wingdings" panose="05000000000000000000" pitchFamily="2" charset="2"/>
              <a:buChar char="ü"/>
              <a:defRPr/>
            </a:pPr>
            <a:r>
              <a:rPr lang="zh-TW" altLang="en-US" sz="2400" dirty="0">
                <a:solidFill>
                  <a:srgbClr val="4F81BD">
                    <a:lumMod val="75000"/>
                  </a:srgbClr>
                </a:solidFill>
                <a:latin typeface="微軟正黑體" pitchFamily="34" charset="-120"/>
                <a:ea typeface="微軟正黑體" pitchFamily="34" charset="-120"/>
              </a:rPr>
              <a:t>各單位主管得視搶修、搶救工作之實際需要，酌情在不超過每人</a:t>
            </a:r>
            <a:r>
              <a:rPr lang="zh-TW" altLang="en-US" sz="2400" dirty="0" smtClean="0">
                <a:solidFill>
                  <a:srgbClr val="4F81BD">
                    <a:lumMod val="75000"/>
                  </a:srgbClr>
                </a:solidFill>
                <a:latin typeface="微軟正黑體" pitchFamily="34" charset="-120"/>
                <a:ea typeface="微軟正黑體" pitchFamily="34" charset="-120"/>
              </a:rPr>
              <a:t>每日</a:t>
            </a:r>
            <a:r>
              <a:rPr lang="en-US" altLang="zh-TW" sz="2400" dirty="0" smtClean="0">
                <a:solidFill>
                  <a:srgbClr val="4F81BD">
                    <a:lumMod val="75000"/>
                  </a:srgbClr>
                </a:solidFill>
                <a:latin typeface="微軟正黑體" pitchFamily="34" charset="-120"/>
                <a:ea typeface="微軟正黑體" pitchFamily="34" charset="-120"/>
              </a:rPr>
              <a:t>200</a:t>
            </a:r>
            <a:r>
              <a:rPr lang="zh-TW" altLang="en-US" sz="2400" dirty="0" smtClean="0">
                <a:solidFill>
                  <a:srgbClr val="4F81BD">
                    <a:lumMod val="75000"/>
                  </a:srgbClr>
                </a:solidFill>
                <a:latin typeface="微軟正黑體" pitchFamily="34" charset="-120"/>
                <a:ea typeface="微軟正黑體" pitchFamily="34" charset="-120"/>
              </a:rPr>
              <a:t>元</a:t>
            </a:r>
            <a:r>
              <a:rPr lang="zh-TW" altLang="en-US" sz="2400" dirty="0">
                <a:solidFill>
                  <a:srgbClr val="4F81BD">
                    <a:lumMod val="75000"/>
                  </a:srgbClr>
                </a:solidFill>
                <a:latin typeface="微軟正黑體" pitchFamily="34" charset="-120"/>
                <a:ea typeface="微軟正黑體" pitchFamily="34" charset="-120"/>
              </a:rPr>
              <a:t>之範圍內購備實物，慰勞參加搶修、搶救人員（含包商及退休人員）</a:t>
            </a:r>
            <a:r>
              <a:rPr lang="zh-TW" altLang="en-US" sz="2400" dirty="0" smtClean="0">
                <a:solidFill>
                  <a:srgbClr val="4F81BD">
                    <a:lumMod val="75000"/>
                  </a:srgbClr>
                </a:solidFill>
                <a:latin typeface="微軟正黑體" pitchFamily="34" charset="-120"/>
                <a:ea typeface="微軟正黑體" pitchFamily="34" charset="-120"/>
              </a:rPr>
              <a:t>。</a:t>
            </a:r>
            <a:endParaRPr kumimoji="0" lang="en-US" altLang="zh-TW" sz="2400" b="0"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1339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天災</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016210"/>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主管機關見解：</a:t>
            </a:r>
          </a:p>
          <a:p>
            <a:pPr marL="432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勞委會</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87.10.9【(</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87)</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台勞動</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042710</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勞動基準法第三十二條及第四十條所稱之天災，係泛指因天變地異等</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自然界</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之變動，導致社會或經濟環境有不利之影響或堪虞者，如暴風、</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驟雨、</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劇雷、洪水、地震、旱災</a:t>
            </a:r>
            <a:r>
              <a:rPr kumimoji="0" lang="en-US" altLang="zh-TW"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等所生之災害；包括</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預知來臨前之預防</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準備</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及</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事後之復建工作均屬之</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0383505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突發事件</a:t>
            </a: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認定疑義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2646878"/>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主管機關見解</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行政院</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勞委會</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84.7.7【(</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84)</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台勞動</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123423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輪班</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生產之事業單位因勞工曠工，</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未先核准之請假</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致無法調派人力</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因應使事業單位陷於不能繼續營運之情況，於必要之限度內</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自得依勞動基準法第</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32</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條第</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4</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「因突發事件，必須於正常工作時間以外工作」之</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規定辦理</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26943841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輪班班表之各式假別安排實務</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093154"/>
          </a:xfrm>
          <a:prstGeom prst="rect">
            <a:avLst/>
          </a:prstGeom>
          <a:noFill/>
        </p:spPr>
        <p:txBody>
          <a:bodyPr wrap="square" rtlCol="0">
            <a:spAutoFit/>
          </a:bodyPr>
          <a:lstStyle/>
          <a:p>
            <a:pPr marL="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班表安排建議</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班表安排時，應優先</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確定「</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例假日</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」、次為</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休息日</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最後為「</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國定假日</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應以</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書面班表</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註記不同符號</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，並請勞資雙方確認，確保</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各種休假日期</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，避免日後混淆</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特別休假日</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加班補休</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」及</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其他假別</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皆於工作日安排</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，並依實際需求循事業單位請假程序申請之。</a:t>
            </a:r>
          </a:p>
        </p:txBody>
      </p:sp>
    </p:spTree>
    <p:extLst>
      <p:ext uri="{BB962C8B-B14F-4D97-AF65-F5344CB8AC3E}">
        <p14:creationId xmlns:p14="http://schemas.microsoft.com/office/powerpoint/2010/main" val="8357233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0" y="1260000"/>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1999" cy="1260000"/>
          </a:xfrm>
          <a:prstGeom prst="rect">
            <a:avLst/>
          </a:prstGeom>
        </p:spPr>
        <p:txBody>
          <a:bodyPr vert="horz" lIns="91440" tIns="45720" rIns="91440" bIns="45720" rtlCol="0" anchor="t"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疑義解析</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xmlns="" id="{27B8CFA3-327F-4E93-8D49-4D768CE0CF1D}"/>
                </a:ext>
              </a:extLst>
            </p:cNvPr>
            <p:cNvSpPr/>
            <p:nvPr/>
          </p:nvSpPr>
          <p:spPr>
            <a:xfrm>
              <a:off x="2743393" y="2218317"/>
              <a:ext cx="704039" cy="769441"/>
            </a:xfrm>
            <a:prstGeom prst="rect">
              <a:avLst/>
            </a:prstGeom>
          </p:spPr>
          <p:txBody>
            <a:bodyPr wrap="none">
              <a:spAutoFit/>
            </a:bodyPr>
            <a:lstStyle/>
            <a:p>
              <a:pPr lvl="0">
                <a:defRPr/>
              </a:pPr>
              <a:r>
                <a:rPr lang="en-US" altLang="zh-TW" sz="4400" b="1" dirty="0" smtClean="0">
                  <a:solidFill>
                    <a:prstClr val="white"/>
                  </a:solidFill>
                  <a:effectLst>
                    <a:outerShdw blurRad="38100" dist="38100" dir="2700000" algn="tl">
                      <a:srgbClr val="000000">
                        <a:alpha val="43137"/>
                      </a:srgbClr>
                    </a:outerShdw>
                  </a:effectLst>
                  <a:latin typeface="Algerian" pitchFamily="82" charset="0"/>
                  <a:ea typeface="DFPLiKingHei-XB" pitchFamily="34" charset="-120"/>
                </a:rPr>
                <a:t>III</a:t>
              </a:r>
              <a:endParaRPr lang="en-US" altLang="zh-TW" sz="4400" b="1" dirty="0">
                <a:solidFill>
                  <a:prstClr val="white"/>
                </a:solidFill>
                <a:effectLst>
                  <a:outerShdw blurRad="38100" dist="38100" dir="2700000" algn="tl">
                    <a:srgbClr val="000000">
                      <a:alpha val="43137"/>
                    </a:srgbClr>
                  </a:outerShdw>
                </a:effectLst>
                <a:latin typeface="Algerian" pitchFamily="82" charset="0"/>
                <a:ea typeface="DFPLiKingHei-XB" pitchFamily="34" charset="-120"/>
              </a:endParaRPr>
            </a:p>
          </p:txBody>
        </p:sp>
      </p:grpSp>
      <p:sp>
        <p:nvSpPr>
          <p:cNvPr id="2" name="文字方塊 1"/>
          <p:cNvSpPr txBox="1"/>
          <p:nvPr/>
        </p:nvSpPr>
        <p:spPr>
          <a:xfrm>
            <a:off x="4068000" y="3672000"/>
            <a:ext cx="2376264" cy="461665"/>
          </a:xfrm>
          <a:prstGeom prst="rect">
            <a:avLst/>
          </a:prstGeom>
          <a:noFill/>
        </p:spPr>
        <p:txBody>
          <a:bodyPr wrap="square" rtlCol="0">
            <a:spAutoFit/>
          </a:bodyPr>
          <a:lstStyle/>
          <a:p>
            <a:pPr marL="342900" indent="-342900">
              <a:buFont typeface="Wingdings" panose="05000000000000000000" pitchFamily="2" charset="2"/>
              <a:buChar char="Ø"/>
            </a:pPr>
            <a:r>
              <a:rPr lang="zh-TW" altLang="en-US" sz="2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主管機關見解</a:t>
            </a:r>
            <a:endParaRPr lang="zh-TW" altLang="en-US"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292608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總統、副總統、各類公職</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人員選舉</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罷免投票日及公民投票日是日出勤</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之工資</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給付疑義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308872"/>
          </a:xfrm>
          <a:prstGeom prst="rect">
            <a:avLst/>
          </a:prstGeom>
          <a:noFill/>
        </p:spPr>
        <p:txBody>
          <a:bodyPr wrap="square" rtlCol="0">
            <a:spAutoFit/>
          </a:bodyPr>
          <a:lstStyle/>
          <a:p>
            <a:pPr lvl="0">
              <a:defRPr/>
            </a:pP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勞動部</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108.3.4【</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勞動條</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1080130118</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函釋</a:t>
            </a:r>
            <a:endPar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旨述投票日，依</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勞動基準法</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37</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規定指定為應放假日，</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凡具有</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投票權且該日有工作義務之勞工應</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放假</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日</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，工資照給；原</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毋需</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出勤者，不另給假</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。所</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稱放假，指午前零時至</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午後</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12</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時連續</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小時。</a:t>
            </a:r>
            <a:endParaRPr lang="en-US" altLang="zh-TW" sz="40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雇主徵得勞工同意於該日出勤者，應依</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-39</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規定</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，加給該工作時間之工資，且應不妨礙其投票。前開所稱「工作</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時間</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」，係指勞工於該日午前零時至</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午後</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12</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時連續</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中「</a:t>
            </a:r>
            <a:r>
              <a:rPr lang="zh-TW" altLang="en-US" sz="2400" b="1"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原</a:t>
            </a:r>
            <a:r>
              <a:rPr lang="zh-TW" altLang="en-US" sz="2400" b="1" u="sng"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約定</a:t>
            </a:r>
            <a:r>
              <a:rPr lang="zh-TW" altLang="en-US" sz="2400" b="1"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之正常工作時段</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」。爰勞工工作時間於「原約定之正常工作時段</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」者</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，應</a:t>
            </a:r>
            <a:r>
              <a:rPr lang="zh-TW" altLang="en-US" sz="2400" u="sng"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加給該「工作時間」之</a:t>
            </a:r>
            <a:r>
              <a:rPr lang="zh-TW" altLang="en-US" sz="2400" u="sng"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工資</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輪值人員、正常班人員該日出勤工資有何差異？</a:t>
            </a:r>
            <a:r>
              <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p>
        </p:txBody>
      </p:sp>
    </p:spTree>
    <p:extLst>
      <p:ext uri="{BB962C8B-B14F-4D97-AF65-F5344CB8AC3E}">
        <p14:creationId xmlns:p14="http://schemas.microsoft.com/office/powerpoint/2010/main" val="35597058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總統、副總統、各類公職人員選舉罷免投票日及公民投票日是日出勤之工資給付疑義</a:t>
            </a:r>
          </a:p>
        </p:txBody>
      </p:sp>
      <p:sp>
        <p:nvSpPr>
          <p:cNvPr id="52" name="文字方塊 51"/>
          <p:cNvSpPr txBox="1"/>
          <p:nvPr/>
        </p:nvSpPr>
        <p:spPr>
          <a:xfrm>
            <a:off x="360000" y="1619999"/>
            <a:ext cx="8460000" cy="4170372"/>
          </a:xfrm>
          <a:prstGeom prst="rect">
            <a:avLst/>
          </a:prstGeom>
          <a:noFill/>
        </p:spPr>
        <p:txBody>
          <a:bodyPr wrap="square" rtlCol="0">
            <a:spAutoFit/>
          </a:bodyPr>
          <a:lstStyle/>
          <a:p>
            <a:pPr lvl="0">
              <a:defRPr/>
            </a:pP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例</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雇雙方</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約定工作時段為</a:t>
            </a:r>
            <a:r>
              <a:rPr lang="en-US" altLang="zh-TW" sz="24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20</a:t>
            </a:r>
            <a:r>
              <a:rPr lang="zh-TW" altLang="en-US" sz="2400" b="1" u="sng"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時至翌日</a:t>
            </a:r>
            <a:r>
              <a:rPr lang="en-US" altLang="zh-TW" sz="24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400" b="1" u="sng"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936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翌日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如為投票</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則勞工於投票日前</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一日</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20</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時至</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之正常工作時數出勤</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，無須加給。</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936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至</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投票日當日，於「原約定之正常工作時段」出勤，</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其工作時數按平日每小時工資額加倍發給</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936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又</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勞工跨日工作而</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有逾</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正常工作時間之延長工作時段，應依</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計給加班費。</a:t>
            </a:r>
          </a:p>
          <a:p>
            <a:pPr marL="936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投票權僅得於投票當日行使，其性質與一般休假日（國定假日）有別，該放假日無得與其他工作日對調實施。</a:t>
            </a:r>
          </a:p>
          <a:p>
            <a:pPr marL="936000" lvl="0" indent="-432000">
              <a:spcBef>
                <a:spcPts val="600"/>
              </a:spcBef>
              <a:buFont typeface="Wingdings" panose="05000000000000000000" pitchFamily="2" charset="2"/>
              <a:buChar char="Ø"/>
              <a:defRPr/>
            </a:pP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61672552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總統、副總統、各類公職人員選舉罷免投票日及公民投票日是日出勤之工資給付疑義</a:t>
            </a:r>
          </a:p>
        </p:txBody>
      </p:sp>
      <p:sp>
        <p:nvSpPr>
          <p:cNvPr id="52" name="文字方塊 51"/>
          <p:cNvSpPr txBox="1"/>
          <p:nvPr/>
        </p:nvSpPr>
        <p:spPr>
          <a:xfrm>
            <a:off x="360000" y="1619999"/>
            <a:ext cx="8460000" cy="2015936"/>
          </a:xfrm>
          <a:prstGeom prst="rect">
            <a:avLst/>
          </a:prstGeom>
          <a:noFill/>
        </p:spPr>
        <p:txBody>
          <a:bodyPr wrap="square" rtlCol="0">
            <a:spAutoFit/>
          </a:bodyPr>
          <a:lstStyle/>
          <a:p>
            <a:pPr lvl="0">
              <a:defRPr/>
            </a:pP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例</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勞雇雙方約定工作時段為</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20</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時至翌日</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時</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936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逾</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「原約定之正常工作時段」</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之部分</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，應依勞動基準法</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 </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規定計給延時</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工資。</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又投票權僅得於投票當日行使，其性質與一般休假日</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（國</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定假日）有別，該放假日無得與其他工作日對調</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實施。</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pSp>
        <p:nvGrpSpPr>
          <p:cNvPr id="11" name="群組 10"/>
          <p:cNvGrpSpPr/>
          <p:nvPr/>
        </p:nvGrpSpPr>
        <p:grpSpPr>
          <a:xfrm>
            <a:off x="1800000" y="3636000"/>
            <a:ext cx="5093400" cy="2863026"/>
            <a:chOff x="1494600" y="2808000"/>
            <a:chExt cx="5093400" cy="2863026"/>
          </a:xfrm>
        </p:grpSpPr>
        <p:sp>
          <p:nvSpPr>
            <p:cNvPr id="121" name="文字方塊 120"/>
            <p:cNvSpPr txBox="1"/>
            <p:nvPr/>
          </p:nvSpPr>
          <p:spPr>
            <a:xfrm>
              <a:off x="3429689" y="3828095"/>
              <a:ext cx="1202203" cy="369332"/>
            </a:xfrm>
            <a:prstGeom prst="rect">
              <a:avLst/>
            </a:prstGeom>
            <a:noFill/>
          </p:spPr>
          <p:txBody>
            <a:bodyPr wrap="square" rtlCol="0">
              <a:spAutoFit/>
            </a:bodyPr>
            <a:lstStyle/>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正常工時</a:t>
              </a:r>
              <a:endParaRPr lang="zh-TW" altLang="en-US"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6" name="群組 5"/>
            <p:cNvGrpSpPr/>
            <p:nvPr/>
          </p:nvGrpSpPr>
          <p:grpSpPr>
            <a:xfrm>
              <a:off x="1494600" y="2808000"/>
              <a:ext cx="5093400" cy="2863026"/>
              <a:chOff x="1494600" y="2819693"/>
              <a:chExt cx="5093400" cy="2863026"/>
            </a:xfrm>
          </p:grpSpPr>
          <p:grpSp>
            <p:nvGrpSpPr>
              <p:cNvPr id="2" name="群組 1"/>
              <p:cNvGrpSpPr/>
              <p:nvPr/>
            </p:nvGrpSpPr>
            <p:grpSpPr>
              <a:xfrm>
                <a:off x="1800000" y="4500000"/>
                <a:ext cx="4320000" cy="216000"/>
                <a:chOff x="1800000" y="4320000"/>
                <a:chExt cx="4320000" cy="216000"/>
              </a:xfrm>
            </p:grpSpPr>
            <p:sp>
              <p:nvSpPr>
                <p:cNvPr id="35" name="Freeform 225"/>
                <p:cNvSpPr/>
                <p:nvPr/>
              </p:nvSpPr>
              <p:spPr bwMode="auto">
                <a:xfrm>
                  <a:off x="1800000" y="4320000"/>
                  <a:ext cx="144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00B0F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6" name="Freeform 225"/>
                <p:cNvSpPr/>
                <p:nvPr/>
              </p:nvSpPr>
              <p:spPr bwMode="auto">
                <a:xfrm>
                  <a:off x="3240000" y="4320000"/>
                  <a:ext cx="288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C0000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nvGrpSpPr>
              <p:cNvPr id="38" name="群組 37"/>
              <p:cNvGrpSpPr/>
              <p:nvPr/>
            </p:nvGrpSpPr>
            <p:grpSpPr>
              <a:xfrm>
                <a:off x="2916000" y="3528000"/>
                <a:ext cx="756000" cy="949984"/>
                <a:chOff x="3280909" y="2808000"/>
                <a:chExt cx="756000" cy="949984"/>
              </a:xfrm>
            </p:grpSpPr>
            <p:cxnSp>
              <p:nvCxnSpPr>
                <p:cNvPr id="40" name="直線接點 39"/>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41" name="群組 40"/>
                <p:cNvGrpSpPr/>
                <p:nvPr/>
              </p:nvGrpSpPr>
              <p:grpSpPr>
                <a:xfrm>
                  <a:off x="3280909" y="2808000"/>
                  <a:ext cx="756000" cy="540000"/>
                  <a:chOff x="4066556" y="4356000"/>
                  <a:chExt cx="756000" cy="540000"/>
                </a:xfrm>
              </p:grpSpPr>
              <p:grpSp>
                <p:nvGrpSpPr>
                  <p:cNvPr id="42" name="群組 41"/>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46" name="橢圓 45"/>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7" name="橢圓 46"/>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43" name="文字方塊 42"/>
                  <p:cNvSpPr txBox="1"/>
                  <p:nvPr/>
                </p:nvSpPr>
                <p:spPr>
                  <a:xfrm>
                    <a:off x="4066556"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24</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48" name="群組 47"/>
              <p:cNvGrpSpPr/>
              <p:nvPr/>
            </p:nvGrpSpPr>
            <p:grpSpPr>
              <a:xfrm>
                <a:off x="1494600" y="3528000"/>
                <a:ext cx="756000" cy="949984"/>
                <a:chOff x="3280909" y="2808000"/>
                <a:chExt cx="756000" cy="949984"/>
              </a:xfrm>
            </p:grpSpPr>
            <p:cxnSp>
              <p:nvCxnSpPr>
                <p:cNvPr id="49" name="直線接點 48"/>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50" name="群組 49"/>
                <p:cNvGrpSpPr/>
                <p:nvPr/>
              </p:nvGrpSpPr>
              <p:grpSpPr>
                <a:xfrm>
                  <a:off x="3280909" y="2808000"/>
                  <a:ext cx="756000" cy="540000"/>
                  <a:chOff x="4066556" y="4356000"/>
                  <a:chExt cx="756000" cy="540000"/>
                </a:xfrm>
              </p:grpSpPr>
              <p:grpSp>
                <p:nvGrpSpPr>
                  <p:cNvPr id="51" name="群組 50"/>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54" name="橢圓 53"/>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5" name="橢圓 54"/>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53" name="文字方塊 52"/>
                  <p:cNvSpPr txBox="1"/>
                  <p:nvPr/>
                </p:nvSpPr>
                <p:spPr>
                  <a:xfrm>
                    <a:off x="4066556"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20</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56" name="群組 55"/>
              <p:cNvGrpSpPr/>
              <p:nvPr/>
            </p:nvGrpSpPr>
            <p:grpSpPr>
              <a:xfrm>
                <a:off x="5812711" y="3528000"/>
                <a:ext cx="775289" cy="949984"/>
                <a:chOff x="3318353" y="2808000"/>
                <a:chExt cx="775289" cy="949984"/>
              </a:xfrm>
            </p:grpSpPr>
            <p:cxnSp>
              <p:nvCxnSpPr>
                <p:cNvPr id="57" name="直線接點 56"/>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58" name="群組 57"/>
                <p:cNvGrpSpPr/>
                <p:nvPr/>
              </p:nvGrpSpPr>
              <p:grpSpPr>
                <a:xfrm>
                  <a:off x="3318353" y="2808000"/>
                  <a:ext cx="775289" cy="540000"/>
                  <a:chOff x="4104000" y="4356000"/>
                  <a:chExt cx="775289" cy="540000"/>
                </a:xfrm>
              </p:grpSpPr>
              <p:grpSp>
                <p:nvGrpSpPr>
                  <p:cNvPr id="65" name="群組 64"/>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80" name="橢圓 79"/>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1" name="橢圓 80"/>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79" name="文字方塊 78"/>
                  <p:cNvSpPr txBox="1"/>
                  <p:nvPr/>
                </p:nvSpPr>
                <p:spPr>
                  <a:xfrm>
                    <a:off x="4123289"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8</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88" name="群組 87"/>
              <p:cNvGrpSpPr>
                <a:grpSpLocks noChangeAspect="1"/>
              </p:cNvGrpSpPr>
              <p:nvPr/>
            </p:nvGrpSpPr>
            <p:grpSpPr>
              <a:xfrm>
                <a:off x="5707784" y="3516909"/>
                <a:ext cx="756000" cy="553373"/>
                <a:chOff x="2556564" y="5777935"/>
                <a:chExt cx="756000" cy="540001"/>
              </a:xfrm>
            </p:grpSpPr>
            <p:grpSp>
              <p:nvGrpSpPr>
                <p:cNvPr id="89" name="群組 88"/>
                <p:cNvGrpSpPr>
                  <a:grpSpLocks noChangeAspect="1"/>
                </p:cNvGrpSpPr>
                <p:nvPr/>
              </p:nvGrpSpPr>
              <p:grpSpPr>
                <a:xfrm>
                  <a:off x="2663681" y="5777935"/>
                  <a:ext cx="546148" cy="540001"/>
                  <a:chOff x="333379" y="2828543"/>
                  <a:chExt cx="532196" cy="470711"/>
                </a:xfrm>
                <a:solidFill>
                  <a:srgbClr val="FF0000"/>
                </a:solidFill>
                <a:scene3d>
                  <a:camera prst="orthographicFront">
                    <a:rot lat="0" lon="0" rev="0"/>
                  </a:camera>
                  <a:lightRig rig="soft" dir="t">
                    <a:rot lat="0" lon="0" rev="0"/>
                  </a:lightRig>
                </a:scene3d>
              </p:grpSpPr>
              <p:sp>
                <p:nvSpPr>
                  <p:cNvPr id="91" name="橢圓 90"/>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2" name="橢圓 91"/>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90" name="文字方塊 89"/>
                <p:cNvSpPr txBox="1"/>
                <p:nvPr/>
              </p:nvSpPr>
              <p:spPr>
                <a:xfrm>
                  <a:off x="2556564" y="5865753"/>
                  <a:ext cx="756000" cy="360407"/>
                </a:xfrm>
                <a:prstGeom prst="rect">
                  <a:avLst/>
                </a:prstGeom>
                <a:noFill/>
              </p:spPr>
              <p:txBody>
                <a:bodyPr wrap="square" rtlCol="0">
                  <a:spAutoFit/>
                </a:bodyPr>
                <a:lstStyle/>
                <a:p>
                  <a:pPr algn="ctr"/>
                  <a:r>
                    <a:rPr lang="en-US" altLang="zh-TW"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8</a:t>
                  </a:r>
                  <a:r>
                    <a:rPr lang="zh-TW" altLang="en-US"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sp>
            <p:nvSpPr>
              <p:cNvPr id="3" name="矩形 2"/>
              <p:cNvSpPr/>
              <p:nvPr/>
            </p:nvSpPr>
            <p:spPr>
              <a:xfrm>
                <a:off x="1838291" y="3888000"/>
                <a:ext cx="1360953" cy="1446550"/>
              </a:xfrm>
              <a:prstGeom prst="rect">
                <a:avLst/>
              </a:prstGeom>
              <a:noFill/>
            </p:spPr>
            <p:txBody>
              <a:bodyPr wrap="square" lIns="91440" tIns="45720" rIns="91440" bIns="45720">
                <a:spAutoFit/>
              </a:bodyPr>
              <a:lstStyle/>
              <a:p>
                <a:pPr algn="ctr"/>
                <a:r>
                  <a:rPr lang="en-US" altLang="zh-TW" sz="8800" b="0" cap="none" spc="0" dirty="0" smtClean="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rPr>
                  <a:t>X</a:t>
                </a:r>
                <a:endParaRPr lang="zh-TW" altLang="en-US" sz="8800" b="0" cap="none" spc="0" dirty="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endParaRPr>
              </a:p>
            </p:txBody>
          </p:sp>
          <p:sp>
            <p:nvSpPr>
              <p:cNvPr id="4" name="右大括弧 3"/>
              <p:cNvSpPr/>
              <p:nvPr/>
            </p:nvSpPr>
            <p:spPr>
              <a:xfrm rot="5400000">
                <a:off x="3816000" y="4176000"/>
                <a:ext cx="287972" cy="1440000"/>
              </a:xfrm>
              <a:prstGeom prst="rightBrace">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 name="文字方塊 4"/>
              <p:cNvSpPr txBox="1"/>
              <p:nvPr/>
            </p:nvSpPr>
            <p:spPr>
              <a:xfrm>
                <a:off x="3403306" y="5034068"/>
                <a:ext cx="1202203" cy="369332"/>
              </a:xfrm>
              <a:prstGeom prst="rect">
                <a:avLst/>
              </a:prstGeom>
              <a:noFill/>
            </p:spPr>
            <p:txBody>
              <a:bodyPr wrap="square" rtlCol="0">
                <a:spAutoFit/>
              </a:bodyPr>
              <a:lstStyle/>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加倍工資</a:t>
                </a:r>
                <a:endParaRPr lang="zh-TW" altLang="en-US" b="1" dirty="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0" name="右大括弧 119"/>
              <p:cNvSpPr/>
              <p:nvPr/>
            </p:nvSpPr>
            <p:spPr>
              <a:xfrm rot="-5400000">
                <a:off x="3096000" y="2886227"/>
                <a:ext cx="324000" cy="2880000"/>
              </a:xfrm>
              <a:prstGeom prst="rightBrace">
                <a:avLst>
                  <a:gd name="adj1" fmla="val 8333"/>
                  <a:gd name="adj2" fmla="val 75204"/>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2" name="右大括弧 121"/>
              <p:cNvSpPr/>
              <p:nvPr/>
            </p:nvSpPr>
            <p:spPr>
              <a:xfrm rot="5400000">
                <a:off x="5256000" y="4176000"/>
                <a:ext cx="287972" cy="1440000"/>
              </a:xfrm>
              <a:prstGeom prst="righ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3" name="文字方塊 122"/>
              <p:cNvSpPr txBox="1"/>
              <p:nvPr/>
            </p:nvSpPr>
            <p:spPr>
              <a:xfrm>
                <a:off x="4752000" y="5036388"/>
                <a:ext cx="1607745" cy="646331"/>
              </a:xfrm>
              <a:prstGeom prst="rect">
                <a:avLst/>
              </a:prstGeom>
              <a:noFill/>
            </p:spPr>
            <p:txBody>
              <a:bodyPr wrap="square" rtlCol="0">
                <a:spAutoFit/>
              </a:bodyPr>
              <a:lstStyle/>
              <a:p>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休息日</a:t>
                </a:r>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待遇</a:t>
                </a:r>
                <a:endParaRPr lang="en-US" altLang="zh-TW"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b="1" dirty="0" smtClean="0">
                    <a:solidFill>
                      <a:schemeClr val="accent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計入月結</a:t>
                </a:r>
                <a:r>
                  <a:rPr lang="en-US" altLang="zh-TW"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12</a:t>
                </a:r>
                <a:r>
                  <a:rPr lang="zh-TW" altLang="en-US"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切</a:t>
                </a:r>
                <a:endParaRPr lang="zh-TW" altLang="en-US"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4" name="右大括弧 123"/>
              <p:cNvSpPr/>
              <p:nvPr/>
            </p:nvSpPr>
            <p:spPr>
              <a:xfrm rot="-5400000">
                <a:off x="4500000" y="1872000"/>
                <a:ext cx="324000" cy="2880000"/>
              </a:xfrm>
              <a:prstGeom prst="rightBrace">
                <a:avLst>
                  <a:gd name="adj1" fmla="val 8333"/>
                  <a:gd name="adj2" fmla="val 75204"/>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5" name="文字方塊 124"/>
              <p:cNvSpPr txBox="1"/>
              <p:nvPr/>
            </p:nvSpPr>
            <p:spPr>
              <a:xfrm>
                <a:off x="4954770" y="2819693"/>
                <a:ext cx="1202203" cy="369332"/>
              </a:xfrm>
              <a:prstGeom prst="rect">
                <a:avLst/>
              </a:prstGeom>
              <a:noFill/>
            </p:spPr>
            <p:txBody>
              <a:bodyPr wrap="square" rtlCol="0">
                <a:spAutoFit/>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投票日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spTree>
    <p:extLst>
      <p:ext uri="{BB962C8B-B14F-4D97-AF65-F5344CB8AC3E}">
        <p14:creationId xmlns:p14="http://schemas.microsoft.com/office/powerpoint/2010/main" val="1444263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勞工延長</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工時後</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選擇補</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休，補休期限</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屆期或契約</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終止未補休</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之時</a:t>
            </a:r>
            <a:r>
              <a:rPr lang="zh-TW" altLang="en-US" sz="29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數雇主</a:t>
            </a: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發給之工資應否併入平均工資計算疑義</a:t>
            </a:r>
            <a:endParaRPr kumimoji="0" lang="zh-TW" altLang="en-US"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678204"/>
          </a:xfrm>
          <a:prstGeom prst="rect">
            <a:avLst/>
          </a:prstGeom>
          <a:noFill/>
        </p:spPr>
        <p:txBody>
          <a:bodyPr wrap="square" rtlCol="0">
            <a:spAutoFit/>
          </a:bodyPr>
          <a:lstStyle/>
          <a:p>
            <a:pPr lvl="0">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107.6.21【</a:t>
            </a:r>
            <a:r>
              <a:rPr lang="zh-TW" altLang="en-US"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條</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1070130882</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1-1</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：「雇主依</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項及第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規定使勞工延長工作時間，或使勞工於</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36</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所定</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休息</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日工作後，依勞工意願選擇補休並經雇主同意者，應依勞工工作</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數計算補休時數。」；</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規定：「前項之補休，其補休</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期限由</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勞雇雙方協商；補休期限屆期或契約終止未補休之時數，應依</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延長工作</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時間或休息日工作當日之工資計算標準發給工資；未發給工資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依違反第 </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24 </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條規定論處。」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次查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勞動基準法第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款</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略以：「</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平均工資</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：謂</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計算事由</a:t>
            </a:r>
            <a:r>
              <a:rPr lang="zh-TW" altLang="en-US"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發生</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之當日</a:t>
            </a:r>
            <a:r>
              <a:rPr lang="zh-TW" altLang="en-US"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前</a:t>
            </a:r>
            <a:r>
              <a:rPr lang="en-US" altLang="zh-TW"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6</a:t>
            </a:r>
            <a:r>
              <a:rPr lang="zh-TW" altLang="en-US"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個</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月內</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所得工資總額除以該期間之總日數所得之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金額。</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．．．」，所稱「工資總額」，係指計算事由發生當日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前</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6</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個月內因</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工作獲得之報酬總額</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8803203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29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勞工延長工時後選擇補休，補休期限屆期或契約終止未補休之時數雇主發給之工資應否併入平均工資計算疑義</a:t>
            </a:r>
          </a:p>
        </p:txBody>
      </p:sp>
      <p:sp>
        <p:nvSpPr>
          <p:cNvPr id="52" name="文字方塊 51"/>
          <p:cNvSpPr txBox="1"/>
          <p:nvPr/>
        </p:nvSpPr>
        <p:spPr>
          <a:xfrm>
            <a:off x="360000" y="1619999"/>
            <a:ext cx="8460000" cy="23852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107.6.21【</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1070130882</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基上，勞工延長工作時間或休息日工作後，依勞動基準法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條之</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選擇換取補休，嗣因補休期限屆期或契約終止未補休之時數</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，其</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雇主依法折發之工資，應否併入平均工資計算，應視各該未補休</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時數</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之原延長工作時間或休息日工作時間是否在計算事由發生之當日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前</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6</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月內而定</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108" name="文字方塊 107"/>
          <p:cNvSpPr txBox="1"/>
          <p:nvPr/>
        </p:nvSpPr>
        <p:spPr>
          <a:xfrm>
            <a:off x="2592000" y="5593577"/>
            <a:ext cx="580956"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6/1</a:t>
            </a:r>
            <a:endParaRPr lang="zh-TW" altLang="en-US" b="1" dirty="0">
              <a:solidFill>
                <a:schemeClr val="bg1"/>
              </a:solidFill>
              <a:latin typeface="Arial" pitchFamily="34" charset="0"/>
              <a:cs typeface="Arial" pitchFamily="34" charset="0"/>
            </a:endParaRPr>
          </a:p>
        </p:txBody>
      </p:sp>
      <p:sp>
        <p:nvSpPr>
          <p:cNvPr id="118" name="文字方塊 117"/>
          <p:cNvSpPr txBox="1"/>
          <p:nvPr/>
        </p:nvSpPr>
        <p:spPr>
          <a:xfrm>
            <a:off x="2592000" y="5960020"/>
            <a:ext cx="575573"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6/1</a:t>
            </a:r>
            <a:endParaRPr lang="zh-TW" altLang="en-US" b="1" dirty="0">
              <a:solidFill>
                <a:schemeClr val="bg1"/>
              </a:solidFill>
              <a:latin typeface="Arial" pitchFamily="34" charset="0"/>
              <a:cs typeface="Arial" pitchFamily="34" charset="0"/>
            </a:endParaRPr>
          </a:p>
        </p:txBody>
      </p:sp>
      <p:sp>
        <p:nvSpPr>
          <p:cNvPr id="120" name="文字方塊 119"/>
          <p:cNvSpPr txBox="1"/>
          <p:nvPr/>
        </p:nvSpPr>
        <p:spPr>
          <a:xfrm>
            <a:off x="5112000" y="5940000"/>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11/27</a:t>
            </a:r>
            <a:endParaRPr lang="zh-TW" altLang="en-US" b="1" dirty="0">
              <a:solidFill>
                <a:schemeClr val="bg1"/>
              </a:solidFill>
              <a:latin typeface="Arial" pitchFamily="34" charset="0"/>
              <a:cs typeface="Arial" pitchFamily="34" charset="0"/>
            </a:endParaRPr>
          </a:p>
        </p:txBody>
      </p:sp>
      <p:grpSp>
        <p:nvGrpSpPr>
          <p:cNvPr id="20" name="群組 19"/>
          <p:cNvGrpSpPr/>
          <p:nvPr/>
        </p:nvGrpSpPr>
        <p:grpSpPr>
          <a:xfrm>
            <a:off x="1314000" y="3960000"/>
            <a:ext cx="5217254" cy="2818998"/>
            <a:chOff x="1314000" y="4068000"/>
            <a:chExt cx="5217254" cy="2818998"/>
          </a:xfrm>
        </p:grpSpPr>
        <p:sp>
          <p:nvSpPr>
            <p:cNvPr id="96" name="Freeform 225"/>
            <p:cNvSpPr/>
            <p:nvPr/>
          </p:nvSpPr>
          <p:spPr bwMode="auto">
            <a:xfrm>
              <a:off x="1385400" y="6036307"/>
              <a:ext cx="288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00B0F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7" name="Freeform 225"/>
            <p:cNvSpPr/>
            <p:nvPr/>
          </p:nvSpPr>
          <p:spPr bwMode="auto">
            <a:xfrm>
              <a:off x="4248000" y="6036307"/>
              <a:ext cx="2160000" cy="216000"/>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C00000"/>
            </a:solidFill>
            <a:ln>
              <a:noFill/>
            </a:ln>
            <a:extLst/>
          </p:spPr>
          <p:txBody>
            <a:bodyPr vert="horz" wrap="square" lIns="91440" tIns="45720" rIns="91440" bIns="45720" numCol="1" anchor="t" anchorCtr="0" compatLnSpc="1"/>
            <a:lstStyle/>
            <a:p>
              <a:endParaRPr lang="zh-CN" altLang="en-US" b="1">
                <a:solidFill>
                  <a:prstClr val="black"/>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39" name="群組 38"/>
            <p:cNvGrpSpPr/>
            <p:nvPr/>
          </p:nvGrpSpPr>
          <p:grpSpPr>
            <a:xfrm>
              <a:off x="2989444" y="5076000"/>
              <a:ext cx="790556" cy="949984"/>
              <a:chOff x="3318353" y="2808000"/>
              <a:chExt cx="790556" cy="949984"/>
            </a:xfrm>
          </p:grpSpPr>
          <p:cxnSp>
            <p:nvCxnSpPr>
              <p:cNvPr id="90" name="直線接點 89"/>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91" name="群組 90"/>
              <p:cNvGrpSpPr/>
              <p:nvPr/>
            </p:nvGrpSpPr>
            <p:grpSpPr>
              <a:xfrm>
                <a:off x="3318353" y="2808000"/>
                <a:ext cx="790556" cy="540000"/>
                <a:chOff x="4104000" y="4356000"/>
                <a:chExt cx="790556" cy="540000"/>
              </a:xfrm>
            </p:grpSpPr>
            <p:grpSp>
              <p:nvGrpSpPr>
                <p:cNvPr id="92" name="群組 91"/>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94" name="橢圓 93"/>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5" name="橢圓 94"/>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93" name="文字方塊 92"/>
                <p:cNvSpPr txBox="1"/>
                <p:nvPr/>
              </p:nvSpPr>
              <p:spPr>
                <a:xfrm>
                  <a:off x="4138556" y="4428000"/>
                  <a:ext cx="756000" cy="369332"/>
                </a:xfrm>
                <a:prstGeom prst="rect">
                  <a:avLst/>
                </a:prstGeom>
                <a:noFill/>
              </p:spPr>
              <p:txBody>
                <a:bodyPr wrap="square" rtlCol="0">
                  <a:spAutoFit/>
                </a:bodyPr>
                <a:lstStyle/>
                <a:p>
                  <a:r>
                    <a:rPr lang="en-US" altLang="zh-TW" b="1" dirty="0" smtClean="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rPr>
                    <a:t>8/6</a:t>
                  </a:r>
                  <a:endParaRPr lang="zh-TW" altLang="en-US" b="1" dirty="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endParaRPr>
                </a:p>
              </p:txBody>
            </p:sp>
          </p:grpSp>
        </p:grpSp>
        <p:grpSp>
          <p:nvGrpSpPr>
            <p:cNvPr id="98" name="群組 97"/>
            <p:cNvGrpSpPr/>
            <p:nvPr/>
          </p:nvGrpSpPr>
          <p:grpSpPr>
            <a:xfrm>
              <a:off x="3866940" y="5868000"/>
              <a:ext cx="758642" cy="540000"/>
              <a:chOff x="5435747" y="4392000"/>
              <a:chExt cx="758642" cy="540000"/>
            </a:xfrm>
          </p:grpSpPr>
          <p:grpSp>
            <p:nvGrpSpPr>
              <p:cNvPr id="99" name="群組 98"/>
              <p:cNvGrpSpPr>
                <a:grpSpLocks noChangeAspect="1"/>
              </p:cNvGrpSpPr>
              <p:nvPr/>
            </p:nvGrpSpPr>
            <p:grpSpPr>
              <a:xfrm>
                <a:off x="5544000" y="4392000"/>
                <a:ext cx="546148" cy="540000"/>
                <a:chOff x="333379" y="2828543"/>
                <a:chExt cx="532196" cy="470711"/>
              </a:xfrm>
              <a:solidFill>
                <a:schemeClr val="bg1">
                  <a:lumMod val="85000"/>
                </a:schemeClr>
              </a:solidFill>
              <a:scene3d>
                <a:camera prst="orthographicFront">
                  <a:rot lat="0" lon="0" rev="0"/>
                </a:camera>
                <a:lightRig rig="soft" dir="t">
                  <a:rot lat="0" lon="0" rev="0"/>
                </a:lightRig>
              </a:scene3d>
            </p:grpSpPr>
            <p:sp>
              <p:nvSpPr>
                <p:cNvPr id="101" name="橢圓 100"/>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2" name="橢圓 101"/>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00" name="文字方塊 99"/>
              <p:cNvSpPr txBox="1"/>
              <p:nvPr/>
            </p:nvSpPr>
            <p:spPr>
              <a:xfrm>
                <a:off x="5435747" y="4464000"/>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10/31</a:t>
                </a:r>
                <a:endParaRPr lang="zh-TW" altLang="en-US" b="1" dirty="0">
                  <a:solidFill>
                    <a:schemeClr val="bg1"/>
                  </a:solidFill>
                  <a:latin typeface="Arial" pitchFamily="34" charset="0"/>
                  <a:cs typeface="Arial" pitchFamily="34" charset="0"/>
                </a:endParaRPr>
              </a:p>
            </p:txBody>
          </p:sp>
        </p:grpSp>
        <p:grpSp>
          <p:nvGrpSpPr>
            <p:cNvPr id="19" name="群組 18"/>
            <p:cNvGrpSpPr/>
            <p:nvPr/>
          </p:nvGrpSpPr>
          <p:grpSpPr>
            <a:xfrm>
              <a:off x="5112000" y="4680000"/>
              <a:ext cx="1419254" cy="1334291"/>
              <a:chOff x="4320000" y="4680000"/>
              <a:chExt cx="1419254" cy="1334291"/>
            </a:xfrm>
          </p:grpSpPr>
          <p:sp>
            <p:nvSpPr>
              <p:cNvPr id="53" name="文字方塊 52"/>
              <p:cNvSpPr txBox="1"/>
              <p:nvPr/>
            </p:nvSpPr>
            <p:spPr>
              <a:xfrm>
                <a:off x="4320000" y="4680000"/>
                <a:ext cx="1419254" cy="369332"/>
              </a:xfrm>
              <a:prstGeom prst="rect">
                <a:avLst/>
              </a:prstGeom>
              <a:noFill/>
            </p:spPr>
            <p:txBody>
              <a:bodyPr wrap="square" rtlCol="0">
                <a:spAutoFit/>
              </a:bodyPr>
              <a:lstStyle/>
              <a:p>
                <a:r>
                  <a:rPr lang="zh-TW" altLang="en-US" b="1" dirty="0" smtClean="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契約終止日</a:t>
                </a:r>
                <a:endParaRPr lang="zh-TW" altLang="en-US"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3" name="群組 2"/>
              <p:cNvGrpSpPr/>
              <p:nvPr/>
            </p:nvGrpSpPr>
            <p:grpSpPr>
              <a:xfrm>
                <a:off x="4662000" y="5053216"/>
                <a:ext cx="829289" cy="961075"/>
                <a:chOff x="4662000" y="4297216"/>
                <a:chExt cx="829289" cy="961075"/>
              </a:xfrm>
            </p:grpSpPr>
            <p:grpSp>
              <p:nvGrpSpPr>
                <p:cNvPr id="41" name="群組 40"/>
                <p:cNvGrpSpPr/>
                <p:nvPr/>
              </p:nvGrpSpPr>
              <p:grpSpPr>
                <a:xfrm>
                  <a:off x="4716000" y="4308307"/>
                  <a:ext cx="775289" cy="949984"/>
                  <a:chOff x="3318353" y="2808000"/>
                  <a:chExt cx="775289" cy="949984"/>
                </a:xfrm>
              </p:grpSpPr>
              <p:cxnSp>
                <p:nvCxnSpPr>
                  <p:cNvPr id="58" name="直線接點 57"/>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65" name="群組 64"/>
                  <p:cNvGrpSpPr/>
                  <p:nvPr/>
                </p:nvGrpSpPr>
                <p:grpSpPr>
                  <a:xfrm>
                    <a:off x="3318353" y="2808000"/>
                    <a:ext cx="775289" cy="540000"/>
                    <a:chOff x="4104000" y="4356000"/>
                    <a:chExt cx="775289" cy="540000"/>
                  </a:xfrm>
                </p:grpSpPr>
                <p:grpSp>
                  <p:nvGrpSpPr>
                    <p:cNvPr id="79" name="群組 78"/>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81" name="橢圓 80"/>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3" name="橢圓 82"/>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80" name="文字方塊 79"/>
                    <p:cNvSpPr txBox="1"/>
                    <p:nvPr/>
                  </p:nvSpPr>
                  <p:spPr>
                    <a:xfrm>
                      <a:off x="4123289" y="4454913"/>
                      <a:ext cx="756000" cy="353943"/>
                    </a:xfrm>
                    <a:prstGeom prst="rect">
                      <a:avLst/>
                    </a:prstGeom>
                    <a:noFill/>
                  </p:spPr>
                  <p:txBody>
                    <a:bodyPr wrap="square" rtlCol="0">
                      <a:spAutoFit/>
                    </a:bodyPr>
                    <a:lstStyle/>
                    <a:p>
                      <a:r>
                        <a:rPr lang="en-US" altLang="zh-TW"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8</a:t>
                      </a:r>
                      <a:r>
                        <a:rPr lang="zh-TW" altLang="en-US" sz="1700" b="1" dirty="0" smtClean="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rPr>
                        <a:t>時</a:t>
                      </a:r>
                      <a:endParaRPr lang="zh-TW" altLang="en-US" sz="17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rial" pitchFamily="34" charset="0"/>
                      </a:endParaRPr>
                    </a:p>
                  </p:txBody>
                </p:sp>
              </p:grpSp>
            </p:grpSp>
            <p:grpSp>
              <p:nvGrpSpPr>
                <p:cNvPr id="2" name="群組 1"/>
                <p:cNvGrpSpPr/>
                <p:nvPr/>
              </p:nvGrpSpPr>
              <p:grpSpPr>
                <a:xfrm>
                  <a:off x="4662000" y="4297216"/>
                  <a:ext cx="758642" cy="553373"/>
                  <a:chOff x="5354437" y="4297216"/>
                  <a:chExt cx="758642" cy="553373"/>
                </a:xfrm>
              </p:grpSpPr>
              <p:grpSp>
                <p:nvGrpSpPr>
                  <p:cNvPr id="54" name="群組 53"/>
                  <p:cNvGrpSpPr>
                    <a:grpSpLocks noChangeAspect="1"/>
                  </p:cNvGrpSpPr>
                  <p:nvPr/>
                </p:nvGrpSpPr>
                <p:grpSpPr>
                  <a:xfrm>
                    <a:off x="5400301" y="4297216"/>
                    <a:ext cx="546148" cy="553373"/>
                    <a:chOff x="333379" y="2828543"/>
                    <a:chExt cx="532196" cy="470711"/>
                  </a:xfrm>
                  <a:solidFill>
                    <a:srgbClr val="FF0000"/>
                  </a:solidFill>
                  <a:scene3d>
                    <a:camera prst="orthographicFront">
                      <a:rot lat="0" lon="0" rev="0"/>
                    </a:camera>
                    <a:lightRig rig="soft" dir="t">
                      <a:rot lat="0" lon="0" rev="0"/>
                    </a:lightRig>
                  </a:scene3d>
                </p:grpSpPr>
                <p:sp>
                  <p:nvSpPr>
                    <p:cNvPr id="56" name="橢圓 55"/>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7" name="橢圓 56"/>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03" name="文字方塊 102"/>
                  <p:cNvSpPr txBox="1"/>
                  <p:nvPr/>
                </p:nvSpPr>
                <p:spPr>
                  <a:xfrm>
                    <a:off x="5354437" y="4385204"/>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12/1</a:t>
                    </a:r>
                    <a:endParaRPr lang="zh-TW" altLang="en-US" b="1" dirty="0">
                      <a:solidFill>
                        <a:schemeClr val="bg1"/>
                      </a:solidFill>
                      <a:latin typeface="Arial" pitchFamily="34" charset="0"/>
                      <a:cs typeface="Arial" pitchFamily="34" charset="0"/>
                    </a:endParaRPr>
                  </a:p>
                </p:txBody>
              </p:sp>
            </p:grpSp>
          </p:grpSp>
        </p:grpSp>
        <p:sp>
          <p:nvSpPr>
            <p:cNvPr id="104" name="橢圓 103"/>
            <p:cNvSpPr/>
            <p:nvPr/>
          </p:nvSpPr>
          <p:spPr>
            <a:xfrm>
              <a:off x="2569065" y="5868000"/>
              <a:ext cx="546148" cy="553373"/>
            </a:xfrm>
            <a:prstGeom prst="ellipse">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8" name="右大括弧 47"/>
            <p:cNvSpPr/>
            <p:nvPr/>
          </p:nvSpPr>
          <p:spPr>
            <a:xfrm rot="16200000">
              <a:off x="4139386" y="3114996"/>
              <a:ext cx="324000" cy="2952000"/>
            </a:xfrm>
            <a:prstGeom prst="rightBrace">
              <a:avLst>
                <a:gd name="adj1" fmla="val 8333"/>
                <a:gd name="adj2" fmla="val 53383"/>
              </a:avLst>
            </a:prstGeom>
            <a:noFill/>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09" name="文字方塊 108"/>
            <p:cNvSpPr txBox="1"/>
            <p:nvPr/>
          </p:nvSpPr>
          <p:spPr>
            <a:xfrm>
              <a:off x="3384000" y="4068000"/>
              <a:ext cx="2018642" cy="369332"/>
            </a:xfrm>
            <a:prstGeom prst="rect">
              <a:avLst/>
            </a:prstGeom>
            <a:noFill/>
          </p:spPr>
          <p:txBody>
            <a:bodyPr wrap="square" rtlCol="0">
              <a:spAutoFit/>
            </a:bodyPr>
            <a:lstStyle/>
            <a:p>
              <a:r>
                <a:rPr lang="zh-TW" altLang="en-US" b="1" dirty="0" smtClean="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平均工資計算</a:t>
              </a:r>
              <a:r>
                <a:rPr lang="zh-TW" altLang="en-US" b="1"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期間</a:t>
              </a:r>
            </a:p>
          </p:txBody>
        </p:sp>
        <p:grpSp>
          <p:nvGrpSpPr>
            <p:cNvPr id="110" name="群組 109"/>
            <p:cNvGrpSpPr/>
            <p:nvPr/>
          </p:nvGrpSpPr>
          <p:grpSpPr>
            <a:xfrm>
              <a:off x="1674000" y="5076000"/>
              <a:ext cx="756000" cy="949984"/>
              <a:chOff x="3283907" y="2808000"/>
              <a:chExt cx="756000" cy="949984"/>
            </a:xfrm>
          </p:grpSpPr>
          <p:cxnSp>
            <p:nvCxnSpPr>
              <p:cNvPr id="111" name="直線接點 110"/>
              <p:cNvCxnSpPr/>
              <p:nvPr/>
            </p:nvCxnSpPr>
            <p:spPr>
              <a:xfrm>
                <a:off x="3600000" y="3397984"/>
                <a:ext cx="0" cy="36000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112" name="群組 111"/>
              <p:cNvGrpSpPr/>
              <p:nvPr/>
            </p:nvGrpSpPr>
            <p:grpSpPr>
              <a:xfrm>
                <a:off x="3283907" y="2808000"/>
                <a:ext cx="756000" cy="540000"/>
                <a:chOff x="4069554" y="4356000"/>
                <a:chExt cx="756000" cy="540000"/>
              </a:xfrm>
            </p:grpSpPr>
            <p:grpSp>
              <p:nvGrpSpPr>
                <p:cNvPr id="113" name="群組 112"/>
                <p:cNvGrpSpPr>
                  <a:grpSpLocks noChangeAspect="1"/>
                </p:cNvGrpSpPr>
                <p:nvPr/>
              </p:nvGrpSpPr>
              <p:grpSpPr>
                <a:xfrm>
                  <a:off x="4104000" y="4356000"/>
                  <a:ext cx="546148" cy="540000"/>
                  <a:chOff x="333379" y="2828543"/>
                  <a:chExt cx="532196" cy="470711"/>
                </a:xfrm>
                <a:solidFill>
                  <a:schemeClr val="tx2">
                    <a:lumMod val="60000"/>
                    <a:lumOff val="40000"/>
                  </a:schemeClr>
                </a:solidFill>
                <a:scene3d>
                  <a:camera prst="orthographicFront">
                    <a:rot lat="0" lon="0" rev="0"/>
                  </a:camera>
                  <a:lightRig rig="soft" dir="t">
                    <a:rot lat="0" lon="0" rev="0"/>
                  </a:lightRig>
                </a:scene3d>
              </p:grpSpPr>
              <p:sp>
                <p:nvSpPr>
                  <p:cNvPr id="115" name="橢圓 114"/>
                  <p:cNvSpPr/>
                  <p:nvPr/>
                </p:nvSpPr>
                <p:spPr>
                  <a:xfrm>
                    <a:off x="333379" y="2828543"/>
                    <a:ext cx="532196" cy="470711"/>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6" name="橢圓 115"/>
                  <p:cNvSpPr/>
                  <p:nvPr/>
                </p:nvSpPr>
                <p:spPr>
                  <a:xfrm>
                    <a:off x="427204" y="2897863"/>
                    <a:ext cx="344544" cy="339228"/>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14" name="文字方塊 113"/>
                <p:cNvSpPr txBox="1"/>
                <p:nvPr/>
              </p:nvSpPr>
              <p:spPr>
                <a:xfrm>
                  <a:off x="4069554" y="4428000"/>
                  <a:ext cx="756000" cy="369332"/>
                </a:xfrm>
                <a:prstGeom prst="rect">
                  <a:avLst/>
                </a:prstGeom>
                <a:noFill/>
              </p:spPr>
              <p:txBody>
                <a:bodyPr wrap="square" rtlCol="0">
                  <a:spAutoFit/>
                </a:bodyPr>
                <a:lstStyle/>
                <a:p>
                  <a:r>
                    <a:rPr lang="en-US" altLang="zh-TW" b="1" dirty="0" smtClean="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rPr>
                    <a:t>2/26</a:t>
                  </a:r>
                  <a:endParaRPr lang="zh-TW" altLang="en-US" b="1" dirty="0">
                    <a:solidFill>
                      <a:srgbClr val="FFC000"/>
                    </a:solidFill>
                    <a:effectLst>
                      <a:outerShdw blurRad="38100" dist="38100" dir="2700000" algn="tl">
                        <a:srgbClr val="000000">
                          <a:alpha val="43137"/>
                        </a:srgbClr>
                      </a:outerShdw>
                    </a:effectLst>
                    <a:latin typeface="Arial" panose="020B0604020202020204" pitchFamily="34" charset="0"/>
                    <a:ea typeface="微軟正黑體" panose="020B0604030504040204" pitchFamily="34" charset="-120"/>
                    <a:cs typeface="Arial" panose="020B0604020202020204" pitchFamily="34" charset="0"/>
                  </a:endParaRPr>
                </a:p>
              </p:txBody>
            </p:sp>
          </p:grpSp>
        </p:grpSp>
        <p:sp>
          <p:nvSpPr>
            <p:cNvPr id="117" name="矩形 116"/>
            <p:cNvSpPr/>
            <p:nvPr/>
          </p:nvSpPr>
          <p:spPr>
            <a:xfrm>
              <a:off x="1314000" y="5440448"/>
              <a:ext cx="1360953" cy="1446550"/>
            </a:xfrm>
            <a:prstGeom prst="rect">
              <a:avLst/>
            </a:prstGeom>
            <a:noFill/>
          </p:spPr>
          <p:txBody>
            <a:bodyPr wrap="square" lIns="91440" tIns="45720" rIns="91440" bIns="45720">
              <a:spAutoFit/>
            </a:bodyPr>
            <a:lstStyle/>
            <a:p>
              <a:pPr algn="ctr"/>
              <a:r>
                <a:rPr lang="en-US" altLang="zh-TW" sz="8800" b="0" cap="none" spc="0" dirty="0" smtClean="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rPr>
                <a:t>X</a:t>
              </a:r>
              <a:endParaRPr lang="zh-TW" altLang="en-US" sz="8800" b="0" cap="none" spc="0" dirty="0">
                <a:ln w="0"/>
                <a:solidFill>
                  <a:srgbClr val="FF0000"/>
                </a:solidFill>
                <a:effectLst>
                  <a:outerShdw blurRad="38100" dist="19050" dir="2700000" algn="tl" rotWithShape="0">
                    <a:schemeClr val="dk1">
                      <a:alpha val="40000"/>
                    </a:schemeClr>
                  </a:outerShdw>
                </a:effectLst>
                <a:latin typeface="Arial Rounded MT Bold" panose="020F0704030504030204" pitchFamily="34" charset="0"/>
                <a:ea typeface="微軟正黑體" panose="020B0604030504040204" pitchFamily="34" charset="-120"/>
              </a:endParaRPr>
            </a:p>
          </p:txBody>
        </p:sp>
        <p:sp>
          <p:nvSpPr>
            <p:cNvPr id="119" name="橢圓 118"/>
            <p:cNvSpPr/>
            <p:nvPr/>
          </p:nvSpPr>
          <p:spPr>
            <a:xfrm>
              <a:off x="5212200" y="5872105"/>
              <a:ext cx="546148" cy="540000"/>
            </a:xfrm>
            <a:prstGeom prst="ellipse">
              <a:avLst/>
            </a:prstGeom>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1" name="文字方塊 120"/>
            <p:cNvSpPr txBox="1"/>
            <p:nvPr/>
          </p:nvSpPr>
          <p:spPr>
            <a:xfrm>
              <a:off x="4817662" y="6379205"/>
              <a:ext cx="1419254" cy="369332"/>
            </a:xfrm>
            <a:prstGeom prst="rect">
              <a:avLst/>
            </a:prstGeom>
            <a:noFill/>
          </p:spPr>
          <p:txBody>
            <a:bodyPr wrap="square" rtlCol="0">
              <a:spAutoFit/>
            </a:bodyPr>
            <a:lstStyle/>
            <a:p>
              <a:r>
                <a:rPr lang="zh-TW" altLang="en-US" b="1" dirty="0" smtClean="0">
                  <a:solidFill>
                    <a:srgbClr val="0070C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折發工資日</a:t>
              </a:r>
              <a:endParaRPr lang="zh-TW" altLang="en-US" b="1" dirty="0">
                <a:solidFill>
                  <a:srgbClr val="0070C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122" name="文字方塊 121"/>
          <p:cNvSpPr txBox="1"/>
          <p:nvPr/>
        </p:nvSpPr>
        <p:spPr>
          <a:xfrm>
            <a:off x="5112000" y="5832000"/>
            <a:ext cx="758642"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11/27</a:t>
            </a:r>
            <a:endParaRPr lang="zh-TW" altLang="en-US" b="1" dirty="0">
              <a:solidFill>
                <a:schemeClr val="bg1"/>
              </a:solidFill>
              <a:latin typeface="Arial" pitchFamily="34" charset="0"/>
              <a:cs typeface="Arial" pitchFamily="34" charset="0"/>
            </a:endParaRPr>
          </a:p>
        </p:txBody>
      </p:sp>
      <p:sp>
        <p:nvSpPr>
          <p:cNvPr id="123" name="文字方塊 122"/>
          <p:cNvSpPr txBox="1"/>
          <p:nvPr/>
        </p:nvSpPr>
        <p:spPr>
          <a:xfrm>
            <a:off x="2592000" y="5832000"/>
            <a:ext cx="554875" cy="369332"/>
          </a:xfrm>
          <a:prstGeom prst="rect">
            <a:avLst/>
          </a:prstGeom>
          <a:noFill/>
        </p:spPr>
        <p:txBody>
          <a:bodyPr wrap="square" rtlCol="0">
            <a:spAutoFit/>
          </a:bodyPr>
          <a:lstStyle/>
          <a:p>
            <a:r>
              <a:rPr lang="en-US" altLang="zh-TW" b="1" dirty="0" smtClean="0">
                <a:solidFill>
                  <a:schemeClr val="bg1"/>
                </a:solidFill>
                <a:latin typeface="Arial" pitchFamily="34" charset="0"/>
                <a:cs typeface="Arial" pitchFamily="34" charset="0"/>
              </a:rPr>
              <a:t>6/1</a:t>
            </a:r>
            <a:endParaRPr lang="zh-TW" altLang="en-US" b="1" dirty="0">
              <a:solidFill>
                <a:schemeClr val="bg1"/>
              </a:solidFill>
              <a:latin typeface="Arial" pitchFamily="34" charset="0"/>
              <a:cs typeface="Arial" pitchFamily="34" charset="0"/>
            </a:endParaRPr>
          </a:p>
        </p:txBody>
      </p:sp>
      <p:sp>
        <p:nvSpPr>
          <p:cNvPr id="21" name="文字方塊 20"/>
          <p:cNvSpPr txBox="1"/>
          <p:nvPr/>
        </p:nvSpPr>
        <p:spPr>
          <a:xfrm>
            <a:off x="6429716" y="4286729"/>
            <a:ext cx="2062602" cy="461665"/>
          </a:xfrm>
          <a:prstGeom prst="rect">
            <a:avLst/>
          </a:prstGeom>
          <a:noFill/>
        </p:spPr>
        <p:txBody>
          <a:bodyPr wrap="square" rtlCol="0">
            <a:spAutoFit/>
          </a:bodyPr>
          <a:lstStyle/>
          <a:p>
            <a:pPr marL="342900" indent="-342900">
              <a:buFont typeface="Wingdings" panose="05000000000000000000" pitchFamily="2" charset="2"/>
              <a:buChar char="Ø"/>
            </a:pPr>
            <a:r>
              <a:rPr lang="zh-TW" altLang="en-US" sz="2400" dirty="0" smtClean="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遞延之特休</a:t>
            </a:r>
            <a:endParaRPr lang="zh-TW" altLang="en-US" sz="2400" dirty="0">
              <a:solidFill>
                <a:schemeClr val="tx2"/>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709104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補充說明</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093428"/>
          </a:xfrm>
          <a:prstGeom prst="rect">
            <a:avLst/>
          </a:prstGeom>
          <a:noFill/>
        </p:spPr>
        <p:txBody>
          <a:bodyPr wrap="square" rtlCol="0">
            <a:spAutoFit/>
          </a:bodyPr>
          <a:lstStyle/>
          <a:p>
            <a:pPr lvl="0">
              <a:spcBef>
                <a:spcPts val="600"/>
              </a:spcBef>
              <a:defRPr/>
            </a:pP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部</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107.4.11【</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勞動條</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1070130350</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u="sng"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遞延</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之特別休假未休日數</a:t>
            </a:r>
            <a:r>
              <a:rPr lang="zh-TW" altLang="en-US" sz="2400" u="sng"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工資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應否計入平均工資計算</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疑義</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lvl="0">
              <a:spcBef>
                <a:spcPts val="600"/>
              </a:spcBef>
              <a:defRPr/>
            </a:pP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勞動部</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107.4.11</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條</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1070130382</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釋</a:t>
            </a:r>
            <a:endPar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勞動基準法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38</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但書規定</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遞延特別休假之期限</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疑義</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特別休假經勞雇雙方協商遞延期間未及一年者（</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如</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尚無不</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可；其於屆期後經再次協商遞延（如</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遞延</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月屆期後再</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協商遞延</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月），亦屬可行，惟其</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實施期限仍不得逾</a:t>
            </a:r>
            <a:r>
              <a:rPr lang="zh-TW" altLang="en-US" sz="2400" b="1"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次一年度</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末日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又遞延之特別休假，於次一年度終結之末日仍未休之日數，雇主</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應發給</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工資，</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不得再行遞延</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5643584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雇主使勞工</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於休息</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日出勤工作，遇有天災</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、事變或突發事件之工資及工時計算疑義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4678204"/>
          </a:xfrm>
          <a:prstGeom prst="rect">
            <a:avLst/>
          </a:prstGeom>
          <a:noFill/>
        </p:spPr>
        <p:txBody>
          <a:bodyPr wrap="square" rtlCol="0">
            <a:spAutoFit/>
          </a:bodyPr>
          <a:lstStyle/>
          <a:p>
            <a:pPr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107.3.14【</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lang="en-US" altLang="zh-TW"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1070130380</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天然災害發生時（後），勞工是否出勤，應以安全為首要考量，</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本部改制</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前之行政院勞工委員會業訂定「天然災害發生事業單位勞工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出勤管理</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及工資給付要點」，以作為勞工出勤管理及工資給付相關事項</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之規範。</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爰勞工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縱原同意於</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-36</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所定休息</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日出勤，嗣遇有天然災害發生，並經勞工工作所在地、居住地</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或其</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正常上（下）班必經地區之該管轄區首長，依「天然災害停止</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辦公及</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上課作業辦法」規定通報停止辦公，勞工可不出勤，雇主不得</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視為曠工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、遲到或強迫勞工以事假或其他假別處理，且不得強迫勞工補</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行工作</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、扣發全勤獎金、解僱或為其他不利之處分</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40462721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雇主使勞工</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於休息</a:t>
            </a: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日出勤工作，遇有天災</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、事變或突發事件之工資及工時計算疑義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107.3.14【</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1070130380</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復</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因天然災害之</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發生</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不可歸責於勞工，勞工已於休息日出勤工作者，勞雇任一方如基</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於安全</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考量停止繼續工作，已出勤時段之工資及工時，仍應依本法</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24</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項（休息日待遇）及第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36</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（延長工時不受限）</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本文</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規定辦理</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次依本法施行細則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20</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條之</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略以：「本法所定雇主延長</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工作之時間如下：</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二、勞工於本法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36</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所定休息日工作之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。」茲因休息日工作之時間，性質為延長工作時間，爰雇主因</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天災、</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事變或突發事件，有使勞工在休息日工作之必要者，並應依本法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規定，於工作開始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後</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24</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內通知工會；無工會</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組織者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，應報當地主管機關備查，並應於</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事後補給勞工適當之休息</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48070903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加班之認定疑義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385816"/>
          </a:xfrm>
          <a:prstGeom prst="rect">
            <a:avLst/>
          </a:prstGeom>
          <a:noFill/>
        </p:spPr>
        <p:txBody>
          <a:bodyPr wrap="square" rtlCol="0">
            <a:spAutoFit/>
          </a:bodyPr>
          <a:lstStyle/>
          <a:p>
            <a:pPr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103.5.8【</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1030061187</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應從事之工作、</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工作開始及終止之時間</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等事項，</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應於</a:t>
            </a:r>
            <a:r>
              <a:rPr lang="zh-TW" altLang="en-US" sz="2400" b="1"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u="sng"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契約</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中約定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，勞動基準法施行細則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定有明文，所稱</a:t>
            </a:r>
            <a:r>
              <a:rPr lang="zh-TW" altLang="en-US" sz="2400" b="1"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工作時間</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係指</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在雇主指揮監督之下，於雇主之設施內或指定之場所，提供勞務</a:t>
            </a:r>
            <a:r>
              <a:rPr lang="zh-TW" altLang="en-US" sz="2400" u="sng"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或受</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令等待提供勞務之時間</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事業單位如於</a:t>
            </a:r>
            <a:r>
              <a:rPr lang="zh-TW" altLang="en-US" sz="2400" b="1"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工作規則</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內規定勞工</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延長工時應事先申請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經同意後</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其工作</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時間始准延長</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，該工作規則如無其他違反強制禁止規定等情事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無不可</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惟</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勞工於工作場所超過正常工作時間自動提供勞務，</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雇主如</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未於當場為反對之意思表示或防止之措施者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其提供勞務時間仍</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屬工作</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，並依勞動基準法計給工資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196290657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加班之認定疑義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16466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103.5.8【</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1030061187</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Tx/>
              <a:buBlip>
                <a:blip r:embed="rId7"/>
              </a:buBlip>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又</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勞動基準法</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第</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30</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條第</a:t>
            </a:r>
            <a:r>
              <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5</a:t>
            </a:r>
            <a:r>
              <a:rPr kumimoji="0" lang="zh-TW" altLang="en-US"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項</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規定，雇主應置備勞工簽到簿或出勤卡，逐日記載勞工出勤情形</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至分鐘</a:t>
            </a:r>
            <a:r>
              <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為止。爰</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勞工延長工作時間提供勞務，雇主尚不得謂不知情而</a:t>
            </a:r>
            <a:r>
              <a:rPr kumimoji="0" lang="zh-TW" altLang="en-US" sz="2400" b="0"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主張</a:t>
            </a:r>
            <a:r>
              <a:rPr kumimoji="0" lang="zh-TW" altLang="en-US" sz="2400" b="0" i="0" u="sng"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免責</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133455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輪值人員請假疑義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2754600"/>
          </a:xfrm>
          <a:prstGeom prst="rect">
            <a:avLst/>
          </a:prstGeom>
          <a:noFill/>
        </p:spPr>
        <p:txBody>
          <a:bodyPr wrap="square" rtlCol="0">
            <a:spAutoFit/>
          </a:bodyPr>
          <a:lstStyle/>
          <a:p>
            <a:pPr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105.1.26【</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lang="en-US" altLang="zh-TW"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1050130186</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依勞動基準法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30</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規定，勞工正常工作時間，每日不得</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超過</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，每週不得</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超過</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40</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。復依同法施行細則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 </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條規定，</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工作開始及終止之時間、休息時間、休假、例假、請假等有關</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事項，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應由勞雇雙方於勞動契約約定。至</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勞工請假當日抵扣之時數</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以該</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日約定之</a:t>
            </a:r>
            <a:r>
              <a:rPr lang="zh-TW" altLang="en-US" sz="2400" b="1"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正常工作時數</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為限</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91613446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勞工遲到</a:t>
            </a: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之時間應否</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納入工作時間疑義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70208"/>
          </a:xfrm>
          <a:prstGeom prst="rect">
            <a:avLst/>
          </a:prstGeom>
          <a:noFill/>
        </p:spPr>
        <p:txBody>
          <a:bodyPr wrap="square" rtlCol="0">
            <a:spAutoFit/>
          </a:bodyPr>
          <a:lstStyle/>
          <a:p>
            <a:pPr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104.11.17【</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lang="en-US" altLang="zh-TW"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1040132417</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依勞動基準法施行細則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7</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規定，勞工工作開始及終止之時間</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、休息</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時間、休假、例假、請假等有關事項，應由勞雇雙方於勞動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契約約定</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任一方有調整工作時間之必要時，應與他方重行協商</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合意，始得</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為之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上班遲到之時間，因未提供勞務，</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雇主得就遲到時間</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比例</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扣發當日工資</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。雇主如允勞工得以請假方式辦理，尚非不可；其</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請假</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之最小單位，得由勞雇雙方自行議定，但雇主</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不得逕自規定該等</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遲到</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時間均應以請假方式處理</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5445604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勞工遲到</a:t>
            </a:r>
            <a:r>
              <a:rPr kumimoji="0" lang="zh-TW"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之時間應否</a:t>
            </a: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納入工作時間疑義</a:t>
            </a:r>
          </a:p>
        </p:txBody>
      </p:sp>
      <p:sp>
        <p:nvSpPr>
          <p:cNvPr id="52" name="文字方塊 51"/>
          <p:cNvSpPr txBox="1"/>
          <p:nvPr/>
        </p:nvSpPr>
        <p:spPr>
          <a:xfrm>
            <a:off x="360000" y="1619999"/>
            <a:ext cx="8460000" cy="34317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104.11.17【</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1040132417</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勞工遲到之時段，不論係採遲到扣薪或以請事假方式辦理，於</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計算</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該日延長工時時數，</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遲到或</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請假</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之時段</a:t>
            </a:r>
            <a:r>
              <a:rPr lang="zh-TW" altLang="en-US" sz="2400" b="1"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仍應與是日工作時間</a:t>
            </a:r>
            <a:r>
              <a:rPr lang="zh-TW" altLang="en-US" sz="2400" b="1"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合併計算</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雙方</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對於勞工遲到之事實，於是日原定正常工作時間不變之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前提</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下，協商合議</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調整工作開始及終止時間</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者，得以超過變更後之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正常工作</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時間計算延長工時</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b="1"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1800"/>
              </a:spcBef>
              <a:buFont typeface="Wingdings" panose="05000000000000000000" pitchFamily="2" charset="2"/>
              <a:buChar char="ü"/>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交通車誤點，是日視為使用彈性上下班時間之爭議。</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41299449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勞工請假時段應否</a:t>
            </a: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納入工作時間疑義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2385268"/>
          </a:xfrm>
          <a:prstGeom prst="rect">
            <a:avLst/>
          </a:prstGeom>
          <a:noFill/>
        </p:spPr>
        <p:txBody>
          <a:bodyPr wrap="square" rtlCol="0">
            <a:spAutoFit/>
          </a:bodyPr>
          <a:lstStyle/>
          <a:p>
            <a:pPr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103.10.15【</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lang="en-US" altLang="zh-TW"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1030132065</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請假</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之時間本為原約定正常工時之一部</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，原</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受雇主指揮監督，縱因請假而實際上未從事工作，於檢視工作</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時間是否符合勞 </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32-2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每日延長工時連同正常工時不得超過 </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12 </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小時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」規定時，</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請假</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之時段仍應與是日工作時間合併計算。</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15127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輪班人員於非約定出勤時間出席</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董事會</a:t>
            </a: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、勞資會議、職工福利委員會、職業安全衛生委員會及勞工退休</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準備金監督</a:t>
            </a: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委員會等法定會議之時間相關疑義</a:t>
            </a:r>
            <a:endParaRPr kumimoji="0" lang="zh-TW"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3939540"/>
          </a:xfrm>
          <a:prstGeom prst="rect">
            <a:avLst/>
          </a:prstGeom>
          <a:noFill/>
        </p:spPr>
        <p:txBody>
          <a:bodyPr wrap="square" rtlCol="0">
            <a:spAutoFit/>
          </a:bodyPr>
          <a:lstStyle/>
          <a:p>
            <a:pPr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104.5.14【</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lang="en-US" altLang="zh-TW"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1040130857</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查勞動基準法所稱工作時間，指勞工在雇主指揮監督之下，於雇主</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之設施</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內或指定之場所，提供勞務或受令等待提供勞務之時間。</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旨揭</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法定</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會議之召開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係應法令要求，</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勞工之與會若非雇主所指派</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其與會</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期間</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非於雇主指揮監督之下，與前開工作時間之定義有別</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，故除各該</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法律</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或法規命令有明定會議期間應視為工作時間外，勞工於非約定</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出勤時間</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出席旨揭法定會議期間，</a:t>
            </a:r>
            <a:r>
              <a:rPr lang="zh-TW" altLang="en-US" sz="2400" b="1"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非屬</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勞動基準法所稱</a:t>
            </a:r>
            <a:r>
              <a:rPr lang="zh-TW" altLang="en-US" sz="2400" b="1"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工作時間</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勞動基準法所規範者係勞動條件之最低標準，勞雇雙方如有</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優於法令</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之約定，當可從其</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約定。</a:t>
            </a:r>
            <a:endPar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8814770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kumimoji="0" lang="zh-TW" altLang="en-US" sz="2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rPr>
              <a:t>本公司</a:t>
            </a:r>
            <a:r>
              <a:rPr lang="zh-TW" altLang="en-US" sz="2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值班人員</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於正常工作時間外</a:t>
            </a:r>
            <a:r>
              <a:rPr lang="en-US" altLang="zh-TW"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含空班</a:t>
            </a:r>
            <a:r>
              <a:rPr lang="en-US" altLang="zh-TW"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出席單位勞資會議等相關會議，得按實際開會時間核給補假時數</a:t>
            </a:r>
            <a:endParaRPr kumimoji="0" lang="zh-TW"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32008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台電公司</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107.9.17</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電</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人字第</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1078093481</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號函發布</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432000" algn="l" defTabSz="914400" rtl="0" eaLnBrk="1" fontAlgn="auto" latinLnBrk="0" hangingPunct="1">
              <a:lnSpc>
                <a:spcPct val="100000"/>
              </a:lnSpc>
              <a:spcBef>
                <a:spcPts val="600"/>
              </a:spcBef>
              <a:spcAft>
                <a:spcPts val="0"/>
              </a:spcAft>
              <a:buClrTx/>
              <a:buSzTx/>
              <a:buFontTx/>
              <a:buBlip>
                <a:blip r:embed="rId7"/>
              </a:buBlip>
              <a:tabLst/>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為因應勞基法修正補休相關規定，本公司業於</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22</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日以電人字第</a:t>
            </a:r>
            <a:r>
              <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1078025857</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號函規定</a:t>
            </a:r>
            <a:r>
              <a:rPr kumimoji="0" lang="zh-TW" altLang="en-US" sz="2400" b="1" i="0" u="sng"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新增補假假別</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旨</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述人員於正常工作時間外</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含空班</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，如奉派擔任代表或委員，並出席單位舉辦之</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勞資會議</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職業安全衛生委員會議</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升遷甄審會議</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獎懲會議</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從業人員困難及申訴事項處理小組會議</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等，以及由單位</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職工福利委員會</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召開之委員會議，</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得</a:t>
            </a:r>
            <a:r>
              <a:rPr lang="zh-TW" altLang="en-US" sz="2400" b="1"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按實際開會時間核給補假時數</a:t>
            </a:r>
            <a:r>
              <a:rPr kumimoji="0" lang="zh-TW" altLang="en-US"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90886730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育嬰留職停薪期間能否參加考績疑義</a:t>
            </a:r>
            <a:endPar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3570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105.1.26【</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1050130186</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查性別工作平等法</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21</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條第</a:t>
            </a:r>
            <a:r>
              <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項</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規定，受僱者為育嬰留職停薪</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之請求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時，雇主不得視為缺勤而影響其全勤獎金、考績或其他不利之</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處分</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。該規定旨在保障受僱者於行使法定請求時，其原有權益不因而</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減損。</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有關事業單位給予勞工考績（核）時之處理方式及標準等事宜，</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勞動法規</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並無明文規範，可由勞雇雙方於勞動契約中約定或於工作規則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中訂</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定，報請當地勞工行政主管機關核備後，並公開揭示之。</a:t>
            </a:r>
            <a:endParaRPr kumimoji="0" lang="zh-TW" altLang="en-US" sz="24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3305966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育嬰留職停薪期間能否參加考績疑義</a:t>
            </a:r>
          </a:p>
        </p:txBody>
      </p:sp>
      <p:sp>
        <p:nvSpPr>
          <p:cNvPr id="52" name="文字方塊 51"/>
          <p:cNvSpPr txBox="1"/>
          <p:nvPr/>
        </p:nvSpPr>
        <p:spPr>
          <a:xfrm>
            <a:off x="360000" y="1619999"/>
            <a:ext cx="8460000" cy="28315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105.1.26【</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1050130186</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釋</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indent="-432000">
              <a:spcBef>
                <a:spcPts val="600"/>
              </a:spcBef>
              <a:buBlip>
                <a:blip r:embed="rId7"/>
              </a:buBlip>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基於「勞務提供程度之差異」於工作規則或勞動契約中訂定或約定</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是否</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給予考績以及考核之標準及方式，尚非不可，惟不得以「是否</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申請育嬰</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留職停薪之事實」為判斷依據，並</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應就受僱者於服務年度內</a:t>
            </a:r>
            <a:r>
              <a:rPr lang="zh-TW" altLang="en-US" sz="2400" u="sng"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提供勞務</a:t>
            </a:r>
            <a:r>
              <a:rPr lang="zh-TW" altLang="en-US" sz="2400" u="sng"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之部分進行考核</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indent="-432000">
              <a:spcBef>
                <a:spcPts val="600"/>
              </a:spcBef>
              <a:buBlip>
                <a:blip r:embed="rId7"/>
              </a:buBlip>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雇主</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未予全年未出勤之育嬰留職停薪者是</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年考績</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，尚難認屬不利之處分。</a:t>
            </a:r>
          </a:p>
        </p:txBody>
      </p:sp>
    </p:spTree>
    <p:extLst>
      <p:ext uri="{BB962C8B-B14F-4D97-AF65-F5344CB8AC3E}">
        <p14:creationId xmlns:p14="http://schemas.microsoft.com/office/powerpoint/2010/main" val="364895415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出差</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工時疑義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616648"/>
          </a:xfrm>
          <a:prstGeom prst="rect">
            <a:avLst/>
          </a:prstGeom>
          <a:noFill/>
        </p:spPr>
        <p:txBody>
          <a:bodyPr wrap="square" rtlCol="0">
            <a:spAutoFit/>
          </a:bodyPr>
          <a:lstStyle/>
          <a:p>
            <a:pPr lvl="0" indent="432000">
              <a:buBlip>
                <a:blip r:embed="rId7"/>
              </a:buBlip>
              <a:defRPr/>
            </a:pP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主管機關見解：</a:t>
            </a:r>
            <a:endPar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marL="432000" lvl="0">
              <a:spcBef>
                <a:spcPts val="600"/>
              </a:spcBef>
              <a:defRPr/>
            </a:pP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行政院</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勞委會</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78.6.3【</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台</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(78)</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字第</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13366</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函釋</a:t>
            </a:r>
            <a:endPar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774900" lvl="0" indent="-3429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勞工奉派出差或受訓，乘車往返時間，是否屬工作時間，法無明文規定。可由勞資雙方協商議定</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lvl="0" indent="432000">
              <a:spcBef>
                <a:spcPts val="1200"/>
              </a:spcBef>
              <a:buBlip>
                <a:blip r:embed="rId7"/>
              </a:buBlip>
              <a:defRPr/>
            </a:pPr>
            <a:r>
              <a:rPr lang="zh-TW" altLang="en-US" sz="36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實務</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見解</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a:spcBef>
                <a:spcPts val="600"/>
              </a:spcBef>
              <a:defRPr/>
            </a:pP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臺灣高等法院</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102.3.26【100</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年勞上字第</a:t>
            </a:r>
            <a:r>
              <a:rPr lang="en-US" altLang="zh-TW"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19</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民事</a:t>
            </a:r>
            <a:r>
              <a:rPr lang="zh-TW" altLang="en-US" sz="2400" b="1" dirty="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判決</a:t>
            </a:r>
            <a:endParaRPr kumimoji="0" lang="en-US" altLang="zh-TW" sz="24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上訴人主張其有於正常上班時間前</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提早至工作場所</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或</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動身前往外地出差</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云云。然上開時間提早至工作場所，並非延長工時之範圍，而</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動身前往外地出差部分，應屬差旅費之支領範圍</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u="sng"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尚難以此等主張其有延長工時之必要</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36434417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經常在外工作勞工之工時疑義</a:t>
            </a:r>
          </a:p>
        </p:txBody>
      </p:sp>
      <p:sp>
        <p:nvSpPr>
          <p:cNvPr id="52" name="文字方塊 51"/>
          <p:cNvSpPr txBox="1"/>
          <p:nvPr/>
        </p:nvSpPr>
        <p:spPr>
          <a:xfrm>
            <a:off x="360000" y="1619999"/>
            <a:ext cx="8460000" cy="4170372"/>
          </a:xfrm>
          <a:prstGeom prst="rect">
            <a:avLst/>
          </a:prstGeom>
          <a:noFill/>
        </p:spPr>
        <p:txBody>
          <a:bodyPr wrap="square" rtlCol="0">
            <a:spAutoFit/>
          </a:bodyPr>
          <a:lstStyle/>
          <a:p>
            <a:pPr lvl="0" indent="432000">
              <a:spcBef>
                <a:spcPts val="1200"/>
              </a:spcBef>
              <a:buBlip>
                <a:blip r:embed="rId7"/>
              </a:buBlip>
              <a:defRPr/>
            </a:pPr>
            <a:r>
              <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lang="zh-TW" altLang="en-US"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細則</a:t>
            </a:r>
            <a:r>
              <a:rPr lang="en-US" altLang="zh-TW" sz="3600" b="1" dirty="0" smtClean="0">
                <a:solidFill>
                  <a:schemeClr val="tx2">
                    <a:lumMod val="75000"/>
                  </a:schemeClr>
                </a:solidFill>
                <a:effectLst>
                  <a:outerShdw blurRad="38100" dist="38100" dir="2700000" algn="tl">
                    <a:srgbClr val="000000">
                      <a:alpha val="43137"/>
                    </a:srgbClr>
                  </a:outerShdw>
                </a:effectLst>
                <a:latin typeface="微軟正黑體" pitchFamily="34" charset="-120"/>
                <a:ea typeface="微軟正黑體" pitchFamily="34" charset="-120"/>
              </a:rPr>
              <a:t>-18》</a:t>
            </a:r>
            <a:r>
              <a:rPr kumimoji="0" lang="zh-TW" altLang="en-US"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於事業場所外：</a:t>
            </a:r>
            <a:endParaRPr kumimoji="0" lang="en-US" altLang="zh-TW" sz="3600" b="1" i="0" u="none" strike="noStrike" kern="1200" cap="none" spc="0" normalizeH="0" baseline="0" noProof="0" dirty="0" smtClean="0">
              <a:ln>
                <a:noFill/>
              </a:ln>
              <a:solidFill>
                <a:schemeClr val="tx2">
                  <a:lumMod val="75000"/>
                </a:scheme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勞工因出差或其他原因於事業場所外從事工作致不易計算工作時間者，以</a:t>
            </a:r>
            <a:r>
              <a:rPr lang="zh-TW" altLang="en-US" sz="2400" b="1"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平時之工作時間</a:t>
            </a:r>
            <a:r>
              <a:rPr lang="zh-TW" altLang="en-US" sz="2400" dirty="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為其工作時間。但其實際工作時間經證明者，不在此限</a:t>
            </a:r>
            <a:r>
              <a:rPr lang="zh-TW" altLang="en-US" sz="2400" dirty="0" smtClean="0">
                <a:solidFill>
                  <a:schemeClr val="tx2"/>
                </a:solidFill>
                <a:effectLst>
                  <a:outerShdw blurRad="38100" dist="38100" dir="2700000" algn="tl">
                    <a:srgbClr val="000000">
                      <a:alpha val="43137"/>
                    </a:srgbClr>
                  </a:outerShdw>
                </a:effectLst>
                <a:latin typeface="微軟正黑體" pitchFamily="34" charset="-120"/>
                <a:ea typeface="微軟正黑體" pitchFamily="34" charset="-120"/>
              </a:rPr>
              <a:t>。</a:t>
            </a:r>
            <a:endParaRPr kumimoji="0" lang="en-US" altLang="zh-TW" sz="2400"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endParaRPr>
          </a:p>
          <a:p>
            <a:pPr lvl="0" indent="432000">
              <a:spcBef>
                <a:spcPts val="1200"/>
              </a:spcBef>
              <a:buBlip>
                <a:blip r:embed="rId7"/>
              </a:buBlip>
              <a:defRPr/>
            </a:pP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細則</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19》</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不同事業</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場所：</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勞工於同一事業單位或同一雇主所屬不同事業場所工作時，應將在各該場所之工作時間合併計算，並</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加計</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往來於事業場所間所必要之</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交通時間</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altLang="zh-TW" sz="2400" b="1" i="0" u="none" strike="noStrike" kern="1200" cap="none" spc="0" normalizeH="0" baseline="0" noProof="0" dirty="0" smtClean="0">
              <a:ln>
                <a:noFill/>
              </a:ln>
              <a:solidFill>
                <a:srgbClr val="4F81BD">
                  <a:lumMod val="75000"/>
                </a:srgbClr>
              </a:solidFill>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421976997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經常在外</a:t>
            </a: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工作勞工之工時疑義</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5016758"/>
          </a:xfrm>
          <a:prstGeom prst="rect">
            <a:avLst/>
          </a:prstGeom>
          <a:noFill/>
        </p:spPr>
        <p:txBody>
          <a:bodyPr wrap="square" rtlCol="0">
            <a:spAutoFit/>
          </a:bodyPr>
          <a:lstStyle/>
          <a:p>
            <a:pPr lvl="0" indent="432000">
              <a:spcBef>
                <a:spcPts val="1200"/>
              </a:spcBef>
              <a:buBlip>
                <a:blip r:embed="rId7"/>
              </a:buBlip>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勞工在事業場所外工作時間指導</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原則</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lvl="0">
              <a:spcBef>
                <a:spcPts val="600"/>
              </a:spcBef>
              <a:defRPr/>
            </a:pPr>
            <a:r>
              <a:rPr lang="zh-TW" altLang="en-US"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勞動部</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104.5.6【</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勞動</a:t>
            </a:r>
            <a:r>
              <a:rPr lang="zh-TW" altLang="en-US"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條三字第</a:t>
            </a:r>
            <a:r>
              <a:rPr lang="en-US" altLang="zh-TW" sz="24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1040130706</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發布</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774900" marR="0" lvl="0" indent="-3429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a:t>
            </a: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時間（正常工作時間、延長工作時間），指勞工在雇主</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指揮監督</a:t>
            </a: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下提供勞務或受指示等待提供勞務之時間</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774900" marR="0" lvl="0" indent="-3429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因</a:t>
            </a:r>
            <a:r>
              <a:rPr kumimoji="0" lang="zh-TW" altLang="en-US" sz="2400" b="1"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出差</a:t>
            </a: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或其他</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原因</a:t>
            </a:r>
            <a:r>
              <a:rPr kumimoji="0" lang="zh-TW" altLang="en-US" sz="2400" b="1"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於事業場所外</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從事</a:t>
            </a:r>
            <a:r>
              <a:rPr kumimoji="0" lang="zh-TW" altLang="en-US" sz="2400" b="1"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致不易計算工作時間者，其一</a:t>
            </a: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日之</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正常工作時間</a:t>
            </a:r>
            <a:r>
              <a:rPr kumimoji="0" lang="zh-TW" altLang="en-US" sz="2400" b="1"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以約定之起迄時間為準</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；延長工作時間（加班</a:t>
            </a: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應以實際勞務提供之起迄時間計算</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774900" marR="0" lvl="0" indent="-3429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a:t>
            </a: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正常工作時間結束後，雇主以通訊軟體、電話或其他方式</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使勞工</a:t>
            </a:r>
            <a:r>
              <a:rPr kumimoji="0" lang="zh-TW" altLang="en-US" sz="2400" i="0" u="none"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工作，</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勞工可自行記錄工作之起迄時間，並輔以對話、</a:t>
            </a: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通訊紀錄</a:t>
            </a:r>
            <a:r>
              <a:rPr kumimoji="0" lang="zh-TW" altLang="en-US" sz="2400" i="0" strike="noStrike" kern="1200" cap="none" spc="0" normalizeH="0" baseline="0" noProof="0" dirty="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或完成文件交付紀錄等送交雇主，雇主應即補登工作時間</a:t>
            </a:r>
            <a:r>
              <a:rPr kumimoji="0" lang="zh-TW" altLang="en-US" sz="2400" i="0"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紀錄</a:t>
            </a:r>
            <a:r>
              <a:rPr kumimoji="0" lang="zh-TW" altLang="en-US"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i="0" u="none" strike="noStrike" kern="1200" cap="none" spc="0" normalizeH="0" baseline="0" noProof="0" dirty="0" smtClean="0">
              <a:ln>
                <a:noFill/>
              </a:ln>
              <a:solidFill>
                <a:schemeClr val="tx2"/>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8885432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zh-TW" altLang="en-US" sz="4800" b="1" dirty="0" smtClean="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值日（夜）工時疑義</a:t>
            </a:r>
            <a:endParaRPr lang="zh-TW" altLang="en-US" sz="48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60000" y="1619999"/>
            <a:ext cx="8460000" cy="3570208"/>
          </a:xfrm>
          <a:prstGeom prst="rect">
            <a:avLst/>
          </a:prstGeom>
          <a:noFill/>
        </p:spPr>
        <p:txBody>
          <a:bodyPr wrap="square" rtlCol="0">
            <a:spAutoFit/>
          </a:bodyPr>
          <a:lstStyle/>
          <a:p>
            <a:pPr marL="432000" lvl="0" indent="-432000">
              <a:spcBef>
                <a:spcPts val="1200"/>
              </a:spcBef>
              <a:buBlip>
                <a:blip r:embed="rId7"/>
              </a:buBlip>
              <a:defRPr/>
            </a:pP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事業單位實施勞工值日</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夜</a:t>
            </a:r>
            <a:r>
              <a:rPr lang="en-US" altLang="zh-TW"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3600" b="1" dirty="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應行注意事項</a:t>
            </a:r>
            <a:r>
              <a:rPr lang="zh-TW" altLang="en-US"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3600" b="1" dirty="0" smtClean="0">
              <a:solidFill>
                <a:srgbClr val="1F497D">
                  <a:lumMod val="75000"/>
                </a:srgbClr>
              </a:solidFill>
              <a:effectLst>
                <a:outerShdw blurRad="38100" dist="38100" dir="2700000" algn="tl">
                  <a:srgbClr val="000000">
                    <a:alpha val="43137"/>
                  </a:srgbClr>
                </a:outerShdw>
              </a:effectLst>
              <a:latin typeface="微軟正黑體" pitchFamily="34" charset="-120"/>
              <a:ea typeface="微軟正黑體" pitchFamily="34" charset="-120"/>
            </a:endParaRPr>
          </a:p>
          <a:p>
            <a:pPr marL="432000" lvl="0">
              <a:spcBef>
                <a:spcPts val="600"/>
              </a:spcBef>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內政部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74.12.5【(74)</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台內勞字第</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357972</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函發布</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針對</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事業單位在工作時間外安排勞工值日</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夜</a:t>
            </a:r>
            <a:r>
              <a:rPr kumimoji="0" lang="en-US" altLang="zh-TW"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，諸如從事收轉急要文件、接聽電話、巡察事業場所及緊急事故之通知、聯繫或處理等工作，為行政上之指導。</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值日</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夜</a:t>
            </a:r>
            <a:r>
              <a:rPr kumimoji="0" lang="en-US" altLang="zh-TW"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之態樣因</a:t>
            </a:r>
            <a:r>
              <a:rPr kumimoji="0" lang="zh-TW" altLang="en-US" sz="2400" b="1"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非正常工作之延伸</a:t>
            </a:r>
            <a:r>
              <a:rPr kumimoji="0" lang="zh-TW" altLang="en-US" sz="240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歷年來</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並未認定為工作時間</a:t>
            </a:r>
            <a:r>
              <a:rPr kumimoji="0" lang="zh-TW" altLang="en-US" sz="240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p>
        </p:txBody>
      </p:sp>
    </p:spTree>
    <p:extLst>
      <p:ext uri="{BB962C8B-B14F-4D97-AF65-F5344CB8AC3E}">
        <p14:creationId xmlns:p14="http://schemas.microsoft.com/office/powerpoint/2010/main" val="296883201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44" name="矩形 43"/>
          <p:cNvSpPr>
            <a:spLocks/>
          </p:cNvSpPr>
          <p:nvPr/>
        </p:nvSpPr>
        <p:spPr>
          <a:xfrm>
            <a:off x="0" y="0"/>
            <a:ext cx="9143999" cy="126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5" name="標題 2"/>
          <p:cNvSpPr txBox="1">
            <a:spLocks/>
          </p:cNvSpPr>
          <p:nvPr/>
        </p:nvSpPr>
        <p:spPr>
          <a:xfrm>
            <a:off x="0" y="0"/>
            <a:ext cx="9144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值日（夜）工時疑義</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sp>
        <p:nvSpPr>
          <p:cNvPr id="52" name="文字方塊 51"/>
          <p:cNvSpPr txBox="1"/>
          <p:nvPr/>
        </p:nvSpPr>
        <p:spPr>
          <a:xfrm>
            <a:off x="360000" y="1619999"/>
            <a:ext cx="8460000" cy="4462760"/>
          </a:xfrm>
          <a:prstGeom prst="rect">
            <a:avLst/>
          </a:prstGeom>
          <a:noFill/>
        </p:spPr>
        <p:txBody>
          <a:bodyPr wrap="square" rtlCol="0">
            <a:spAutoFit/>
          </a:bodyPr>
          <a:lstStyle/>
          <a:p>
            <a:pPr marL="432000" marR="0" lvl="0" indent="-432000" algn="l" defTabSz="914400" rtl="0" eaLnBrk="1" fontAlgn="auto" latinLnBrk="0" hangingPunct="1">
              <a:lnSpc>
                <a:spcPct val="100000"/>
              </a:lnSpc>
              <a:spcBef>
                <a:spcPts val="1200"/>
              </a:spcBef>
              <a:spcAft>
                <a:spcPts val="0"/>
              </a:spcAft>
              <a:buClrTx/>
              <a:buSzTx/>
              <a:buFontTx/>
              <a:buBlip>
                <a:blip r:embed="rId7"/>
              </a:buBlip>
              <a:tabLst/>
              <a:defRPr/>
            </a:pP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事業單位實施勞工值日</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夜</a:t>
            </a:r>
            <a:r>
              <a:rPr kumimoji="0" lang="en-US" altLang="zh-TW"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3600" b="1" i="0" u="none" strike="noStrike" kern="1200" cap="none" spc="0" normalizeH="0" baseline="0" noProof="0" dirty="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應行注意事項</a:t>
            </a:r>
            <a:r>
              <a:rPr kumimoji="0" lang="zh-TW" altLang="en-US"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36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432000" marR="0" lvl="0" indent="0" algn="l" defTabSz="914400" rtl="0" eaLnBrk="1" fontAlgn="auto" latinLnBrk="0" hangingPunct="1">
              <a:lnSpc>
                <a:spcPct val="100000"/>
              </a:lnSpc>
              <a:spcBef>
                <a:spcPts val="600"/>
              </a:spcBef>
              <a:spcAft>
                <a:spcPts val="0"/>
              </a:spcAft>
              <a:buClrTx/>
              <a:buSzTx/>
              <a:buFontTx/>
              <a:buNone/>
              <a:tabLst/>
              <a:defRPr/>
            </a:pP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勞動部</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108.3.11【</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勞動條</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3</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字第</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1080130222</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號</a:t>
            </a:r>
            <a:r>
              <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函修正</a:t>
            </a:r>
            <a:endParaRPr kumimoji="0" lang="en-US" altLang="zh-TW" sz="2400" b="1" i="0" u="none" strike="noStrike" kern="1200" cap="none" spc="0" normalizeH="0" baseline="0" noProof="0" dirty="0" smtClean="0">
              <a:ln>
                <a:noFill/>
              </a:ln>
              <a:solidFill>
                <a:srgbClr val="1F497D">
                  <a:lumMod val="75000"/>
                </a:srgb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marR="0" lvl="0" indent="-4320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zh-TW" altLang="en-US" sz="2400" i="0"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針對</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勞工縱於值日</a:t>
            </a:r>
            <a:r>
              <a:rPr kumimoji="0" lang="en-US" altLang="zh-TW"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夜</a:t>
            </a:r>
            <a:r>
              <a:rPr kumimoji="0" lang="en-US" altLang="zh-TW"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時段，仍</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難脫</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免</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雇主</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之</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指揮監督</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將</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逐步</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回歸</a:t>
            </a:r>
            <a:r>
              <a:rPr kumimoji="0" lang="en-US" altLang="zh-TW"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勞動基準法</a:t>
            </a:r>
            <a:r>
              <a:rPr kumimoji="0" lang="en-US" altLang="zh-TW" sz="2400" b="1"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對於「工作時間」之意涵</a:t>
            </a:r>
            <a:r>
              <a:rPr kumimoji="0" lang="zh-TW" altLang="en-US" sz="2400" i="0"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，並預告將</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於</a:t>
            </a:r>
            <a:r>
              <a:rPr kumimoji="0" lang="en-US" altLang="zh-TW"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111</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年</a:t>
            </a:r>
            <a:r>
              <a:rPr kumimoji="0" lang="en-US" altLang="zh-TW"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月</a:t>
            </a:r>
            <a:r>
              <a:rPr kumimoji="0" lang="en-US" altLang="zh-TW"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1</a:t>
            </a:r>
            <a:r>
              <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日停止適用該注意事項</a:t>
            </a:r>
            <a:r>
              <a:rPr kumimoji="0" lang="zh-TW" altLang="en-US" sz="2400" i="0"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a:t>
            </a:r>
            <a:endParaRPr kumimoji="0" lang="en-US" altLang="zh-TW" sz="2400" i="0"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a:p>
            <a:pPr marL="864000" lvl="0" indent="-432000">
              <a:spcBef>
                <a:spcPts val="600"/>
              </a:spcBef>
              <a:buFont typeface="Wingdings" panose="05000000000000000000" pitchFamily="2" charset="2"/>
              <a:buChar char="Ø"/>
              <a:defRPr/>
            </a:pP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增訂值日</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夜</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津貼建議數額，宜不低於每月基本工資除以</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240</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再乘以值日</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夜</a:t>
            </a:r>
            <a:r>
              <a:rPr lang="en-US" altLang="zh-TW"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時數之金額，並應遵守同工同酬之原則</a:t>
            </a: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a:t>
            </a:r>
            <a:endParaRPr lang="en-US" altLang="zh-TW"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endParaRPr>
          </a:p>
          <a:p>
            <a:pPr marL="864000" lvl="0" indent="-432000">
              <a:spcBef>
                <a:spcPts val="600"/>
              </a:spcBef>
              <a:buFont typeface="Wingdings" panose="05000000000000000000" pitchFamily="2" charset="2"/>
              <a:buChar char="Ø"/>
              <a:defRPr/>
            </a:pPr>
            <a:r>
              <a:rPr lang="zh-TW" altLang="en-US" sz="2400" dirty="0" smtClean="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女性勞工於</a:t>
            </a:r>
            <a:r>
              <a:rPr lang="zh-TW" altLang="en-US" sz="2400" dirty="0">
                <a:solidFill>
                  <a:srgbClr val="1F497D"/>
                </a:solidFill>
                <a:effectLst>
                  <a:outerShdw blurRad="38100" dist="38100" dir="2700000" algn="tl">
                    <a:srgbClr val="000000">
                      <a:alpha val="43137"/>
                    </a:srgbClr>
                  </a:outerShdw>
                </a:effectLst>
                <a:latin typeface="微軟正黑體" pitchFamily="34" charset="-120"/>
                <a:ea typeface="微軟正黑體" pitchFamily="34" charset="-120"/>
              </a:rPr>
              <a:t>妊娠或哺乳期間者，仍禁止從事值夜。</a:t>
            </a:r>
            <a:endParaRPr kumimoji="0" lang="zh-TW" altLang="en-US" sz="2400" i="0"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1659693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3" name="矩形 32"/>
          <p:cNvSpPr/>
          <p:nvPr/>
        </p:nvSpPr>
        <p:spPr>
          <a:xfrm>
            <a:off x="0" y="6587736"/>
            <a:ext cx="9144000" cy="2786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smtClean="0">
                <a:ln>
                  <a:noFill/>
                </a:ln>
                <a:solidFill>
                  <a:prstClr val="white"/>
                </a:solidFill>
                <a:effectLst/>
                <a:uLnTx/>
                <a:uFillTx/>
                <a:latin typeface="SimSun" panose="02010600030101010101" pitchFamily="2" charset="-122"/>
                <a:ea typeface="新細明體" panose="02020500000000000000" pitchFamily="18" charset="-120"/>
                <a:cs typeface="+mn-cs"/>
              </a:rPr>
              <a:t>    </a:t>
            </a:r>
            <a:endParaRPr kumimoji="0" lang="zh-TW" altLang="en-US" sz="1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05" name="群組 104"/>
          <p:cNvGrpSpPr>
            <a:grpSpLocks noChangeAspect="1"/>
          </p:cNvGrpSpPr>
          <p:nvPr/>
        </p:nvGrpSpPr>
        <p:grpSpPr>
          <a:xfrm>
            <a:off x="7596338" y="6193839"/>
            <a:ext cx="1246155" cy="360000"/>
            <a:chOff x="242284" y="5394695"/>
            <a:chExt cx="4285714" cy="1238095"/>
          </a:xfrm>
        </p:grpSpPr>
        <p:pic>
          <p:nvPicPr>
            <p:cNvPr id="106" name="圖片 10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107" name="圖片 1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
        <p:nvSpPr>
          <p:cNvPr id="108" name="矩形 107"/>
          <p:cNvSpPr>
            <a:spLocks/>
          </p:cNvSpPr>
          <p:nvPr/>
        </p:nvSpPr>
        <p:spPr>
          <a:xfrm>
            <a:off x="1" y="1265487"/>
            <a:ext cx="9143999" cy="4140000"/>
          </a:xfrm>
          <a:prstGeom prst="rect">
            <a:avLst/>
          </a:prstGeom>
          <a:gradFill>
            <a:gsLst>
              <a:gs pos="0">
                <a:schemeClr val="accent5">
                  <a:lumMod val="75000"/>
                </a:schemeClr>
              </a:gs>
              <a:gs pos="50000">
                <a:schemeClr val="accent5">
                  <a:lumMod val="40000"/>
                  <a:lumOff val="60000"/>
                </a:schemeClr>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標題 2"/>
          <p:cNvSpPr txBox="1">
            <a:spLocks/>
          </p:cNvSpPr>
          <p:nvPr/>
        </p:nvSpPr>
        <p:spPr>
          <a:xfrm>
            <a:off x="4027396" y="2880000"/>
            <a:ext cx="5112000" cy="1260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4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rPr>
              <a:t>QA</a:t>
            </a:r>
            <a:endParaRPr kumimoji="0" lang="zh-TW" alt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j-cs"/>
            </a:endParaRPr>
          </a:p>
        </p:txBody>
      </p:sp>
      <p:grpSp>
        <p:nvGrpSpPr>
          <p:cNvPr id="46" name="群組 45"/>
          <p:cNvGrpSpPr/>
          <p:nvPr/>
        </p:nvGrpSpPr>
        <p:grpSpPr>
          <a:xfrm>
            <a:off x="1800000" y="1800000"/>
            <a:ext cx="2228231" cy="1080608"/>
            <a:chOff x="2467033" y="1907150"/>
            <a:chExt cx="2228231" cy="1080608"/>
          </a:xfrm>
        </p:grpSpPr>
        <p:grpSp>
          <p:nvGrpSpPr>
            <p:cNvPr id="47" name="组合 6"/>
            <p:cNvGrpSpPr/>
            <p:nvPr/>
          </p:nvGrpSpPr>
          <p:grpSpPr>
            <a:xfrm>
              <a:off x="2467033" y="1907150"/>
              <a:ext cx="2228231" cy="1052610"/>
              <a:chOff x="4492907" y="465226"/>
              <a:chExt cx="2228232" cy="1052610"/>
            </a:xfrm>
          </p:grpSpPr>
          <p:sp>
            <p:nvSpPr>
              <p:cNvPr id="49" name="圆角矩形 9"/>
              <p:cNvSpPr/>
              <p:nvPr/>
            </p:nvSpPr>
            <p:spPr bwMode="auto">
              <a:xfrm>
                <a:off x="5636746" y="816659"/>
                <a:ext cx="1084393" cy="695897"/>
              </a:xfrm>
              <a:custGeom>
                <a:avLst/>
                <a:gdLst>
                  <a:gd name="connsiteX0" fmla="*/ 0 w 2394000"/>
                  <a:gd name="connsiteY0" fmla="*/ 74091 h 749300"/>
                  <a:gd name="connsiteX1" fmla="*/ 74091 w 2394000"/>
                  <a:gd name="connsiteY1" fmla="*/ 0 h 749300"/>
                  <a:gd name="connsiteX2" fmla="*/ 2319909 w 2394000"/>
                  <a:gd name="connsiteY2" fmla="*/ 0 h 749300"/>
                  <a:gd name="connsiteX3" fmla="*/ 2394000 w 2394000"/>
                  <a:gd name="connsiteY3" fmla="*/ 74091 h 749300"/>
                  <a:gd name="connsiteX4" fmla="*/ 2394000 w 2394000"/>
                  <a:gd name="connsiteY4" fmla="*/ 675209 h 749300"/>
                  <a:gd name="connsiteX5" fmla="*/ 2319909 w 2394000"/>
                  <a:gd name="connsiteY5" fmla="*/ 749300 h 749300"/>
                  <a:gd name="connsiteX6" fmla="*/ 74091 w 2394000"/>
                  <a:gd name="connsiteY6" fmla="*/ 749300 h 749300"/>
                  <a:gd name="connsiteX7" fmla="*/ 0 w 2394000"/>
                  <a:gd name="connsiteY7" fmla="*/ 675209 h 749300"/>
                  <a:gd name="connsiteX8" fmla="*/ 0 w 2394000"/>
                  <a:gd name="connsiteY8" fmla="*/ 74091 h 749300"/>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74091 w 2394000"/>
                  <a:gd name="connsiteY7" fmla="*/ 750918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74091 w 2394000"/>
                  <a:gd name="connsiteY8" fmla="*/ 750918 h 750918"/>
                  <a:gd name="connsiteX9" fmla="*/ 0 w 2394000"/>
                  <a:gd name="connsiteY9" fmla="*/ 676827 h 750918"/>
                  <a:gd name="connsiteX10" fmla="*/ 0 w 2394000"/>
                  <a:gd name="connsiteY10"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676827 h 750918"/>
                  <a:gd name="connsiteX9" fmla="*/ 0 w 2394000"/>
                  <a:gd name="connsiteY9" fmla="*/ 75709 h 750918"/>
                  <a:gd name="connsiteX0" fmla="*/ 0 w 2394000"/>
                  <a:gd name="connsiteY0" fmla="*/ 75709 h 750918"/>
                  <a:gd name="connsiteX1" fmla="*/ 74091 w 2394000"/>
                  <a:gd name="connsiteY1" fmla="*/ 1618 h 750918"/>
                  <a:gd name="connsiteX2" fmla="*/ 1835524 w 2394000"/>
                  <a:gd name="connsiteY2" fmla="*/ 0 h 750918"/>
                  <a:gd name="connsiteX3" fmla="*/ 2319909 w 2394000"/>
                  <a:gd name="connsiteY3" fmla="*/ 1618 h 750918"/>
                  <a:gd name="connsiteX4" fmla="*/ 2394000 w 2394000"/>
                  <a:gd name="connsiteY4" fmla="*/ 75709 h 750918"/>
                  <a:gd name="connsiteX5" fmla="*/ 2394000 w 2394000"/>
                  <a:gd name="connsiteY5" fmla="*/ 676827 h 750918"/>
                  <a:gd name="connsiteX6" fmla="*/ 2319909 w 2394000"/>
                  <a:gd name="connsiteY6" fmla="*/ 750918 h 750918"/>
                  <a:gd name="connsiteX7" fmla="*/ 1327524 w 2394000"/>
                  <a:gd name="connsiteY7" fmla="*/ 749300 h 750918"/>
                  <a:gd name="connsiteX8" fmla="*/ 0 w 2394000"/>
                  <a:gd name="connsiteY8" fmla="*/ 75709 h 750918"/>
                  <a:gd name="connsiteX0" fmla="*/ 1253433 w 2319909"/>
                  <a:gd name="connsiteY0" fmla="*/ 749300 h 750918"/>
                  <a:gd name="connsiteX1" fmla="*/ 0 w 2319909"/>
                  <a:gd name="connsiteY1" fmla="*/ 1618 h 750918"/>
                  <a:gd name="connsiteX2" fmla="*/ 1761433 w 2319909"/>
                  <a:gd name="connsiteY2" fmla="*/ 0 h 750918"/>
                  <a:gd name="connsiteX3" fmla="*/ 2245818 w 2319909"/>
                  <a:gd name="connsiteY3" fmla="*/ 1618 h 750918"/>
                  <a:gd name="connsiteX4" fmla="*/ 2319909 w 2319909"/>
                  <a:gd name="connsiteY4" fmla="*/ 75709 h 750918"/>
                  <a:gd name="connsiteX5" fmla="*/ 2319909 w 2319909"/>
                  <a:gd name="connsiteY5" fmla="*/ 676827 h 750918"/>
                  <a:gd name="connsiteX6" fmla="*/ 2245818 w 2319909"/>
                  <a:gd name="connsiteY6" fmla="*/ 750918 h 750918"/>
                  <a:gd name="connsiteX7" fmla="*/ 1253433 w 2319909"/>
                  <a:gd name="connsiteY7" fmla="*/ 749300 h 750918"/>
                  <a:gd name="connsiteX0" fmla="*/ 0 w 1066476"/>
                  <a:gd name="connsiteY0" fmla="*/ 749300 h 750918"/>
                  <a:gd name="connsiteX1" fmla="*/ 508000 w 1066476"/>
                  <a:gd name="connsiteY1" fmla="*/ 0 h 750918"/>
                  <a:gd name="connsiteX2" fmla="*/ 992385 w 1066476"/>
                  <a:gd name="connsiteY2" fmla="*/ 1618 h 750918"/>
                  <a:gd name="connsiteX3" fmla="*/ 1066476 w 1066476"/>
                  <a:gd name="connsiteY3" fmla="*/ 75709 h 750918"/>
                  <a:gd name="connsiteX4" fmla="*/ 1066476 w 1066476"/>
                  <a:gd name="connsiteY4" fmla="*/ 676827 h 750918"/>
                  <a:gd name="connsiteX5" fmla="*/ 992385 w 1066476"/>
                  <a:gd name="connsiteY5" fmla="*/ 750918 h 750918"/>
                  <a:gd name="connsiteX6" fmla="*/ 0 w 1066476"/>
                  <a:gd name="connsiteY6" fmla="*/ 749300 h 750918"/>
                  <a:gd name="connsiteX0" fmla="*/ 0 w 1066476"/>
                  <a:gd name="connsiteY0" fmla="*/ 749300 h 750918"/>
                  <a:gd name="connsiteX1" fmla="*/ 106636 w 1066476"/>
                  <a:gd name="connsiteY1" fmla="*/ 582962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066476"/>
                  <a:gd name="connsiteY0" fmla="*/ 749300 h 750918"/>
                  <a:gd name="connsiteX1" fmla="*/ 111398 w 1066476"/>
                  <a:gd name="connsiteY1" fmla="*/ 585339 h 750918"/>
                  <a:gd name="connsiteX2" fmla="*/ 508000 w 1066476"/>
                  <a:gd name="connsiteY2" fmla="*/ 0 h 750918"/>
                  <a:gd name="connsiteX3" fmla="*/ 992385 w 1066476"/>
                  <a:gd name="connsiteY3" fmla="*/ 1618 h 750918"/>
                  <a:gd name="connsiteX4" fmla="*/ 1066476 w 1066476"/>
                  <a:gd name="connsiteY4" fmla="*/ 75709 h 750918"/>
                  <a:gd name="connsiteX5" fmla="*/ 1066476 w 1066476"/>
                  <a:gd name="connsiteY5" fmla="*/ 676827 h 750918"/>
                  <a:gd name="connsiteX6" fmla="*/ 992385 w 1066476"/>
                  <a:gd name="connsiteY6" fmla="*/ 750918 h 750918"/>
                  <a:gd name="connsiteX7" fmla="*/ 0 w 1066476"/>
                  <a:gd name="connsiteY7" fmla="*/ 749300 h 750918"/>
                  <a:gd name="connsiteX0" fmla="*/ 0 w 1149820"/>
                  <a:gd name="connsiteY0" fmla="*/ 746923 h 750918"/>
                  <a:gd name="connsiteX1" fmla="*/ 194742 w 1149820"/>
                  <a:gd name="connsiteY1" fmla="*/ 585339 h 750918"/>
                  <a:gd name="connsiteX2" fmla="*/ 591344 w 1149820"/>
                  <a:gd name="connsiteY2" fmla="*/ 0 h 750918"/>
                  <a:gd name="connsiteX3" fmla="*/ 1075729 w 1149820"/>
                  <a:gd name="connsiteY3" fmla="*/ 1618 h 750918"/>
                  <a:gd name="connsiteX4" fmla="*/ 1149820 w 1149820"/>
                  <a:gd name="connsiteY4" fmla="*/ 75709 h 750918"/>
                  <a:gd name="connsiteX5" fmla="*/ 1149820 w 1149820"/>
                  <a:gd name="connsiteY5" fmla="*/ 676827 h 750918"/>
                  <a:gd name="connsiteX6" fmla="*/ 1075729 w 1149820"/>
                  <a:gd name="connsiteY6" fmla="*/ 750918 h 750918"/>
                  <a:gd name="connsiteX7" fmla="*/ 0 w 1149820"/>
                  <a:gd name="connsiteY7" fmla="*/ 746923 h 750918"/>
                  <a:gd name="connsiteX0" fmla="*/ 0 w 1178395"/>
                  <a:gd name="connsiteY0" fmla="*/ 746923 h 750918"/>
                  <a:gd name="connsiteX1" fmla="*/ 223317 w 1178395"/>
                  <a:gd name="connsiteY1" fmla="*/ 585339 h 750918"/>
                  <a:gd name="connsiteX2" fmla="*/ 619919 w 1178395"/>
                  <a:gd name="connsiteY2" fmla="*/ 0 h 750918"/>
                  <a:gd name="connsiteX3" fmla="*/ 1104304 w 1178395"/>
                  <a:gd name="connsiteY3" fmla="*/ 1618 h 750918"/>
                  <a:gd name="connsiteX4" fmla="*/ 1178395 w 1178395"/>
                  <a:gd name="connsiteY4" fmla="*/ 75709 h 750918"/>
                  <a:gd name="connsiteX5" fmla="*/ 1178395 w 1178395"/>
                  <a:gd name="connsiteY5" fmla="*/ 676827 h 750918"/>
                  <a:gd name="connsiteX6" fmla="*/ 1104304 w 1178395"/>
                  <a:gd name="connsiteY6" fmla="*/ 750918 h 750918"/>
                  <a:gd name="connsiteX7" fmla="*/ 0 w 1178395"/>
                  <a:gd name="connsiteY7" fmla="*/ 746923 h 750918"/>
                  <a:gd name="connsiteX0" fmla="*/ 0 w 1171251"/>
                  <a:gd name="connsiteY0" fmla="*/ 737418 h 750918"/>
                  <a:gd name="connsiteX1" fmla="*/ 216173 w 1171251"/>
                  <a:gd name="connsiteY1" fmla="*/ 585339 h 750918"/>
                  <a:gd name="connsiteX2" fmla="*/ 612775 w 1171251"/>
                  <a:gd name="connsiteY2" fmla="*/ 0 h 750918"/>
                  <a:gd name="connsiteX3" fmla="*/ 1097160 w 1171251"/>
                  <a:gd name="connsiteY3" fmla="*/ 1618 h 750918"/>
                  <a:gd name="connsiteX4" fmla="*/ 1171251 w 1171251"/>
                  <a:gd name="connsiteY4" fmla="*/ 75709 h 750918"/>
                  <a:gd name="connsiteX5" fmla="*/ 1171251 w 1171251"/>
                  <a:gd name="connsiteY5" fmla="*/ 676827 h 750918"/>
                  <a:gd name="connsiteX6" fmla="*/ 1097160 w 1171251"/>
                  <a:gd name="connsiteY6" fmla="*/ 750918 h 750918"/>
                  <a:gd name="connsiteX7" fmla="*/ 0 w 1171251"/>
                  <a:gd name="connsiteY7" fmla="*/ 737418 h 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251" h="750918">
                    <a:moveTo>
                      <a:pt x="0" y="737418"/>
                    </a:moveTo>
                    <a:lnTo>
                      <a:pt x="216173" y="585339"/>
                    </a:lnTo>
                    <a:lnTo>
                      <a:pt x="612775" y="0"/>
                    </a:lnTo>
                    <a:lnTo>
                      <a:pt x="1097160" y="1618"/>
                    </a:lnTo>
                    <a:cubicBezTo>
                      <a:pt x="1138079" y="1618"/>
                      <a:pt x="1171251" y="34790"/>
                      <a:pt x="1171251" y="75709"/>
                    </a:cubicBezTo>
                    <a:lnTo>
                      <a:pt x="1171251" y="676827"/>
                    </a:lnTo>
                    <a:cubicBezTo>
                      <a:pt x="1171251" y="717746"/>
                      <a:pt x="1138079" y="750918"/>
                      <a:pt x="1097160" y="750918"/>
                    </a:cubicBezTo>
                    <a:lnTo>
                      <a:pt x="0" y="737418"/>
                    </a:lnTo>
                    <a:close/>
                  </a:path>
                </a:pathLst>
              </a:cu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任意多边形 10"/>
              <p:cNvSpPr/>
              <p:nvPr/>
            </p:nvSpPr>
            <p:spPr bwMode="auto">
              <a:xfrm>
                <a:off x="5400096" y="465226"/>
                <a:ext cx="811325" cy="1042928"/>
              </a:xfrm>
              <a:custGeom>
                <a:avLst/>
                <a:gdLst>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63550 w 933450"/>
                  <a:gd name="connsiteY11" fmla="*/ 1120775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933450"/>
                  <a:gd name="connsiteY0" fmla="*/ 0 h 1127125"/>
                  <a:gd name="connsiteX1" fmla="*/ 311150 w 933450"/>
                  <a:gd name="connsiteY1" fmla="*/ 111125 h 1127125"/>
                  <a:gd name="connsiteX2" fmla="*/ 130175 w 933450"/>
                  <a:gd name="connsiteY2" fmla="*/ 269875 h 1127125"/>
                  <a:gd name="connsiteX3" fmla="*/ 22225 w 933450"/>
                  <a:gd name="connsiteY3" fmla="*/ 371475 h 1127125"/>
                  <a:gd name="connsiteX4" fmla="*/ 0 w 933450"/>
                  <a:gd name="connsiteY4" fmla="*/ 454025 h 1127125"/>
                  <a:gd name="connsiteX5" fmla="*/ 44450 w 933450"/>
                  <a:gd name="connsiteY5" fmla="*/ 504825 h 1127125"/>
                  <a:gd name="connsiteX6" fmla="*/ 327025 w 933450"/>
                  <a:gd name="connsiteY6" fmla="*/ 622300 h 1127125"/>
                  <a:gd name="connsiteX7" fmla="*/ 463550 w 933450"/>
                  <a:gd name="connsiteY7" fmla="*/ 758825 h 1127125"/>
                  <a:gd name="connsiteX8" fmla="*/ 463550 w 933450"/>
                  <a:gd name="connsiteY8" fmla="*/ 965200 h 1127125"/>
                  <a:gd name="connsiteX9" fmla="*/ 355600 w 933450"/>
                  <a:gd name="connsiteY9" fmla="*/ 1082675 h 1127125"/>
                  <a:gd name="connsiteX10" fmla="*/ 244475 w 933450"/>
                  <a:gd name="connsiteY10" fmla="*/ 1127125 h 1127125"/>
                  <a:gd name="connsiteX11" fmla="*/ 400050 w 933450"/>
                  <a:gd name="connsiteY11" fmla="*/ 1092200 h 1127125"/>
                  <a:gd name="connsiteX12" fmla="*/ 933450 w 933450"/>
                  <a:gd name="connsiteY12" fmla="*/ 384175 h 1127125"/>
                  <a:gd name="connsiteX13" fmla="*/ 841375 w 933450"/>
                  <a:gd name="connsiteY13" fmla="*/ 390525 h 1127125"/>
                  <a:gd name="connsiteX14" fmla="*/ 866775 w 933450"/>
                  <a:gd name="connsiteY14" fmla="*/ 292100 h 1127125"/>
                  <a:gd name="connsiteX15" fmla="*/ 831850 w 933450"/>
                  <a:gd name="connsiteY15" fmla="*/ 149225 h 1127125"/>
                  <a:gd name="connsiteX16" fmla="*/ 717550 w 933450"/>
                  <a:gd name="connsiteY16" fmla="*/ 53975 h 1127125"/>
                  <a:gd name="connsiteX17" fmla="*/ 568325 w 933450"/>
                  <a:gd name="connsiteY17" fmla="*/ 0 h 1127125"/>
                  <a:gd name="connsiteX18" fmla="*/ 457200 w 933450"/>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400050 w 866775"/>
                  <a:gd name="connsiteY11" fmla="*/ 1092200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27025 w 866775"/>
                  <a:gd name="connsiteY6" fmla="*/ 622300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6355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63550 w 866775"/>
                  <a:gd name="connsiteY8" fmla="*/ 965200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55600 w 866775"/>
                  <a:gd name="connsiteY9" fmla="*/ 10826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57200 w 866775"/>
                  <a:gd name="connsiteY0" fmla="*/ 0 h 1127125"/>
                  <a:gd name="connsiteX1" fmla="*/ 311150 w 866775"/>
                  <a:gd name="connsiteY1" fmla="*/ 111125 h 1127125"/>
                  <a:gd name="connsiteX2" fmla="*/ 130175 w 866775"/>
                  <a:gd name="connsiteY2" fmla="*/ 269875 h 1127125"/>
                  <a:gd name="connsiteX3" fmla="*/ 22225 w 866775"/>
                  <a:gd name="connsiteY3" fmla="*/ 371475 h 1127125"/>
                  <a:gd name="connsiteX4" fmla="*/ 0 w 866775"/>
                  <a:gd name="connsiteY4" fmla="*/ 454025 h 1127125"/>
                  <a:gd name="connsiteX5" fmla="*/ 44450 w 866775"/>
                  <a:gd name="connsiteY5" fmla="*/ 504825 h 1127125"/>
                  <a:gd name="connsiteX6" fmla="*/ 314325 w 866775"/>
                  <a:gd name="connsiteY6" fmla="*/ 631825 h 1127125"/>
                  <a:gd name="connsiteX7" fmla="*/ 444500 w 866775"/>
                  <a:gd name="connsiteY7" fmla="*/ 758825 h 1127125"/>
                  <a:gd name="connsiteX8" fmla="*/ 444500 w 866775"/>
                  <a:gd name="connsiteY8" fmla="*/ 962025 h 1127125"/>
                  <a:gd name="connsiteX9" fmla="*/ 336550 w 866775"/>
                  <a:gd name="connsiteY9" fmla="*/ 1069975 h 1127125"/>
                  <a:gd name="connsiteX10" fmla="*/ 244475 w 866775"/>
                  <a:gd name="connsiteY10" fmla="*/ 1127125 h 1127125"/>
                  <a:gd name="connsiteX11" fmla="*/ 393700 w 866775"/>
                  <a:gd name="connsiteY11" fmla="*/ 1082675 h 1127125"/>
                  <a:gd name="connsiteX12" fmla="*/ 847725 w 866775"/>
                  <a:gd name="connsiteY12" fmla="*/ 393700 h 1127125"/>
                  <a:gd name="connsiteX13" fmla="*/ 841375 w 866775"/>
                  <a:gd name="connsiteY13" fmla="*/ 390525 h 1127125"/>
                  <a:gd name="connsiteX14" fmla="*/ 866775 w 866775"/>
                  <a:gd name="connsiteY14" fmla="*/ 292100 h 1127125"/>
                  <a:gd name="connsiteX15" fmla="*/ 831850 w 866775"/>
                  <a:gd name="connsiteY15" fmla="*/ 149225 h 1127125"/>
                  <a:gd name="connsiteX16" fmla="*/ 717550 w 866775"/>
                  <a:gd name="connsiteY16" fmla="*/ 53975 h 1127125"/>
                  <a:gd name="connsiteX17" fmla="*/ 568325 w 866775"/>
                  <a:gd name="connsiteY17" fmla="*/ 0 h 1127125"/>
                  <a:gd name="connsiteX18" fmla="*/ 457200 w 866775"/>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9525 w 876300"/>
                  <a:gd name="connsiteY4" fmla="*/ 45402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0 w 876300"/>
                  <a:gd name="connsiteY3" fmla="*/ 396875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540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7125"/>
                  <a:gd name="connsiteX1" fmla="*/ 320675 w 876300"/>
                  <a:gd name="connsiteY1" fmla="*/ 111125 h 1127125"/>
                  <a:gd name="connsiteX2" fmla="*/ 139700 w 876300"/>
                  <a:gd name="connsiteY2" fmla="*/ 269875 h 1127125"/>
                  <a:gd name="connsiteX3" fmla="*/ 22225 w 876300"/>
                  <a:gd name="connsiteY3" fmla="*/ 393700 h 1127125"/>
                  <a:gd name="connsiteX4" fmla="*/ 0 w 876300"/>
                  <a:gd name="connsiteY4" fmla="*/ 460375 h 1127125"/>
                  <a:gd name="connsiteX5" fmla="*/ 53975 w 876300"/>
                  <a:gd name="connsiteY5" fmla="*/ 504825 h 1127125"/>
                  <a:gd name="connsiteX6" fmla="*/ 323850 w 876300"/>
                  <a:gd name="connsiteY6" fmla="*/ 631825 h 1127125"/>
                  <a:gd name="connsiteX7" fmla="*/ 454025 w 876300"/>
                  <a:gd name="connsiteY7" fmla="*/ 758825 h 1127125"/>
                  <a:gd name="connsiteX8" fmla="*/ 454025 w 876300"/>
                  <a:gd name="connsiteY8" fmla="*/ 962025 h 1127125"/>
                  <a:gd name="connsiteX9" fmla="*/ 346075 w 876300"/>
                  <a:gd name="connsiteY9" fmla="*/ 1069975 h 1127125"/>
                  <a:gd name="connsiteX10" fmla="*/ 228600 w 876300"/>
                  <a:gd name="connsiteY10" fmla="*/ 1127125 h 1127125"/>
                  <a:gd name="connsiteX11" fmla="*/ 403225 w 876300"/>
                  <a:gd name="connsiteY11" fmla="*/ 1082675 h 1127125"/>
                  <a:gd name="connsiteX12" fmla="*/ 857250 w 876300"/>
                  <a:gd name="connsiteY12" fmla="*/ 393700 h 1127125"/>
                  <a:gd name="connsiteX13" fmla="*/ 850900 w 876300"/>
                  <a:gd name="connsiteY13" fmla="*/ 390525 h 1127125"/>
                  <a:gd name="connsiteX14" fmla="*/ 876300 w 876300"/>
                  <a:gd name="connsiteY14" fmla="*/ 292100 h 1127125"/>
                  <a:gd name="connsiteX15" fmla="*/ 841375 w 876300"/>
                  <a:gd name="connsiteY15" fmla="*/ 149225 h 1127125"/>
                  <a:gd name="connsiteX16" fmla="*/ 727075 w 876300"/>
                  <a:gd name="connsiteY16" fmla="*/ 53975 h 1127125"/>
                  <a:gd name="connsiteX17" fmla="*/ 577850 w 876300"/>
                  <a:gd name="connsiteY17" fmla="*/ 0 h 1127125"/>
                  <a:gd name="connsiteX18" fmla="*/ 466725 w 876300"/>
                  <a:gd name="connsiteY18" fmla="*/ 0 h 1127125"/>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03225 w 876300"/>
                  <a:gd name="connsiteY11" fmla="*/ 108267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386556 w 876300"/>
                  <a:gd name="connsiteY11" fmla="*/ 1063625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50900 w 876300"/>
                  <a:gd name="connsiteY13" fmla="*/ 390525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0425 w 876300"/>
                  <a:gd name="connsiteY13" fmla="*/ 385763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57250 w 876300"/>
                  <a:gd name="connsiteY12" fmla="*/ 393700 h 1122363"/>
                  <a:gd name="connsiteX13" fmla="*/ 869950 w 876300"/>
                  <a:gd name="connsiteY13" fmla="*/ 376238 h 1122363"/>
                  <a:gd name="connsiteX14" fmla="*/ 876300 w 876300"/>
                  <a:gd name="connsiteY14" fmla="*/ 292100 h 1122363"/>
                  <a:gd name="connsiteX15" fmla="*/ 841375 w 876300"/>
                  <a:gd name="connsiteY15" fmla="*/ 149225 h 1122363"/>
                  <a:gd name="connsiteX16" fmla="*/ 727075 w 876300"/>
                  <a:gd name="connsiteY16" fmla="*/ 53975 h 1122363"/>
                  <a:gd name="connsiteX17" fmla="*/ 577850 w 876300"/>
                  <a:gd name="connsiteY17" fmla="*/ 0 h 1122363"/>
                  <a:gd name="connsiteX18" fmla="*/ 466725 w 876300"/>
                  <a:gd name="connsiteY18"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00"/>
                  <a:gd name="connsiteY0" fmla="*/ 0 h 1122363"/>
                  <a:gd name="connsiteX1" fmla="*/ 320675 w 876300"/>
                  <a:gd name="connsiteY1" fmla="*/ 111125 h 1122363"/>
                  <a:gd name="connsiteX2" fmla="*/ 139700 w 876300"/>
                  <a:gd name="connsiteY2" fmla="*/ 269875 h 1122363"/>
                  <a:gd name="connsiteX3" fmla="*/ 22225 w 876300"/>
                  <a:gd name="connsiteY3" fmla="*/ 393700 h 1122363"/>
                  <a:gd name="connsiteX4" fmla="*/ 0 w 876300"/>
                  <a:gd name="connsiteY4" fmla="*/ 460375 h 1122363"/>
                  <a:gd name="connsiteX5" fmla="*/ 53975 w 876300"/>
                  <a:gd name="connsiteY5" fmla="*/ 504825 h 1122363"/>
                  <a:gd name="connsiteX6" fmla="*/ 323850 w 876300"/>
                  <a:gd name="connsiteY6" fmla="*/ 631825 h 1122363"/>
                  <a:gd name="connsiteX7" fmla="*/ 454025 w 876300"/>
                  <a:gd name="connsiteY7" fmla="*/ 758825 h 1122363"/>
                  <a:gd name="connsiteX8" fmla="*/ 454025 w 876300"/>
                  <a:gd name="connsiteY8" fmla="*/ 962025 h 1122363"/>
                  <a:gd name="connsiteX9" fmla="*/ 346075 w 876300"/>
                  <a:gd name="connsiteY9" fmla="*/ 1069975 h 1122363"/>
                  <a:gd name="connsiteX10" fmla="*/ 223838 w 876300"/>
                  <a:gd name="connsiteY10" fmla="*/ 1122363 h 1122363"/>
                  <a:gd name="connsiteX11" fmla="*/ 422275 w 876300"/>
                  <a:gd name="connsiteY11" fmla="*/ 1030288 h 1122363"/>
                  <a:gd name="connsiteX12" fmla="*/ 869950 w 876300"/>
                  <a:gd name="connsiteY12" fmla="*/ 376238 h 1122363"/>
                  <a:gd name="connsiteX13" fmla="*/ 876300 w 876300"/>
                  <a:gd name="connsiteY13" fmla="*/ 292100 h 1122363"/>
                  <a:gd name="connsiteX14" fmla="*/ 841375 w 876300"/>
                  <a:gd name="connsiteY14" fmla="*/ 149225 h 1122363"/>
                  <a:gd name="connsiteX15" fmla="*/ 727075 w 876300"/>
                  <a:gd name="connsiteY15" fmla="*/ 53975 h 1122363"/>
                  <a:gd name="connsiteX16" fmla="*/ 577850 w 876300"/>
                  <a:gd name="connsiteY16" fmla="*/ 0 h 1122363"/>
                  <a:gd name="connsiteX17" fmla="*/ 466725 w 876300"/>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0 h 1122363"/>
                  <a:gd name="connsiteX1" fmla="*/ 320675 w 876311"/>
                  <a:gd name="connsiteY1" fmla="*/ 111125 h 1122363"/>
                  <a:gd name="connsiteX2" fmla="*/ 139700 w 876311"/>
                  <a:gd name="connsiteY2" fmla="*/ 269875 h 1122363"/>
                  <a:gd name="connsiteX3" fmla="*/ 22225 w 876311"/>
                  <a:gd name="connsiteY3" fmla="*/ 393700 h 1122363"/>
                  <a:gd name="connsiteX4" fmla="*/ 0 w 876311"/>
                  <a:gd name="connsiteY4" fmla="*/ 460375 h 1122363"/>
                  <a:gd name="connsiteX5" fmla="*/ 53975 w 876311"/>
                  <a:gd name="connsiteY5" fmla="*/ 504825 h 1122363"/>
                  <a:gd name="connsiteX6" fmla="*/ 323850 w 876311"/>
                  <a:gd name="connsiteY6" fmla="*/ 631825 h 1122363"/>
                  <a:gd name="connsiteX7" fmla="*/ 454025 w 876311"/>
                  <a:gd name="connsiteY7" fmla="*/ 758825 h 1122363"/>
                  <a:gd name="connsiteX8" fmla="*/ 454025 w 876311"/>
                  <a:gd name="connsiteY8" fmla="*/ 962025 h 1122363"/>
                  <a:gd name="connsiteX9" fmla="*/ 346075 w 876311"/>
                  <a:gd name="connsiteY9" fmla="*/ 1069975 h 1122363"/>
                  <a:gd name="connsiteX10" fmla="*/ 223838 w 876311"/>
                  <a:gd name="connsiteY10" fmla="*/ 1122363 h 1122363"/>
                  <a:gd name="connsiteX11" fmla="*/ 422275 w 876311"/>
                  <a:gd name="connsiteY11" fmla="*/ 1030288 h 1122363"/>
                  <a:gd name="connsiteX12" fmla="*/ 869950 w 876311"/>
                  <a:gd name="connsiteY12" fmla="*/ 376238 h 1122363"/>
                  <a:gd name="connsiteX13" fmla="*/ 876300 w 876311"/>
                  <a:gd name="connsiteY13" fmla="*/ 292100 h 1122363"/>
                  <a:gd name="connsiteX14" fmla="*/ 841375 w 876311"/>
                  <a:gd name="connsiteY14" fmla="*/ 149225 h 1122363"/>
                  <a:gd name="connsiteX15" fmla="*/ 727075 w 876311"/>
                  <a:gd name="connsiteY15" fmla="*/ 53975 h 1122363"/>
                  <a:gd name="connsiteX16" fmla="*/ 577850 w 876311"/>
                  <a:gd name="connsiteY16" fmla="*/ 0 h 1122363"/>
                  <a:gd name="connsiteX17" fmla="*/ 466725 w 876311"/>
                  <a:gd name="connsiteY17" fmla="*/ 0 h 1122363"/>
                  <a:gd name="connsiteX0" fmla="*/ 466725 w 876311"/>
                  <a:gd name="connsiteY0" fmla="*/ 3175 h 1125538"/>
                  <a:gd name="connsiteX1" fmla="*/ 320675 w 876311"/>
                  <a:gd name="connsiteY1" fmla="*/ 114300 h 1125538"/>
                  <a:gd name="connsiteX2" fmla="*/ 139700 w 876311"/>
                  <a:gd name="connsiteY2" fmla="*/ 273050 h 1125538"/>
                  <a:gd name="connsiteX3" fmla="*/ 22225 w 876311"/>
                  <a:gd name="connsiteY3" fmla="*/ 396875 h 1125538"/>
                  <a:gd name="connsiteX4" fmla="*/ 0 w 876311"/>
                  <a:gd name="connsiteY4" fmla="*/ 463550 h 1125538"/>
                  <a:gd name="connsiteX5" fmla="*/ 53975 w 876311"/>
                  <a:gd name="connsiteY5" fmla="*/ 508000 h 1125538"/>
                  <a:gd name="connsiteX6" fmla="*/ 323850 w 876311"/>
                  <a:gd name="connsiteY6" fmla="*/ 635000 h 1125538"/>
                  <a:gd name="connsiteX7" fmla="*/ 454025 w 876311"/>
                  <a:gd name="connsiteY7" fmla="*/ 762000 h 1125538"/>
                  <a:gd name="connsiteX8" fmla="*/ 454025 w 876311"/>
                  <a:gd name="connsiteY8" fmla="*/ 965200 h 1125538"/>
                  <a:gd name="connsiteX9" fmla="*/ 346075 w 876311"/>
                  <a:gd name="connsiteY9" fmla="*/ 1073150 h 1125538"/>
                  <a:gd name="connsiteX10" fmla="*/ 223838 w 876311"/>
                  <a:gd name="connsiteY10" fmla="*/ 1125538 h 1125538"/>
                  <a:gd name="connsiteX11" fmla="*/ 422275 w 876311"/>
                  <a:gd name="connsiteY11" fmla="*/ 1033463 h 1125538"/>
                  <a:gd name="connsiteX12" fmla="*/ 869950 w 876311"/>
                  <a:gd name="connsiteY12" fmla="*/ 379413 h 1125538"/>
                  <a:gd name="connsiteX13" fmla="*/ 876300 w 876311"/>
                  <a:gd name="connsiteY13" fmla="*/ 295275 h 1125538"/>
                  <a:gd name="connsiteX14" fmla="*/ 841375 w 876311"/>
                  <a:gd name="connsiteY14" fmla="*/ 152400 h 1125538"/>
                  <a:gd name="connsiteX15" fmla="*/ 727075 w 876311"/>
                  <a:gd name="connsiteY15" fmla="*/ 57150 h 1125538"/>
                  <a:gd name="connsiteX16" fmla="*/ 577850 w 876311"/>
                  <a:gd name="connsiteY16" fmla="*/ 3175 h 1125538"/>
                  <a:gd name="connsiteX17" fmla="*/ 466725 w 876311"/>
                  <a:gd name="connsiteY17" fmla="*/ 3175 h 1125538"/>
                  <a:gd name="connsiteX0" fmla="*/ 466725 w 876311"/>
                  <a:gd name="connsiteY0" fmla="*/ 5357 h 1127720"/>
                  <a:gd name="connsiteX1" fmla="*/ 320675 w 876311"/>
                  <a:gd name="connsiteY1" fmla="*/ 116482 h 1127720"/>
                  <a:gd name="connsiteX2" fmla="*/ 139700 w 876311"/>
                  <a:gd name="connsiteY2" fmla="*/ 275232 h 1127720"/>
                  <a:gd name="connsiteX3" fmla="*/ 22225 w 876311"/>
                  <a:gd name="connsiteY3" fmla="*/ 399057 h 1127720"/>
                  <a:gd name="connsiteX4" fmla="*/ 0 w 876311"/>
                  <a:gd name="connsiteY4" fmla="*/ 465732 h 1127720"/>
                  <a:gd name="connsiteX5" fmla="*/ 53975 w 876311"/>
                  <a:gd name="connsiteY5" fmla="*/ 510182 h 1127720"/>
                  <a:gd name="connsiteX6" fmla="*/ 323850 w 876311"/>
                  <a:gd name="connsiteY6" fmla="*/ 637182 h 1127720"/>
                  <a:gd name="connsiteX7" fmla="*/ 454025 w 876311"/>
                  <a:gd name="connsiteY7" fmla="*/ 764182 h 1127720"/>
                  <a:gd name="connsiteX8" fmla="*/ 454025 w 876311"/>
                  <a:gd name="connsiteY8" fmla="*/ 967382 h 1127720"/>
                  <a:gd name="connsiteX9" fmla="*/ 346075 w 876311"/>
                  <a:gd name="connsiteY9" fmla="*/ 1075332 h 1127720"/>
                  <a:gd name="connsiteX10" fmla="*/ 223838 w 876311"/>
                  <a:gd name="connsiteY10" fmla="*/ 1127720 h 1127720"/>
                  <a:gd name="connsiteX11" fmla="*/ 422275 w 876311"/>
                  <a:gd name="connsiteY11" fmla="*/ 1035645 h 1127720"/>
                  <a:gd name="connsiteX12" fmla="*/ 869950 w 876311"/>
                  <a:gd name="connsiteY12" fmla="*/ 381595 h 1127720"/>
                  <a:gd name="connsiteX13" fmla="*/ 876300 w 876311"/>
                  <a:gd name="connsiteY13" fmla="*/ 297457 h 1127720"/>
                  <a:gd name="connsiteX14" fmla="*/ 841375 w 876311"/>
                  <a:gd name="connsiteY14" fmla="*/ 154582 h 1127720"/>
                  <a:gd name="connsiteX15" fmla="*/ 727075 w 876311"/>
                  <a:gd name="connsiteY15" fmla="*/ 59332 h 1127720"/>
                  <a:gd name="connsiteX16" fmla="*/ 577850 w 876311"/>
                  <a:gd name="connsiteY16" fmla="*/ 5357 h 1127720"/>
                  <a:gd name="connsiteX17" fmla="*/ 466725 w 876311"/>
                  <a:gd name="connsiteY17" fmla="*/ 5357 h 112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11" h="1127720">
                    <a:moveTo>
                      <a:pt x="466725" y="5357"/>
                    </a:moveTo>
                    <a:lnTo>
                      <a:pt x="320675" y="116482"/>
                    </a:lnTo>
                    <a:lnTo>
                      <a:pt x="139700" y="275232"/>
                    </a:lnTo>
                    <a:lnTo>
                      <a:pt x="22225" y="399057"/>
                    </a:lnTo>
                    <a:lnTo>
                      <a:pt x="0" y="465732"/>
                    </a:lnTo>
                    <a:lnTo>
                      <a:pt x="53975" y="510182"/>
                    </a:lnTo>
                    <a:lnTo>
                      <a:pt x="323850" y="637182"/>
                    </a:lnTo>
                    <a:lnTo>
                      <a:pt x="454025" y="764182"/>
                    </a:lnTo>
                    <a:lnTo>
                      <a:pt x="454025" y="967382"/>
                    </a:lnTo>
                    <a:lnTo>
                      <a:pt x="346075" y="1075332"/>
                    </a:lnTo>
                    <a:lnTo>
                      <a:pt x="223838" y="1127720"/>
                    </a:lnTo>
                    <a:lnTo>
                      <a:pt x="422275" y="1035645"/>
                    </a:lnTo>
                    <a:lnTo>
                      <a:pt x="869950" y="381595"/>
                    </a:lnTo>
                    <a:cubicBezTo>
                      <a:pt x="872067" y="353549"/>
                      <a:pt x="876564" y="351697"/>
                      <a:pt x="876300" y="297457"/>
                    </a:cubicBezTo>
                    <a:cubicBezTo>
                      <a:pt x="867039" y="223638"/>
                      <a:pt x="874448" y="242688"/>
                      <a:pt x="841375" y="154582"/>
                    </a:cubicBezTo>
                    <a:cubicBezTo>
                      <a:pt x="793750" y="101400"/>
                      <a:pt x="777082" y="91082"/>
                      <a:pt x="727075" y="59332"/>
                    </a:cubicBezTo>
                    <a:cubicBezTo>
                      <a:pt x="672570" y="27052"/>
                      <a:pt x="651404" y="18586"/>
                      <a:pt x="577850" y="5357"/>
                    </a:cubicBezTo>
                    <a:cubicBezTo>
                      <a:pt x="516996" y="-1787"/>
                      <a:pt x="515673" y="-1786"/>
                      <a:pt x="466725" y="5357"/>
                    </a:cubicBezTo>
                    <a:close/>
                  </a:path>
                </a:pathLst>
              </a:custGeom>
              <a:gradFill flip="none" rotWithShape="1">
                <a:gsLst>
                  <a:gs pos="98000">
                    <a:schemeClr val="bg1">
                      <a:lumMod val="75000"/>
                    </a:schemeClr>
                  </a:gs>
                  <a:gs pos="50000">
                    <a:schemeClr val="bg1">
                      <a:lumMod val="95000"/>
                    </a:schemeClr>
                  </a:gs>
                  <a:gs pos="8000">
                    <a:schemeClr val="bg1">
                      <a:lumMod val="8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任意多边形 3"/>
              <p:cNvSpPr/>
              <p:nvPr/>
            </p:nvSpPr>
            <p:spPr bwMode="auto">
              <a:xfrm>
                <a:off x="4492907" y="824875"/>
                <a:ext cx="1371301" cy="692961"/>
              </a:xfrm>
              <a:custGeom>
                <a:avLst/>
                <a:gdLst/>
                <a:ahLst/>
                <a:cxnLst/>
                <a:rect l="l" t="t" r="r" b="b"/>
                <a:pathLst>
                  <a:path w="1481140" h="749300">
                    <a:moveTo>
                      <a:pt x="1004096" y="0"/>
                    </a:moveTo>
                    <a:cubicBezTo>
                      <a:pt x="992454" y="26458"/>
                      <a:pt x="996688" y="17992"/>
                      <a:pt x="997746" y="60325"/>
                    </a:cubicBezTo>
                    <a:cubicBezTo>
                      <a:pt x="1014679" y="87578"/>
                      <a:pt x="1007006" y="87048"/>
                      <a:pt x="1048546" y="120650"/>
                    </a:cubicBezTo>
                    <a:cubicBezTo>
                      <a:pt x="1087439" y="132292"/>
                      <a:pt x="1095377" y="134409"/>
                      <a:pt x="1143796" y="155575"/>
                    </a:cubicBezTo>
                    <a:cubicBezTo>
                      <a:pt x="1203063" y="175683"/>
                      <a:pt x="1224229" y="195792"/>
                      <a:pt x="1264446" y="215900"/>
                    </a:cubicBezTo>
                    <a:cubicBezTo>
                      <a:pt x="1327416" y="252942"/>
                      <a:pt x="1341969" y="258233"/>
                      <a:pt x="1410496" y="327025"/>
                    </a:cubicBezTo>
                    <a:cubicBezTo>
                      <a:pt x="1462619" y="396610"/>
                      <a:pt x="1459973" y="365390"/>
                      <a:pt x="1481140" y="492919"/>
                    </a:cubicBezTo>
                    <a:cubicBezTo>
                      <a:pt x="1464207" y="614627"/>
                      <a:pt x="1458385" y="591079"/>
                      <a:pt x="1413671" y="655637"/>
                    </a:cubicBezTo>
                    <a:cubicBezTo>
                      <a:pt x="1327946" y="717020"/>
                      <a:pt x="1293021" y="728398"/>
                      <a:pt x="1223171" y="739775"/>
                    </a:cubicBezTo>
                    <a:lnTo>
                      <a:pt x="939221" y="744728"/>
                    </a:lnTo>
                    <a:lnTo>
                      <a:pt x="939802" y="747682"/>
                    </a:lnTo>
                    <a:lnTo>
                      <a:pt x="788927" y="747349"/>
                    </a:lnTo>
                    <a:lnTo>
                      <a:pt x="677071" y="749300"/>
                    </a:lnTo>
                    <a:cubicBezTo>
                      <a:pt x="677077" y="748567"/>
                      <a:pt x="677084" y="747835"/>
                      <a:pt x="677090" y="747102"/>
                    </a:cubicBezTo>
                    <a:lnTo>
                      <a:pt x="90700" y="745808"/>
                    </a:lnTo>
                    <a:cubicBezTo>
                      <a:pt x="40608" y="745808"/>
                      <a:pt x="0" y="705200"/>
                      <a:pt x="0" y="655108"/>
                    </a:cubicBezTo>
                    <a:lnTo>
                      <a:pt x="0" y="98508"/>
                    </a:lnTo>
                    <a:cubicBezTo>
                      <a:pt x="0" y="48416"/>
                      <a:pt x="40608" y="7808"/>
                      <a:pt x="90700" y="7808"/>
                    </a:cubicBezTo>
                    <a:lnTo>
                      <a:pt x="683404" y="5215"/>
                    </a:lnTo>
                    <a:lnTo>
                      <a:pt x="683421" y="3175"/>
                    </a:lnTo>
                    <a:close/>
                  </a:path>
                </a:pathLst>
              </a:custGeom>
              <a:gradFill>
                <a:gsLst>
                  <a:gs pos="0">
                    <a:srgbClr val="B95011"/>
                  </a:gs>
                  <a:gs pos="50000">
                    <a:srgbClr val="E5640A"/>
                  </a:gs>
                  <a:gs pos="100000">
                    <a:srgbClr val="F56C09"/>
                  </a:gs>
                </a:gsLst>
                <a:lin ang="8100000" scaled="1"/>
              </a:gradFill>
              <a:ln>
                <a:noFill/>
              </a:ln>
              <a:effectLst>
                <a:innerShdw blurRad="139700" dist="50800">
                  <a:srgbClr val="B95011">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矩形 47">
              <a:extLst>
                <a:ext uri="{FF2B5EF4-FFF2-40B4-BE49-F238E27FC236}">
                  <a16:creationId xmlns:a16="http://schemas.microsoft.com/office/drawing/2014/main" xmlns="" id="{27B8CFA3-327F-4E93-8D49-4D768CE0CF1D}"/>
                </a:ext>
              </a:extLst>
            </p:cNvPr>
            <p:cNvSpPr/>
            <p:nvPr/>
          </p:nvSpPr>
          <p:spPr>
            <a:xfrm>
              <a:off x="2743393" y="2218317"/>
              <a:ext cx="707245"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rPr>
                <a:t>IV</a:t>
              </a:r>
              <a:endParaRPr kumimoji="0" lang="en-US" altLang="zh-TW"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lgerian" pitchFamily="82" charset="0"/>
                <a:ea typeface="DFPLiKingHei-XB" pitchFamily="34" charset="-120"/>
                <a:cs typeface="+mn-cs"/>
              </a:endParaRPr>
            </a:p>
          </p:txBody>
        </p:sp>
      </p:grpSp>
    </p:spTree>
    <p:extLst>
      <p:ext uri="{BB962C8B-B14F-4D97-AF65-F5344CB8AC3E}">
        <p14:creationId xmlns:p14="http://schemas.microsoft.com/office/powerpoint/2010/main" val="223965285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Box 16"/>
          <p:cNvSpPr txBox="1">
            <a:spLocks noChangeArrowheads="1"/>
          </p:cNvSpPr>
          <p:nvPr/>
        </p:nvSpPr>
        <p:spPr bwMode="gray">
          <a:xfrm>
            <a:off x="2269878" y="4954582"/>
            <a:ext cx="5950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3200" b="1" i="0" u="none" strike="noStrike" kern="1200" cap="none" spc="0" normalizeH="0" baseline="0" noProof="0" dirty="0" smtClean="0">
                <a:ln>
                  <a:noFill/>
                </a:ln>
                <a:solidFill>
                  <a:srgbClr val="FFFFFF"/>
                </a:solidFill>
                <a:effectLst/>
                <a:uLnTx/>
                <a:uFillTx/>
                <a:latin typeface="微軟正黑體" panose="020B0604030504040204" pitchFamily="34" charset="-120"/>
                <a:ea typeface="微軟正黑體" panose="020B0604030504040204" pitchFamily="34" charset="-120"/>
                <a:cs typeface="+mn-cs"/>
              </a:rPr>
              <a:t>貳</a:t>
            </a:r>
            <a:endParaRPr kumimoji="0" lang="en-US" altLang="zh-TW" sz="3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sp>
        <p:nvSpPr>
          <p:cNvPr id="34" name="投影片編號版面配置區 1"/>
          <p:cNvSpPr txBox="1"/>
          <p:nvPr/>
        </p:nvSpPr>
        <p:spPr>
          <a:xfrm>
            <a:off x="6734180" y="6544584"/>
            <a:ext cx="2133600" cy="365125"/>
          </a:xfrm>
          <a:prstGeom prst="rect">
            <a:avLst/>
          </a:prstGeom>
        </p:spPr>
        <p:txBody>
          <a:bodyPr vert="horz" lIns="91440" tIns="45720" rIns="91440" bIns="45720" rtlCol="0" anchor="ctr"/>
          <a:lstStyle>
            <a:defPPr>
              <a:defRPr lang="zh-TW"/>
            </a:defPPr>
            <a:lvl1pPr marL="0" algn="r" defTabSz="91440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575D70-F6BF-4F6A-854C-F4AEC3E1F4B4}" type="slidenum">
              <a:rPr kumimoji="0" lang="zh-CN" altLang="en-US" sz="1400" b="1" i="0" u="none" strike="noStrike" kern="1200" cap="none" spc="0" normalizeH="0" baseline="0" noProof="0" smtClean="0">
                <a:ln>
                  <a:noFill/>
                </a:ln>
                <a:solidFill>
                  <a:prstClr val="white"/>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zh-CN" altLang="en-US" sz="14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0" name="群組 9"/>
          <p:cNvGrpSpPr/>
          <p:nvPr/>
        </p:nvGrpSpPr>
        <p:grpSpPr>
          <a:xfrm>
            <a:off x="-288000" y="180000"/>
            <a:ext cx="9755837" cy="6125487"/>
            <a:chOff x="0" y="180000"/>
            <a:chExt cx="9755837" cy="6125487"/>
          </a:xfrm>
        </p:grpSpPr>
        <p:grpSp>
          <p:nvGrpSpPr>
            <p:cNvPr id="8" name="群組 7"/>
            <p:cNvGrpSpPr/>
            <p:nvPr/>
          </p:nvGrpSpPr>
          <p:grpSpPr>
            <a:xfrm>
              <a:off x="0" y="180000"/>
              <a:ext cx="3902074" cy="6125487"/>
              <a:chOff x="0" y="180000"/>
              <a:chExt cx="3902074" cy="6125487"/>
            </a:xfrm>
          </p:grpSpPr>
          <p:grpSp>
            <p:nvGrpSpPr>
              <p:cNvPr id="7" name="群組 6"/>
              <p:cNvGrpSpPr/>
              <p:nvPr/>
            </p:nvGrpSpPr>
            <p:grpSpPr>
              <a:xfrm>
                <a:off x="0" y="180000"/>
                <a:ext cx="1951037" cy="6125487"/>
                <a:chOff x="0" y="0"/>
                <a:chExt cx="1951037" cy="6125487"/>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1951037"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群組 65"/>
            <p:cNvGrpSpPr/>
            <p:nvPr/>
          </p:nvGrpSpPr>
          <p:grpSpPr>
            <a:xfrm>
              <a:off x="3902400" y="180000"/>
              <a:ext cx="1951037" cy="6125487"/>
              <a:chOff x="0" y="0"/>
              <a:chExt cx="1951037" cy="6125487"/>
            </a:xfrm>
          </p:grpSpPr>
          <p:pic>
            <p:nvPicPr>
              <p:cNvPr id="70"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群組 8"/>
            <p:cNvGrpSpPr/>
            <p:nvPr/>
          </p:nvGrpSpPr>
          <p:grpSpPr>
            <a:xfrm>
              <a:off x="5853600" y="1080000"/>
              <a:ext cx="1951037" cy="4325487"/>
              <a:chOff x="5853600" y="1080000"/>
              <a:chExt cx="1951037" cy="4325487"/>
            </a:xfrm>
          </p:grpSpPr>
          <p:pic>
            <p:nvPicPr>
              <p:cNvPr id="6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10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28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5853600" y="468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群組 73"/>
            <p:cNvGrpSpPr/>
            <p:nvPr/>
          </p:nvGrpSpPr>
          <p:grpSpPr>
            <a:xfrm>
              <a:off x="7804800" y="180000"/>
              <a:ext cx="1951037" cy="6125487"/>
              <a:chOff x="0" y="0"/>
              <a:chExt cx="1951037" cy="6125487"/>
            </a:xfrm>
          </p:grpSpPr>
          <p:pic>
            <p:nvPicPr>
              <p:cNvPr id="75"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18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36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trans="15000" pressure="0"/>
                        </a14:imgEffect>
                      </a14:imgLayer>
                    </a14:imgProps>
                  </a:ext>
                  <a:ext uri="{28A0092B-C50C-407E-A947-70E740481C1C}">
                    <a14:useLocalDpi xmlns:a14="http://schemas.microsoft.com/office/drawing/2010/main" val="0"/>
                  </a:ext>
                </a:extLst>
              </a:blip>
              <a:srcRect/>
              <a:stretch>
                <a:fillRect/>
              </a:stretch>
            </p:blipFill>
            <p:spPr bwMode="auto">
              <a:xfrm>
                <a:off x="0" y="5400000"/>
                <a:ext cx="19510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 name="群組 36"/>
          <p:cNvGrpSpPr/>
          <p:nvPr/>
        </p:nvGrpSpPr>
        <p:grpSpPr>
          <a:xfrm>
            <a:off x="0" y="1440000"/>
            <a:ext cx="9144000" cy="3192999"/>
            <a:chOff x="0" y="1440000"/>
            <a:chExt cx="9144000" cy="3192999"/>
          </a:xfrm>
        </p:grpSpPr>
        <p:sp>
          <p:nvSpPr>
            <p:cNvPr id="38" name="矩形 37"/>
            <p:cNvSpPr>
              <a:spLocks/>
            </p:cNvSpPr>
            <p:nvPr/>
          </p:nvSpPr>
          <p:spPr>
            <a:xfrm>
              <a:off x="0" y="2160000"/>
              <a:ext cx="2880000" cy="2160000"/>
            </a:xfrm>
            <a:prstGeom prst="rect">
              <a:avLst/>
            </a:prstGeom>
            <a:gradFill flip="none" rotWithShape="1">
              <a:gsLst>
                <a:gs pos="0">
                  <a:schemeClr val="bg1"/>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9" name="矩形 38"/>
            <p:cNvSpPr>
              <a:spLocks/>
            </p:cNvSpPr>
            <p:nvPr/>
          </p:nvSpPr>
          <p:spPr>
            <a:xfrm>
              <a:off x="6264000" y="2160000"/>
              <a:ext cx="2880000" cy="2160000"/>
            </a:xfrm>
            <a:prstGeom prst="rect">
              <a:avLst/>
            </a:prstGeom>
            <a:gradFill flip="none" rotWithShape="1">
              <a:gsLst>
                <a:gs pos="0">
                  <a:schemeClr val="bg1"/>
                </a:gs>
                <a:gs pos="50000">
                  <a:schemeClr val="accent4">
                    <a:lumMod val="60000"/>
                    <a:lumOff val="40000"/>
                  </a:schemeClr>
                </a:gs>
                <a:gs pos="100000">
                  <a:schemeClr val="accent4">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pic>
          <p:nvPicPr>
            <p:cNvPr id="40" name="圖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4000" y="1440000"/>
              <a:ext cx="2908213" cy="2700000"/>
            </a:xfrm>
            <a:prstGeom prst="rect">
              <a:avLst/>
            </a:prstGeom>
          </p:spPr>
        </p:pic>
        <p:sp>
          <p:nvSpPr>
            <p:cNvPr id="41" name="文字方塊 40"/>
            <p:cNvSpPr txBox="1"/>
            <p:nvPr/>
          </p:nvSpPr>
          <p:spPr>
            <a:xfrm>
              <a:off x="2948030" y="3960000"/>
              <a:ext cx="30601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台灣電力工會</a:t>
              </a:r>
              <a:endParaRPr kumimoji="0" lang="zh-TW" alt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sp>
          <p:nvSpPr>
            <p:cNvPr id="42" name="文字方塊 41"/>
            <p:cNvSpPr txBox="1"/>
            <p:nvPr/>
          </p:nvSpPr>
          <p:spPr>
            <a:xfrm>
              <a:off x="2948030" y="4356000"/>
              <a:ext cx="30601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Taiwan Power Labor Union</a:t>
              </a:r>
              <a:endParaRPr kumimoji="0" lang="zh-TW" altLang="en-US" sz="1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endParaRPr>
            </a:p>
          </p:txBody>
        </p:sp>
      </p:grpSp>
      <p:sp>
        <p:nvSpPr>
          <p:cNvPr id="43" name="文字方塊 13"/>
          <p:cNvSpPr txBox="1">
            <a:spLocks noChangeArrowheads="1"/>
          </p:cNvSpPr>
          <p:nvPr/>
        </p:nvSpPr>
        <p:spPr bwMode="auto">
          <a:xfrm>
            <a:off x="0" y="4680000"/>
            <a:ext cx="9144000" cy="1754326"/>
          </a:xfrm>
          <a:prstGeom prst="rect">
            <a:avLst/>
          </a:prstGeom>
          <a:noFill/>
          <a:ln>
            <a:noFill/>
          </a:ln>
          <a:effectLst>
            <a:outerShdw blurRad="50800" dist="38100" dir="2700000" algn="tl" rotWithShape="0">
              <a:prstClr val="black">
                <a:alpha val="40000"/>
              </a:prstClr>
            </a:outerShdw>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charset="-120"/>
              </a:defRPr>
            </a:lvl9pPr>
          </a:lstStyle>
          <a:p>
            <a:pPr marL="0" marR="0" lvl="0" indent="0" algn="ctr"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zh-TW" altLang="en-US" sz="5400" b="1" i="0" u="none" strike="noStrike" kern="120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報告結束</a:t>
            </a:r>
            <a:endParaRPr kumimoji="0" lang="en-US" altLang="zh-TW" sz="5400" b="1" i="0" u="none" strike="noStrike" kern="1200" cap="none" spc="0" normalizeH="0" baseline="0" noProof="0" dirty="0" smtClean="0">
              <a:ln>
                <a:noFill/>
              </a:ln>
              <a:solidFill>
                <a:srgbClr val="00B0F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TW" alt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敬請指教</a:t>
            </a:r>
          </a:p>
        </p:txBody>
      </p:sp>
      <p:grpSp>
        <p:nvGrpSpPr>
          <p:cNvPr id="44" name="群組 43"/>
          <p:cNvGrpSpPr>
            <a:grpSpLocks noChangeAspect="1"/>
          </p:cNvGrpSpPr>
          <p:nvPr/>
        </p:nvGrpSpPr>
        <p:grpSpPr>
          <a:xfrm>
            <a:off x="7596338" y="6193839"/>
            <a:ext cx="1246155" cy="360000"/>
            <a:chOff x="242284" y="5394695"/>
            <a:chExt cx="4285714" cy="1238095"/>
          </a:xfrm>
        </p:grpSpPr>
        <p:pic>
          <p:nvPicPr>
            <p:cNvPr id="45" name="圖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7522" y="5613743"/>
              <a:ext cx="2990476" cy="800000"/>
            </a:xfrm>
            <a:prstGeom prst="rect">
              <a:avLst/>
            </a:prstGeom>
          </p:spPr>
        </p:pic>
        <p:pic>
          <p:nvPicPr>
            <p:cNvPr id="46" name="圖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284" y="5394695"/>
              <a:ext cx="1295238" cy="1238095"/>
            </a:xfrm>
            <a:prstGeom prst="rect">
              <a:avLst/>
            </a:prstGeom>
          </p:spPr>
        </p:pic>
      </p:grpSp>
    </p:spTree>
    <p:extLst>
      <p:ext uri="{BB962C8B-B14F-4D97-AF65-F5344CB8AC3E}">
        <p14:creationId xmlns:p14="http://schemas.microsoft.com/office/powerpoint/2010/main" val="416493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theme/theme1.xml><?xml version="1.0" encoding="utf-8"?>
<a:theme xmlns:a="http://schemas.openxmlformats.org/drawingml/2006/main" name="3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57181</TotalTime>
  <Words>8340</Words>
  <Application>Microsoft Office PowerPoint</Application>
  <PresentationFormat>如螢幕大小 (4:3)</PresentationFormat>
  <Paragraphs>1068</Paragraphs>
  <Slides>83</Slides>
  <Notes>83</Notes>
  <HiddenSlides>0</HiddenSlides>
  <MMClips>0</MMClips>
  <ScaleCrop>false</ScaleCrop>
  <HeadingPairs>
    <vt:vector size="6" baseType="variant">
      <vt:variant>
        <vt:lpstr>使用字型</vt:lpstr>
      </vt:variant>
      <vt:variant>
        <vt:i4>13</vt:i4>
      </vt:variant>
      <vt:variant>
        <vt:lpstr>佈景主題</vt:lpstr>
      </vt:variant>
      <vt:variant>
        <vt:i4>2</vt:i4>
      </vt:variant>
      <vt:variant>
        <vt:lpstr>投影片標題</vt:lpstr>
      </vt:variant>
      <vt:variant>
        <vt:i4>83</vt:i4>
      </vt:variant>
    </vt:vector>
  </HeadingPairs>
  <TitlesOfParts>
    <vt:vector size="98" baseType="lpstr">
      <vt:lpstr>Aharoni</vt:lpstr>
      <vt:lpstr>DFPLiKingHei-XB</vt:lpstr>
      <vt:lpstr>宋体</vt:lpstr>
      <vt:lpstr>宋体</vt:lpstr>
      <vt:lpstr>微軟正黑體</vt:lpstr>
      <vt:lpstr>新細明體</vt:lpstr>
      <vt:lpstr>標楷體</vt:lpstr>
      <vt:lpstr>Algerian</vt:lpstr>
      <vt:lpstr>Arial</vt:lpstr>
      <vt:lpstr>Arial Rounded MT Bold</vt:lpstr>
      <vt:lpstr>Calibri</vt:lpstr>
      <vt:lpstr>Cooper Black</vt:lpstr>
      <vt:lpstr>Wingdings</vt:lpstr>
      <vt:lpstr>3_Office 佈景主題</vt:lpstr>
      <vt:lpstr>4_Office 佈景主題</vt:lpstr>
      <vt:lpstr>     勞資實務 漫談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初探 電業自由化及 電業法修正 可能走向</dc:title>
  <dc:creator>李思佳</dc:creator>
  <cp:lastModifiedBy>蕭信義</cp:lastModifiedBy>
  <cp:revision>2281</cp:revision>
  <cp:lastPrinted>2017-10-18T04:05:12Z</cp:lastPrinted>
  <dcterms:created xsi:type="dcterms:W3CDTF">2016-01-20T02:54:00Z</dcterms:created>
  <dcterms:modified xsi:type="dcterms:W3CDTF">2019-08-28T01:19:20Z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