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4" r:id="rId1"/>
    <p:sldMasterId id="2147483696" r:id="rId2"/>
    <p:sldMasterId id="2147483708" r:id="rId3"/>
  </p:sldMasterIdLst>
  <p:notesMasterIdLst>
    <p:notesMasterId r:id="rId68"/>
  </p:notesMasterIdLst>
  <p:handoutMasterIdLst>
    <p:handoutMasterId r:id="rId69"/>
  </p:handoutMasterIdLst>
  <p:sldIdLst>
    <p:sldId id="1247" r:id="rId4"/>
    <p:sldId id="1196" r:id="rId5"/>
    <p:sldId id="1253" r:id="rId6"/>
    <p:sldId id="1258" r:id="rId7"/>
    <p:sldId id="1275" r:id="rId8"/>
    <p:sldId id="1276" r:id="rId9"/>
    <p:sldId id="1255" r:id="rId10"/>
    <p:sldId id="1256" r:id="rId11"/>
    <p:sldId id="1234" r:id="rId12"/>
    <p:sldId id="1236" r:id="rId13"/>
    <p:sldId id="1257" r:id="rId14"/>
    <p:sldId id="1235" r:id="rId15"/>
    <p:sldId id="1237" r:id="rId16"/>
    <p:sldId id="1242" r:id="rId17"/>
    <p:sldId id="1252" r:id="rId18"/>
    <p:sldId id="1183" r:id="rId19"/>
    <p:sldId id="1184" r:id="rId20"/>
    <p:sldId id="1268" r:id="rId21"/>
    <p:sldId id="1269" r:id="rId22"/>
    <p:sldId id="1273" r:id="rId23"/>
    <p:sldId id="1274" r:id="rId24"/>
    <p:sldId id="1264" r:id="rId25"/>
    <p:sldId id="1263" r:id="rId26"/>
    <p:sldId id="1265" r:id="rId27"/>
    <p:sldId id="1266" r:id="rId28"/>
    <p:sldId id="1267" r:id="rId29"/>
    <p:sldId id="1201" r:id="rId30"/>
    <p:sldId id="1202" r:id="rId31"/>
    <p:sldId id="1188" r:id="rId32"/>
    <p:sldId id="1203" r:id="rId33"/>
    <p:sldId id="1204" r:id="rId34"/>
    <p:sldId id="1205" r:id="rId35"/>
    <p:sldId id="1206" r:id="rId36"/>
    <p:sldId id="1230" r:id="rId37"/>
    <p:sldId id="1207" r:id="rId38"/>
    <p:sldId id="1216" r:id="rId39"/>
    <p:sldId id="1217" r:id="rId40"/>
    <p:sldId id="1231" r:id="rId41"/>
    <p:sldId id="1218" r:id="rId42"/>
    <p:sldId id="1219" r:id="rId43"/>
    <p:sldId id="1220" r:id="rId44"/>
    <p:sldId id="1221" r:id="rId45"/>
    <p:sldId id="1222" r:id="rId46"/>
    <p:sldId id="1223" r:id="rId47"/>
    <p:sldId id="1224" r:id="rId48"/>
    <p:sldId id="1225" r:id="rId49"/>
    <p:sldId id="1226" r:id="rId50"/>
    <p:sldId id="1227" r:id="rId51"/>
    <p:sldId id="1260" r:id="rId52"/>
    <p:sldId id="1228" r:id="rId53"/>
    <p:sldId id="1229" r:id="rId54"/>
    <p:sldId id="1214" r:id="rId55"/>
    <p:sldId id="1208" r:id="rId56"/>
    <p:sldId id="1209" r:id="rId57"/>
    <p:sldId id="1261" r:id="rId58"/>
    <p:sldId id="1210" r:id="rId59"/>
    <p:sldId id="1262" r:id="rId60"/>
    <p:sldId id="1211" r:id="rId61"/>
    <p:sldId id="1254" r:id="rId62"/>
    <p:sldId id="1248" r:id="rId63"/>
    <p:sldId id="1249" r:id="rId64"/>
    <p:sldId id="1250" r:id="rId65"/>
    <p:sldId id="1213" r:id="rId66"/>
    <p:sldId id="890" r:id="rId67"/>
  </p:sldIdLst>
  <p:sldSz cx="9144000" cy="6858000" type="screen4x3"/>
  <p:notesSz cx="6807200" cy="9939338"/>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9ED600"/>
    <a:srgbClr val="FF7C80"/>
    <a:srgbClr val="D9D9D9"/>
    <a:srgbClr val="4D4D4D"/>
    <a:srgbClr val="595959"/>
    <a:srgbClr val="0000FF"/>
    <a:srgbClr val="3333CC"/>
    <a:srgbClr val="CC3300"/>
    <a:srgbClr val="FDE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528" autoAdjust="0"/>
  </p:normalViewPr>
  <p:slideViewPr>
    <p:cSldViewPr>
      <p:cViewPr varScale="1">
        <p:scale>
          <a:sx n="102" d="100"/>
          <a:sy n="102" d="100"/>
        </p:scale>
        <p:origin x="188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50263" cy="4968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55349" y="0"/>
            <a:ext cx="2950263" cy="496888"/>
          </a:xfrm>
          <a:prstGeom prst="rect">
            <a:avLst/>
          </a:prstGeom>
        </p:spPr>
        <p:txBody>
          <a:bodyPr vert="horz" lIns="91440" tIns="45720" rIns="91440" bIns="45720" rtlCol="0"/>
          <a:lstStyle>
            <a:lvl1pPr algn="r">
              <a:defRPr sz="1200"/>
            </a:lvl1pPr>
          </a:lstStyle>
          <a:p>
            <a:fld id="{B1411777-6A1B-487D-9E35-09807AD974CF}" type="datetimeFigureOut">
              <a:rPr lang="zh-TW" altLang="en-US" smtClean="0"/>
              <a:t>2019/8/14</a:t>
            </a:fld>
            <a:endParaRPr lang="zh-TW" altLang="en-US"/>
          </a:p>
        </p:txBody>
      </p:sp>
      <p:sp>
        <p:nvSpPr>
          <p:cNvPr id="4" name="頁尾版面配置區 3"/>
          <p:cNvSpPr>
            <a:spLocks noGrp="1"/>
          </p:cNvSpPr>
          <p:nvPr>
            <p:ph type="ftr" sz="quarter" idx="2"/>
          </p:nvPr>
        </p:nvSpPr>
        <p:spPr>
          <a:xfrm>
            <a:off x="0" y="9440864"/>
            <a:ext cx="2950263" cy="4968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55349" y="9440864"/>
            <a:ext cx="2950263" cy="496887"/>
          </a:xfrm>
          <a:prstGeom prst="rect">
            <a:avLst/>
          </a:prstGeom>
        </p:spPr>
        <p:txBody>
          <a:bodyPr vert="horz" lIns="91440" tIns="45720" rIns="91440" bIns="45720" rtlCol="0" anchor="b"/>
          <a:lstStyle>
            <a:lvl1pPr algn="r">
              <a:defRPr sz="1200"/>
            </a:lvl1pPr>
          </a:lstStyle>
          <a:p>
            <a:fld id="{93A2E7DC-460D-4CB3-A20D-9D5309EE4242}" type="slidenum">
              <a:rPr lang="zh-TW" altLang="en-US" smtClean="0"/>
              <a:t>‹#›</a:t>
            </a:fld>
            <a:endParaRPr lang="zh-TW" altLang="en-US"/>
          </a:p>
        </p:txBody>
      </p:sp>
    </p:spTree>
    <p:extLst>
      <p:ext uri="{BB962C8B-B14F-4D97-AF65-F5344CB8AC3E}">
        <p14:creationId xmlns:p14="http://schemas.microsoft.com/office/powerpoint/2010/main" val="36414575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2" y="4"/>
            <a:ext cx="2949787" cy="496967"/>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55840" y="4"/>
            <a:ext cx="2949787" cy="496967"/>
          </a:xfrm>
          <a:prstGeom prst="rect">
            <a:avLst/>
          </a:prstGeom>
        </p:spPr>
        <p:txBody>
          <a:bodyPr vert="horz" lIns="91440" tIns="45720" rIns="91440" bIns="45720" rtlCol="0"/>
          <a:lstStyle>
            <a:lvl1pPr algn="r">
              <a:defRPr sz="1200"/>
            </a:lvl1pPr>
          </a:lstStyle>
          <a:p>
            <a:fld id="{24098F61-433F-498F-BC65-539FEA3D32B7}" type="datetimeFigureOut">
              <a:rPr lang="zh-TW" altLang="en-US" smtClean="0"/>
              <a:t>2019/8/14</a:t>
            </a:fld>
            <a:endParaRPr lang="zh-TW" altLang="en-US"/>
          </a:p>
        </p:txBody>
      </p:sp>
      <p:sp>
        <p:nvSpPr>
          <p:cNvPr id="4" name="投影片圖像版面配置區 3"/>
          <p:cNvSpPr>
            <a:spLocks noGrp="1" noRot="1" noChangeAspect="1"/>
          </p:cNvSpPr>
          <p:nvPr>
            <p:ph type="sldImg" idx="2"/>
          </p:nvPr>
        </p:nvSpPr>
        <p:spPr>
          <a:xfrm>
            <a:off x="919163" y="746125"/>
            <a:ext cx="4968875" cy="3725863"/>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0721" y="4721186"/>
            <a:ext cx="5445760" cy="4472702"/>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2" y="9440650"/>
            <a:ext cx="2949787" cy="49696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5840" y="9440650"/>
            <a:ext cx="2949787" cy="496967"/>
          </a:xfrm>
          <a:prstGeom prst="rect">
            <a:avLst/>
          </a:prstGeom>
        </p:spPr>
        <p:txBody>
          <a:bodyPr vert="horz" lIns="91440" tIns="45720" rIns="91440" bIns="45720" rtlCol="0" anchor="b"/>
          <a:lstStyle>
            <a:lvl1pPr algn="r">
              <a:defRPr sz="1200"/>
            </a:lvl1pPr>
          </a:lstStyle>
          <a:p>
            <a:fld id="{6FEFC9F2-E5F7-4ACC-A7C1-47ED33836321}" type="slidenum">
              <a:rPr lang="zh-TW" altLang="en-US" smtClean="0"/>
              <a:t>‹#›</a:t>
            </a:fld>
            <a:endParaRPr lang="zh-TW" altLang="en-US"/>
          </a:p>
        </p:txBody>
      </p:sp>
    </p:spTree>
    <p:extLst>
      <p:ext uri="{BB962C8B-B14F-4D97-AF65-F5344CB8AC3E}">
        <p14:creationId xmlns:p14="http://schemas.microsoft.com/office/powerpoint/2010/main" val="1941242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EFC9F2-E5F7-4ACC-A7C1-47ED33836321}"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690691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144428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508010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068509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39152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414210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933505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387766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7383660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809207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279308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6222299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5994760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3891637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2347447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2316548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7196506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191942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8139859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1947894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4264491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5728032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8830558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945502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776001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3230623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1894543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0741571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0303804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1039952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4204867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6759395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372035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3842258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086275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4233206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3491099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3235867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41317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5757837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153392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6639144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4693114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0854537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3906881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6258866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4122130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3682436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4461259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9209895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780613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40249650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913745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7072180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8694872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0353199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6909821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7999722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7990246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3705705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99032338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71475470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89679613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fld id="{A91C3B42-56DE-475F-A81E-0D3698782967}" type="slidenum">
              <a:rPr lang="zh-TW" altLang="en-US" smtClean="0">
                <a:solidFill>
                  <a:prstClr val="black"/>
                </a:solidFill>
              </a:rPr>
              <a:pPr/>
              <a:t>64</a:t>
            </a:fld>
            <a:endParaRPr lang="zh-TW" altLang="en-US">
              <a:solidFill>
                <a:prstClr val="black"/>
              </a:solidFill>
            </a:endParaRPr>
          </a:p>
        </p:txBody>
      </p:sp>
    </p:spTree>
    <p:extLst>
      <p:ext uri="{BB962C8B-B14F-4D97-AF65-F5344CB8AC3E}">
        <p14:creationId xmlns:p14="http://schemas.microsoft.com/office/powerpoint/2010/main" val="2931532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7"/>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507566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757002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12"/>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672476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221678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8" name="頁尾版面配置區 7"/>
          <p:cNvSpPr>
            <a:spLocks noGrp="1"/>
          </p:cNvSpPr>
          <p:nvPr>
            <p:ph type="ftr" sz="quarter" idx="11"/>
          </p:nvPr>
        </p:nvSpPr>
        <p:spPr/>
        <p:txBody>
          <a:bodyPr/>
          <a:lstStyle/>
          <a:p>
            <a:endParaRPr lang="zh-TW" altLang="en-US">
              <a:solidFill>
                <a:prstClr val="black">
                  <a:tint val="75000"/>
                </a:prstClr>
              </a:solidFill>
            </a:endParaRPr>
          </a:p>
        </p:txBody>
      </p:sp>
      <p:sp>
        <p:nvSpPr>
          <p:cNvPr id="9" name="投影片編號版面配置區 8"/>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665758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4" name="頁尾版面配置區 3"/>
          <p:cNvSpPr>
            <a:spLocks noGrp="1"/>
          </p:cNvSpPr>
          <p:nvPr>
            <p:ph type="ftr" sz="quarter" idx="11"/>
          </p:nvPr>
        </p:nvSpPr>
        <p:spPr/>
        <p:txBody>
          <a:bodyPr/>
          <a:lstStyle/>
          <a:p>
            <a:endParaRPr lang="zh-TW" altLang="en-US">
              <a:solidFill>
                <a:prstClr val="black">
                  <a:tint val="75000"/>
                </a:prstClr>
              </a:solidFill>
            </a:endParaRPr>
          </a:p>
        </p:txBody>
      </p:sp>
      <p:sp>
        <p:nvSpPr>
          <p:cNvPr id="5" name="投影片編號版面配置區 4"/>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4214972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3" name="頁尾版面配置區 2"/>
          <p:cNvSpPr>
            <a:spLocks noGrp="1"/>
          </p:cNvSpPr>
          <p:nvPr>
            <p:ph type="ftr" sz="quarter" idx="11"/>
          </p:nvPr>
        </p:nvSpPr>
        <p:spPr/>
        <p:txBody>
          <a:bodyPr/>
          <a:lstStyle/>
          <a:p>
            <a:endParaRPr lang="zh-TW" altLang="en-US">
              <a:solidFill>
                <a:prstClr val="black">
                  <a:tint val="75000"/>
                </a:prstClr>
              </a:solidFill>
            </a:endParaRPr>
          </a:p>
        </p:txBody>
      </p:sp>
      <p:sp>
        <p:nvSpPr>
          <p:cNvPr id="4" name="投影片編號版面配置區 3"/>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4176017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840755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732137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771667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50"/>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50"/>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14330510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0442436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40888190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1949565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202013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8" name="頁尾版面配置區 7"/>
          <p:cNvSpPr>
            <a:spLocks noGrp="1"/>
          </p:cNvSpPr>
          <p:nvPr>
            <p:ph type="ftr" sz="quarter" idx="11"/>
          </p:nvPr>
        </p:nvSpPr>
        <p:spPr/>
        <p:txBody>
          <a:bodyPr/>
          <a:lstStyle/>
          <a:p>
            <a:endParaRPr lang="zh-TW" altLang="en-US">
              <a:solidFill>
                <a:prstClr val="black">
                  <a:tint val="75000"/>
                </a:prstClr>
              </a:solidFill>
            </a:endParaRPr>
          </a:p>
        </p:txBody>
      </p:sp>
      <p:sp>
        <p:nvSpPr>
          <p:cNvPr id="9" name="投影片編號版面配置區 8"/>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1557683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4" name="頁尾版面配置區 3"/>
          <p:cNvSpPr>
            <a:spLocks noGrp="1"/>
          </p:cNvSpPr>
          <p:nvPr>
            <p:ph type="ftr" sz="quarter" idx="11"/>
          </p:nvPr>
        </p:nvSpPr>
        <p:spPr/>
        <p:txBody>
          <a:bodyPr/>
          <a:lstStyle/>
          <a:p>
            <a:endParaRPr lang="zh-TW" altLang="en-US">
              <a:solidFill>
                <a:prstClr val="black">
                  <a:tint val="75000"/>
                </a:prstClr>
              </a:solidFill>
            </a:endParaRPr>
          </a:p>
        </p:txBody>
      </p:sp>
      <p:sp>
        <p:nvSpPr>
          <p:cNvPr id="5" name="投影片編號版面配置區 4"/>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650265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3" name="頁尾版面配置區 2"/>
          <p:cNvSpPr>
            <a:spLocks noGrp="1"/>
          </p:cNvSpPr>
          <p:nvPr>
            <p:ph type="ftr" sz="quarter" idx="11"/>
          </p:nvPr>
        </p:nvSpPr>
        <p:spPr/>
        <p:txBody>
          <a:bodyPr/>
          <a:lstStyle/>
          <a:p>
            <a:endParaRPr lang="zh-TW" altLang="en-US">
              <a:solidFill>
                <a:prstClr val="black">
                  <a:tint val="75000"/>
                </a:prstClr>
              </a:solidFill>
            </a:endParaRPr>
          </a:p>
        </p:txBody>
      </p:sp>
      <p:sp>
        <p:nvSpPr>
          <p:cNvPr id="4" name="投影片編號版面配置區 3"/>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40900666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8623626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6957653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3228826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981179838"/>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3409362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4438367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9890140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5154261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8" name="頁尾版面配置區 7"/>
          <p:cNvSpPr>
            <a:spLocks noGrp="1"/>
          </p:cNvSpPr>
          <p:nvPr>
            <p:ph type="ftr" sz="quarter" idx="11"/>
          </p:nvPr>
        </p:nvSpPr>
        <p:spPr/>
        <p:txBody>
          <a:bodyPr/>
          <a:lstStyle/>
          <a:p>
            <a:endParaRPr lang="zh-TW" altLang="en-US">
              <a:solidFill>
                <a:prstClr val="black">
                  <a:tint val="75000"/>
                </a:prstClr>
              </a:solidFill>
            </a:endParaRPr>
          </a:p>
        </p:txBody>
      </p:sp>
      <p:sp>
        <p:nvSpPr>
          <p:cNvPr id="9" name="投影片編號版面配置區 8"/>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3623917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4" name="頁尾版面配置區 3"/>
          <p:cNvSpPr>
            <a:spLocks noGrp="1"/>
          </p:cNvSpPr>
          <p:nvPr>
            <p:ph type="ftr" sz="quarter" idx="11"/>
          </p:nvPr>
        </p:nvSpPr>
        <p:spPr/>
        <p:txBody>
          <a:bodyPr/>
          <a:lstStyle/>
          <a:p>
            <a:endParaRPr lang="zh-TW" altLang="en-US">
              <a:solidFill>
                <a:prstClr val="black">
                  <a:tint val="75000"/>
                </a:prstClr>
              </a:solidFill>
            </a:endParaRPr>
          </a:p>
        </p:txBody>
      </p:sp>
      <p:sp>
        <p:nvSpPr>
          <p:cNvPr id="5" name="投影片編號版面配置區 4"/>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6887204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3" name="頁尾版面配置區 2"/>
          <p:cNvSpPr>
            <a:spLocks noGrp="1"/>
          </p:cNvSpPr>
          <p:nvPr>
            <p:ph type="ftr" sz="quarter" idx="11"/>
          </p:nvPr>
        </p:nvSpPr>
        <p:spPr/>
        <p:txBody>
          <a:bodyPr/>
          <a:lstStyle/>
          <a:p>
            <a:endParaRPr lang="zh-TW" altLang="en-US">
              <a:solidFill>
                <a:prstClr val="black">
                  <a:tint val="75000"/>
                </a:prstClr>
              </a:solidFill>
            </a:endParaRPr>
          </a:p>
        </p:txBody>
      </p:sp>
      <p:sp>
        <p:nvSpPr>
          <p:cNvPr id="4" name="投影片編號版面配置區 3"/>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6055979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4476134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6346528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0480387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58857707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6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5" name="頁尾版面配置區 4"/>
          <p:cNvSpPr>
            <a:spLocks noGrp="1"/>
          </p:cNvSpPr>
          <p:nvPr>
            <p:ph type="ftr" sz="quarter" idx="3"/>
          </p:nvPr>
        </p:nvSpPr>
        <p:spPr>
          <a:xfrm>
            <a:off x="3124200" y="635636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solidFill>
                <a:prstClr val="black">
                  <a:tint val="75000"/>
                </a:prstClr>
              </a:solidFill>
            </a:endParaRPr>
          </a:p>
        </p:txBody>
      </p:sp>
      <p:sp>
        <p:nvSpPr>
          <p:cNvPr id="6" name="投影片編號版面配置區 5"/>
          <p:cNvSpPr>
            <a:spLocks noGrp="1"/>
          </p:cNvSpPr>
          <p:nvPr>
            <p:ph type="sldNum" sz="quarter" idx="4"/>
          </p:nvPr>
        </p:nvSpPr>
        <p:spPr>
          <a:xfrm>
            <a:off x="6553200" y="635636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5401749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solidFill>
                <a:prstClr val="black">
                  <a:tint val="75000"/>
                </a:prstClr>
              </a:solidFill>
            </a:endParaRPr>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425758057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88AEFA-5144-41D5-A76A-23B8AA19CC4C}" type="datetimeFigureOut">
              <a:rPr lang="zh-TW" altLang="en-US" smtClean="0">
                <a:solidFill>
                  <a:prstClr val="black">
                    <a:tint val="75000"/>
                  </a:prstClr>
                </a:solidFill>
              </a:rPr>
              <a:pPr/>
              <a:t>2019/8/14</a:t>
            </a:fld>
            <a:endParaRPr lang="zh-TW" altLang="en-US">
              <a:solidFill>
                <a:prstClr val="black">
                  <a:tint val="75000"/>
                </a:prstClr>
              </a:solidFill>
            </a:endParaRPr>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solidFill>
                <a:prstClr val="black">
                  <a:tint val="75000"/>
                </a:prstClr>
              </a:solidFill>
            </a:endParaRPr>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97778399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jpe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jpeg"/><Relationship Id="rId2" Type="http://schemas.openxmlformats.org/officeDocument/2006/relationships/notesSlide" Target="../notesSlides/notesSlide7.xml"/><Relationship Id="rId16"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1.jpeg"/><Relationship Id="rId5" Type="http://schemas.openxmlformats.org/officeDocument/2006/relationships/image" Target="../media/image4.png"/><Relationship Id="rId15" Type="http://schemas.openxmlformats.org/officeDocument/2006/relationships/image" Target="../media/image15.jpeg"/><Relationship Id="rId10" Type="http://schemas.openxmlformats.org/officeDocument/2006/relationships/image" Target="../media/image10.jpg"/><Relationship Id="rId4" Type="http://schemas.microsoft.com/office/2007/relationships/hdphoto" Target="../media/hdphoto1.wdp"/><Relationship Id="rId9" Type="http://schemas.openxmlformats.org/officeDocument/2006/relationships/image" Target="../media/image9.jpeg"/><Relationship Id="rId14" Type="http://schemas.openxmlformats.org/officeDocument/2006/relationships/image" Target="../media/image14.jpeg"/></Relationships>
</file>

<file path=ppt/slides/_rels/slide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19.jpg"/><Relationship Id="rId4" Type="http://schemas.microsoft.com/office/2007/relationships/hdphoto" Target="../media/hdphoto1.wdp"/><Relationship Id="rId9" Type="http://schemas.openxmlformats.org/officeDocument/2006/relationships/image" Target="../media/image18.jpeg"/></Relationships>
</file>

<file path=ppt/slides/_rels/slide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22.jpeg"/><Relationship Id="rId4" Type="http://schemas.microsoft.com/office/2007/relationships/hdphoto" Target="../media/hdphoto1.wdp"/><Relationship Id="rId9" Type="http://schemas.openxmlformats.org/officeDocument/2006/relationships/image" Target="../media/image21.jpeg"/></Relationships>
</file>

<file path=ppt/slides/_rels/slide10.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26.jpeg"/><Relationship Id="rId5" Type="http://schemas.openxmlformats.org/officeDocument/2006/relationships/image" Target="../media/image4.png"/><Relationship Id="rId10" Type="http://schemas.openxmlformats.org/officeDocument/2006/relationships/image" Target="../media/image25.jpeg"/><Relationship Id="rId4" Type="http://schemas.microsoft.com/office/2007/relationships/hdphoto" Target="../media/hdphoto1.wdp"/><Relationship Id="rId9" Type="http://schemas.openxmlformats.org/officeDocument/2006/relationships/image" Target="../media/image24.jpeg"/></Relationships>
</file>

<file path=ppt/slides/_rels/slide11.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image" Target="../media/image3.png"/><Relationship Id="rId7" Type="http://schemas.openxmlformats.org/officeDocument/2006/relationships/image" Target="../media/image29.jpg"/><Relationship Id="rId12" Type="http://schemas.openxmlformats.org/officeDocument/2006/relationships/image" Target="../media/image34.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33.jpg"/><Relationship Id="rId5" Type="http://schemas.openxmlformats.org/officeDocument/2006/relationships/image" Target="../media/image4.png"/><Relationship Id="rId10" Type="http://schemas.openxmlformats.org/officeDocument/2006/relationships/image" Target="../media/image32.jpg"/><Relationship Id="rId4" Type="http://schemas.microsoft.com/office/2007/relationships/hdphoto" Target="../media/hdphoto1.wdp"/><Relationship Id="rId9" Type="http://schemas.openxmlformats.org/officeDocument/2006/relationships/image" Target="../media/image31.jp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8" Type="http://schemas.openxmlformats.org/officeDocument/2006/relationships/image" Target="../media/image37.jpg"/><Relationship Id="rId13" Type="http://schemas.openxmlformats.org/officeDocument/2006/relationships/image" Target="../media/image42.jpg"/><Relationship Id="rId3" Type="http://schemas.openxmlformats.org/officeDocument/2006/relationships/image" Target="../media/image3.png"/><Relationship Id="rId7" Type="http://schemas.openxmlformats.org/officeDocument/2006/relationships/image" Target="../media/image36.jpg"/><Relationship Id="rId12" Type="http://schemas.openxmlformats.org/officeDocument/2006/relationships/image" Target="../media/image41.jpg"/><Relationship Id="rId17" Type="http://schemas.openxmlformats.org/officeDocument/2006/relationships/image" Target="../media/image46.jpg"/><Relationship Id="rId2" Type="http://schemas.openxmlformats.org/officeDocument/2006/relationships/notesSlide" Target="../notesSlides/notesSlide34.xml"/><Relationship Id="rId16" Type="http://schemas.openxmlformats.org/officeDocument/2006/relationships/image" Target="../media/image45.jp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40.jpg"/><Relationship Id="rId5" Type="http://schemas.openxmlformats.org/officeDocument/2006/relationships/image" Target="../media/image5.png"/><Relationship Id="rId15" Type="http://schemas.openxmlformats.org/officeDocument/2006/relationships/image" Target="../media/image44.jpg"/><Relationship Id="rId10" Type="http://schemas.openxmlformats.org/officeDocument/2006/relationships/image" Target="../media/image39.jpg"/><Relationship Id="rId4" Type="http://schemas.openxmlformats.org/officeDocument/2006/relationships/image" Target="../media/image4.png"/><Relationship Id="rId9" Type="http://schemas.openxmlformats.org/officeDocument/2006/relationships/image" Target="../media/image38.jpg"/><Relationship Id="rId14" Type="http://schemas.openxmlformats.org/officeDocument/2006/relationships/image" Target="../media/image43.jp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7.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8" Type="http://schemas.openxmlformats.org/officeDocument/2006/relationships/image" Target="../media/image49.jpg"/><Relationship Id="rId3" Type="http://schemas.openxmlformats.org/officeDocument/2006/relationships/image" Target="../media/image3.png"/><Relationship Id="rId7" Type="http://schemas.openxmlformats.org/officeDocument/2006/relationships/image" Target="../media/image48.jp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50.jp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64.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51.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spect="1"/>
          </p:cNvSpPr>
          <p:nvPr/>
        </p:nvSpPr>
        <p:spPr>
          <a:xfrm>
            <a:off x="4788000" y="0"/>
            <a:ext cx="4053109"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 name="副標題 2"/>
          <p:cNvSpPr>
            <a:spLocks noGrp="1"/>
          </p:cNvSpPr>
          <p:nvPr>
            <p:ph type="subTitle" idx="1"/>
          </p:nvPr>
        </p:nvSpPr>
        <p:spPr>
          <a:xfrm>
            <a:off x="4787998" y="5220000"/>
            <a:ext cx="4032001" cy="1118402"/>
          </a:xfrm>
        </p:spPr>
        <p:txBody>
          <a:bodyPr>
            <a:normAutofit/>
          </a:bodyPr>
          <a:lstStyle/>
          <a:p>
            <a:r>
              <a:rPr lang="zh-TW" altLang="en-US"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勞資處</a:t>
            </a:r>
            <a:endParaRPr lang="en-US" altLang="zh-TW"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lvl="0"/>
            <a:r>
              <a:rPr lang="en-US" altLang="zh-TW"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108</a:t>
            </a:r>
            <a:r>
              <a:rPr lang="zh-TW" altLang="en-US"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 </a:t>
            </a:r>
            <a:r>
              <a:rPr lang="en-US" altLang="zh-TW"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a:t>
            </a:r>
            <a:r>
              <a:rPr lang="zh-TW" altLang="en-US"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 </a:t>
            </a:r>
            <a:r>
              <a:rPr lang="en-US" altLang="zh-TW"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8</a:t>
            </a:r>
            <a:r>
              <a:rPr lang="zh-TW" altLang="en-US"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 </a:t>
            </a:r>
            <a:r>
              <a:rPr lang="en-US" altLang="zh-TW"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a:t>
            </a:r>
            <a:r>
              <a:rPr lang="zh-TW" altLang="en-US"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 </a:t>
            </a:r>
            <a:r>
              <a:rPr lang="en-US" altLang="zh-TW"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15</a:t>
            </a:r>
            <a:endParaRPr lang="en-US" altLang="zh-TW" sz="2800" b="1" dirty="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endParaRPr>
          </a:p>
          <a:p>
            <a:endParaRPr lang="en-US" altLang="zh-TW" dirty="0" smtClean="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2" name="標題 1"/>
          <p:cNvSpPr>
            <a:spLocks noGrp="1"/>
          </p:cNvSpPr>
          <p:nvPr>
            <p:ph type="ctrTitle"/>
          </p:nvPr>
        </p:nvSpPr>
        <p:spPr>
          <a:xfrm>
            <a:off x="4796293" y="0"/>
            <a:ext cx="4036522" cy="3068960"/>
          </a:xfrm>
        </p:spPr>
        <p:txBody>
          <a:bodyPr>
            <a:normAutofit fontScale="90000"/>
          </a:bodyPr>
          <a:lstStyle/>
          <a:p>
            <a:pPr>
              <a:spcBef>
                <a:spcPts val="0"/>
              </a:spcBef>
            </a:pP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zh-TW" altLang="en-US" sz="5300" b="1" dirty="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職場霸凌</a:t>
            </a: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endParaRPr lang="zh-TW" altLang="en-US" sz="4800" b="1" dirty="0">
              <a:gradFill flip="none" rotWithShape="1">
                <a:gsLst>
                  <a:gs pos="0">
                    <a:srgbClr val="9BBB59">
                      <a:lumMod val="0"/>
                      <a:lumOff val="100000"/>
                    </a:srgbClr>
                  </a:gs>
                  <a:gs pos="35000">
                    <a:srgbClr val="9BBB59">
                      <a:lumMod val="0"/>
                      <a:lumOff val="100000"/>
                    </a:srgbClr>
                  </a:gs>
                  <a:gs pos="100000">
                    <a:schemeClr val="accent4">
                      <a:lumMod val="60000"/>
                      <a:lumOff val="4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13" name="圖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000" y="2952000"/>
            <a:ext cx="9522041" cy="2052000"/>
          </a:xfrm>
          <a:prstGeom prst="rect">
            <a:avLst/>
          </a:prstGeom>
          <a:effectLst>
            <a:softEdge rad="127000"/>
          </a:effectLst>
        </p:spPr>
      </p:pic>
      <p:pic>
        <p:nvPicPr>
          <p:cNvPr id="12" name="圖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0000" y="540000"/>
            <a:ext cx="2246084" cy="2160000"/>
          </a:xfrm>
          <a:prstGeom prst="ellipse">
            <a:avLst/>
          </a:prstGeom>
          <a:ln>
            <a:noFill/>
          </a:ln>
          <a:effectLst>
            <a:softEdge rad="112500"/>
          </a:effectLst>
        </p:spPr>
      </p:pic>
      <p:sp>
        <p:nvSpPr>
          <p:cNvPr id="5" name="文字方塊 4"/>
          <p:cNvSpPr txBox="1"/>
          <p:nvPr/>
        </p:nvSpPr>
        <p:spPr>
          <a:xfrm>
            <a:off x="0" y="5328000"/>
            <a:ext cx="4779706"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800" b="1" i="0" u="none" strike="noStrike" kern="1200" cap="none" spc="0" normalizeH="0" baseline="0" noProof="0" dirty="0" smtClean="0">
                <a:ln>
                  <a:noFill/>
                </a:ln>
                <a:gradFill flip="none" rotWithShape="1">
                  <a:gsLst>
                    <a:gs pos="0">
                      <a:srgbClr val="4F81BD">
                        <a:lumMod val="40000"/>
                        <a:lumOff val="60000"/>
                      </a:srgbClr>
                    </a:gs>
                    <a:gs pos="46000">
                      <a:srgbClr val="4F81BD">
                        <a:lumMod val="95000"/>
                        <a:lumOff val="5000"/>
                      </a:srgbClr>
                    </a:gs>
                    <a:gs pos="100000">
                      <a:srgbClr val="4F81BD">
                        <a:lumMod val="60000"/>
                      </a:srgbClr>
                    </a:gs>
                  </a:gsLst>
                  <a:path path="circle">
                    <a:fillToRect l="50000" t="130000" r="50000" b="-30000"/>
                  </a:path>
                  <a:tileRect/>
                </a:gra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台灣電力工會</a:t>
            </a:r>
            <a:endParaRPr kumimoji="0" lang="zh-TW" altLang="en-US" sz="4800" b="0" i="0" u="none" strike="noStrike" kern="1200" cap="none" spc="0" normalizeH="0" baseline="0" noProof="0" dirty="0">
              <a:ln>
                <a:noFill/>
              </a:ln>
              <a:gradFill flip="none" rotWithShape="1">
                <a:gsLst>
                  <a:gs pos="0">
                    <a:srgbClr val="4F81BD">
                      <a:lumMod val="40000"/>
                      <a:lumOff val="60000"/>
                    </a:srgbClr>
                  </a:gs>
                  <a:gs pos="46000">
                    <a:srgbClr val="4F81BD">
                      <a:lumMod val="95000"/>
                      <a:lumOff val="5000"/>
                    </a:srgbClr>
                  </a:gs>
                  <a:gs pos="100000">
                    <a:srgbClr val="4F81BD">
                      <a:lumMod val="60000"/>
                    </a:srgbClr>
                  </a:gs>
                </a:gsLst>
                <a:path path="circle">
                  <a:fillToRect l="50000" t="130000" r="50000" b="-30000"/>
                </a:path>
                <a:tileRect/>
              </a:gradFill>
              <a:effectLst/>
              <a:uLnTx/>
              <a:uFillTx/>
              <a:latin typeface="微軟正黑體" panose="020B0604030504040204" pitchFamily="34" charset="-120"/>
              <a:ea typeface="微軟正黑體" panose="020B0604030504040204" pitchFamily="34" charset="-120"/>
              <a:cs typeface="+mn-cs"/>
            </a:endParaRPr>
          </a:p>
        </p:txBody>
      </p:sp>
      <p:sp>
        <p:nvSpPr>
          <p:cNvPr id="9" name="橢圓 8"/>
          <p:cNvSpPr>
            <a:spLocks noChangeAspect="1"/>
          </p:cNvSpPr>
          <p:nvPr/>
        </p:nvSpPr>
        <p:spPr>
          <a:xfrm>
            <a:off x="5400000" y="5220000"/>
            <a:ext cx="2760000" cy="540000"/>
          </a:xfrm>
          <a:prstGeom prst="ellipse">
            <a:avLst/>
          </a:prstGeom>
          <a:solidFill>
            <a:schemeClr val="bg1">
              <a:lumMod val="85000"/>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8905694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grpSp>
        <p:nvGrpSpPr>
          <p:cNvPr id="36" name="群組 35"/>
          <p:cNvGrpSpPr>
            <a:grpSpLocks noChangeAspect="1"/>
          </p:cNvGrpSpPr>
          <p:nvPr/>
        </p:nvGrpSpPr>
        <p:grpSpPr>
          <a:xfrm>
            <a:off x="7596000" y="6195600"/>
            <a:ext cx="1246155" cy="360000"/>
            <a:chOff x="242284" y="5394695"/>
            <a:chExt cx="4285714" cy="1238095"/>
          </a:xfrm>
        </p:grpSpPr>
        <p:pic>
          <p:nvPicPr>
            <p:cNvPr id="37" name="圖片 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38" name="圖片 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5" name="文字方塊 4"/>
          <p:cNvSpPr txBox="1"/>
          <p:nvPr/>
        </p:nvSpPr>
        <p:spPr>
          <a:xfrm>
            <a:off x="2376000" y="1998000"/>
            <a:ext cx="579640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業務概述</a:t>
            </a:r>
            <a:endParaRPr kumimoji="0" lang="zh-TW" altLang="en-US" sz="48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
        <p:nvSpPr>
          <p:cNvPr id="57" name="文字方塊 56"/>
          <p:cNvSpPr txBox="1"/>
          <p:nvPr/>
        </p:nvSpPr>
        <p:spPr>
          <a:xfrm>
            <a:off x="2628000" y="3006000"/>
            <a:ext cx="568800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8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職場霸凌</a:t>
            </a:r>
            <a:endParaRPr kumimoji="0" lang="zh-TW" altLang="en-US" sz="48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
        <p:nvSpPr>
          <p:cNvPr id="65" name="文字方塊 64"/>
          <p:cNvSpPr txBox="1"/>
          <p:nvPr/>
        </p:nvSpPr>
        <p:spPr>
          <a:xfrm>
            <a:off x="2880000" y="4014000"/>
            <a:ext cx="5400000" cy="8280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案例分享</a:t>
            </a:r>
            <a:endParaRPr kumimoji="0" lang="zh-TW" altLang="en-US" sz="48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
        <p:nvSpPr>
          <p:cNvPr id="79" name="文字方塊 78"/>
          <p:cNvSpPr txBox="1"/>
          <p:nvPr/>
        </p:nvSpPr>
        <p:spPr>
          <a:xfrm>
            <a:off x="3132000" y="5022000"/>
            <a:ext cx="453600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4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QA</a:t>
            </a:r>
            <a:endParaRPr kumimoji="0" lang="zh-TW" altLang="en-US" sz="48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grpSp>
        <p:nvGrpSpPr>
          <p:cNvPr id="18" name="群組 17"/>
          <p:cNvGrpSpPr/>
          <p:nvPr/>
        </p:nvGrpSpPr>
        <p:grpSpPr>
          <a:xfrm>
            <a:off x="360000" y="1800000"/>
            <a:ext cx="8478108" cy="4158131"/>
            <a:chOff x="360000" y="1728000"/>
            <a:chExt cx="8478108" cy="4158131"/>
          </a:xfrm>
        </p:grpSpPr>
        <p:grpSp>
          <p:nvGrpSpPr>
            <p:cNvPr id="3" name="群組 2"/>
            <p:cNvGrpSpPr/>
            <p:nvPr/>
          </p:nvGrpSpPr>
          <p:grpSpPr>
            <a:xfrm>
              <a:off x="360000" y="1728000"/>
              <a:ext cx="8478108" cy="4158131"/>
              <a:chOff x="360000" y="1800000"/>
              <a:chExt cx="8478108" cy="4158131"/>
            </a:xfrm>
          </p:grpSpPr>
          <p:pic>
            <p:nvPicPr>
              <p:cNvPr id="40" name="Picture 3"/>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360000" y="1800000"/>
                <a:ext cx="8442108" cy="126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3"/>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360000" y="2808000"/>
                <a:ext cx="8442108" cy="126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3"/>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396000" y="3816000"/>
                <a:ext cx="8442108" cy="126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3"/>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360000" y="4824000"/>
                <a:ext cx="8442108" cy="126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3"/>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360000" y="5832000"/>
                <a:ext cx="8442108" cy="126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7" name="群組 16"/>
            <p:cNvGrpSpPr/>
            <p:nvPr/>
          </p:nvGrpSpPr>
          <p:grpSpPr>
            <a:xfrm>
              <a:off x="1079999" y="1854000"/>
              <a:ext cx="2052001" cy="4032000"/>
              <a:chOff x="1079999" y="1854000"/>
              <a:chExt cx="2052001" cy="4032000"/>
            </a:xfrm>
          </p:grpSpPr>
          <p:grpSp>
            <p:nvGrpSpPr>
              <p:cNvPr id="15" name="群組 14"/>
              <p:cNvGrpSpPr/>
              <p:nvPr/>
            </p:nvGrpSpPr>
            <p:grpSpPr>
              <a:xfrm>
                <a:off x="1079999" y="1854000"/>
                <a:ext cx="1296000" cy="1008000"/>
                <a:chOff x="1079999" y="1854000"/>
                <a:chExt cx="1296000" cy="1008000"/>
              </a:xfrm>
            </p:grpSpPr>
            <p:sp>
              <p:nvSpPr>
                <p:cNvPr id="47" name="平行四边形 1"/>
                <p:cNvSpPr/>
                <p:nvPr/>
              </p:nvSpPr>
              <p:spPr>
                <a:xfrm>
                  <a:off x="1079999" y="1854000"/>
                  <a:ext cx="1296000" cy="1008000"/>
                </a:xfrm>
                <a:prstGeom prst="parallelogram">
                  <a:avLst>
                    <a:gd name="adj" fmla="val 52253"/>
                  </a:avLst>
                </a:prstGeom>
                <a:gradFill flip="none" rotWithShape="1">
                  <a:gsLst>
                    <a:gs pos="100000">
                      <a:srgbClr val="DA4637"/>
                    </a:gs>
                    <a:gs pos="0">
                      <a:srgbClr val="BE321E"/>
                    </a:gs>
                    <a:gs pos="40000">
                      <a:srgbClr val="F55A50">
                        <a:alpha val="70000"/>
                      </a:srgbClr>
                    </a:gs>
                  </a:gsLst>
                  <a:lin ang="5400000" scaled="1"/>
                  <a:tileRect/>
                </a:gradFill>
                <a:ln w="25400" cap="flat" cmpd="sng" algn="ctr">
                  <a:noFill/>
                  <a:prstDash val="solid"/>
                </a:ln>
                <a:effectLst/>
              </p:spPr>
              <p:txBody>
                <a:bodyPr lIns="107275" tIns="53637" rIns="107275" bIns="53637" rtlCol="0" anchor="ctr"/>
                <a:lstStyle/>
                <a:p>
                  <a:pPr marL="0" marR="0" lvl="0" indent="0" algn="ctr" defTabSz="1072743"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0" name="矩形 79"/>
                <p:cNvSpPr/>
                <p:nvPr/>
              </p:nvSpPr>
              <p:spPr>
                <a:xfrm>
                  <a:off x="1332000" y="1980000"/>
                  <a:ext cx="780902" cy="785430"/>
                </a:xfrm>
                <a:prstGeom prst="rect">
                  <a:avLst/>
                </a:prstGeom>
              </p:spPr>
              <p:txBody>
                <a:bodyPr wrap="none" lIns="107275" tIns="53637" rIns="107275" bIns="53637">
                  <a:spAutoFit/>
                </a:bodyPr>
                <a:lstStyle/>
                <a:p>
                  <a:pPr marL="0" marR="0" lvl="0" indent="0" algn="l" defTabSz="1072743" rtl="0" eaLnBrk="1" fontAlgn="auto" latinLnBrk="0" hangingPunct="1">
                    <a:lnSpc>
                      <a:spcPct val="100000"/>
                    </a:lnSpc>
                    <a:spcBef>
                      <a:spcPts val="0"/>
                    </a:spcBef>
                    <a:spcAft>
                      <a:spcPts val="0"/>
                    </a:spcAft>
                    <a:buClrTx/>
                    <a:buSzTx/>
                    <a:buFontTx/>
                    <a:buNone/>
                    <a:tabLst/>
                    <a:defRPr/>
                  </a:pPr>
                  <a:r>
                    <a:rPr kumimoji="0" lang="en-US" altLang="zh-TW" sz="4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itchFamily="34" charset="-120"/>
                      <a:ea typeface="微軟正黑體" pitchFamily="34" charset="-120"/>
                      <a:cs typeface="Aharoni" panose="02010803020104030203" pitchFamily="2" charset="-79"/>
                    </a:rPr>
                    <a:t>Ⅰ</a:t>
                  </a:r>
                  <a:endParaRPr kumimoji="0" lang="en-US" altLang="zh-CN"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itchFamily="34" charset="-120"/>
                    <a:ea typeface="微軟正黑體" pitchFamily="34" charset="-120"/>
                    <a:cs typeface="Aharoni" panose="02010803020104030203" pitchFamily="2" charset="-79"/>
                  </a:endParaRPr>
                </a:p>
              </p:txBody>
            </p:sp>
          </p:grpSp>
          <p:grpSp>
            <p:nvGrpSpPr>
              <p:cNvPr id="16" name="群組 15"/>
              <p:cNvGrpSpPr/>
              <p:nvPr/>
            </p:nvGrpSpPr>
            <p:grpSpPr>
              <a:xfrm>
                <a:off x="1332000" y="2862000"/>
                <a:ext cx="1296000" cy="1008000"/>
                <a:chOff x="1332000" y="2862000"/>
                <a:chExt cx="1296000" cy="1008000"/>
              </a:xfrm>
            </p:grpSpPr>
            <p:sp>
              <p:nvSpPr>
                <p:cNvPr id="48" name="平行四边形 16"/>
                <p:cNvSpPr/>
                <p:nvPr/>
              </p:nvSpPr>
              <p:spPr>
                <a:xfrm>
                  <a:off x="1332000" y="2862000"/>
                  <a:ext cx="1296000" cy="1008000"/>
                </a:xfrm>
                <a:prstGeom prst="parallelogram">
                  <a:avLst>
                    <a:gd name="adj" fmla="val 52253"/>
                  </a:avLst>
                </a:prstGeom>
                <a:gradFill>
                  <a:gsLst>
                    <a:gs pos="100000">
                      <a:srgbClr val="504E44"/>
                    </a:gs>
                    <a:gs pos="0">
                      <a:srgbClr val="505046"/>
                    </a:gs>
                    <a:gs pos="40000">
                      <a:srgbClr val="504B41">
                        <a:alpha val="70000"/>
                      </a:srgbClr>
                    </a:gs>
                  </a:gsLst>
                  <a:lin ang="5400000" scaled="1"/>
                </a:gradFill>
                <a:ln w="25400" cap="flat" cmpd="sng" algn="ctr">
                  <a:noFill/>
                  <a:prstDash val="solid"/>
                </a:ln>
                <a:effectLst/>
              </p:spPr>
              <p:txBody>
                <a:bodyPr lIns="107275" tIns="53637" rIns="107275" bIns="53637" rtlCol="0" anchor="ctr"/>
                <a:lstStyle/>
                <a:p>
                  <a:pPr marL="0" marR="0" lvl="0" indent="0" algn="ctr" defTabSz="1072743"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1" name="矩形 80"/>
                <p:cNvSpPr/>
                <p:nvPr/>
              </p:nvSpPr>
              <p:spPr>
                <a:xfrm>
                  <a:off x="1710000" y="2970000"/>
                  <a:ext cx="562894" cy="785430"/>
                </a:xfrm>
                <a:prstGeom prst="rect">
                  <a:avLst/>
                </a:prstGeom>
              </p:spPr>
              <p:txBody>
                <a:bodyPr wrap="none" lIns="107275" tIns="53637" rIns="107275" bIns="53637">
                  <a:spAutoFit/>
                </a:bodyPr>
                <a:lstStyle/>
                <a:p>
                  <a:pPr marL="0" marR="0" lvl="0" indent="0" algn="ctr" defTabSz="1072743" rtl="0" eaLnBrk="1" fontAlgn="auto" latinLnBrk="0" hangingPunct="1">
                    <a:lnSpc>
                      <a:spcPct val="100000"/>
                    </a:lnSpc>
                    <a:spcBef>
                      <a:spcPts val="0"/>
                    </a:spcBef>
                    <a:spcAft>
                      <a:spcPts val="0"/>
                    </a:spcAft>
                    <a:buClrTx/>
                    <a:buSzTx/>
                    <a:buFontTx/>
                    <a:buNone/>
                    <a:tabLst/>
                    <a:defRPr/>
                  </a:pPr>
                  <a:r>
                    <a:rPr kumimoji="0" lang="en-US" altLang="zh-TW"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II</a:t>
                  </a:r>
                  <a:endParaRPr kumimoji="0" lang="en-US" altLang="zh-CN"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grpSp>
          <p:grpSp>
            <p:nvGrpSpPr>
              <p:cNvPr id="13" name="群組 12"/>
              <p:cNvGrpSpPr/>
              <p:nvPr/>
            </p:nvGrpSpPr>
            <p:grpSpPr>
              <a:xfrm>
                <a:off x="1584000" y="3870000"/>
                <a:ext cx="1296000" cy="1008000"/>
                <a:chOff x="1692000" y="3996000"/>
                <a:chExt cx="1296000" cy="1008000"/>
              </a:xfrm>
            </p:grpSpPr>
            <p:sp>
              <p:nvSpPr>
                <p:cNvPr id="49" name="平行四边形 16">
                  <a:extLst>
                    <a:ext uri="{FF2B5EF4-FFF2-40B4-BE49-F238E27FC236}">
                      <a16:creationId xmlns:a16="http://schemas.microsoft.com/office/drawing/2014/main" id="{71EAC55F-2218-4A67-B903-8265E959FD37}"/>
                    </a:ext>
                  </a:extLst>
                </p:cNvPr>
                <p:cNvSpPr/>
                <p:nvPr/>
              </p:nvSpPr>
              <p:spPr>
                <a:xfrm>
                  <a:off x="1692000" y="3996000"/>
                  <a:ext cx="1296000" cy="1008000"/>
                </a:xfrm>
                <a:prstGeom prst="parallelogram">
                  <a:avLst>
                    <a:gd name="adj" fmla="val 52253"/>
                  </a:avLst>
                </a:prstGeom>
                <a:gradFill>
                  <a:gsLst>
                    <a:gs pos="100000">
                      <a:srgbClr val="4F81BD">
                        <a:lumMod val="75000"/>
                      </a:srgbClr>
                    </a:gs>
                    <a:gs pos="0">
                      <a:srgbClr val="4F81BD">
                        <a:lumMod val="75000"/>
                      </a:srgbClr>
                    </a:gs>
                    <a:gs pos="40000">
                      <a:srgbClr val="4F81BD">
                        <a:lumMod val="60000"/>
                        <a:lumOff val="40000"/>
                      </a:srgbClr>
                    </a:gs>
                  </a:gsLst>
                  <a:lin ang="5400000" scaled="1"/>
                </a:gradFill>
                <a:ln w="25400" cap="flat" cmpd="sng" algn="ctr">
                  <a:noFill/>
                  <a:prstDash val="solid"/>
                </a:ln>
                <a:effectLst/>
              </p:spPr>
              <p:txBody>
                <a:bodyPr lIns="107275" tIns="53637" rIns="107275" bIns="53637" rtlCol="0" anchor="ctr"/>
                <a:lstStyle/>
                <a:p>
                  <a:pPr marL="0" marR="0" lvl="0" indent="0" algn="ctr" defTabSz="1072743"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3" name="矩形 82">
                  <a:extLst>
                    <a:ext uri="{FF2B5EF4-FFF2-40B4-BE49-F238E27FC236}">
                      <a16:creationId xmlns:a16="http://schemas.microsoft.com/office/drawing/2014/main" id="{27D4E3EC-3000-4C26-BD1A-F4133BEEC851}"/>
                    </a:ext>
                  </a:extLst>
                </p:cNvPr>
                <p:cNvSpPr/>
                <p:nvPr/>
              </p:nvSpPr>
              <p:spPr>
                <a:xfrm>
                  <a:off x="1980000" y="4086000"/>
                  <a:ext cx="736018" cy="785430"/>
                </a:xfrm>
                <a:prstGeom prst="rect">
                  <a:avLst/>
                </a:prstGeom>
              </p:spPr>
              <p:txBody>
                <a:bodyPr wrap="none" lIns="107275" tIns="53637" rIns="107275" bIns="53637">
                  <a:spAutoFit/>
                </a:bodyPr>
                <a:lstStyle/>
                <a:p>
                  <a:pPr marL="0" marR="0" lvl="0" indent="0" algn="ctr" defTabSz="1072743" rtl="0" eaLnBrk="1" fontAlgn="auto" latinLnBrk="0" hangingPunct="1">
                    <a:lnSpc>
                      <a:spcPct val="100000"/>
                    </a:lnSpc>
                    <a:spcBef>
                      <a:spcPts val="0"/>
                    </a:spcBef>
                    <a:spcAft>
                      <a:spcPts val="0"/>
                    </a:spcAft>
                    <a:buClrTx/>
                    <a:buSzTx/>
                    <a:buFontTx/>
                    <a:buNone/>
                    <a:tabLst/>
                    <a:defRPr/>
                  </a:pPr>
                  <a:r>
                    <a:rPr kumimoji="0" lang="en-US" altLang="zh-TW"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III</a:t>
                  </a:r>
                  <a:endParaRPr kumimoji="0" lang="en-US" altLang="zh-CN"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grpSp>
          <p:grpSp>
            <p:nvGrpSpPr>
              <p:cNvPr id="14" name="群組 13"/>
              <p:cNvGrpSpPr/>
              <p:nvPr/>
            </p:nvGrpSpPr>
            <p:grpSpPr>
              <a:xfrm>
                <a:off x="1836000" y="4878000"/>
                <a:ext cx="1296000" cy="1008000"/>
                <a:chOff x="2016000" y="5076000"/>
                <a:chExt cx="1296000" cy="1008000"/>
              </a:xfrm>
            </p:grpSpPr>
            <p:sp>
              <p:nvSpPr>
                <p:cNvPr id="50" name="平行四边形 1"/>
                <p:cNvSpPr/>
                <p:nvPr/>
              </p:nvSpPr>
              <p:spPr>
                <a:xfrm>
                  <a:off x="2016000" y="5076000"/>
                  <a:ext cx="1296000" cy="1008000"/>
                </a:xfrm>
                <a:prstGeom prst="parallelogram">
                  <a:avLst>
                    <a:gd name="adj" fmla="val 52253"/>
                  </a:avLst>
                </a:prstGeom>
                <a:gradFill flip="none" rotWithShape="1">
                  <a:gsLst>
                    <a:gs pos="100000">
                      <a:srgbClr val="4BACC6">
                        <a:lumMod val="75000"/>
                      </a:srgbClr>
                    </a:gs>
                    <a:gs pos="0">
                      <a:srgbClr val="4BACC6">
                        <a:lumMod val="75000"/>
                      </a:srgbClr>
                    </a:gs>
                    <a:gs pos="40000">
                      <a:srgbClr val="4BACC6">
                        <a:lumMod val="60000"/>
                        <a:lumOff val="40000"/>
                      </a:srgbClr>
                    </a:gs>
                  </a:gsLst>
                  <a:lin ang="5400000" scaled="1"/>
                  <a:tileRect/>
                </a:gradFill>
                <a:ln w="25400" cap="flat" cmpd="sng" algn="ctr">
                  <a:noFill/>
                  <a:prstDash val="solid"/>
                </a:ln>
                <a:effectLst/>
              </p:spPr>
              <p:txBody>
                <a:bodyPr lIns="107275" tIns="53637" rIns="107275" bIns="53637" rtlCol="0" anchor="ctr"/>
                <a:lstStyle/>
                <a:p>
                  <a:pPr marL="0" marR="0" lvl="0" indent="0" algn="ctr" defTabSz="1072743"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4" name="矩形 83">
                  <a:extLst>
                    <a:ext uri="{FF2B5EF4-FFF2-40B4-BE49-F238E27FC236}">
                      <a16:creationId xmlns:a16="http://schemas.microsoft.com/office/drawing/2014/main" id="{27D4E3EC-3000-4C26-BD1A-F4133BEEC851}"/>
                    </a:ext>
                  </a:extLst>
                </p:cNvPr>
                <p:cNvSpPr/>
                <p:nvPr/>
              </p:nvSpPr>
              <p:spPr>
                <a:xfrm>
                  <a:off x="2304000" y="5184000"/>
                  <a:ext cx="780902" cy="785430"/>
                </a:xfrm>
                <a:prstGeom prst="rect">
                  <a:avLst/>
                </a:prstGeom>
              </p:spPr>
              <p:txBody>
                <a:bodyPr wrap="none" lIns="107275" tIns="53637" rIns="107275" bIns="53637">
                  <a:spAutoFit/>
                </a:bodyPr>
                <a:lstStyle/>
                <a:p>
                  <a:pPr marL="0" marR="0" lvl="0" indent="0" algn="ctr" defTabSz="1072743" rtl="0" eaLnBrk="1" fontAlgn="auto" latinLnBrk="0" hangingPunct="1">
                    <a:lnSpc>
                      <a:spcPct val="100000"/>
                    </a:lnSpc>
                    <a:spcBef>
                      <a:spcPts val="0"/>
                    </a:spcBef>
                    <a:spcAft>
                      <a:spcPts val="0"/>
                    </a:spcAft>
                    <a:buClrTx/>
                    <a:buSzTx/>
                    <a:buFontTx/>
                    <a:buNone/>
                    <a:tabLst/>
                    <a:defRPr/>
                  </a:pPr>
                  <a:r>
                    <a:rPr kumimoji="0" lang="en-US" altLang="zh-TW" sz="4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Ⅳ</a:t>
                  </a:r>
                  <a:endParaRPr kumimoji="0" lang="en-US" altLang="zh-CN"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grpSp>
        </p:grpSp>
      </p:grpSp>
      <p:sp>
        <p:nvSpPr>
          <p:cNvPr id="85" name="矩形 84"/>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86"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報告大綱</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Tree>
    <p:extLst>
      <p:ext uri="{BB962C8B-B14F-4D97-AF65-F5344CB8AC3E}">
        <p14:creationId xmlns:p14="http://schemas.microsoft.com/office/powerpoint/2010/main" val="23735633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108" name="矩形 107"/>
          <p:cNvSpPr>
            <a:spLocks/>
          </p:cNvSpPr>
          <p:nvPr/>
        </p:nvSpPr>
        <p:spPr>
          <a:xfrm>
            <a:off x="0" y="1260000"/>
            <a:ext cx="9143999" cy="414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1" name="標題 2"/>
          <p:cNvSpPr txBox="1">
            <a:spLocks/>
          </p:cNvSpPr>
          <p:nvPr/>
        </p:nvSpPr>
        <p:spPr>
          <a:xfrm>
            <a:off x="4025246" y="2880000"/>
            <a:ext cx="5118754"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業務</a:t>
            </a: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概述</a:t>
            </a:r>
            <a:endPar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nvGrpSpPr>
          <p:cNvPr id="46" name="群組 45"/>
          <p:cNvGrpSpPr/>
          <p:nvPr/>
        </p:nvGrpSpPr>
        <p:grpSpPr>
          <a:xfrm>
            <a:off x="1800000" y="1800000"/>
            <a:ext cx="2228231" cy="1080608"/>
            <a:chOff x="2467033" y="1907150"/>
            <a:chExt cx="2228231" cy="1080608"/>
          </a:xfrm>
        </p:grpSpPr>
        <p:grpSp>
          <p:nvGrpSpPr>
            <p:cNvPr id="47" name="组合 6"/>
            <p:cNvGrpSpPr/>
            <p:nvPr/>
          </p:nvGrpSpPr>
          <p:grpSpPr>
            <a:xfrm>
              <a:off x="2467033" y="1907150"/>
              <a:ext cx="2228231" cy="1052610"/>
              <a:chOff x="4492907" y="465226"/>
              <a:chExt cx="2228232" cy="1052610"/>
            </a:xfrm>
          </p:grpSpPr>
          <p:sp>
            <p:nvSpPr>
              <p:cNvPr id="49" name="圆角矩形 9"/>
              <p:cNvSpPr/>
              <p:nvPr/>
            </p:nvSpPr>
            <p:spPr bwMode="auto">
              <a:xfrm>
                <a:off x="5636746" y="816659"/>
                <a:ext cx="1084393" cy="695897"/>
              </a:xfrm>
              <a:custGeom>
                <a:avLst/>
                <a:gdLst>
                  <a:gd name="connsiteX0" fmla="*/ 0 w 2394000"/>
                  <a:gd name="connsiteY0" fmla="*/ 74091 h 749300"/>
                  <a:gd name="connsiteX1" fmla="*/ 74091 w 2394000"/>
                  <a:gd name="connsiteY1" fmla="*/ 0 h 749300"/>
                  <a:gd name="connsiteX2" fmla="*/ 2319909 w 2394000"/>
                  <a:gd name="connsiteY2" fmla="*/ 0 h 749300"/>
                  <a:gd name="connsiteX3" fmla="*/ 2394000 w 2394000"/>
                  <a:gd name="connsiteY3" fmla="*/ 74091 h 749300"/>
                  <a:gd name="connsiteX4" fmla="*/ 2394000 w 2394000"/>
                  <a:gd name="connsiteY4" fmla="*/ 675209 h 749300"/>
                  <a:gd name="connsiteX5" fmla="*/ 2319909 w 2394000"/>
                  <a:gd name="connsiteY5" fmla="*/ 749300 h 749300"/>
                  <a:gd name="connsiteX6" fmla="*/ 74091 w 2394000"/>
                  <a:gd name="connsiteY6" fmla="*/ 749300 h 749300"/>
                  <a:gd name="connsiteX7" fmla="*/ 0 w 2394000"/>
                  <a:gd name="connsiteY7" fmla="*/ 675209 h 749300"/>
                  <a:gd name="connsiteX8" fmla="*/ 0 w 2394000"/>
                  <a:gd name="connsiteY8" fmla="*/ 74091 h 749300"/>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74091 w 2394000"/>
                  <a:gd name="connsiteY7" fmla="*/ 750918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74091 w 2394000"/>
                  <a:gd name="connsiteY8" fmla="*/ 750918 h 750918"/>
                  <a:gd name="connsiteX9" fmla="*/ 0 w 2394000"/>
                  <a:gd name="connsiteY9" fmla="*/ 676827 h 750918"/>
                  <a:gd name="connsiteX10" fmla="*/ 0 w 2394000"/>
                  <a:gd name="connsiteY10"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75709 h 750918"/>
                  <a:gd name="connsiteX0" fmla="*/ 1253433 w 2319909"/>
                  <a:gd name="connsiteY0" fmla="*/ 749300 h 750918"/>
                  <a:gd name="connsiteX1" fmla="*/ 0 w 2319909"/>
                  <a:gd name="connsiteY1" fmla="*/ 1618 h 750918"/>
                  <a:gd name="connsiteX2" fmla="*/ 1761433 w 2319909"/>
                  <a:gd name="connsiteY2" fmla="*/ 0 h 750918"/>
                  <a:gd name="connsiteX3" fmla="*/ 2245818 w 2319909"/>
                  <a:gd name="connsiteY3" fmla="*/ 1618 h 750918"/>
                  <a:gd name="connsiteX4" fmla="*/ 2319909 w 2319909"/>
                  <a:gd name="connsiteY4" fmla="*/ 75709 h 750918"/>
                  <a:gd name="connsiteX5" fmla="*/ 2319909 w 2319909"/>
                  <a:gd name="connsiteY5" fmla="*/ 676827 h 750918"/>
                  <a:gd name="connsiteX6" fmla="*/ 2245818 w 2319909"/>
                  <a:gd name="connsiteY6" fmla="*/ 750918 h 750918"/>
                  <a:gd name="connsiteX7" fmla="*/ 1253433 w 2319909"/>
                  <a:gd name="connsiteY7" fmla="*/ 749300 h 750918"/>
                  <a:gd name="connsiteX0" fmla="*/ 0 w 1066476"/>
                  <a:gd name="connsiteY0" fmla="*/ 749300 h 750918"/>
                  <a:gd name="connsiteX1" fmla="*/ 508000 w 1066476"/>
                  <a:gd name="connsiteY1" fmla="*/ 0 h 750918"/>
                  <a:gd name="connsiteX2" fmla="*/ 992385 w 1066476"/>
                  <a:gd name="connsiteY2" fmla="*/ 1618 h 750918"/>
                  <a:gd name="connsiteX3" fmla="*/ 1066476 w 1066476"/>
                  <a:gd name="connsiteY3" fmla="*/ 75709 h 750918"/>
                  <a:gd name="connsiteX4" fmla="*/ 1066476 w 1066476"/>
                  <a:gd name="connsiteY4" fmla="*/ 676827 h 750918"/>
                  <a:gd name="connsiteX5" fmla="*/ 992385 w 1066476"/>
                  <a:gd name="connsiteY5" fmla="*/ 750918 h 750918"/>
                  <a:gd name="connsiteX6" fmla="*/ 0 w 1066476"/>
                  <a:gd name="connsiteY6" fmla="*/ 749300 h 750918"/>
                  <a:gd name="connsiteX0" fmla="*/ 0 w 1066476"/>
                  <a:gd name="connsiteY0" fmla="*/ 749300 h 750918"/>
                  <a:gd name="connsiteX1" fmla="*/ 106636 w 1066476"/>
                  <a:gd name="connsiteY1" fmla="*/ 582962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066476"/>
                  <a:gd name="connsiteY0" fmla="*/ 749300 h 750918"/>
                  <a:gd name="connsiteX1" fmla="*/ 111398 w 1066476"/>
                  <a:gd name="connsiteY1" fmla="*/ 585339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149820"/>
                  <a:gd name="connsiteY0" fmla="*/ 746923 h 750918"/>
                  <a:gd name="connsiteX1" fmla="*/ 194742 w 1149820"/>
                  <a:gd name="connsiteY1" fmla="*/ 585339 h 750918"/>
                  <a:gd name="connsiteX2" fmla="*/ 591344 w 1149820"/>
                  <a:gd name="connsiteY2" fmla="*/ 0 h 750918"/>
                  <a:gd name="connsiteX3" fmla="*/ 1075729 w 1149820"/>
                  <a:gd name="connsiteY3" fmla="*/ 1618 h 750918"/>
                  <a:gd name="connsiteX4" fmla="*/ 1149820 w 1149820"/>
                  <a:gd name="connsiteY4" fmla="*/ 75709 h 750918"/>
                  <a:gd name="connsiteX5" fmla="*/ 1149820 w 1149820"/>
                  <a:gd name="connsiteY5" fmla="*/ 676827 h 750918"/>
                  <a:gd name="connsiteX6" fmla="*/ 1075729 w 1149820"/>
                  <a:gd name="connsiteY6" fmla="*/ 750918 h 750918"/>
                  <a:gd name="connsiteX7" fmla="*/ 0 w 1149820"/>
                  <a:gd name="connsiteY7" fmla="*/ 746923 h 750918"/>
                  <a:gd name="connsiteX0" fmla="*/ 0 w 1178395"/>
                  <a:gd name="connsiteY0" fmla="*/ 746923 h 750918"/>
                  <a:gd name="connsiteX1" fmla="*/ 223317 w 1178395"/>
                  <a:gd name="connsiteY1" fmla="*/ 585339 h 750918"/>
                  <a:gd name="connsiteX2" fmla="*/ 619919 w 1178395"/>
                  <a:gd name="connsiteY2" fmla="*/ 0 h 750918"/>
                  <a:gd name="connsiteX3" fmla="*/ 1104304 w 1178395"/>
                  <a:gd name="connsiteY3" fmla="*/ 1618 h 750918"/>
                  <a:gd name="connsiteX4" fmla="*/ 1178395 w 1178395"/>
                  <a:gd name="connsiteY4" fmla="*/ 75709 h 750918"/>
                  <a:gd name="connsiteX5" fmla="*/ 1178395 w 1178395"/>
                  <a:gd name="connsiteY5" fmla="*/ 676827 h 750918"/>
                  <a:gd name="connsiteX6" fmla="*/ 1104304 w 1178395"/>
                  <a:gd name="connsiteY6" fmla="*/ 750918 h 750918"/>
                  <a:gd name="connsiteX7" fmla="*/ 0 w 1178395"/>
                  <a:gd name="connsiteY7" fmla="*/ 746923 h 750918"/>
                  <a:gd name="connsiteX0" fmla="*/ 0 w 1171251"/>
                  <a:gd name="connsiteY0" fmla="*/ 737418 h 750918"/>
                  <a:gd name="connsiteX1" fmla="*/ 216173 w 1171251"/>
                  <a:gd name="connsiteY1" fmla="*/ 585339 h 750918"/>
                  <a:gd name="connsiteX2" fmla="*/ 612775 w 1171251"/>
                  <a:gd name="connsiteY2" fmla="*/ 0 h 750918"/>
                  <a:gd name="connsiteX3" fmla="*/ 1097160 w 1171251"/>
                  <a:gd name="connsiteY3" fmla="*/ 1618 h 750918"/>
                  <a:gd name="connsiteX4" fmla="*/ 1171251 w 1171251"/>
                  <a:gd name="connsiteY4" fmla="*/ 75709 h 750918"/>
                  <a:gd name="connsiteX5" fmla="*/ 1171251 w 1171251"/>
                  <a:gd name="connsiteY5" fmla="*/ 676827 h 750918"/>
                  <a:gd name="connsiteX6" fmla="*/ 1097160 w 1171251"/>
                  <a:gd name="connsiteY6" fmla="*/ 750918 h 750918"/>
                  <a:gd name="connsiteX7" fmla="*/ 0 w 1171251"/>
                  <a:gd name="connsiteY7" fmla="*/ 737418 h 75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1251" h="750918">
                    <a:moveTo>
                      <a:pt x="0" y="737418"/>
                    </a:moveTo>
                    <a:lnTo>
                      <a:pt x="216173" y="585339"/>
                    </a:lnTo>
                    <a:lnTo>
                      <a:pt x="612775" y="0"/>
                    </a:lnTo>
                    <a:lnTo>
                      <a:pt x="1097160" y="1618"/>
                    </a:lnTo>
                    <a:cubicBezTo>
                      <a:pt x="1138079" y="1618"/>
                      <a:pt x="1171251" y="34790"/>
                      <a:pt x="1171251" y="75709"/>
                    </a:cubicBezTo>
                    <a:lnTo>
                      <a:pt x="1171251" y="676827"/>
                    </a:lnTo>
                    <a:cubicBezTo>
                      <a:pt x="1171251" y="717746"/>
                      <a:pt x="1138079" y="750918"/>
                      <a:pt x="1097160" y="750918"/>
                    </a:cubicBezTo>
                    <a:lnTo>
                      <a:pt x="0" y="737418"/>
                    </a:lnTo>
                    <a:close/>
                  </a:path>
                </a:pathLst>
              </a:cu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 name="任意多边形 10"/>
              <p:cNvSpPr/>
              <p:nvPr/>
            </p:nvSpPr>
            <p:spPr bwMode="auto">
              <a:xfrm>
                <a:off x="5400096" y="465226"/>
                <a:ext cx="811325" cy="1042928"/>
              </a:xfrm>
              <a:custGeom>
                <a:avLst/>
                <a:gdLst>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63550 w 933450"/>
                  <a:gd name="connsiteY11" fmla="*/ 1120775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00050 w 933450"/>
                  <a:gd name="connsiteY11" fmla="*/ 1092200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400050 w 866775"/>
                  <a:gd name="connsiteY11" fmla="*/ 1092200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36550 w 866775"/>
                  <a:gd name="connsiteY9" fmla="*/ 10699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9525 w 876300"/>
                  <a:gd name="connsiteY4" fmla="*/ 45402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286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03225 w 876300"/>
                  <a:gd name="connsiteY11" fmla="*/ 108267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386556 w 876300"/>
                  <a:gd name="connsiteY11" fmla="*/ 106362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0425 w 876300"/>
                  <a:gd name="connsiteY13" fmla="*/ 385763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9950 w 876300"/>
                  <a:gd name="connsiteY13" fmla="*/ 376238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3175 h 1125538"/>
                  <a:gd name="connsiteX1" fmla="*/ 320675 w 876311"/>
                  <a:gd name="connsiteY1" fmla="*/ 114300 h 1125538"/>
                  <a:gd name="connsiteX2" fmla="*/ 139700 w 876311"/>
                  <a:gd name="connsiteY2" fmla="*/ 273050 h 1125538"/>
                  <a:gd name="connsiteX3" fmla="*/ 22225 w 876311"/>
                  <a:gd name="connsiteY3" fmla="*/ 396875 h 1125538"/>
                  <a:gd name="connsiteX4" fmla="*/ 0 w 876311"/>
                  <a:gd name="connsiteY4" fmla="*/ 463550 h 1125538"/>
                  <a:gd name="connsiteX5" fmla="*/ 53975 w 876311"/>
                  <a:gd name="connsiteY5" fmla="*/ 508000 h 1125538"/>
                  <a:gd name="connsiteX6" fmla="*/ 323850 w 876311"/>
                  <a:gd name="connsiteY6" fmla="*/ 635000 h 1125538"/>
                  <a:gd name="connsiteX7" fmla="*/ 454025 w 876311"/>
                  <a:gd name="connsiteY7" fmla="*/ 762000 h 1125538"/>
                  <a:gd name="connsiteX8" fmla="*/ 454025 w 876311"/>
                  <a:gd name="connsiteY8" fmla="*/ 965200 h 1125538"/>
                  <a:gd name="connsiteX9" fmla="*/ 346075 w 876311"/>
                  <a:gd name="connsiteY9" fmla="*/ 1073150 h 1125538"/>
                  <a:gd name="connsiteX10" fmla="*/ 223838 w 876311"/>
                  <a:gd name="connsiteY10" fmla="*/ 1125538 h 1125538"/>
                  <a:gd name="connsiteX11" fmla="*/ 422275 w 876311"/>
                  <a:gd name="connsiteY11" fmla="*/ 1033463 h 1125538"/>
                  <a:gd name="connsiteX12" fmla="*/ 869950 w 876311"/>
                  <a:gd name="connsiteY12" fmla="*/ 379413 h 1125538"/>
                  <a:gd name="connsiteX13" fmla="*/ 876300 w 876311"/>
                  <a:gd name="connsiteY13" fmla="*/ 295275 h 1125538"/>
                  <a:gd name="connsiteX14" fmla="*/ 841375 w 876311"/>
                  <a:gd name="connsiteY14" fmla="*/ 152400 h 1125538"/>
                  <a:gd name="connsiteX15" fmla="*/ 727075 w 876311"/>
                  <a:gd name="connsiteY15" fmla="*/ 57150 h 1125538"/>
                  <a:gd name="connsiteX16" fmla="*/ 577850 w 876311"/>
                  <a:gd name="connsiteY16" fmla="*/ 3175 h 1125538"/>
                  <a:gd name="connsiteX17" fmla="*/ 466725 w 876311"/>
                  <a:gd name="connsiteY17" fmla="*/ 3175 h 1125538"/>
                  <a:gd name="connsiteX0" fmla="*/ 466725 w 876311"/>
                  <a:gd name="connsiteY0" fmla="*/ 5357 h 1127720"/>
                  <a:gd name="connsiteX1" fmla="*/ 320675 w 876311"/>
                  <a:gd name="connsiteY1" fmla="*/ 116482 h 1127720"/>
                  <a:gd name="connsiteX2" fmla="*/ 139700 w 876311"/>
                  <a:gd name="connsiteY2" fmla="*/ 275232 h 1127720"/>
                  <a:gd name="connsiteX3" fmla="*/ 22225 w 876311"/>
                  <a:gd name="connsiteY3" fmla="*/ 399057 h 1127720"/>
                  <a:gd name="connsiteX4" fmla="*/ 0 w 876311"/>
                  <a:gd name="connsiteY4" fmla="*/ 465732 h 1127720"/>
                  <a:gd name="connsiteX5" fmla="*/ 53975 w 876311"/>
                  <a:gd name="connsiteY5" fmla="*/ 510182 h 1127720"/>
                  <a:gd name="connsiteX6" fmla="*/ 323850 w 876311"/>
                  <a:gd name="connsiteY6" fmla="*/ 637182 h 1127720"/>
                  <a:gd name="connsiteX7" fmla="*/ 454025 w 876311"/>
                  <a:gd name="connsiteY7" fmla="*/ 764182 h 1127720"/>
                  <a:gd name="connsiteX8" fmla="*/ 454025 w 876311"/>
                  <a:gd name="connsiteY8" fmla="*/ 967382 h 1127720"/>
                  <a:gd name="connsiteX9" fmla="*/ 346075 w 876311"/>
                  <a:gd name="connsiteY9" fmla="*/ 1075332 h 1127720"/>
                  <a:gd name="connsiteX10" fmla="*/ 223838 w 876311"/>
                  <a:gd name="connsiteY10" fmla="*/ 1127720 h 1127720"/>
                  <a:gd name="connsiteX11" fmla="*/ 422275 w 876311"/>
                  <a:gd name="connsiteY11" fmla="*/ 1035645 h 1127720"/>
                  <a:gd name="connsiteX12" fmla="*/ 869950 w 876311"/>
                  <a:gd name="connsiteY12" fmla="*/ 381595 h 1127720"/>
                  <a:gd name="connsiteX13" fmla="*/ 876300 w 876311"/>
                  <a:gd name="connsiteY13" fmla="*/ 297457 h 1127720"/>
                  <a:gd name="connsiteX14" fmla="*/ 841375 w 876311"/>
                  <a:gd name="connsiteY14" fmla="*/ 154582 h 1127720"/>
                  <a:gd name="connsiteX15" fmla="*/ 727075 w 876311"/>
                  <a:gd name="connsiteY15" fmla="*/ 59332 h 1127720"/>
                  <a:gd name="connsiteX16" fmla="*/ 577850 w 876311"/>
                  <a:gd name="connsiteY16" fmla="*/ 5357 h 1127720"/>
                  <a:gd name="connsiteX17" fmla="*/ 466725 w 876311"/>
                  <a:gd name="connsiteY17" fmla="*/ 5357 h 112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76311" h="1127720">
                    <a:moveTo>
                      <a:pt x="466725" y="5357"/>
                    </a:moveTo>
                    <a:lnTo>
                      <a:pt x="320675" y="116482"/>
                    </a:lnTo>
                    <a:lnTo>
                      <a:pt x="139700" y="275232"/>
                    </a:lnTo>
                    <a:lnTo>
                      <a:pt x="22225" y="399057"/>
                    </a:lnTo>
                    <a:lnTo>
                      <a:pt x="0" y="465732"/>
                    </a:lnTo>
                    <a:lnTo>
                      <a:pt x="53975" y="510182"/>
                    </a:lnTo>
                    <a:lnTo>
                      <a:pt x="323850" y="637182"/>
                    </a:lnTo>
                    <a:lnTo>
                      <a:pt x="454025" y="764182"/>
                    </a:lnTo>
                    <a:lnTo>
                      <a:pt x="454025" y="967382"/>
                    </a:lnTo>
                    <a:lnTo>
                      <a:pt x="346075" y="1075332"/>
                    </a:lnTo>
                    <a:lnTo>
                      <a:pt x="223838" y="1127720"/>
                    </a:lnTo>
                    <a:lnTo>
                      <a:pt x="422275" y="1035645"/>
                    </a:lnTo>
                    <a:lnTo>
                      <a:pt x="869950" y="381595"/>
                    </a:lnTo>
                    <a:cubicBezTo>
                      <a:pt x="872067" y="353549"/>
                      <a:pt x="876564" y="351697"/>
                      <a:pt x="876300" y="297457"/>
                    </a:cubicBezTo>
                    <a:cubicBezTo>
                      <a:pt x="867039" y="223638"/>
                      <a:pt x="874448" y="242688"/>
                      <a:pt x="841375" y="154582"/>
                    </a:cubicBezTo>
                    <a:cubicBezTo>
                      <a:pt x="793750" y="101400"/>
                      <a:pt x="777082" y="91082"/>
                      <a:pt x="727075" y="59332"/>
                    </a:cubicBezTo>
                    <a:cubicBezTo>
                      <a:pt x="672570" y="27052"/>
                      <a:pt x="651404" y="18586"/>
                      <a:pt x="577850" y="5357"/>
                    </a:cubicBezTo>
                    <a:cubicBezTo>
                      <a:pt x="516996" y="-1787"/>
                      <a:pt x="515673" y="-1786"/>
                      <a:pt x="466725" y="5357"/>
                    </a:cubicBezTo>
                    <a:close/>
                  </a:path>
                </a:pathLst>
              </a:custGeom>
              <a:gradFill flip="none" rotWithShape="1">
                <a:gsLst>
                  <a:gs pos="98000">
                    <a:schemeClr val="bg1">
                      <a:lumMod val="75000"/>
                    </a:schemeClr>
                  </a:gs>
                  <a:gs pos="50000">
                    <a:schemeClr val="bg1">
                      <a:lumMod val="95000"/>
                    </a:schemeClr>
                  </a:gs>
                  <a:gs pos="8000">
                    <a:schemeClr val="bg1">
                      <a:lumMod val="8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 name="任意多边形 3"/>
              <p:cNvSpPr/>
              <p:nvPr/>
            </p:nvSpPr>
            <p:spPr bwMode="auto">
              <a:xfrm>
                <a:off x="4492907" y="824875"/>
                <a:ext cx="1371301" cy="692961"/>
              </a:xfrm>
              <a:custGeom>
                <a:avLst/>
                <a:gdLst/>
                <a:ahLst/>
                <a:cxnLst/>
                <a:rect l="l" t="t" r="r" b="b"/>
                <a:pathLst>
                  <a:path w="1481140" h="749300">
                    <a:moveTo>
                      <a:pt x="1004096" y="0"/>
                    </a:moveTo>
                    <a:cubicBezTo>
                      <a:pt x="992454" y="26458"/>
                      <a:pt x="996688" y="17992"/>
                      <a:pt x="997746" y="60325"/>
                    </a:cubicBezTo>
                    <a:cubicBezTo>
                      <a:pt x="1014679" y="87578"/>
                      <a:pt x="1007006" y="87048"/>
                      <a:pt x="1048546" y="120650"/>
                    </a:cubicBezTo>
                    <a:cubicBezTo>
                      <a:pt x="1087439" y="132292"/>
                      <a:pt x="1095377" y="134409"/>
                      <a:pt x="1143796" y="155575"/>
                    </a:cubicBezTo>
                    <a:cubicBezTo>
                      <a:pt x="1203063" y="175683"/>
                      <a:pt x="1224229" y="195792"/>
                      <a:pt x="1264446" y="215900"/>
                    </a:cubicBezTo>
                    <a:cubicBezTo>
                      <a:pt x="1327416" y="252942"/>
                      <a:pt x="1341969" y="258233"/>
                      <a:pt x="1410496" y="327025"/>
                    </a:cubicBezTo>
                    <a:cubicBezTo>
                      <a:pt x="1462619" y="396610"/>
                      <a:pt x="1459973" y="365390"/>
                      <a:pt x="1481140" y="492919"/>
                    </a:cubicBezTo>
                    <a:cubicBezTo>
                      <a:pt x="1464207" y="614627"/>
                      <a:pt x="1458385" y="591079"/>
                      <a:pt x="1413671" y="655637"/>
                    </a:cubicBezTo>
                    <a:cubicBezTo>
                      <a:pt x="1327946" y="717020"/>
                      <a:pt x="1293021" y="728398"/>
                      <a:pt x="1223171" y="739775"/>
                    </a:cubicBezTo>
                    <a:lnTo>
                      <a:pt x="939221" y="744728"/>
                    </a:lnTo>
                    <a:lnTo>
                      <a:pt x="939802" y="747682"/>
                    </a:lnTo>
                    <a:lnTo>
                      <a:pt x="788927" y="747349"/>
                    </a:lnTo>
                    <a:lnTo>
                      <a:pt x="677071" y="749300"/>
                    </a:lnTo>
                    <a:cubicBezTo>
                      <a:pt x="677077" y="748567"/>
                      <a:pt x="677084" y="747835"/>
                      <a:pt x="677090" y="747102"/>
                    </a:cubicBezTo>
                    <a:lnTo>
                      <a:pt x="90700" y="745808"/>
                    </a:lnTo>
                    <a:cubicBezTo>
                      <a:pt x="40608" y="745808"/>
                      <a:pt x="0" y="705200"/>
                      <a:pt x="0" y="655108"/>
                    </a:cubicBezTo>
                    <a:lnTo>
                      <a:pt x="0" y="98508"/>
                    </a:lnTo>
                    <a:cubicBezTo>
                      <a:pt x="0" y="48416"/>
                      <a:pt x="40608" y="7808"/>
                      <a:pt x="90700" y="7808"/>
                    </a:cubicBezTo>
                    <a:lnTo>
                      <a:pt x="683404" y="5215"/>
                    </a:lnTo>
                    <a:lnTo>
                      <a:pt x="683421" y="3175"/>
                    </a:lnTo>
                    <a:close/>
                  </a:path>
                </a:pathLst>
              </a:custGeom>
              <a:gradFill>
                <a:gsLst>
                  <a:gs pos="0">
                    <a:srgbClr val="B95011"/>
                  </a:gs>
                  <a:gs pos="50000">
                    <a:srgbClr val="E5640A"/>
                  </a:gs>
                  <a:gs pos="100000">
                    <a:srgbClr val="F56C09"/>
                  </a:gs>
                </a:gsLst>
                <a:lin ang="8100000" scaled="1"/>
              </a:gradFill>
              <a:ln>
                <a:noFill/>
              </a:ln>
              <a:effectLst>
                <a:innerShdw blurRad="139700" dist="50800">
                  <a:srgbClr val="B95011">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8" name="矩形 47">
              <a:extLst>
                <a:ext uri="{FF2B5EF4-FFF2-40B4-BE49-F238E27FC236}">
                  <a16:creationId xmlns:a16="http://schemas.microsoft.com/office/drawing/2014/main" id="{27B8CFA3-327F-4E93-8D49-4D768CE0CF1D}"/>
                </a:ext>
              </a:extLst>
            </p:cNvPr>
            <p:cNvSpPr/>
            <p:nvPr/>
          </p:nvSpPr>
          <p:spPr>
            <a:xfrm>
              <a:off x="2743393" y="2218317"/>
              <a:ext cx="357790" cy="769441"/>
            </a:xfrm>
            <a:prstGeom prst="rect">
              <a:avLst/>
            </a:prstGeom>
          </p:spPr>
          <p:txBody>
            <a:bodyPr wrap="none">
              <a:spAutoFit/>
            </a:bodyPr>
            <a:lstStyle/>
            <a:p>
              <a:pPr lvl="0">
                <a:defRPr/>
              </a:pPr>
              <a:r>
                <a:rPr lang="en-US" altLang="zh-TW" sz="4400" b="1" dirty="0">
                  <a:solidFill>
                    <a:prstClr val="white"/>
                  </a:solidFill>
                  <a:effectLst>
                    <a:outerShdw blurRad="38100" dist="38100" dir="2700000" algn="tl">
                      <a:srgbClr val="000000">
                        <a:alpha val="43137"/>
                      </a:srgbClr>
                    </a:outerShdw>
                  </a:effectLst>
                  <a:latin typeface="Algerian" pitchFamily="82" charset="0"/>
                  <a:ea typeface="DFPLiKingHei-XB" pitchFamily="34" charset="-120"/>
                </a:rPr>
                <a:t>I</a:t>
              </a:r>
            </a:p>
          </p:txBody>
        </p:sp>
      </p:grpSp>
    </p:spTree>
    <p:extLst>
      <p:ext uri="{BB962C8B-B14F-4D97-AF65-F5344CB8AC3E}">
        <p14:creationId xmlns:p14="http://schemas.microsoft.com/office/powerpoint/2010/main" val="24282793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zh-TW" altLang="en-US" sz="4800" b="1" noProof="0"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會務運作實務分享</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20000"/>
            <a:ext cx="8496000" cy="4662815"/>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熟悉勞動法令及公司規章</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小六法：</a:t>
            </a:r>
            <a:endParaRPr kumimoji="0" lang="en-US" altLang="zh-TW"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296000" lvl="0" indent="-432000">
              <a:spcBef>
                <a:spcPts val="600"/>
              </a:spcBef>
              <a:buFont typeface="Wingdings" panose="05000000000000000000" pitchFamily="2" charset="2"/>
              <a:buChar char="ü"/>
              <a:defRPr/>
            </a:pP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個別勞動</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法規（勞基法、勞退條例、性平法）</a:t>
            </a:r>
            <a:endParaRPr lang="en-US" altLang="zh-TW"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1296000" lvl="0" indent="-432000">
              <a:spcBef>
                <a:spcPts val="600"/>
              </a:spcBef>
              <a:buFont typeface="Wingdings" panose="05000000000000000000" pitchFamily="2" charset="2"/>
              <a:buChar char="ü"/>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集體勞動</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法規（工會法、團協法、勞爭法、事件法）</a:t>
            </a:r>
            <a:endParaRPr lang="en-US" altLang="zh-TW"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1296000" lvl="0" indent="-432000">
              <a:spcBef>
                <a:spcPts val="600"/>
              </a:spcBef>
              <a:buFont typeface="Wingdings" panose="05000000000000000000" pitchFamily="2" charset="2"/>
              <a:buChar char="ü"/>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勞工保險法規</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（勞保條例、就保法、災保法）</a:t>
            </a:r>
            <a:endParaRPr lang="en-US" altLang="zh-TW"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1296000" lvl="0" indent="-432000">
              <a:spcBef>
                <a:spcPts val="600"/>
              </a:spcBef>
              <a:buFont typeface="Wingdings" panose="05000000000000000000" pitchFamily="2" charset="2"/>
              <a:buChar char="ü"/>
              <a:defRPr/>
            </a:pP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勞安法規（職安法、健康保護規則、勞檢法）</a:t>
            </a:r>
            <a:endParaRPr lang="en-US" altLang="zh-TW"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1296000" lvl="0" indent="-432000">
              <a:spcBef>
                <a:spcPts val="600"/>
              </a:spcBef>
              <a:buFont typeface="Wingdings" panose="05000000000000000000" pitchFamily="2" charset="2"/>
              <a:buChar char="ü"/>
              <a:defRPr/>
            </a:pP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職訓與就</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服</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法規（職訓法、就服法）</a:t>
            </a:r>
            <a:endParaRPr lang="en-US" altLang="zh-TW"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1296000" lvl="0" indent="-432000">
              <a:spcBef>
                <a:spcPts val="600"/>
              </a:spcBef>
              <a:buFont typeface="Wingdings" panose="05000000000000000000" pitchFamily="2" charset="2"/>
              <a:buChar char="ü"/>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其他法規</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（憲法、民法、人團法）</a:t>
            </a:r>
            <a:endParaRPr kumimoji="0" lang="en-US" altLang="zh-TW"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864000" lvl="0" indent="-432000">
              <a:spcBef>
                <a:spcPts val="600"/>
              </a:spcBef>
              <a:buFont typeface="Wingdings" panose="05000000000000000000" pitchFamily="2" charset="2"/>
              <a:buChar char="Ø"/>
              <a:defRPr/>
            </a:pPr>
            <a:r>
              <a:rPr lang="en-US" altLang="zh-TW"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http://</a:t>
            </a:r>
            <a:r>
              <a:rPr lang="en-US" altLang="zh-TW"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10.10.7.200/D019/pblist_n/npbindex.htm</a:t>
            </a:r>
          </a:p>
          <a:p>
            <a:pPr marL="864000" lvl="0">
              <a:spcBef>
                <a:spcPts val="600"/>
              </a:spcBef>
              <a:defRPr/>
            </a:pP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人資</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處舊址（</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台電公司</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人事規章</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彙編及職工福利規章）</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2958266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會務運作實務分享</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20000"/>
            <a:ext cx="8496000" cy="3954929"/>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分會彼此聯繫</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交流</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Wingdings" panose="05000000000000000000" pitchFamily="2" charset="2"/>
              <a:buChar char="Ø"/>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分會理事會</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交流</a:t>
            </a:r>
            <a:endPar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864000" lvl="0" indent="-432000">
              <a:spcBef>
                <a:spcPts val="600"/>
              </a:spcBef>
              <a:buFont typeface="Wingdings" panose="05000000000000000000" pitchFamily="2" charset="2"/>
              <a:buChar char="Ø"/>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小組長</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聯席會議交流</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善</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用總會資源</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電話</a:t>
            </a: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聯繫</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三大</a:t>
            </a:r>
            <a:r>
              <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LINE</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群組、私</a:t>
            </a:r>
            <a:r>
              <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LINE</a:t>
            </a: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至</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總會交流（分會理事會、小組長聯席會議）</a:t>
            </a:r>
            <a:endPar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正式</a:t>
            </a: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發文</a:t>
            </a:r>
            <a:endParaRPr lang="en-US" altLang="zh-TW" sz="36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25175332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會務運作實務分享</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20000"/>
            <a:ext cx="8496000" cy="4939814"/>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公文撰寫</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864000" algn="l" defTabSz="914400" rtl="0" eaLnBrk="1" fontAlgn="auto" latinLnBrk="0" hangingPunct="1">
              <a:lnSpc>
                <a:spcPct val="100000"/>
              </a:lnSpc>
              <a:spcBef>
                <a:spcPts val="600"/>
              </a:spcBef>
              <a:spcAft>
                <a:spcPts val="0"/>
              </a:spcAft>
              <a:buClrTx/>
              <a:buSzTx/>
              <a:buFontTx/>
              <a:buNone/>
              <a:tabLst/>
              <a:defRPr/>
            </a:pP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主旨：有關</a:t>
            </a:r>
            <a:r>
              <a:rPr kumimoji="0" lang="zh-TW" altLang="en-US"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貴處（</a:t>
            </a:r>
            <a:r>
              <a:rPr kumimoji="0" lang="zh-TW" altLang="en-US" sz="2400" b="0" i="0" u="none" strike="noStrike" kern="1200" cap="none" spc="0" normalizeH="0" baseline="0" noProof="0" dirty="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廠</a:t>
            </a:r>
            <a:r>
              <a:rPr kumimoji="0" lang="zh-TW" altLang="en-US"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）自</a:t>
            </a:r>
            <a:r>
              <a:rPr kumimoji="0" lang="en-US" altLang="zh-TW"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108</a:t>
            </a:r>
            <a:r>
              <a:rPr kumimoji="0" lang="zh-TW" altLang="en-US"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年</a:t>
            </a:r>
            <a:r>
              <a:rPr kumimoji="0" lang="en-US" altLang="zh-TW"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a:t>
            </a:r>
            <a:r>
              <a:rPr kumimoji="0" lang="zh-TW" altLang="en-US"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月</a:t>
            </a:r>
            <a:r>
              <a:rPr kumimoji="0" lang="en-US" altLang="zh-TW"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a:t>
            </a:r>
            <a:r>
              <a:rPr kumimoji="0" lang="zh-TW" altLang="en-US"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日起</a:t>
            </a:r>
            <a:r>
              <a:rPr kumimoji="0" lang="zh-TW" altLang="en-US" sz="2400" b="0" i="0" u="none" strike="noStrike" kern="1200" cap="none" spc="0" normalizeH="0" baseline="0" noProof="0" dirty="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至同</a:t>
            </a:r>
            <a:r>
              <a:rPr kumimoji="0" lang="zh-TW" altLang="en-US"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en-US" altLang="zh-TW"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108</a:t>
            </a:r>
            <a:r>
              <a:rPr kumimoji="0" lang="zh-TW" altLang="en-US"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年</a:t>
            </a:r>
            <a:r>
              <a:rPr kumimoji="0" lang="en-US" altLang="zh-TW"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12</a:t>
            </a:r>
            <a:r>
              <a:rPr kumimoji="0" lang="zh-TW" altLang="en-US"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月</a:t>
            </a:r>
            <a:r>
              <a:rPr kumimoji="0" lang="en-US" altLang="zh-TW"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31</a:t>
            </a:r>
            <a:r>
              <a:rPr kumimoji="0" lang="zh-TW" altLang="en-US"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a:t>
            </a:r>
            <a:r>
              <a:rPr kumimoji="0" lang="zh-TW" altLang="en-US" sz="2400" b="0" i="0" u="none" strike="noStrike" kern="1200" cap="none" spc="0" normalizeH="0" baseline="0" noProof="0" dirty="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止，因業務需要</a:t>
            </a:r>
            <a:r>
              <a:rPr kumimoji="0" lang="zh-TW" altLang="en-US"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指派本分會所屬會員於正常</a:t>
            </a:r>
            <a:r>
              <a:rPr kumimoji="0" lang="zh-TW" altLang="en-US" sz="2400" b="0" i="0" u="none" strike="noStrike" kern="1200" cap="none" spc="0" normalizeH="0" baseline="0" noProof="0" dirty="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工作時間以外</a:t>
            </a:r>
            <a:r>
              <a:rPr kumimoji="0" lang="zh-TW" altLang="en-US"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（含</a:t>
            </a:r>
            <a:r>
              <a:rPr kumimoji="0" lang="zh-TW" altLang="en-US" sz="2400" b="0" i="0" u="none" strike="noStrike" kern="1200" cap="none" spc="0" normalizeH="0" baseline="0" noProof="0" dirty="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假日）超時工作</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一</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案</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（事宜）</a:t>
            </a:r>
            <a:r>
              <a:rPr kumimoji="0" lang="zh-TW" altLang="en-US"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如說明</a:t>
            </a:r>
            <a:r>
              <a:rPr kumimoji="0" lang="zh-TW" altLang="en-US"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請查照</a:t>
            </a:r>
            <a:r>
              <a:rPr kumimoji="0" lang="zh-TW" altLang="en-US"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864000" algn="l"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說明：</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864000" algn="l" defTabSz="9144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    </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一</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、依</a:t>
            </a:r>
            <a:r>
              <a:rPr kumimoji="0" lang="zh-TW" altLang="en-US" sz="2400" b="0" i="0" u="none" strike="noStrike" kern="1200" cap="none" spc="0" normalizeH="0" baseline="0" noProof="0" dirty="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貴處（廠</a:t>
            </a:r>
            <a:r>
              <a:rPr kumimoji="0" lang="zh-TW" altLang="en-US"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el-GR" altLang="zh-TW"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Ο</a:t>
            </a:r>
            <a:r>
              <a:rPr kumimoji="0" lang="zh-TW" altLang="en-US"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年</a:t>
            </a:r>
            <a:r>
              <a:rPr kumimoji="0" lang="el-GR" altLang="zh-TW"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Ο</a:t>
            </a:r>
            <a:r>
              <a:rPr kumimoji="0" lang="zh-TW" altLang="en-US"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月</a:t>
            </a:r>
            <a:r>
              <a:rPr kumimoji="0" lang="el-GR" altLang="zh-TW"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Ο</a:t>
            </a:r>
            <a:r>
              <a:rPr kumimoji="0" lang="zh-TW" altLang="en-US"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a:t>
            </a:r>
            <a:r>
              <a:rPr kumimoji="0" lang="el-GR" altLang="zh-TW"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Ο</a:t>
            </a:r>
            <a:r>
              <a:rPr kumimoji="0" lang="zh-TW" altLang="en-US"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字第</a:t>
            </a:r>
            <a:r>
              <a:rPr kumimoji="0" lang="el-GR" altLang="zh-TW"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Ο</a:t>
            </a:r>
            <a:r>
              <a:rPr kumimoji="0" lang="zh-TW" altLang="en-US"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號函</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辦理</a:t>
            </a:r>
            <a:r>
              <a:rPr kumimoji="0" lang="zh-TW" altLang="en-US"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864000" algn="l" defTabSz="914400" rtl="0" eaLnBrk="1" fontAlgn="auto" latinLnBrk="0" hangingPunct="1">
              <a:lnSpc>
                <a:spcPct val="100000"/>
              </a:lnSpc>
              <a:spcBef>
                <a:spcPts val="600"/>
              </a:spcBef>
              <a:spcAft>
                <a:spcPts val="0"/>
              </a:spcAft>
              <a:buClrTx/>
              <a:buSzTx/>
              <a:buFontTx/>
              <a:buNone/>
              <a:tabLst/>
              <a:defRPr/>
            </a:pPr>
            <a:r>
              <a:rPr kumimoji="0" lang="zh-TW" altLang="en-US"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    </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二、</a:t>
            </a:r>
            <a:r>
              <a:rPr kumimoji="0" lang="zh-TW" altLang="en-US"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本</a:t>
            </a:r>
            <a:r>
              <a:rPr kumimoji="0" lang="zh-TW" altLang="en-US" sz="2400" b="0" i="0" u="none" strike="noStrike" kern="1200" cap="none" spc="0" normalizeH="0" baseline="0" noProof="0" dirty="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分會同意</a:t>
            </a:r>
            <a:r>
              <a:rPr kumimoji="0" lang="zh-TW" altLang="en-US"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（不同意）旨述期間所屬會員超時工作，惟請貴處仍須依法徵得會員本人同意，並依相關法令及規定計給出勤工資</a:t>
            </a:r>
            <a:r>
              <a:rPr kumimoji="0" lang="zh-TW" altLang="en-US"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864000" algn="l" defTabSz="914400" rtl="0" eaLnBrk="1" fontAlgn="auto" latinLnBrk="0" hangingPunct="1">
              <a:lnSpc>
                <a:spcPct val="100000"/>
              </a:lnSpc>
              <a:spcBef>
                <a:spcPts val="600"/>
              </a:spcBef>
              <a:spcAft>
                <a:spcPts val="0"/>
              </a:spcAft>
              <a:buClrTx/>
              <a:buSzTx/>
              <a:buFontTx/>
              <a:buNone/>
              <a:tabLst/>
              <a:defRPr/>
            </a:pPr>
            <a:r>
              <a:rPr kumimoji="0" lang="zh-TW" altLang="en-US"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    </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三、</a:t>
            </a:r>
            <a:r>
              <a:rPr kumimoji="0" lang="zh-TW" altLang="en-US"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如有發生旨揭會員權益受損</a:t>
            </a:r>
            <a:r>
              <a:rPr kumimoji="0" lang="zh-TW" altLang="en-US" sz="2400" b="0" i="0" u="none" strike="noStrike" kern="1200" cap="none" spc="0" normalizeH="0" baseline="0" noProof="0" dirty="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a:t>
            </a:r>
            <a:r>
              <a:rPr kumimoji="0" lang="zh-TW" altLang="en-US" sz="2400" b="0" i="0" u="none" strike="noStrike" kern="1200" cap="none" spc="0" normalizeH="0" baseline="0" noProof="0" dirty="0" smtClean="0">
                <a:ln>
                  <a:noFill/>
                </a:ln>
                <a:solidFill>
                  <a:srgbClr val="1F497D">
                    <a:lumMod val="20000"/>
                    <a:lumOff val="80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情事時，本分會當即收回旨案同意權</a:t>
            </a:r>
            <a:r>
              <a:rPr kumimoji="0" lang="zh-TW" altLang="en-US"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28904659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領班加給案</a:t>
            </a:r>
          </a:p>
        </p:txBody>
      </p:sp>
      <p:sp>
        <p:nvSpPr>
          <p:cNvPr id="52" name="文字方塊 51"/>
          <p:cNvSpPr txBox="1"/>
          <p:nvPr/>
        </p:nvSpPr>
        <p:spPr>
          <a:xfrm>
            <a:off x="360000" y="1620000"/>
            <a:ext cx="4356016" cy="5262979"/>
          </a:xfrm>
          <a:prstGeom prst="rect">
            <a:avLst/>
          </a:prstGeom>
          <a:noFill/>
        </p:spPr>
        <p:txBody>
          <a:bodyPr wrap="square" rtlCol="0">
            <a:spAutoFit/>
          </a:bodyPr>
          <a:lstStyle/>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04/29</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院長官邸餐敘</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05/03</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國營會召開會議</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05/10</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台電研商訂定領</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 </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              班選派機制</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05/20</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理事長獲行政院</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               蘇院長接見</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05/28</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正式陳報經濟部</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06/17</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正式陳報行政院</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行政院函請人事行政</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 </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   總處、主計總處及勞</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 </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   動部研提辦理意見中</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pic>
        <p:nvPicPr>
          <p:cNvPr id="2" name="圖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20000" y="1620000"/>
            <a:ext cx="4803060" cy="3600000"/>
          </a:xfrm>
          <a:prstGeom prst="rect">
            <a:avLst/>
          </a:prstGeom>
          <a:ln>
            <a:noFill/>
          </a:ln>
          <a:effectLst>
            <a:softEdge rad="112500"/>
          </a:effectLst>
        </p:spPr>
      </p:pic>
      <p:pic>
        <p:nvPicPr>
          <p:cNvPr id="3" name="圖片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319674" y="1620000"/>
            <a:ext cx="4800000" cy="3600000"/>
          </a:xfrm>
          <a:prstGeom prst="rect">
            <a:avLst/>
          </a:prstGeom>
          <a:ln>
            <a:noFill/>
          </a:ln>
          <a:effectLst>
            <a:softEdge rad="112500"/>
          </a:effectLst>
        </p:spPr>
      </p:pic>
      <p:pic>
        <p:nvPicPr>
          <p:cNvPr id="17" name="圖片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83978" y="1260000"/>
            <a:ext cx="3613136" cy="5328000"/>
          </a:xfrm>
          <a:prstGeom prst="rect">
            <a:avLst/>
          </a:prstGeom>
          <a:ln>
            <a:noFill/>
          </a:ln>
          <a:effectLst>
            <a:softEdge rad="112500"/>
          </a:effectLst>
        </p:spPr>
      </p:pic>
      <p:pic>
        <p:nvPicPr>
          <p:cNvPr id="47" name="圖片 4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20000" y="1260000"/>
            <a:ext cx="3670334" cy="4896000"/>
          </a:xfrm>
          <a:prstGeom prst="rect">
            <a:avLst/>
          </a:prstGeom>
          <a:ln>
            <a:noFill/>
          </a:ln>
          <a:effectLst>
            <a:softEdge rad="112500"/>
          </a:effectLst>
        </p:spPr>
      </p:pic>
      <p:pic>
        <p:nvPicPr>
          <p:cNvPr id="48" name="圖片 4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6200000">
            <a:off x="3456000" y="2052000"/>
            <a:ext cx="5296833" cy="3744000"/>
          </a:xfrm>
          <a:prstGeom prst="rect">
            <a:avLst/>
          </a:prstGeom>
          <a:ln>
            <a:noFill/>
          </a:ln>
          <a:effectLst>
            <a:softEdge rad="112500"/>
          </a:effectLst>
        </p:spPr>
      </p:pic>
      <p:pic>
        <p:nvPicPr>
          <p:cNvPr id="49" name="圖片 4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6200000">
            <a:off x="3456000" y="2052000"/>
            <a:ext cx="5296833" cy="3744000"/>
          </a:xfrm>
          <a:prstGeom prst="rect">
            <a:avLst/>
          </a:prstGeom>
          <a:ln>
            <a:noFill/>
          </a:ln>
          <a:effectLst>
            <a:softEdge rad="112500"/>
          </a:effectLst>
        </p:spPr>
      </p:pic>
      <p:pic>
        <p:nvPicPr>
          <p:cNvPr id="50" name="圖片 4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16200000">
            <a:off x="3456000" y="2052000"/>
            <a:ext cx="5296833" cy="3744000"/>
          </a:xfrm>
          <a:prstGeom prst="rect">
            <a:avLst/>
          </a:prstGeom>
          <a:ln>
            <a:noFill/>
          </a:ln>
          <a:effectLst>
            <a:softEdge rad="112500"/>
          </a:effectLst>
        </p:spPr>
      </p:pic>
      <p:pic>
        <p:nvPicPr>
          <p:cNvPr id="51" name="圖片 5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6200000">
            <a:off x="3456000" y="2052000"/>
            <a:ext cx="5296833" cy="3744000"/>
          </a:xfrm>
          <a:prstGeom prst="rect">
            <a:avLst/>
          </a:prstGeom>
          <a:ln>
            <a:noFill/>
          </a:ln>
          <a:effectLst>
            <a:softEdge rad="112500"/>
          </a:effectLst>
        </p:spPr>
      </p:pic>
      <p:pic>
        <p:nvPicPr>
          <p:cNvPr id="53" name="圖片 5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16200000">
            <a:off x="3456000" y="2052000"/>
            <a:ext cx="5296833" cy="3744000"/>
          </a:xfrm>
          <a:prstGeom prst="rect">
            <a:avLst/>
          </a:prstGeom>
          <a:ln>
            <a:noFill/>
          </a:ln>
          <a:effectLst>
            <a:softEdge rad="112500"/>
          </a:effectLst>
        </p:spPr>
      </p:pic>
    </p:spTree>
    <p:extLst>
      <p:ext uri="{BB962C8B-B14F-4D97-AF65-F5344CB8AC3E}">
        <p14:creationId xmlns:p14="http://schemas.microsoft.com/office/powerpoint/2010/main" val="279516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circle(in)">
                                      <p:cBhvr>
                                        <p:cTn id="17" dur="20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circle(in)">
                                      <p:cBhvr>
                                        <p:cTn id="22" dur="2000"/>
                                        <p:tgtEl>
                                          <p:spTgt spid="47"/>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circle(in)">
                                      <p:cBhvr>
                                        <p:cTn id="27" dur="20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circle(in)">
                                      <p:cBhvr>
                                        <p:cTn id="32" dur="2000"/>
                                        <p:tgtEl>
                                          <p:spTgt spid="49"/>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circle(in)">
                                      <p:cBhvr>
                                        <p:cTn id="37" dur="2000"/>
                                        <p:tgtEl>
                                          <p:spTgt spid="50"/>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circle(in)">
                                      <p:cBhvr>
                                        <p:cTn id="42" dur="2000"/>
                                        <p:tgtEl>
                                          <p:spTgt spid="51"/>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circle(in)">
                                      <p:cBhvr>
                                        <p:cTn id="47" dur="2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領班加給案</a:t>
            </a:r>
          </a:p>
        </p:txBody>
      </p:sp>
      <p:sp>
        <p:nvSpPr>
          <p:cNvPr id="52" name="文字方塊 51"/>
          <p:cNvSpPr txBox="1"/>
          <p:nvPr/>
        </p:nvSpPr>
        <p:spPr>
          <a:xfrm>
            <a:off x="360000" y="1620000"/>
            <a:ext cx="4464302" cy="1384995"/>
          </a:xfrm>
          <a:prstGeom prst="rect">
            <a:avLst/>
          </a:prstGeom>
          <a:noFill/>
        </p:spPr>
        <p:txBody>
          <a:bodyPr wrap="square" rtlCol="0">
            <a:spAutoFit/>
          </a:bodyPr>
          <a:lstStyle/>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07/12</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勞動部函復行政院</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08/05</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行政院函經濟部</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國營會彙辦中</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pic>
        <p:nvPicPr>
          <p:cNvPr id="5" name="圖片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80021" y="1260000"/>
            <a:ext cx="3855826" cy="5328000"/>
          </a:xfrm>
          <a:prstGeom prst="rect">
            <a:avLst/>
          </a:prstGeom>
          <a:ln>
            <a:noFill/>
          </a:ln>
          <a:effectLst>
            <a:softEdge rad="112500"/>
          </a:effectLst>
        </p:spPr>
      </p:pic>
      <p:pic>
        <p:nvPicPr>
          <p:cNvPr id="6" name="圖片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80000" y="1260000"/>
            <a:ext cx="3830275" cy="5328000"/>
          </a:xfrm>
          <a:prstGeom prst="rect">
            <a:avLst/>
          </a:prstGeom>
          <a:ln>
            <a:noFill/>
          </a:ln>
          <a:effectLst>
            <a:softEdge rad="112500"/>
          </a:effectLst>
        </p:spPr>
      </p:pic>
      <p:pic>
        <p:nvPicPr>
          <p:cNvPr id="54" name="圖片 5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680000" y="1260000"/>
            <a:ext cx="3658713" cy="5328000"/>
          </a:xfrm>
          <a:prstGeom prst="rect">
            <a:avLst/>
          </a:prstGeom>
          <a:ln>
            <a:noFill/>
          </a:ln>
          <a:effectLst>
            <a:softEdge rad="112500"/>
          </a:effectLst>
        </p:spPr>
      </p:pic>
    </p:spTree>
    <p:extLst>
      <p:ext uri="{BB962C8B-B14F-4D97-AF65-F5344CB8AC3E}">
        <p14:creationId xmlns:p14="http://schemas.microsoft.com/office/powerpoint/2010/main" val="3922954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circle(in)">
                                      <p:cBhvr>
                                        <p:cTn id="17" dur="2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兼任司機案</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20000"/>
            <a:ext cx="4172109" cy="4401205"/>
          </a:xfrm>
          <a:prstGeom prst="rect">
            <a:avLst/>
          </a:prstGeom>
          <a:noFill/>
        </p:spPr>
        <p:txBody>
          <a:bodyPr wrap="square" rtlCol="0">
            <a:spAutoFit/>
          </a:bodyPr>
          <a:lstStyle/>
          <a:p>
            <a:pPr marL="0" marR="0" lvl="0" indent="-432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05/22</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拜會審計部</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indent="-432000">
              <a:buBlip>
                <a:blip r:embed="rId7"/>
              </a:buBlip>
              <a:defRPr/>
            </a:pPr>
            <a:r>
              <a:rPr lang="en-US" altLang="zh-TW"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6</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月初人資處拜會</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監察院</a:t>
            </a:r>
            <a:endPar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indent="-432000">
              <a:buBlip>
                <a:blip r:embed="rId7"/>
              </a:buBlip>
              <a:defRPr/>
            </a:pP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07/02</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正式陳報</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行政院</a:t>
            </a:r>
            <a:endPar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indent="-432000">
              <a:buBlip>
                <a:blip r:embed="rId7"/>
              </a:buBlip>
              <a:defRPr/>
            </a:pP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行政院請人事行政</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總處、主計總處及勞動部研提</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辦理意見並即函請</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經濟部</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本權責核</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處</a:t>
            </a:r>
            <a:endParaRPr lang="en-US" altLang="zh-TW"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indent="-432000">
              <a:buBlip>
                <a:blip r:embed="rId7"/>
              </a:buBlip>
              <a:defRPr/>
            </a:pP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08/14</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國營會彙辦意見妥，陳報大部中</a:t>
            </a:r>
            <a:endPar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p:txBody>
      </p:sp>
      <p:pic>
        <p:nvPicPr>
          <p:cNvPr id="4" name="圖片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24000" y="1620000"/>
            <a:ext cx="4320000" cy="3240000"/>
          </a:xfrm>
          <a:prstGeom prst="rect">
            <a:avLst/>
          </a:prstGeom>
          <a:ln>
            <a:noFill/>
          </a:ln>
          <a:effectLst>
            <a:softEdge rad="112500"/>
          </a:effectLst>
        </p:spPr>
      </p:pic>
      <p:pic>
        <p:nvPicPr>
          <p:cNvPr id="5" name="圖片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80000" y="1259736"/>
            <a:ext cx="3714449" cy="5328000"/>
          </a:xfrm>
          <a:prstGeom prst="rect">
            <a:avLst/>
          </a:prstGeom>
          <a:ln>
            <a:noFill/>
          </a:ln>
          <a:effectLst>
            <a:softEdge rad="112500"/>
          </a:effectLst>
        </p:spPr>
      </p:pic>
      <p:pic>
        <p:nvPicPr>
          <p:cNvPr id="6" name="圖片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680000" y="1260000"/>
            <a:ext cx="3723671" cy="5328000"/>
          </a:xfrm>
          <a:prstGeom prst="rect">
            <a:avLst/>
          </a:prstGeom>
          <a:ln>
            <a:noFill/>
          </a:ln>
          <a:effectLst>
            <a:softEdge rad="112500"/>
          </a:effectLst>
        </p:spPr>
      </p:pic>
    </p:spTree>
    <p:extLst>
      <p:ext uri="{BB962C8B-B14F-4D97-AF65-F5344CB8AC3E}">
        <p14:creationId xmlns:p14="http://schemas.microsoft.com/office/powerpoint/2010/main" val="1946107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舊制結清案</a:t>
            </a:r>
            <a:r>
              <a:rPr lang="en-US" altLang="zh-TW"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夜點費</a:t>
            </a:r>
            <a:r>
              <a:rPr lang="en-US" altLang="zh-TW"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p>
        </p:txBody>
      </p:sp>
      <p:sp>
        <p:nvSpPr>
          <p:cNvPr id="52" name="文字方塊 51"/>
          <p:cNvSpPr txBox="1"/>
          <p:nvPr/>
        </p:nvSpPr>
        <p:spPr>
          <a:xfrm>
            <a:off x="360000" y="1620000"/>
            <a:ext cx="4356016" cy="4832092"/>
          </a:xfrm>
          <a:prstGeom prst="rect">
            <a:avLst/>
          </a:prstGeom>
          <a:noFill/>
        </p:spPr>
        <p:txBody>
          <a:bodyPr wrap="square" rtlCol="0">
            <a:spAutoFit/>
          </a:bodyPr>
          <a:lstStyle/>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03/21</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經濟部召開研商</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R="0" lvl="0" algn="l" defTabSz="914400" rtl="0" eaLnBrk="1" fontAlgn="auto" latinLnBrk="0" hangingPunct="1">
              <a:lnSpc>
                <a:spcPct val="100000"/>
              </a:lnSpc>
              <a:spcBef>
                <a:spcPts val="0"/>
              </a:spcBef>
              <a:spcAft>
                <a:spcPts val="0"/>
              </a:spcAft>
              <a:buClrTx/>
              <a:buSzTx/>
              <a:tabLst/>
              <a:defRPr/>
            </a:pP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舊制結清事宜案會議</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4/10</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行政院李秘書長</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R="0" lvl="0" algn="l" defTabSz="914400" rtl="0" eaLnBrk="1" fontAlgn="auto" latinLnBrk="0" hangingPunct="1">
              <a:lnSpc>
                <a:spcPct val="100000"/>
              </a:lnSpc>
              <a:spcBef>
                <a:spcPts val="0"/>
              </a:spcBef>
              <a:spcAft>
                <a:spcPts val="0"/>
              </a:spcAft>
              <a:buClrTx/>
              <a:buSzTx/>
              <a:tabLst/>
              <a:defRPr/>
            </a:pP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    召集會議</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4/29</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院長主動提及並</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R="0" lvl="0" algn="l" defTabSz="914400" rtl="0" eaLnBrk="1" fontAlgn="auto" latinLnBrk="0" hangingPunct="1">
              <a:lnSpc>
                <a:spcPct val="100000"/>
              </a:lnSpc>
              <a:spcBef>
                <a:spcPts val="0"/>
              </a:spcBef>
              <a:spcAft>
                <a:spcPts val="0"/>
              </a:spcAft>
              <a:buClrTx/>
              <a:buSzTx/>
              <a:tabLst/>
              <a:defRPr/>
            </a:pP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報告蔡總統及蘇院長</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5/31</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經濟部函請協商</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R="0" lvl="0" algn="l" defTabSz="914400" rtl="0" eaLnBrk="1" fontAlgn="auto" latinLnBrk="0" hangingPunct="1">
              <a:lnSpc>
                <a:spcPct val="100000"/>
              </a:lnSpc>
              <a:spcBef>
                <a:spcPts val="0"/>
              </a:spcBef>
              <a:spcAft>
                <a:spcPts val="0"/>
              </a:spcAft>
              <a:buClrTx/>
              <a:buSzTx/>
              <a:tabLst/>
              <a:defRPr/>
            </a:pP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共識再行報部辦理</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7/4</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台電函轉經濟部來</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R="0" lvl="0" algn="l" defTabSz="914400" rtl="0" eaLnBrk="1" fontAlgn="auto" latinLnBrk="0" hangingPunct="1">
              <a:lnSpc>
                <a:spcPct val="100000"/>
              </a:lnSpc>
              <a:spcBef>
                <a:spcPts val="0"/>
              </a:spcBef>
              <a:spcAft>
                <a:spcPts val="0"/>
              </a:spcAft>
              <a:buClrTx/>
              <a:buSzTx/>
              <a:tabLst/>
              <a:defRPr/>
            </a:pP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    文並擇期蒞會說明</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7/8</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本會函知各分會</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pic>
        <p:nvPicPr>
          <p:cNvPr id="5" name="圖片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3456000" y="2052000"/>
            <a:ext cx="5296833" cy="3744000"/>
          </a:xfrm>
          <a:prstGeom prst="rect">
            <a:avLst/>
          </a:prstGeom>
          <a:ln>
            <a:noFill/>
          </a:ln>
          <a:effectLst>
            <a:softEdge rad="112500"/>
          </a:effectLst>
        </p:spPr>
      </p:pic>
      <p:sp>
        <p:nvSpPr>
          <p:cNvPr id="2" name="橢圓 1"/>
          <p:cNvSpPr/>
          <p:nvPr/>
        </p:nvSpPr>
        <p:spPr>
          <a:xfrm>
            <a:off x="6588000" y="1764000"/>
            <a:ext cx="396000" cy="216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 name="橢圓 41"/>
          <p:cNvSpPr/>
          <p:nvPr/>
        </p:nvSpPr>
        <p:spPr>
          <a:xfrm>
            <a:off x="5796000" y="2520000"/>
            <a:ext cx="576000" cy="198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4" name="直線接點 3"/>
          <p:cNvCxnSpPr/>
          <p:nvPr/>
        </p:nvCxnSpPr>
        <p:spPr>
          <a:xfrm>
            <a:off x="6587999" y="2700000"/>
            <a:ext cx="972000" cy="1251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直線接點 45"/>
          <p:cNvCxnSpPr/>
          <p:nvPr/>
        </p:nvCxnSpPr>
        <p:spPr>
          <a:xfrm>
            <a:off x="5040000" y="2826000"/>
            <a:ext cx="504000" cy="1251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47" name="圖片 4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320000" y="1260000"/>
            <a:ext cx="3665480" cy="5220000"/>
          </a:xfrm>
          <a:prstGeom prst="rect">
            <a:avLst/>
          </a:prstGeom>
          <a:ln>
            <a:noFill/>
          </a:ln>
          <a:effectLst>
            <a:softEdge rad="112500"/>
          </a:effectLst>
        </p:spPr>
      </p:pic>
      <p:pic>
        <p:nvPicPr>
          <p:cNvPr id="48" name="圖片 4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a:off x="3456000" y="2052000"/>
            <a:ext cx="5296833" cy="3744000"/>
          </a:xfrm>
          <a:prstGeom prst="rect">
            <a:avLst/>
          </a:prstGeom>
          <a:ln>
            <a:noFill/>
          </a:ln>
          <a:effectLst>
            <a:softEdge rad="112500"/>
          </a:effectLst>
        </p:spPr>
      </p:pic>
      <p:pic>
        <p:nvPicPr>
          <p:cNvPr id="49" name="圖片 4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3456000" y="2052000"/>
            <a:ext cx="5296833" cy="3744000"/>
          </a:xfrm>
          <a:prstGeom prst="rect">
            <a:avLst/>
          </a:prstGeom>
          <a:ln>
            <a:noFill/>
          </a:ln>
          <a:effectLst>
            <a:softEdge rad="112500"/>
          </a:effectLst>
        </p:spPr>
      </p:pic>
      <p:pic>
        <p:nvPicPr>
          <p:cNvPr id="50" name="圖片 4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6200000">
            <a:off x="3456000" y="2052000"/>
            <a:ext cx="5296833" cy="3744000"/>
          </a:xfrm>
          <a:prstGeom prst="rect">
            <a:avLst/>
          </a:prstGeom>
          <a:ln>
            <a:noFill/>
          </a:ln>
          <a:effectLst>
            <a:softEdge rad="112500"/>
          </a:effectLst>
        </p:spPr>
      </p:pic>
      <p:pic>
        <p:nvPicPr>
          <p:cNvPr id="51" name="圖片 5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6200000">
            <a:off x="3456000" y="2052000"/>
            <a:ext cx="5296833" cy="3744000"/>
          </a:xfrm>
          <a:prstGeom prst="rect">
            <a:avLst/>
          </a:prstGeom>
          <a:ln>
            <a:noFill/>
          </a:ln>
          <a:effectLst>
            <a:softEdge rad="112500"/>
          </a:effectLst>
        </p:spPr>
      </p:pic>
    </p:spTree>
    <p:extLst>
      <p:ext uri="{BB962C8B-B14F-4D97-AF65-F5344CB8AC3E}">
        <p14:creationId xmlns:p14="http://schemas.microsoft.com/office/powerpoint/2010/main" val="268028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ircle(in)">
                                      <p:cBhvr>
                                        <p:cTn id="10" dur="2000"/>
                                        <p:tgtEl>
                                          <p:spTgt spid="2"/>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circle(in)">
                                      <p:cBhvr>
                                        <p:cTn id="13" dur="2000"/>
                                        <p:tgtEl>
                                          <p:spTgt spid="42"/>
                                        </p:tgtEl>
                                      </p:cBhvr>
                                    </p:animEffect>
                                  </p:childTnLst>
                                </p:cTn>
                              </p:par>
                              <p:par>
                                <p:cTn id="14" presetID="6" presetClass="entr" presetSubtype="16"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circle(in)">
                                      <p:cBhvr>
                                        <p:cTn id="16" dur="2000"/>
                                        <p:tgtEl>
                                          <p:spTgt spid="4"/>
                                        </p:tgtEl>
                                      </p:cBhvr>
                                    </p:animEffect>
                                  </p:childTnLst>
                                </p:cTn>
                              </p:par>
                              <p:par>
                                <p:cTn id="17" presetID="6" presetClass="entr" presetSubtype="16"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circle(in)">
                                      <p:cBhvr>
                                        <p:cTn id="19" dur="2000"/>
                                        <p:tgtEl>
                                          <p:spTgt spid="46"/>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circle(in)">
                                      <p:cBhvr>
                                        <p:cTn id="24" dur="2000"/>
                                        <p:tgtEl>
                                          <p:spTgt spid="47"/>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circle(in)">
                                      <p:cBhvr>
                                        <p:cTn id="29" dur="2000"/>
                                        <p:tgtEl>
                                          <p:spTgt spid="48"/>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circle(in)">
                                      <p:cBhvr>
                                        <p:cTn id="34" dur="2000"/>
                                        <p:tgtEl>
                                          <p:spTgt spid="49"/>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nodeType="click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circle(in)">
                                      <p:cBhvr>
                                        <p:cTn id="39" dur="2000"/>
                                        <p:tgtEl>
                                          <p:spTgt spid="50"/>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nodeType="click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circle(in)">
                                      <p:cBhvr>
                                        <p:cTn id="44" dur="2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舊制結清案</a:t>
            </a:r>
            <a:r>
              <a:rPr kumimoji="0" lang="en-US" altLang="zh-TW"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夜點費</a:t>
            </a:r>
            <a:r>
              <a:rPr kumimoji="0" lang="en-US" altLang="zh-TW"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a:t>
            </a:r>
          </a:p>
        </p:txBody>
      </p:sp>
      <p:sp>
        <p:nvSpPr>
          <p:cNvPr id="52" name="文字方塊 51"/>
          <p:cNvSpPr txBox="1"/>
          <p:nvPr/>
        </p:nvSpPr>
        <p:spPr>
          <a:xfrm>
            <a:off x="360000" y="1620000"/>
            <a:ext cx="4356016" cy="2246769"/>
          </a:xfrm>
          <a:prstGeom prst="rect">
            <a:avLst/>
          </a:prstGeom>
          <a:noFill/>
        </p:spPr>
        <p:txBody>
          <a:bodyPr wrap="square" rtlCol="0">
            <a:spAutoFit/>
          </a:bodyPr>
          <a:lstStyle/>
          <a:p>
            <a:pPr marL="360000" lvl="0" indent="-360000">
              <a:buBlip>
                <a:blip r:embed="rId7"/>
              </a:buBlip>
              <a:defRPr/>
            </a:pPr>
            <a:r>
              <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月初立法院蘇院長將夜點費案正式向蔡總統及行政院蘇院長</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報告</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，院長</a:t>
            </a:r>
            <a:r>
              <a:rPr lang="en-US" altLang="zh-TW"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貞昌</a:t>
            </a: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即指定陳副院長專責本案。</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pic>
        <p:nvPicPr>
          <p:cNvPr id="3" name="圖片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80000" y="1260000"/>
            <a:ext cx="4440999" cy="5040000"/>
          </a:xfrm>
          <a:prstGeom prst="rect">
            <a:avLst/>
          </a:prstGeom>
          <a:ln>
            <a:noFill/>
          </a:ln>
          <a:effectLst>
            <a:softEdge rad="112500"/>
          </a:effectLst>
        </p:spPr>
      </p:pic>
    </p:spTree>
    <p:extLst>
      <p:ext uri="{BB962C8B-B14F-4D97-AF65-F5344CB8AC3E}">
        <p14:creationId xmlns:p14="http://schemas.microsoft.com/office/powerpoint/2010/main" val="1508986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輪班換班休息間隔案</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20000"/>
            <a:ext cx="8280000" cy="4401205"/>
          </a:xfrm>
          <a:prstGeom prst="rect">
            <a:avLst/>
          </a:prstGeom>
          <a:noFill/>
        </p:spPr>
        <p:txBody>
          <a:bodyPr wrap="square" rtlCol="0">
            <a:spAutoFit/>
          </a:bodyPr>
          <a:lstStyle/>
          <a:p>
            <a:pPr lvl="0" indent="360000">
              <a:buBlip>
                <a:blip r:embed="rId7"/>
              </a:buBlip>
              <a:defRPr/>
            </a:pP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4/15</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正式陳報經濟部</a:t>
            </a: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電</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人字第</a:t>
            </a:r>
            <a:r>
              <a:rPr lang="en-US" altLang="zh-TW"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1088036230</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p>
          <a:p>
            <a:pPr lvl="0" indent="360000">
              <a:buBlip>
                <a:blip r:embed="rId7"/>
              </a:buBlip>
              <a:defRPr/>
            </a:pP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4/26</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函送相關申請資料</a:t>
            </a: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電</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人字第</a:t>
            </a:r>
            <a:r>
              <a:rPr lang="en-US" altLang="zh-TW"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1080006071</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p>
          <a:p>
            <a:pPr lvl="0" indent="360000">
              <a:buBlip>
                <a:blip r:embed="rId7"/>
              </a:buBlip>
              <a:defRPr/>
            </a:pP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4/30</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經濟部正式向勞動部提出申請</a:t>
            </a: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經</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授營字</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第 </a:t>
            </a:r>
            <a:endPar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lvl="0">
              <a:defRPr/>
            </a:pP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10820361980</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p>
          <a:p>
            <a:pPr lvl="0" indent="360000">
              <a:buBlip>
                <a:blip r:embed="rId7"/>
              </a:buBlip>
              <a:defRPr/>
            </a:pP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5/14</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勞動</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部函請經濟部檢</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送所詢勞雇雙方陳述</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之</a:t>
            </a:r>
            <a:endPar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lvl="0">
              <a:defRPr/>
            </a:pP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意見</a:t>
            </a: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勞動</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條</a:t>
            </a:r>
            <a:r>
              <a:rPr lang="en-US" altLang="zh-TW"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3</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字第</a:t>
            </a:r>
            <a:r>
              <a:rPr lang="en-US" altLang="zh-TW"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1080130495</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p>
          <a:p>
            <a:pPr lvl="0" indent="360000">
              <a:buBlip>
                <a:blip r:embed="rId7"/>
              </a:buBlip>
              <a:defRPr/>
            </a:pP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5/15</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國營會</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函請勞雇雙方表達是否同意所請</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意見</a:t>
            </a:r>
            <a:endPar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lvl="0">
              <a:defRPr/>
            </a:pP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及</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詳述理由</a:t>
            </a:r>
            <a:r>
              <a:rPr lang="en-US" altLang="zh-TW"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經國一字第</a:t>
            </a:r>
            <a:r>
              <a:rPr lang="en-US" altLang="zh-TW"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10800068980</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981</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p>
          <a:p>
            <a:pPr lvl="0" indent="360000">
              <a:buBlip>
                <a:blip r:embed="rId7"/>
              </a:buBlip>
              <a:defRPr/>
            </a:pP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5/20</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台電函復</a:t>
            </a: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電人字第</a:t>
            </a:r>
            <a:r>
              <a:rPr lang="en-US" altLang="zh-TW"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1080010631</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p>
          <a:p>
            <a:pPr lvl="0" indent="360000">
              <a:buBlip>
                <a:blip r:embed="rId7"/>
              </a:buBlip>
              <a:defRPr/>
            </a:pP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5/23</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本會函復</a:t>
            </a:r>
            <a:r>
              <a:rPr lang="en-US" altLang="zh-TW"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(108</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電工資字第</a:t>
            </a:r>
            <a:r>
              <a:rPr lang="en-US" altLang="zh-TW"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0339</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p>
        </p:txBody>
      </p:sp>
    </p:spTree>
    <p:extLst>
      <p:ext uri="{BB962C8B-B14F-4D97-AF65-F5344CB8AC3E}">
        <p14:creationId xmlns:p14="http://schemas.microsoft.com/office/powerpoint/2010/main" val="5575691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輪班換班休息間隔案</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20000"/>
            <a:ext cx="8280000" cy="4832092"/>
          </a:xfrm>
          <a:prstGeom prst="rect">
            <a:avLst/>
          </a:prstGeom>
          <a:noFill/>
        </p:spPr>
        <p:txBody>
          <a:bodyPr wrap="square" rtlCol="0">
            <a:spAutoFit/>
          </a:bodyPr>
          <a:lstStyle/>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5/28</a:t>
            </a:r>
            <a:r>
              <a:rPr kumimoji="0" lang="zh-TW" altLang="en-US" sz="28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經濟部函復勞動部</a:t>
            </a:r>
            <a:r>
              <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經</a:t>
            </a:r>
            <a:r>
              <a:rPr kumimoji="0" lang="zh-TW" altLang="en-US" sz="28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授營字</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第</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 </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   </a:t>
            </a:r>
            <a:r>
              <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10820364280</a:t>
            </a:r>
            <a:r>
              <a:rPr kumimoji="0" lang="zh-TW" altLang="en-US"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p>
          <a:p>
            <a:pPr lvl="0" indent="360000">
              <a:buBlip>
                <a:blip r:embed="rId7"/>
              </a:buBlip>
              <a:defRPr/>
            </a:pP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6/13</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勞動部函</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復收悉並將</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審慎研</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議</a:t>
            </a: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勞動</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條</a:t>
            </a:r>
            <a:r>
              <a:rPr lang="en-US" altLang="zh-TW"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3</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字</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第</a:t>
            </a:r>
            <a:endPar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lvl="0">
              <a:defRPr/>
            </a:pP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1080059147</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p>
          <a:p>
            <a:pPr lvl="0" indent="360000">
              <a:buBlip>
                <a:blip r:embed="rId7"/>
              </a:buBlip>
              <a:defRPr/>
            </a:pP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7/2</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召開勞動基準第</a:t>
            </a: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20</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次諮詢會議</a:t>
            </a:r>
            <a:endPar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360000" lvl="0" indent="-360000">
              <a:buBlip>
                <a:blip r:embed="rId7"/>
              </a:buBlip>
              <a:defRPr/>
            </a:pPr>
            <a:r>
              <a:rPr lang="en-US" altLang="zh-TW"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7/8</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部長辦公室鄭主任致電理事長另安排</a:t>
            </a:r>
            <a:r>
              <a:rPr lang="en-US" altLang="zh-TW"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7/22</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加開一場</a:t>
            </a:r>
            <a:endPar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360000" lvl="0" indent="-360000">
              <a:buBlip>
                <a:blip r:embed="rId7"/>
              </a:buBlip>
              <a:defRPr/>
            </a:pP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7/22</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召開</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勞動基準第</a:t>
            </a: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21</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次</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諮詢</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會議</a:t>
            </a:r>
            <a:endPar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360000" lvl="0" indent="-360000">
              <a:buBlip>
                <a:blip r:embed="rId7"/>
              </a:buBlip>
              <a:defRPr/>
            </a:pP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7</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月底勞動部部長辦公室鄭主任電告理事長表示，諮詢會議多數委員認同本案，待相關法制作業後，預計</a:t>
            </a:r>
            <a:r>
              <a:rPr lang="en-US" altLang="zh-TW"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8</a:t>
            </a:r>
            <a:r>
              <a:rPr lang="zh-TW" altLang="en-US" sz="2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月底前可公告。</a:t>
            </a:r>
            <a:endParaRPr lang="en-US" altLang="zh-TW"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5669184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altLang="zh-TW"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7/22</a:t>
            </a: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勞動</a:t>
            </a: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基準諮詢會議</a:t>
            </a:r>
          </a:p>
        </p:txBody>
      </p:sp>
      <p:pic>
        <p:nvPicPr>
          <p:cNvPr id="2" name="圖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4778968" cy="6858000"/>
          </a:xfrm>
          <a:prstGeom prst="rect">
            <a:avLst/>
          </a:prstGeom>
        </p:spPr>
      </p:pic>
      <p:pic>
        <p:nvPicPr>
          <p:cNvPr id="4" name="圖片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28000" y="0"/>
            <a:ext cx="4886426" cy="6858000"/>
          </a:xfrm>
          <a:prstGeom prst="rect">
            <a:avLst/>
          </a:prstGeom>
        </p:spPr>
      </p:pic>
      <p:pic>
        <p:nvPicPr>
          <p:cNvPr id="5" name="圖片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4776035" cy="6858000"/>
          </a:xfrm>
          <a:prstGeom prst="rect">
            <a:avLst/>
          </a:prstGeom>
        </p:spPr>
      </p:pic>
      <p:pic>
        <p:nvPicPr>
          <p:cNvPr id="6" name="圖片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28000" y="0"/>
            <a:ext cx="4842373" cy="6858000"/>
          </a:xfrm>
          <a:prstGeom prst="rect">
            <a:avLst/>
          </a:prstGeom>
        </p:spPr>
      </p:pic>
      <p:pic>
        <p:nvPicPr>
          <p:cNvPr id="11" name="圖片 1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0"/>
            <a:ext cx="4841651" cy="6858000"/>
          </a:xfrm>
          <a:prstGeom prst="rect">
            <a:avLst/>
          </a:prstGeom>
        </p:spPr>
      </p:pic>
      <p:pic>
        <p:nvPicPr>
          <p:cNvPr id="12" name="圖片 1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428000" y="0"/>
            <a:ext cx="4861112" cy="6858000"/>
          </a:xfrm>
          <a:prstGeom prst="rect">
            <a:avLst/>
          </a:prstGeom>
        </p:spPr>
      </p:pic>
    </p:spTree>
    <p:extLst>
      <p:ext uri="{BB962C8B-B14F-4D97-AF65-F5344CB8AC3E}">
        <p14:creationId xmlns:p14="http://schemas.microsoft.com/office/powerpoint/2010/main" val="412649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ircle(in)">
                                      <p:cBhvr>
                                        <p:cTn id="10" dur="2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circle(in)">
                                      <p:cBhvr>
                                        <p:cTn id="15" dur="2000"/>
                                        <p:tgtEl>
                                          <p:spTgt spid="6"/>
                                        </p:tgtEl>
                                      </p:cBhvr>
                                    </p:animEffect>
                                  </p:childTnLst>
                                </p:cTn>
                              </p:par>
                              <p:par>
                                <p:cTn id="16" presetID="6" presetClass="entr" presetSubtype="16"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circle(in)">
                                      <p:cBhvr>
                                        <p:cTn id="18" dur="2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circle(in)">
                                      <p:cBhvr>
                                        <p:cTn id="23" dur="2000"/>
                                        <p:tgtEl>
                                          <p:spTgt spid="12"/>
                                        </p:tgtEl>
                                      </p:cBhvr>
                                    </p:animEffect>
                                  </p:childTnLst>
                                </p:cTn>
                              </p:par>
                              <p:par>
                                <p:cTn id="24" presetID="6" presetClass="entr" presetSubtype="16"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circle(in)">
                                      <p:cBhvr>
                                        <p:cTn id="26"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108" name="矩形 107"/>
          <p:cNvSpPr>
            <a:spLocks/>
          </p:cNvSpPr>
          <p:nvPr/>
        </p:nvSpPr>
        <p:spPr>
          <a:xfrm>
            <a:off x="0" y="1260000"/>
            <a:ext cx="9143999" cy="414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1" name="標題 2"/>
          <p:cNvSpPr txBox="1">
            <a:spLocks/>
          </p:cNvSpPr>
          <p:nvPr/>
        </p:nvSpPr>
        <p:spPr>
          <a:xfrm>
            <a:off x="4027396" y="2880000"/>
            <a:ext cx="5116603"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職場霸凌</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grpSp>
        <p:nvGrpSpPr>
          <p:cNvPr id="46" name="群組 45"/>
          <p:cNvGrpSpPr/>
          <p:nvPr/>
        </p:nvGrpSpPr>
        <p:grpSpPr>
          <a:xfrm>
            <a:off x="1800000" y="1800000"/>
            <a:ext cx="2228231" cy="1080608"/>
            <a:chOff x="2467033" y="1907150"/>
            <a:chExt cx="2228231" cy="1080608"/>
          </a:xfrm>
        </p:grpSpPr>
        <p:grpSp>
          <p:nvGrpSpPr>
            <p:cNvPr id="47" name="组合 6"/>
            <p:cNvGrpSpPr/>
            <p:nvPr/>
          </p:nvGrpSpPr>
          <p:grpSpPr>
            <a:xfrm>
              <a:off x="2467033" y="1907150"/>
              <a:ext cx="2228231" cy="1052610"/>
              <a:chOff x="4492907" y="465226"/>
              <a:chExt cx="2228232" cy="1052610"/>
            </a:xfrm>
          </p:grpSpPr>
          <p:sp>
            <p:nvSpPr>
              <p:cNvPr id="49" name="圆角矩形 9"/>
              <p:cNvSpPr/>
              <p:nvPr/>
            </p:nvSpPr>
            <p:spPr bwMode="auto">
              <a:xfrm>
                <a:off x="5636746" y="816659"/>
                <a:ext cx="1084393" cy="695897"/>
              </a:xfrm>
              <a:custGeom>
                <a:avLst/>
                <a:gdLst>
                  <a:gd name="connsiteX0" fmla="*/ 0 w 2394000"/>
                  <a:gd name="connsiteY0" fmla="*/ 74091 h 749300"/>
                  <a:gd name="connsiteX1" fmla="*/ 74091 w 2394000"/>
                  <a:gd name="connsiteY1" fmla="*/ 0 h 749300"/>
                  <a:gd name="connsiteX2" fmla="*/ 2319909 w 2394000"/>
                  <a:gd name="connsiteY2" fmla="*/ 0 h 749300"/>
                  <a:gd name="connsiteX3" fmla="*/ 2394000 w 2394000"/>
                  <a:gd name="connsiteY3" fmla="*/ 74091 h 749300"/>
                  <a:gd name="connsiteX4" fmla="*/ 2394000 w 2394000"/>
                  <a:gd name="connsiteY4" fmla="*/ 675209 h 749300"/>
                  <a:gd name="connsiteX5" fmla="*/ 2319909 w 2394000"/>
                  <a:gd name="connsiteY5" fmla="*/ 749300 h 749300"/>
                  <a:gd name="connsiteX6" fmla="*/ 74091 w 2394000"/>
                  <a:gd name="connsiteY6" fmla="*/ 749300 h 749300"/>
                  <a:gd name="connsiteX7" fmla="*/ 0 w 2394000"/>
                  <a:gd name="connsiteY7" fmla="*/ 675209 h 749300"/>
                  <a:gd name="connsiteX8" fmla="*/ 0 w 2394000"/>
                  <a:gd name="connsiteY8" fmla="*/ 74091 h 749300"/>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74091 w 2394000"/>
                  <a:gd name="connsiteY7" fmla="*/ 750918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74091 w 2394000"/>
                  <a:gd name="connsiteY8" fmla="*/ 750918 h 750918"/>
                  <a:gd name="connsiteX9" fmla="*/ 0 w 2394000"/>
                  <a:gd name="connsiteY9" fmla="*/ 676827 h 750918"/>
                  <a:gd name="connsiteX10" fmla="*/ 0 w 2394000"/>
                  <a:gd name="connsiteY10"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75709 h 750918"/>
                  <a:gd name="connsiteX0" fmla="*/ 1253433 w 2319909"/>
                  <a:gd name="connsiteY0" fmla="*/ 749300 h 750918"/>
                  <a:gd name="connsiteX1" fmla="*/ 0 w 2319909"/>
                  <a:gd name="connsiteY1" fmla="*/ 1618 h 750918"/>
                  <a:gd name="connsiteX2" fmla="*/ 1761433 w 2319909"/>
                  <a:gd name="connsiteY2" fmla="*/ 0 h 750918"/>
                  <a:gd name="connsiteX3" fmla="*/ 2245818 w 2319909"/>
                  <a:gd name="connsiteY3" fmla="*/ 1618 h 750918"/>
                  <a:gd name="connsiteX4" fmla="*/ 2319909 w 2319909"/>
                  <a:gd name="connsiteY4" fmla="*/ 75709 h 750918"/>
                  <a:gd name="connsiteX5" fmla="*/ 2319909 w 2319909"/>
                  <a:gd name="connsiteY5" fmla="*/ 676827 h 750918"/>
                  <a:gd name="connsiteX6" fmla="*/ 2245818 w 2319909"/>
                  <a:gd name="connsiteY6" fmla="*/ 750918 h 750918"/>
                  <a:gd name="connsiteX7" fmla="*/ 1253433 w 2319909"/>
                  <a:gd name="connsiteY7" fmla="*/ 749300 h 750918"/>
                  <a:gd name="connsiteX0" fmla="*/ 0 w 1066476"/>
                  <a:gd name="connsiteY0" fmla="*/ 749300 h 750918"/>
                  <a:gd name="connsiteX1" fmla="*/ 508000 w 1066476"/>
                  <a:gd name="connsiteY1" fmla="*/ 0 h 750918"/>
                  <a:gd name="connsiteX2" fmla="*/ 992385 w 1066476"/>
                  <a:gd name="connsiteY2" fmla="*/ 1618 h 750918"/>
                  <a:gd name="connsiteX3" fmla="*/ 1066476 w 1066476"/>
                  <a:gd name="connsiteY3" fmla="*/ 75709 h 750918"/>
                  <a:gd name="connsiteX4" fmla="*/ 1066476 w 1066476"/>
                  <a:gd name="connsiteY4" fmla="*/ 676827 h 750918"/>
                  <a:gd name="connsiteX5" fmla="*/ 992385 w 1066476"/>
                  <a:gd name="connsiteY5" fmla="*/ 750918 h 750918"/>
                  <a:gd name="connsiteX6" fmla="*/ 0 w 1066476"/>
                  <a:gd name="connsiteY6" fmla="*/ 749300 h 750918"/>
                  <a:gd name="connsiteX0" fmla="*/ 0 w 1066476"/>
                  <a:gd name="connsiteY0" fmla="*/ 749300 h 750918"/>
                  <a:gd name="connsiteX1" fmla="*/ 106636 w 1066476"/>
                  <a:gd name="connsiteY1" fmla="*/ 582962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066476"/>
                  <a:gd name="connsiteY0" fmla="*/ 749300 h 750918"/>
                  <a:gd name="connsiteX1" fmla="*/ 111398 w 1066476"/>
                  <a:gd name="connsiteY1" fmla="*/ 585339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149820"/>
                  <a:gd name="connsiteY0" fmla="*/ 746923 h 750918"/>
                  <a:gd name="connsiteX1" fmla="*/ 194742 w 1149820"/>
                  <a:gd name="connsiteY1" fmla="*/ 585339 h 750918"/>
                  <a:gd name="connsiteX2" fmla="*/ 591344 w 1149820"/>
                  <a:gd name="connsiteY2" fmla="*/ 0 h 750918"/>
                  <a:gd name="connsiteX3" fmla="*/ 1075729 w 1149820"/>
                  <a:gd name="connsiteY3" fmla="*/ 1618 h 750918"/>
                  <a:gd name="connsiteX4" fmla="*/ 1149820 w 1149820"/>
                  <a:gd name="connsiteY4" fmla="*/ 75709 h 750918"/>
                  <a:gd name="connsiteX5" fmla="*/ 1149820 w 1149820"/>
                  <a:gd name="connsiteY5" fmla="*/ 676827 h 750918"/>
                  <a:gd name="connsiteX6" fmla="*/ 1075729 w 1149820"/>
                  <a:gd name="connsiteY6" fmla="*/ 750918 h 750918"/>
                  <a:gd name="connsiteX7" fmla="*/ 0 w 1149820"/>
                  <a:gd name="connsiteY7" fmla="*/ 746923 h 750918"/>
                  <a:gd name="connsiteX0" fmla="*/ 0 w 1178395"/>
                  <a:gd name="connsiteY0" fmla="*/ 746923 h 750918"/>
                  <a:gd name="connsiteX1" fmla="*/ 223317 w 1178395"/>
                  <a:gd name="connsiteY1" fmla="*/ 585339 h 750918"/>
                  <a:gd name="connsiteX2" fmla="*/ 619919 w 1178395"/>
                  <a:gd name="connsiteY2" fmla="*/ 0 h 750918"/>
                  <a:gd name="connsiteX3" fmla="*/ 1104304 w 1178395"/>
                  <a:gd name="connsiteY3" fmla="*/ 1618 h 750918"/>
                  <a:gd name="connsiteX4" fmla="*/ 1178395 w 1178395"/>
                  <a:gd name="connsiteY4" fmla="*/ 75709 h 750918"/>
                  <a:gd name="connsiteX5" fmla="*/ 1178395 w 1178395"/>
                  <a:gd name="connsiteY5" fmla="*/ 676827 h 750918"/>
                  <a:gd name="connsiteX6" fmla="*/ 1104304 w 1178395"/>
                  <a:gd name="connsiteY6" fmla="*/ 750918 h 750918"/>
                  <a:gd name="connsiteX7" fmla="*/ 0 w 1178395"/>
                  <a:gd name="connsiteY7" fmla="*/ 746923 h 750918"/>
                  <a:gd name="connsiteX0" fmla="*/ 0 w 1171251"/>
                  <a:gd name="connsiteY0" fmla="*/ 737418 h 750918"/>
                  <a:gd name="connsiteX1" fmla="*/ 216173 w 1171251"/>
                  <a:gd name="connsiteY1" fmla="*/ 585339 h 750918"/>
                  <a:gd name="connsiteX2" fmla="*/ 612775 w 1171251"/>
                  <a:gd name="connsiteY2" fmla="*/ 0 h 750918"/>
                  <a:gd name="connsiteX3" fmla="*/ 1097160 w 1171251"/>
                  <a:gd name="connsiteY3" fmla="*/ 1618 h 750918"/>
                  <a:gd name="connsiteX4" fmla="*/ 1171251 w 1171251"/>
                  <a:gd name="connsiteY4" fmla="*/ 75709 h 750918"/>
                  <a:gd name="connsiteX5" fmla="*/ 1171251 w 1171251"/>
                  <a:gd name="connsiteY5" fmla="*/ 676827 h 750918"/>
                  <a:gd name="connsiteX6" fmla="*/ 1097160 w 1171251"/>
                  <a:gd name="connsiteY6" fmla="*/ 750918 h 750918"/>
                  <a:gd name="connsiteX7" fmla="*/ 0 w 1171251"/>
                  <a:gd name="connsiteY7" fmla="*/ 737418 h 75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1251" h="750918">
                    <a:moveTo>
                      <a:pt x="0" y="737418"/>
                    </a:moveTo>
                    <a:lnTo>
                      <a:pt x="216173" y="585339"/>
                    </a:lnTo>
                    <a:lnTo>
                      <a:pt x="612775" y="0"/>
                    </a:lnTo>
                    <a:lnTo>
                      <a:pt x="1097160" y="1618"/>
                    </a:lnTo>
                    <a:cubicBezTo>
                      <a:pt x="1138079" y="1618"/>
                      <a:pt x="1171251" y="34790"/>
                      <a:pt x="1171251" y="75709"/>
                    </a:cubicBezTo>
                    <a:lnTo>
                      <a:pt x="1171251" y="676827"/>
                    </a:lnTo>
                    <a:cubicBezTo>
                      <a:pt x="1171251" y="717746"/>
                      <a:pt x="1138079" y="750918"/>
                      <a:pt x="1097160" y="750918"/>
                    </a:cubicBezTo>
                    <a:lnTo>
                      <a:pt x="0" y="737418"/>
                    </a:lnTo>
                    <a:close/>
                  </a:path>
                </a:pathLst>
              </a:cu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 name="任意多边形 10"/>
              <p:cNvSpPr/>
              <p:nvPr/>
            </p:nvSpPr>
            <p:spPr bwMode="auto">
              <a:xfrm>
                <a:off x="5400096" y="465226"/>
                <a:ext cx="811325" cy="1042928"/>
              </a:xfrm>
              <a:custGeom>
                <a:avLst/>
                <a:gdLst>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63550 w 933450"/>
                  <a:gd name="connsiteY11" fmla="*/ 1120775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00050 w 933450"/>
                  <a:gd name="connsiteY11" fmla="*/ 1092200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400050 w 866775"/>
                  <a:gd name="connsiteY11" fmla="*/ 1092200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36550 w 866775"/>
                  <a:gd name="connsiteY9" fmla="*/ 10699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9525 w 876300"/>
                  <a:gd name="connsiteY4" fmla="*/ 45402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286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03225 w 876300"/>
                  <a:gd name="connsiteY11" fmla="*/ 108267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386556 w 876300"/>
                  <a:gd name="connsiteY11" fmla="*/ 106362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0425 w 876300"/>
                  <a:gd name="connsiteY13" fmla="*/ 385763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9950 w 876300"/>
                  <a:gd name="connsiteY13" fmla="*/ 376238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3175 h 1125538"/>
                  <a:gd name="connsiteX1" fmla="*/ 320675 w 876311"/>
                  <a:gd name="connsiteY1" fmla="*/ 114300 h 1125538"/>
                  <a:gd name="connsiteX2" fmla="*/ 139700 w 876311"/>
                  <a:gd name="connsiteY2" fmla="*/ 273050 h 1125538"/>
                  <a:gd name="connsiteX3" fmla="*/ 22225 w 876311"/>
                  <a:gd name="connsiteY3" fmla="*/ 396875 h 1125538"/>
                  <a:gd name="connsiteX4" fmla="*/ 0 w 876311"/>
                  <a:gd name="connsiteY4" fmla="*/ 463550 h 1125538"/>
                  <a:gd name="connsiteX5" fmla="*/ 53975 w 876311"/>
                  <a:gd name="connsiteY5" fmla="*/ 508000 h 1125538"/>
                  <a:gd name="connsiteX6" fmla="*/ 323850 w 876311"/>
                  <a:gd name="connsiteY6" fmla="*/ 635000 h 1125538"/>
                  <a:gd name="connsiteX7" fmla="*/ 454025 w 876311"/>
                  <a:gd name="connsiteY7" fmla="*/ 762000 h 1125538"/>
                  <a:gd name="connsiteX8" fmla="*/ 454025 w 876311"/>
                  <a:gd name="connsiteY8" fmla="*/ 965200 h 1125538"/>
                  <a:gd name="connsiteX9" fmla="*/ 346075 w 876311"/>
                  <a:gd name="connsiteY9" fmla="*/ 1073150 h 1125538"/>
                  <a:gd name="connsiteX10" fmla="*/ 223838 w 876311"/>
                  <a:gd name="connsiteY10" fmla="*/ 1125538 h 1125538"/>
                  <a:gd name="connsiteX11" fmla="*/ 422275 w 876311"/>
                  <a:gd name="connsiteY11" fmla="*/ 1033463 h 1125538"/>
                  <a:gd name="connsiteX12" fmla="*/ 869950 w 876311"/>
                  <a:gd name="connsiteY12" fmla="*/ 379413 h 1125538"/>
                  <a:gd name="connsiteX13" fmla="*/ 876300 w 876311"/>
                  <a:gd name="connsiteY13" fmla="*/ 295275 h 1125538"/>
                  <a:gd name="connsiteX14" fmla="*/ 841375 w 876311"/>
                  <a:gd name="connsiteY14" fmla="*/ 152400 h 1125538"/>
                  <a:gd name="connsiteX15" fmla="*/ 727075 w 876311"/>
                  <a:gd name="connsiteY15" fmla="*/ 57150 h 1125538"/>
                  <a:gd name="connsiteX16" fmla="*/ 577850 w 876311"/>
                  <a:gd name="connsiteY16" fmla="*/ 3175 h 1125538"/>
                  <a:gd name="connsiteX17" fmla="*/ 466725 w 876311"/>
                  <a:gd name="connsiteY17" fmla="*/ 3175 h 1125538"/>
                  <a:gd name="connsiteX0" fmla="*/ 466725 w 876311"/>
                  <a:gd name="connsiteY0" fmla="*/ 5357 h 1127720"/>
                  <a:gd name="connsiteX1" fmla="*/ 320675 w 876311"/>
                  <a:gd name="connsiteY1" fmla="*/ 116482 h 1127720"/>
                  <a:gd name="connsiteX2" fmla="*/ 139700 w 876311"/>
                  <a:gd name="connsiteY2" fmla="*/ 275232 h 1127720"/>
                  <a:gd name="connsiteX3" fmla="*/ 22225 w 876311"/>
                  <a:gd name="connsiteY3" fmla="*/ 399057 h 1127720"/>
                  <a:gd name="connsiteX4" fmla="*/ 0 w 876311"/>
                  <a:gd name="connsiteY4" fmla="*/ 465732 h 1127720"/>
                  <a:gd name="connsiteX5" fmla="*/ 53975 w 876311"/>
                  <a:gd name="connsiteY5" fmla="*/ 510182 h 1127720"/>
                  <a:gd name="connsiteX6" fmla="*/ 323850 w 876311"/>
                  <a:gd name="connsiteY6" fmla="*/ 637182 h 1127720"/>
                  <a:gd name="connsiteX7" fmla="*/ 454025 w 876311"/>
                  <a:gd name="connsiteY7" fmla="*/ 764182 h 1127720"/>
                  <a:gd name="connsiteX8" fmla="*/ 454025 w 876311"/>
                  <a:gd name="connsiteY8" fmla="*/ 967382 h 1127720"/>
                  <a:gd name="connsiteX9" fmla="*/ 346075 w 876311"/>
                  <a:gd name="connsiteY9" fmla="*/ 1075332 h 1127720"/>
                  <a:gd name="connsiteX10" fmla="*/ 223838 w 876311"/>
                  <a:gd name="connsiteY10" fmla="*/ 1127720 h 1127720"/>
                  <a:gd name="connsiteX11" fmla="*/ 422275 w 876311"/>
                  <a:gd name="connsiteY11" fmla="*/ 1035645 h 1127720"/>
                  <a:gd name="connsiteX12" fmla="*/ 869950 w 876311"/>
                  <a:gd name="connsiteY12" fmla="*/ 381595 h 1127720"/>
                  <a:gd name="connsiteX13" fmla="*/ 876300 w 876311"/>
                  <a:gd name="connsiteY13" fmla="*/ 297457 h 1127720"/>
                  <a:gd name="connsiteX14" fmla="*/ 841375 w 876311"/>
                  <a:gd name="connsiteY14" fmla="*/ 154582 h 1127720"/>
                  <a:gd name="connsiteX15" fmla="*/ 727075 w 876311"/>
                  <a:gd name="connsiteY15" fmla="*/ 59332 h 1127720"/>
                  <a:gd name="connsiteX16" fmla="*/ 577850 w 876311"/>
                  <a:gd name="connsiteY16" fmla="*/ 5357 h 1127720"/>
                  <a:gd name="connsiteX17" fmla="*/ 466725 w 876311"/>
                  <a:gd name="connsiteY17" fmla="*/ 5357 h 112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76311" h="1127720">
                    <a:moveTo>
                      <a:pt x="466725" y="5357"/>
                    </a:moveTo>
                    <a:lnTo>
                      <a:pt x="320675" y="116482"/>
                    </a:lnTo>
                    <a:lnTo>
                      <a:pt x="139700" y="275232"/>
                    </a:lnTo>
                    <a:lnTo>
                      <a:pt x="22225" y="399057"/>
                    </a:lnTo>
                    <a:lnTo>
                      <a:pt x="0" y="465732"/>
                    </a:lnTo>
                    <a:lnTo>
                      <a:pt x="53975" y="510182"/>
                    </a:lnTo>
                    <a:lnTo>
                      <a:pt x="323850" y="637182"/>
                    </a:lnTo>
                    <a:lnTo>
                      <a:pt x="454025" y="764182"/>
                    </a:lnTo>
                    <a:lnTo>
                      <a:pt x="454025" y="967382"/>
                    </a:lnTo>
                    <a:lnTo>
                      <a:pt x="346075" y="1075332"/>
                    </a:lnTo>
                    <a:lnTo>
                      <a:pt x="223838" y="1127720"/>
                    </a:lnTo>
                    <a:lnTo>
                      <a:pt x="422275" y="1035645"/>
                    </a:lnTo>
                    <a:lnTo>
                      <a:pt x="869950" y="381595"/>
                    </a:lnTo>
                    <a:cubicBezTo>
                      <a:pt x="872067" y="353549"/>
                      <a:pt x="876564" y="351697"/>
                      <a:pt x="876300" y="297457"/>
                    </a:cubicBezTo>
                    <a:cubicBezTo>
                      <a:pt x="867039" y="223638"/>
                      <a:pt x="874448" y="242688"/>
                      <a:pt x="841375" y="154582"/>
                    </a:cubicBezTo>
                    <a:cubicBezTo>
                      <a:pt x="793750" y="101400"/>
                      <a:pt x="777082" y="91082"/>
                      <a:pt x="727075" y="59332"/>
                    </a:cubicBezTo>
                    <a:cubicBezTo>
                      <a:pt x="672570" y="27052"/>
                      <a:pt x="651404" y="18586"/>
                      <a:pt x="577850" y="5357"/>
                    </a:cubicBezTo>
                    <a:cubicBezTo>
                      <a:pt x="516996" y="-1787"/>
                      <a:pt x="515673" y="-1786"/>
                      <a:pt x="466725" y="5357"/>
                    </a:cubicBezTo>
                    <a:close/>
                  </a:path>
                </a:pathLst>
              </a:custGeom>
              <a:gradFill flip="none" rotWithShape="1">
                <a:gsLst>
                  <a:gs pos="98000">
                    <a:schemeClr val="bg1">
                      <a:lumMod val="75000"/>
                    </a:schemeClr>
                  </a:gs>
                  <a:gs pos="50000">
                    <a:schemeClr val="bg1">
                      <a:lumMod val="95000"/>
                    </a:schemeClr>
                  </a:gs>
                  <a:gs pos="8000">
                    <a:schemeClr val="bg1">
                      <a:lumMod val="8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 name="任意多边形 3"/>
              <p:cNvSpPr/>
              <p:nvPr/>
            </p:nvSpPr>
            <p:spPr bwMode="auto">
              <a:xfrm>
                <a:off x="4492907" y="824875"/>
                <a:ext cx="1371301" cy="692961"/>
              </a:xfrm>
              <a:custGeom>
                <a:avLst/>
                <a:gdLst/>
                <a:ahLst/>
                <a:cxnLst/>
                <a:rect l="l" t="t" r="r" b="b"/>
                <a:pathLst>
                  <a:path w="1481140" h="749300">
                    <a:moveTo>
                      <a:pt x="1004096" y="0"/>
                    </a:moveTo>
                    <a:cubicBezTo>
                      <a:pt x="992454" y="26458"/>
                      <a:pt x="996688" y="17992"/>
                      <a:pt x="997746" y="60325"/>
                    </a:cubicBezTo>
                    <a:cubicBezTo>
                      <a:pt x="1014679" y="87578"/>
                      <a:pt x="1007006" y="87048"/>
                      <a:pt x="1048546" y="120650"/>
                    </a:cubicBezTo>
                    <a:cubicBezTo>
                      <a:pt x="1087439" y="132292"/>
                      <a:pt x="1095377" y="134409"/>
                      <a:pt x="1143796" y="155575"/>
                    </a:cubicBezTo>
                    <a:cubicBezTo>
                      <a:pt x="1203063" y="175683"/>
                      <a:pt x="1224229" y="195792"/>
                      <a:pt x="1264446" y="215900"/>
                    </a:cubicBezTo>
                    <a:cubicBezTo>
                      <a:pt x="1327416" y="252942"/>
                      <a:pt x="1341969" y="258233"/>
                      <a:pt x="1410496" y="327025"/>
                    </a:cubicBezTo>
                    <a:cubicBezTo>
                      <a:pt x="1462619" y="396610"/>
                      <a:pt x="1459973" y="365390"/>
                      <a:pt x="1481140" y="492919"/>
                    </a:cubicBezTo>
                    <a:cubicBezTo>
                      <a:pt x="1464207" y="614627"/>
                      <a:pt x="1458385" y="591079"/>
                      <a:pt x="1413671" y="655637"/>
                    </a:cubicBezTo>
                    <a:cubicBezTo>
                      <a:pt x="1327946" y="717020"/>
                      <a:pt x="1293021" y="728398"/>
                      <a:pt x="1223171" y="739775"/>
                    </a:cubicBezTo>
                    <a:lnTo>
                      <a:pt x="939221" y="744728"/>
                    </a:lnTo>
                    <a:lnTo>
                      <a:pt x="939802" y="747682"/>
                    </a:lnTo>
                    <a:lnTo>
                      <a:pt x="788927" y="747349"/>
                    </a:lnTo>
                    <a:lnTo>
                      <a:pt x="677071" y="749300"/>
                    </a:lnTo>
                    <a:cubicBezTo>
                      <a:pt x="677077" y="748567"/>
                      <a:pt x="677084" y="747835"/>
                      <a:pt x="677090" y="747102"/>
                    </a:cubicBezTo>
                    <a:lnTo>
                      <a:pt x="90700" y="745808"/>
                    </a:lnTo>
                    <a:cubicBezTo>
                      <a:pt x="40608" y="745808"/>
                      <a:pt x="0" y="705200"/>
                      <a:pt x="0" y="655108"/>
                    </a:cubicBezTo>
                    <a:lnTo>
                      <a:pt x="0" y="98508"/>
                    </a:lnTo>
                    <a:cubicBezTo>
                      <a:pt x="0" y="48416"/>
                      <a:pt x="40608" y="7808"/>
                      <a:pt x="90700" y="7808"/>
                    </a:cubicBezTo>
                    <a:lnTo>
                      <a:pt x="683404" y="5215"/>
                    </a:lnTo>
                    <a:lnTo>
                      <a:pt x="683421" y="3175"/>
                    </a:lnTo>
                    <a:close/>
                  </a:path>
                </a:pathLst>
              </a:custGeom>
              <a:gradFill>
                <a:gsLst>
                  <a:gs pos="0">
                    <a:srgbClr val="B95011"/>
                  </a:gs>
                  <a:gs pos="50000">
                    <a:srgbClr val="E5640A"/>
                  </a:gs>
                  <a:gs pos="100000">
                    <a:srgbClr val="F56C09"/>
                  </a:gs>
                </a:gsLst>
                <a:lin ang="8100000" scaled="1"/>
              </a:gradFill>
              <a:ln>
                <a:noFill/>
              </a:ln>
              <a:effectLst>
                <a:innerShdw blurRad="139700" dist="50800">
                  <a:srgbClr val="B95011">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8" name="矩形 47">
              <a:extLst>
                <a:ext uri="{FF2B5EF4-FFF2-40B4-BE49-F238E27FC236}">
                  <a16:creationId xmlns:a16="http://schemas.microsoft.com/office/drawing/2014/main" id="{27B8CFA3-327F-4E93-8D49-4D768CE0CF1D}"/>
                </a:ext>
              </a:extLst>
            </p:cNvPr>
            <p:cNvSpPr/>
            <p:nvPr/>
          </p:nvSpPr>
          <p:spPr>
            <a:xfrm>
              <a:off x="2743393" y="2218317"/>
              <a:ext cx="530915" cy="769441"/>
            </a:xfrm>
            <a:prstGeom prst="rect">
              <a:avLst/>
            </a:prstGeom>
          </p:spPr>
          <p:txBody>
            <a:bodyPr wrap="none">
              <a:spAutoFit/>
            </a:bodyPr>
            <a:lstStyle/>
            <a:p>
              <a:pPr lvl="0">
                <a:defRPr/>
              </a:pPr>
              <a:r>
                <a:rPr lang="en-US" altLang="zh-TW" sz="4400" b="1" dirty="0">
                  <a:solidFill>
                    <a:prstClr val="white"/>
                  </a:solidFill>
                  <a:effectLst>
                    <a:outerShdw blurRad="38100" dist="38100" dir="2700000" algn="tl">
                      <a:srgbClr val="000000">
                        <a:alpha val="43137"/>
                      </a:srgbClr>
                    </a:outerShdw>
                  </a:effectLst>
                  <a:latin typeface="Algerian" pitchFamily="82" charset="0"/>
                  <a:ea typeface="DFPLiKingHei-XB" pitchFamily="34" charset="-120"/>
                </a:rPr>
                <a:t>II</a:t>
              </a:r>
              <a:endParaRPr kumimoji="0" lang="en-US" altLang="zh-TW"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lgerian" pitchFamily="82" charset="0"/>
                <a:ea typeface="DFPLiKingHei-XB" pitchFamily="34" charset="-120"/>
                <a:cs typeface="+mn-cs"/>
              </a:endParaRPr>
            </a:p>
          </p:txBody>
        </p:sp>
      </p:grpSp>
    </p:spTree>
    <p:extLst>
      <p:ext uri="{BB962C8B-B14F-4D97-AF65-F5344CB8AC3E}">
        <p14:creationId xmlns:p14="http://schemas.microsoft.com/office/powerpoint/2010/main" val="7207049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台灣職場霸凌之現況</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20000"/>
            <a:ext cx="8496000" cy="4662815"/>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en-US" altLang="zh-TW" sz="24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54%</a:t>
            </a:r>
            <a:r>
              <a:rPr kumimoji="0" lang="zh-TW" altLang="en-US" sz="24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受訪者皆</a:t>
            </a:r>
            <a:r>
              <a:rPr kumimoji="0" lang="zh-TW" altLang="en-US" sz="24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遭受過霸凌</a:t>
            </a:r>
            <a:r>
              <a:rPr kumimoji="0" lang="zh-TW" altLang="en-US" sz="24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，其中以</a:t>
            </a:r>
            <a:r>
              <a:rPr kumimoji="0" lang="zh-TW" altLang="en-US" sz="24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女性</a:t>
            </a:r>
            <a:r>
              <a:rPr kumimoji="0" lang="zh-TW" altLang="en-US" sz="24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比例</a:t>
            </a:r>
            <a:r>
              <a:rPr kumimoji="0" lang="zh-TW" altLang="en-US" sz="24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較高</a:t>
            </a:r>
            <a:r>
              <a:rPr kumimoji="0" lang="zh-TW" altLang="en-US" sz="24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endParaRPr kumimoji="0" lang="en-US" altLang="zh-TW" sz="24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lang="zh-TW" altLang="en-US" sz="2400"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超過</a:t>
            </a:r>
            <a:r>
              <a:rPr kumimoji="0" lang="en-US" altLang="zh-TW" sz="24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60%</a:t>
            </a:r>
            <a:r>
              <a:rPr kumimoji="0" lang="zh-TW" altLang="en-US" sz="24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每</a:t>
            </a:r>
            <a:r>
              <a:rPr kumimoji="0" lang="zh-TW" altLang="en-US" sz="24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週</a:t>
            </a:r>
            <a:r>
              <a:rPr kumimoji="0" lang="zh-TW" altLang="en-US" sz="24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至少被霸凌</a:t>
            </a:r>
            <a:r>
              <a:rPr kumimoji="0" lang="en-US" altLang="zh-TW" sz="24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1</a:t>
            </a:r>
            <a:r>
              <a:rPr kumimoji="0" lang="zh-TW" altLang="en-US" sz="24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次</a:t>
            </a:r>
            <a:r>
              <a:rPr kumimoji="0" lang="zh-TW" altLang="en-US" sz="24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以上。</a:t>
            </a:r>
            <a:endParaRPr kumimoji="0" lang="en-US" altLang="zh-TW" sz="24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37%</a:t>
            </a:r>
            <a:r>
              <a:rPr lang="zh-TW" altLang="en-US" sz="2400"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幾乎</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每天被霸凌</a:t>
            </a:r>
            <a:r>
              <a:rPr lang="zh-TW" altLang="en-US" sz="2400"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24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霸凌者有</a:t>
            </a:r>
            <a:r>
              <a:rPr kumimoji="0" lang="en-US" altLang="zh-TW" sz="24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61%</a:t>
            </a:r>
            <a:r>
              <a:rPr kumimoji="0" lang="zh-TW" altLang="en-US" sz="24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為上司</a:t>
            </a:r>
            <a:r>
              <a:rPr kumimoji="0" lang="zh-TW" altLang="en-US" sz="24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，霸凌態樣依序為：</a:t>
            </a:r>
            <a:r>
              <a:rPr kumimoji="0" lang="zh-TW" altLang="en-US" sz="24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言語謾罵</a:t>
            </a:r>
            <a:r>
              <a:rPr kumimoji="0" lang="zh-TW" altLang="en-US" sz="24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r>
              <a:rPr kumimoji="0" lang="zh-TW" altLang="en-US" sz="24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冷嘲熱諷</a:t>
            </a:r>
            <a:r>
              <a:rPr kumimoji="0" lang="zh-TW" altLang="en-US" sz="24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r>
              <a:rPr kumimoji="0" lang="zh-TW" altLang="en-US" sz="24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勞務分配不均</a:t>
            </a:r>
            <a:r>
              <a:rPr kumimoji="0" lang="zh-TW" altLang="en-US" sz="24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endParaRPr kumimoji="0" lang="en-US" altLang="zh-TW" sz="24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35%</a:t>
            </a:r>
            <a:r>
              <a:rPr lang="zh-TW" altLang="en-US" sz="2400"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是受到</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同事霸凌</a:t>
            </a:r>
            <a:r>
              <a:rPr lang="zh-TW" altLang="en-US" sz="2400"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，同事霸凌之態樣依序為：</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背後攻訐</a:t>
            </a:r>
            <a:r>
              <a:rPr lang="zh-TW" altLang="en-US" sz="2400"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小團體排擠</a:t>
            </a:r>
            <a:r>
              <a:rPr lang="zh-TW" altLang="en-US" sz="2400"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冷嘲熱諷</a:t>
            </a:r>
            <a:r>
              <a:rPr lang="zh-TW" altLang="en-US" sz="2400"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24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我國勞工面對霸凌之態度，高達</a:t>
            </a:r>
            <a:r>
              <a:rPr kumimoji="0" lang="en-US" altLang="zh-TW" sz="24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70%</a:t>
            </a:r>
            <a:r>
              <a:rPr kumimoji="0" lang="zh-TW" altLang="en-US" sz="24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採取「</a:t>
            </a:r>
            <a:r>
              <a:rPr kumimoji="0" lang="zh-TW" altLang="en-US" sz="24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隱忍</a:t>
            </a:r>
            <a:r>
              <a:rPr kumimoji="0" lang="zh-TW" altLang="en-US" sz="24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」模式，</a:t>
            </a:r>
            <a:r>
              <a:rPr kumimoji="0" lang="en-US" altLang="zh-TW" sz="24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20%</a:t>
            </a:r>
            <a:r>
              <a:rPr kumimoji="0" lang="zh-TW" altLang="en-US" sz="24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選擇直接</a:t>
            </a:r>
            <a:r>
              <a:rPr kumimoji="0" lang="zh-TW" altLang="en-US" sz="24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離職</a:t>
            </a:r>
            <a:r>
              <a:rPr kumimoji="0" lang="zh-TW" altLang="en-US" sz="24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或</a:t>
            </a:r>
            <a:r>
              <a:rPr kumimoji="0" lang="zh-TW" altLang="en-US" sz="24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申請調單位</a:t>
            </a:r>
            <a:r>
              <a:rPr kumimoji="0" lang="zh-TW" altLang="en-US" sz="24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endParaRPr kumimoji="0" lang="en-US" altLang="zh-TW" sz="24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lang="zh-TW" altLang="en-US" sz="2400"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遭受</a:t>
            </a:r>
            <a:r>
              <a:rPr lang="zh-TW" altLang="en-US" sz="2400"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霸</a:t>
            </a:r>
            <a:r>
              <a:rPr lang="zh-TW" altLang="en-US" sz="2400"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凌時之心情反應，</a:t>
            </a:r>
            <a:r>
              <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50%</a:t>
            </a:r>
            <a:r>
              <a:rPr lang="zh-TW" altLang="en-US" sz="2400"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會</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萌生退意</a:t>
            </a:r>
            <a:r>
              <a:rPr lang="zh-TW" altLang="en-US" sz="2400"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en-US" altLang="zh-TW" sz="12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432000" marR="0" lvl="0" defTabSz="914400" rtl="0" eaLnBrk="1" fontAlgn="auto" latinLnBrk="0" hangingPunct="1">
              <a:lnSpc>
                <a:spcPct val="100000"/>
              </a:lnSpc>
              <a:spcBef>
                <a:spcPts val="1800"/>
              </a:spcBef>
              <a:spcAft>
                <a:spcPts val="0"/>
              </a:spcAft>
              <a:buClrTx/>
              <a:buSzTx/>
              <a:tabLst/>
              <a:defRPr/>
            </a:pPr>
            <a:r>
              <a:rPr kumimoji="0" lang="zh-TW" altLang="en-US" sz="1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r>
              <a:rPr lang="zh-TW" altLang="en-US" sz="1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以上資料摘錄自邱駿彥教授 </a:t>
            </a:r>
            <a:r>
              <a:rPr lang="en-US" altLang="zh-TW" sz="1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1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 職場霸凌之法律問題探討</a:t>
            </a:r>
            <a:endParaRPr kumimoji="0" lang="en-US" altLang="zh-TW" sz="140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38034028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被霸凌者易產生之疾病</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20000"/>
            <a:ext cx="8496000" cy="2385268"/>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霸凌</a:t>
            </a:r>
            <a:r>
              <a:rPr kumimoji="0" lang="zh-TW" altLang="en-US" sz="36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是一種超出尋常工作之</a:t>
            </a: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特殊壓力</a:t>
            </a:r>
            <a:r>
              <a:rPr kumimoji="0" lang="zh-TW" altLang="en-US" sz="36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36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通常易誘發或刺激高血壓、動脈硬化、心臟疾病等</a:t>
            </a: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循環系統疾病早發</a:t>
            </a:r>
            <a:r>
              <a:rPr kumimoji="0" lang="zh-TW" altLang="en-US" sz="36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，進而形成</a:t>
            </a: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職業病</a:t>
            </a:r>
            <a:r>
              <a:rPr kumimoji="0" lang="zh-TW" altLang="en-US" sz="3600"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3600" i="0" u="none" strike="noStrike" kern="1200" cap="none" spc="0" normalizeH="0" baseline="0" noProof="0" dirty="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24132794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職場</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霸凌之定義與態樣</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20000"/>
            <a:ext cx="8496000" cy="1831271"/>
          </a:xfrm>
          <a:prstGeom prst="rect">
            <a:avLst/>
          </a:prstGeom>
          <a:noFill/>
        </p:spPr>
        <p:txBody>
          <a:bodyPr wrap="square" rtlCol="0">
            <a:spAutoFit/>
          </a:bodyPr>
          <a:lstStyle/>
          <a:p>
            <a:pPr marL="432000" lvl="0" indent="-432000">
              <a:spcBef>
                <a:spcPts val="600"/>
              </a:spcBef>
              <a:buBlip>
                <a:blip r:embed="rId6"/>
              </a:buBlip>
              <a:defRPr/>
            </a:pP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德國</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法院之見解</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Wingdings" panose="05000000000000000000" pitchFamily="2" charset="2"/>
              <a:buChar char="Ø"/>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以</a:t>
            </a:r>
            <a:r>
              <a:rPr lang="zh-TW" altLang="en-US" sz="2400" u="sng"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敵視、討厭、歧視</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為目的下，藉著</a:t>
            </a:r>
            <a:r>
              <a:rPr lang="zh-TW" altLang="en-US" sz="2400" u="sng"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連續且積極之行為</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，助長法秩序無法涵蓋之目標，</a:t>
            </a:r>
            <a:r>
              <a:rPr lang="zh-TW" altLang="en-US" sz="2400" u="sng"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侵害人格權、名譽或健康等之保護法益者</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31287164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職場</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霸凌之定義與態樣</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20000"/>
            <a:ext cx="8496000" cy="3016210"/>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我國法院之見解：</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a:spcBef>
                <a:spcPts val="600"/>
              </a:spcBef>
              <a:defRPr/>
            </a:pP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新竹地方法院</a:t>
            </a:r>
            <a:r>
              <a:rPr lang="en-US" altLang="zh-TW"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100.08.12【100</a:t>
            </a: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年度竹勞小字第</a:t>
            </a:r>
            <a:r>
              <a:rPr lang="en-US" altLang="zh-TW"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4</a:t>
            </a: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民事</a:t>
            </a:r>
            <a:r>
              <a:rPr lang="zh-TW" altLang="en-US"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判決</a:t>
            </a:r>
            <a:endParaRPr lang="en-US" altLang="zh-TW"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864000" lvl="0" indent="-432000">
              <a:spcBef>
                <a:spcPts val="600"/>
              </a:spcBef>
              <a:buFont typeface="Wingdings" panose="05000000000000000000" pitchFamily="2" charset="2"/>
              <a:buChar char="Ø"/>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意</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指在</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工作場所</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中發生的，藉由</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權力濫用與不公平的處罰</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所造成的</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持續性冒犯、威脅、冷落、孤立或侮辱行為</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，使被霸凌者感到</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受挫、被威脅、羞辱、被孤立及受傷</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，進而折損其自信並帶來沉重的</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身心</a:t>
            </a:r>
            <a:r>
              <a:rPr lang="zh-TW" altLang="en-US" sz="2400" u="sng"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壓力</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40138054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職場</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霸凌之定義與態樣</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20000"/>
            <a:ext cx="8496000" cy="3016210"/>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我國法院之見解：</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a:spcBef>
                <a:spcPts val="600"/>
              </a:spcBef>
              <a:defRPr/>
            </a:pPr>
            <a:r>
              <a:rPr lang="zh-TW" altLang="en-US" sz="24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臺灣士林地方法院</a:t>
            </a:r>
            <a:r>
              <a:rPr lang="en-US" altLang="zh-TW" sz="24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107.02.23【105</a:t>
            </a:r>
            <a:r>
              <a:rPr lang="zh-TW" altLang="en-US" sz="24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年勞訴字第</a:t>
            </a:r>
            <a:r>
              <a:rPr lang="en-US" altLang="zh-TW" sz="24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76</a:t>
            </a:r>
            <a:r>
              <a:rPr lang="zh-TW" altLang="en-US" sz="24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24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民事判決</a:t>
            </a:r>
          </a:p>
          <a:p>
            <a:pPr marL="864000" lvl="0" indent="-432000">
              <a:spcBef>
                <a:spcPts val="600"/>
              </a:spcBef>
              <a:buFont typeface="Wingdings" panose="05000000000000000000" pitchFamily="2" charset="2"/>
              <a:buChar char="Ø"/>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所謂職場霸凌目前</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並無明確定義</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，職場生活除工作內容外，本就是一種相互溝通的過程，人與人相處本有志同道合，亦有話不投機者，</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非謂同事相處間偶有摩擦、衝突、不愉快、疏遠即所謂職場霸</a:t>
            </a:r>
            <a:r>
              <a:rPr lang="zh-TW" altLang="en-US" sz="2400" u="sng"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凌</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163373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職場</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霸凌之定義與態樣</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20000"/>
            <a:ext cx="8496000" cy="4647426"/>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我國法院之見解：</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臺灣士林地方法院</a:t>
            </a:r>
            <a:r>
              <a:rPr kumimoji="0" lang="en-US" altLang="zh-TW"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107.02.23【105</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年勞訴字第</a:t>
            </a:r>
            <a:r>
              <a:rPr kumimoji="0" lang="en-US" altLang="zh-TW"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76</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民事判決</a:t>
            </a:r>
          </a:p>
          <a:p>
            <a:pPr marL="864000" lvl="0" indent="-432000">
              <a:spcBef>
                <a:spcPts val="600"/>
              </a:spcBef>
              <a:buFont typeface="Wingdings" panose="05000000000000000000" pitchFamily="2" charset="2"/>
              <a:buChar char="Ø"/>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所謂霸凌應指以</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敵視、討厭、歧視</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為目的。</a:t>
            </a:r>
          </a:p>
          <a:p>
            <a:pPr marL="864000" lvl="0" indent="-432000">
              <a:spcBef>
                <a:spcPts val="600"/>
              </a:spcBef>
              <a:buFont typeface="Wingdings" panose="05000000000000000000" pitchFamily="2" charset="2"/>
              <a:buChar char="Ø"/>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藉由</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連續且積極之行為，侵害人格權、名譽權或健康權等法律所保障之法益</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，亦即必須</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達到社會通念上認為超過容許</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之範圍，方該當之。</a:t>
            </a:r>
          </a:p>
          <a:p>
            <a:pPr marL="864000" lvl="0" indent="-432000">
              <a:spcBef>
                <a:spcPts val="600"/>
              </a:spcBef>
              <a:buFont typeface="Wingdings" panose="05000000000000000000" pitchFamily="2" charset="2"/>
              <a:buChar char="Ø"/>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應從幾個方面觀察：包括行為態樣、次數、頻率、人數，受害者</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受侵害權利為何</a:t>
            </a:r>
            <a:r>
              <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例如性別歧視、政治思想、健康權、名譽權</a:t>
            </a:r>
            <a:r>
              <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行為人之目的及動機</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等</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綜合判斷</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是否超過社會通念所容許之範疇。</a:t>
            </a:r>
          </a:p>
        </p:txBody>
      </p:sp>
    </p:spTree>
    <p:extLst>
      <p:ext uri="{BB962C8B-B14F-4D97-AF65-F5344CB8AC3E}">
        <p14:creationId xmlns:p14="http://schemas.microsoft.com/office/powerpoint/2010/main" val="29135300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職場</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霸凌之定義與態樣</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20000"/>
            <a:ext cx="8496000" cy="2200602"/>
          </a:xfrm>
          <a:prstGeom prst="rect">
            <a:avLst/>
          </a:prstGeom>
          <a:noFill/>
        </p:spPr>
        <p:txBody>
          <a:bodyPr wrap="square" rtlCol="0">
            <a:spAutoFit/>
          </a:bodyPr>
          <a:lstStyle/>
          <a:p>
            <a:pPr marL="432000" lvl="0" indent="-432000">
              <a:spcBef>
                <a:spcPts val="600"/>
              </a:spcBef>
              <a:buBlip>
                <a:blip r:embed="rId6"/>
              </a:buBlip>
              <a:defRPr/>
            </a:pP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定義：</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職場霸凌</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是指在</a:t>
            </a:r>
            <a:r>
              <a:rPr kumimoji="0" lang="zh-TW" altLang="en-US" sz="2400" b="0" i="0" u="sng"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工作場所</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中發生的，藉由</a:t>
            </a:r>
            <a:r>
              <a:rPr kumimoji="0" lang="zh-TW" altLang="en-US" sz="2400" b="0" i="0" u="sng"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權力濫用與不公平的處罰</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所造成的</a:t>
            </a:r>
            <a:r>
              <a:rPr kumimoji="0" lang="zh-TW" altLang="en-US" sz="2400" b="0" i="0" u="sng"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持續性的冒犯、威脅、冷落、孤立或侮辱行為</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，使被霸凌者感到</a:t>
            </a:r>
            <a:r>
              <a:rPr kumimoji="0" lang="zh-TW" altLang="en-US" sz="2400" b="0" i="0" u="sng"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受挫、被威脅、羞辱、被孤立及受傷</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，進而折損其自信並帶來沈重的</a:t>
            </a:r>
            <a:r>
              <a:rPr kumimoji="0" lang="zh-TW" altLang="en-US" sz="2400" b="0" i="0" u="sng"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身心壓力</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33404477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職場霸凌之定義與態樣</a:t>
            </a:r>
          </a:p>
        </p:txBody>
      </p:sp>
      <p:sp>
        <p:nvSpPr>
          <p:cNvPr id="52" name="文字方塊 51"/>
          <p:cNvSpPr txBox="1"/>
          <p:nvPr/>
        </p:nvSpPr>
        <p:spPr>
          <a:xfrm>
            <a:off x="360000" y="1620000"/>
            <a:ext cx="8496000" cy="3677930"/>
          </a:xfrm>
          <a:prstGeom prst="rect">
            <a:avLst/>
          </a:prstGeom>
          <a:noFill/>
        </p:spPr>
        <p:txBody>
          <a:bodyPr wrap="square" rtlCol="0">
            <a:spAutoFit/>
          </a:bodyPr>
          <a:lstStyle/>
          <a:p>
            <a:pPr marL="432000" lvl="0" indent="-432000">
              <a:spcBef>
                <a:spcPts val="600"/>
              </a:spcBef>
              <a:buBlip>
                <a:blip r:embed="rId6"/>
              </a:buBlip>
              <a:defRPr/>
            </a:pP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定義：</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Wingdings" panose="05000000000000000000" pitchFamily="2" charset="2"/>
              <a:buChar char="Ø"/>
              <a:defRPr/>
            </a:pPr>
            <a:r>
              <a:rPr lang="zh-TW" altLang="en-US"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職</a:t>
            </a: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場霸凌</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為一種藉由控制與壓抑他人以表達霸凌者內心的攻擊與不適當行為的強迫性需求，這些不適當行為可能是社交上的、個人化的、人際上的或專業性的</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不當作為</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，並因為整體工作環境對此類</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不當作為</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的默許或忽視而持續存在，受霸凌者不僅會因為霸凌者的攻擊與</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不當作為</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而受害，更會因為整體工作環境的默許與忽視氣氛而感到彷若被所有人聯合傷害與背叛，進而造成強大的生理與心理受創結果。 </a:t>
            </a:r>
            <a:endPar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33341665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職場霸凌之定義與態樣</a:t>
            </a:r>
          </a:p>
        </p:txBody>
      </p:sp>
      <p:sp>
        <p:nvSpPr>
          <p:cNvPr id="52" name="文字方塊 51"/>
          <p:cNvSpPr txBox="1"/>
          <p:nvPr/>
        </p:nvSpPr>
        <p:spPr>
          <a:xfrm>
            <a:off x="360000" y="1620000"/>
            <a:ext cx="8496000" cy="4724370"/>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態樣：</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Wingdings" panose="05000000000000000000" pitchFamily="2" charset="2"/>
              <a:buChar char="Ø"/>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持續</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的吹毛求疵，在小事上挑剔，把微小的錯誤放大、扭曲。</a:t>
            </a:r>
          </a:p>
          <a:p>
            <a:pPr marL="864000" lvl="0" indent="-432000">
              <a:spcBef>
                <a:spcPts val="600"/>
              </a:spcBef>
              <a:buFont typeface="Wingdings" panose="05000000000000000000" pitchFamily="2" charset="2"/>
              <a:buChar char="Ø"/>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總是</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批評並拒絕看見被霸凌者的貢獻或努力，也持續地否定被霸凌者的存在與價值。</a:t>
            </a:r>
          </a:p>
          <a:p>
            <a:pPr marL="864000" lvl="0" indent="-432000">
              <a:spcBef>
                <a:spcPts val="600"/>
              </a:spcBef>
              <a:buFont typeface="Wingdings" panose="05000000000000000000" pitchFamily="2" charset="2"/>
              <a:buChar char="Ø"/>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總是</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試圖貶抑被霸凌者個人、職位、地位、價值與潛力。</a:t>
            </a:r>
          </a:p>
          <a:p>
            <a:pPr marL="864000" lvl="0" indent="-432000">
              <a:spcBef>
                <a:spcPts val="600"/>
              </a:spcBef>
              <a:buFont typeface="Wingdings" panose="05000000000000000000" pitchFamily="2" charset="2"/>
              <a:buChar char="Ø"/>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在職</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場中被特別挑出來負面地另眼看待，孤立被霸凌者，對其特別苛刻，用各種小動作欺負被霸凌者。</a:t>
            </a:r>
          </a:p>
          <a:p>
            <a:pPr marL="864000" lvl="0" indent="-432000">
              <a:spcBef>
                <a:spcPts val="600"/>
              </a:spcBef>
              <a:buFont typeface="Wingdings" panose="05000000000000000000" pitchFamily="2" charset="2"/>
              <a:buChar char="Ø"/>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以</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各種方式鼓動同事孤立被霸凌者、不讓被霸凌者參與重要事務或社交活動，把被霸凌者邊緣化，忽視、打壓排擠及冷凍被霸凌者</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1796128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職場霸凌之定義與態樣</a:t>
            </a:r>
          </a:p>
        </p:txBody>
      </p:sp>
      <p:sp>
        <p:nvSpPr>
          <p:cNvPr id="52" name="文字方塊 51"/>
          <p:cNvSpPr txBox="1"/>
          <p:nvPr/>
        </p:nvSpPr>
        <p:spPr>
          <a:xfrm>
            <a:off x="360000" y="1620000"/>
            <a:ext cx="8496000" cy="4139595"/>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態樣：</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在</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他人面前輕視或貶抑被霸凌者。</a:t>
            </a: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在</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私下或他人面前對被霸凌者咆哮、羞辱或威脅。</a:t>
            </a: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給</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被霸凌者過重的工作，或要其大材小用去做無聊的瑣事，甚至完全不給被霸凌者任何事做。</a:t>
            </a: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剽竊</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被霸凌者的工作成果或聲望。</a:t>
            </a: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讓</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被霸凌者的責任增加卻降低其權力或地位。</a:t>
            </a: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不准</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被霸凌者請假。</a:t>
            </a: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不准</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被霸凌者接受必要的訓練，導致其工作績效不佳</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30261283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職場霸凌之定義與態樣</a:t>
            </a:r>
          </a:p>
        </p:txBody>
      </p:sp>
      <p:sp>
        <p:nvSpPr>
          <p:cNvPr id="52" name="文字方塊 51"/>
          <p:cNvSpPr txBox="1"/>
          <p:nvPr/>
        </p:nvSpPr>
        <p:spPr>
          <a:xfrm>
            <a:off x="360000" y="1620000"/>
            <a:ext cx="8496000" cy="3985706"/>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態樣：</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給予</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被霸凌者不實際的工作目標，或當其正努力朝向目標時，卻給被霸凌者其他任務以阻礙其前進。</a:t>
            </a: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突然</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縮短交件期限，或故意不通知被霸凌者工作時限，害其誤了時限而遭到處分。</a:t>
            </a: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將</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被霸凌者所說或做的都加以扭曲與誤解。</a:t>
            </a: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用</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不是理由的理由且未加調查下，對被霸凌者犯下的輕微錯誤給予沈重處罰。</a:t>
            </a: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在</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未犯錯的情形下要求被霸凌者離職或退休。</a:t>
            </a:r>
          </a:p>
        </p:txBody>
      </p:sp>
    </p:spTree>
    <p:extLst>
      <p:ext uri="{BB962C8B-B14F-4D97-AF65-F5344CB8AC3E}">
        <p14:creationId xmlns:p14="http://schemas.microsoft.com/office/powerpoint/2010/main" val="31349135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法源依據</a:t>
            </a:r>
          </a:p>
        </p:txBody>
      </p:sp>
      <p:grpSp>
        <p:nvGrpSpPr>
          <p:cNvPr id="3" name="群組 2"/>
          <p:cNvGrpSpPr/>
          <p:nvPr/>
        </p:nvGrpSpPr>
        <p:grpSpPr>
          <a:xfrm>
            <a:off x="360000" y="1620000"/>
            <a:ext cx="8939780" cy="4324261"/>
            <a:chOff x="360000" y="1620000"/>
            <a:chExt cx="8939780" cy="4324261"/>
          </a:xfrm>
        </p:grpSpPr>
        <p:sp>
          <p:nvSpPr>
            <p:cNvPr id="52" name="文字方塊 51"/>
            <p:cNvSpPr txBox="1"/>
            <p:nvPr/>
          </p:nvSpPr>
          <p:spPr>
            <a:xfrm>
              <a:off x="360000" y="1620000"/>
              <a:ext cx="8496000" cy="4324261"/>
            </a:xfrm>
            <a:prstGeom prst="rect">
              <a:avLst/>
            </a:prstGeom>
            <a:noFill/>
          </p:spPr>
          <p:txBody>
            <a:bodyPr wrap="square" rtlCol="0">
              <a:spAutoFit/>
            </a:bodyPr>
            <a:lstStyle/>
            <a:p>
              <a:pPr marL="432000" lvl="0" indent="-432000">
                <a:spcBef>
                  <a:spcPts val="600"/>
                </a:spcBef>
                <a:buBlip>
                  <a:blip r:embed="rId6"/>
                </a:buBlip>
                <a:defRPr/>
              </a:pP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職</a:t>
              </a: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安法 </a:t>
              </a:r>
              <a:r>
                <a:rPr lang="en-US" altLang="zh-TW"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6.2.3》</a:t>
              </a:r>
            </a:p>
            <a:p>
              <a:pPr marL="432000" lvl="0">
                <a:spcBef>
                  <a:spcPts val="600"/>
                </a:spcBef>
                <a:defRPr/>
              </a:pP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雇主對於執行職務因他人行為遭受身體或精神不法侵害之預防事項，應妥為規劃及採取必要之安全衛生措施</a:t>
              </a:r>
              <a:r>
                <a:rPr lang="zh-TW" altLang="en-US"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indent="-432000">
                <a:spcBef>
                  <a:spcPts val="600"/>
                </a:spcBef>
                <a:buBlip>
                  <a:blip r:embed="rId6"/>
                </a:buBlip>
                <a:defRPr/>
              </a:pPr>
              <a:r>
                <a:rPr lang="en-US" altLang="zh-TW"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細則 </a:t>
              </a:r>
              <a:r>
                <a:rPr lang="en-US" altLang="zh-TW"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§11》</a:t>
              </a:r>
            </a:p>
            <a:p>
              <a:pPr marL="576000" lvl="0">
                <a:spcBef>
                  <a:spcPts val="600"/>
                </a:spcBef>
                <a:defRPr/>
              </a:pP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規劃內容及措施應包含下列事項</a:t>
              </a:r>
              <a:r>
                <a:rPr lang="zh-TW" altLang="en-US"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576000" lvl="0">
                <a:spcBef>
                  <a:spcPts val="600"/>
                </a:spcBef>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一、危害辨識及評估。</a:t>
              </a:r>
            </a:p>
            <a:p>
              <a:pPr marL="576000" lvl="0">
                <a:spcBef>
                  <a:spcPts val="600"/>
                </a:spcBef>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二、作業場所之配置。</a:t>
              </a:r>
            </a:p>
            <a:p>
              <a:pPr marL="576000" lvl="0">
                <a:spcBef>
                  <a:spcPts val="600"/>
                </a:spcBef>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三、工作適性安排。</a:t>
              </a:r>
            </a:p>
            <a:p>
              <a:pPr marL="576000" lvl="0">
                <a:spcBef>
                  <a:spcPts val="600"/>
                </a:spcBef>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四、行為規範之建構</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
          <p:nvSpPr>
            <p:cNvPr id="2" name="文字方塊 1"/>
            <p:cNvSpPr txBox="1"/>
            <p:nvPr/>
          </p:nvSpPr>
          <p:spPr>
            <a:xfrm>
              <a:off x="3168000" y="4134266"/>
              <a:ext cx="6131780" cy="1800493"/>
            </a:xfrm>
            <a:prstGeom prst="rect">
              <a:avLst/>
            </a:prstGeom>
            <a:noFill/>
          </p:spPr>
          <p:txBody>
            <a:bodyPr wrap="square" rtlCol="0">
              <a:spAutoFit/>
            </a:bodyPr>
            <a:lstStyle/>
            <a:p>
              <a:pPr marL="1098000" lvl="0">
                <a:spcBef>
                  <a:spcPts val="600"/>
                </a:spcBef>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五、危害預防及溝通技巧之訓練。</a:t>
              </a:r>
            </a:p>
            <a:p>
              <a:pPr marL="1098000" lvl="0">
                <a:spcBef>
                  <a:spcPts val="600"/>
                </a:spcBef>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六、事件之處理程序。</a:t>
              </a:r>
            </a:p>
            <a:p>
              <a:pPr marL="1098000" lvl="0">
                <a:spcBef>
                  <a:spcPts val="600"/>
                </a:spcBef>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七、成效評估及改善。</a:t>
              </a:r>
            </a:p>
            <a:p>
              <a:pPr marL="1098000" lvl="0">
                <a:spcBef>
                  <a:spcPts val="600"/>
                </a:spcBef>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八、其他有關安全衛生事項。</a:t>
              </a:r>
            </a:p>
          </p:txBody>
        </p:sp>
      </p:grpSp>
    </p:spTree>
    <p:extLst>
      <p:ext uri="{BB962C8B-B14F-4D97-AF65-F5344CB8AC3E}">
        <p14:creationId xmlns:p14="http://schemas.microsoft.com/office/powerpoint/2010/main" val="10273866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本公司業管單位</a:t>
            </a:r>
            <a:endPar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360000" y="1620000"/>
            <a:ext cx="8496000" cy="3631763"/>
          </a:xfrm>
          <a:prstGeom prst="rect">
            <a:avLst/>
          </a:prstGeom>
          <a:noFill/>
        </p:spPr>
        <p:txBody>
          <a:bodyPr wrap="square" rtlCol="0">
            <a:spAutoFit/>
          </a:bodyPr>
          <a:lstStyle/>
          <a:p>
            <a:pPr lvl="0" indent="432000">
              <a:spcBef>
                <a:spcPts val="600"/>
              </a:spcBef>
              <a:buBlip>
                <a:blip r:embed="rId6"/>
              </a:buBlip>
              <a:defRPr/>
            </a:pP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對內：</a:t>
            </a:r>
            <a:endPar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a:spcBef>
                <a:spcPts val="600"/>
              </a:spcBef>
              <a:defRPr/>
            </a:pPr>
            <a:r>
              <a:rPr lang="zh-TW" altLang="en-US" sz="36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工安處</a:t>
            </a:r>
            <a:endParaRPr lang="en-US" altLang="zh-TW" sz="36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864000" lvl="0" indent="-432000">
              <a:spcBef>
                <a:spcPts val="600"/>
              </a:spcBef>
              <a:buFont typeface="Wingdings" panose="05000000000000000000" pitchFamily="2" charset="2"/>
              <a:buChar char="Ø"/>
              <a:defRPr/>
            </a:pP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執行職務遭受不法侵害</a:t>
            </a:r>
            <a:r>
              <a:rPr lang="zh-TW" altLang="en-US" sz="2400" b="1"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預防計畫</a:t>
            </a:r>
          </a:p>
          <a:p>
            <a:pPr lvl="0" indent="-432000">
              <a:spcBef>
                <a:spcPts val="1200"/>
              </a:spcBef>
              <a:buBlip>
                <a:blip r:embed="rId6"/>
              </a:buBlip>
              <a:defRPr/>
            </a:pP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對外：</a:t>
            </a:r>
            <a:endPar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a:spcBef>
                <a:spcPts val="600"/>
              </a:spcBef>
              <a:defRPr/>
            </a:pPr>
            <a:r>
              <a:rPr lang="zh-TW" altLang="en-US" sz="36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政風處</a:t>
            </a:r>
            <a:endParaRPr lang="en-US" altLang="zh-TW" sz="36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864000" lvl="0" indent="-432000">
              <a:spcBef>
                <a:spcPts val="600"/>
              </a:spcBef>
              <a:buFont typeface="Wingdings" panose="05000000000000000000" pitchFamily="2" charset="2"/>
              <a:buChar char="Ø"/>
              <a:defRPr/>
            </a:pP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執行</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職務遭受不法侵害</a:t>
            </a:r>
            <a:r>
              <a:rPr lang="zh-TW" altLang="en-US" sz="2400" b="1"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事件處理</a:t>
            </a:r>
            <a:r>
              <a:rPr lang="zh-TW" altLang="en-US" sz="2400" b="1"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要點</a:t>
            </a:r>
            <a:endParaRPr kumimoji="0" lang="zh-TW" altLang="en-US" sz="2400" b="1"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29751156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執行</a:t>
            </a: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職務遭受不法侵害</a:t>
            </a:r>
            <a:r>
              <a:rPr lang="zh-TW" altLang="en-US" sz="48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預防計畫</a:t>
            </a:r>
            <a:endPar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360000" y="1620000"/>
            <a:ext cx="8496000" cy="3016210"/>
          </a:xfrm>
          <a:prstGeom prst="rect">
            <a:avLst/>
          </a:prstGeom>
          <a:noFill/>
        </p:spPr>
        <p:txBody>
          <a:bodyPr wrap="square" rtlCol="0">
            <a:spAutoFit/>
          </a:bodyPr>
          <a:lstStyle/>
          <a:p>
            <a:pPr marL="432000" lvl="0" indent="-432000">
              <a:spcBef>
                <a:spcPts val="600"/>
              </a:spcBef>
              <a:buBlip>
                <a:blip r:embed="rId6"/>
              </a:buBlip>
              <a:defRPr/>
            </a:pP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配合勞動部職安署頒佈預防指引</a:t>
            </a: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106.12.27</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訂定發布</a:t>
            </a:r>
            <a:endPar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indent="-432000">
              <a:spcBef>
                <a:spcPts val="600"/>
              </a:spcBef>
              <a:buBlip>
                <a:blip r:embed="rId6"/>
              </a:buBlip>
              <a:defRPr/>
            </a:pP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目的</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a:spcBef>
                <a:spcPts val="600"/>
              </a:spcBef>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本公司為預防全體員工，執行職務時因他人行為，而遭受身體或精神不法侵害  之預防，以確保員工工作安全及身心健康，特訂定本計畫</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31151253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執行</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職務遭受不法侵害</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預防計畫</a:t>
            </a:r>
          </a:p>
        </p:txBody>
      </p:sp>
      <p:sp>
        <p:nvSpPr>
          <p:cNvPr id="52" name="文字方塊 51"/>
          <p:cNvSpPr txBox="1"/>
          <p:nvPr/>
        </p:nvSpPr>
        <p:spPr>
          <a:xfrm>
            <a:off x="360000" y="1620000"/>
            <a:ext cx="8496000" cy="2200602"/>
          </a:xfrm>
          <a:prstGeom prst="rect">
            <a:avLst/>
          </a:prstGeom>
          <a:noFill/>
        </p:spPr>
        <p:txBody>
          <a:bodyPr wrap="square" rtlCol="0">
            <a:spAutoFit/>
          </a:bodyPr>
          <a:lstStyle/>
          <a:p>
            <a:pPr marL="432000" lvl="0" indent="-432000">
              <a:spcBef>
                <a:spcPts val="600"/>
              </a:spcBef>
              <a:buBlip>
                <a:blip r:embed="rId6"/>
              </a:buBlip>
              <a:defRPr/>
            </a:pP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名詞</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定義：</a:t>
            </a:r>
            <a:endPar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a:spcBef>
                <a:spcPts val="600"/>
              </a:spcBef>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執行職務因他人行為遭受身體或精神不法侵害</a:t>
            </a:r>
            <a:r>
              <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以下簡稱職場不法侵害</a:t>
            </a:r>
            <a:r>
              <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：指</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員工</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因執行職務，於勞動場所遭受主管、同事、服務對象或其他第三方之不法</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侵害</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行為，造成身體或精神之傷害</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17169995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執行</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職務遭受不法侵害</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預防計畫</a:t>
            </a:r>
          </a:p>
        </p:txBody>
      </p:sp>
      <p:sp>
        <p:nvSpPr>
          <p:cNvPr id="52" name="文字方塊 51"/>
          <p:cNvSpPr txBox="1"/>
          <p:nvPr/>
        </p:nvSpPr>
        <p:spPr>
          <a:xfrm>
            <a:off x="360000" y="1620000"/>
            <a:ext cx="8496000" cy="3985706"/>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說明：</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mj-lt"/>
              <a:buAutoNum type="arabicParenR"/>
              <a:defRPr/>
            </a:pP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職場暴力來源</a:t>
            </a:r>
            <a:r>
              <a:rPr lang="zh-TW" altLang="en-US"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1296000" lvl="0" indent="-432000">
              <a:spcBef>
                <a:spcPts val="600"/>
              </a:spcBef>
              <a:buFont typeface="Wingdings" panose="05000000000000000000" pitchFamily="2" charset="2"/>
              <a:buChar char="p"/>
              <a:defRPr/>
            </a:pPr>
            <a:r>
              <a:rPr lang="zh-TW" altLang="en-US" sz="2400" b="1"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內部暴力</a:t>
            </a:r>
            <a:r>
              <a:rPr lang="en-US" altLang="zh-TW" sz="2400" b="1"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b="1"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包括職場霸凌</a:t>
            </a:r>
            <a:r>
              <a:rPr lang="en-US" altLang="zh-TW" sz="2400" b="1"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b="1"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b="1"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1296000" lvl="0">
              <a:spcBef>
                <a:spcPts val="600"/>
              </a:spcBef>
              <a:defRPr/>
            </a:pP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發生</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在同事或上司及下屬之間，包括資深</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員工與</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新進、年輕或層級屬弱勢地位之員工間，甚至員工對主管，利用各種</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優勢</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所為者</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1296000" lvl="0" indent="-342900">
              <a:spcBef>
                <a:spcPts val="600"/>
              </a:spcBef>
              <a:buFont typeface="Wingdings" panose="05000000000000000000" pitchFamily="2" charset="2"/>
              <a:buChar char="p"/>
              <a:defRPr/>
            </a:pPr>
            <a:r>
              <a:rPr lang="zh-TW" altLang="en-US" sz="2400" b="1"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外部暴力</a:t>
            </a:r>
            <a:r>
              <a:rPr lang="zh-TW" altLang="en-US" sz="2400" b="1"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b="1"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1296000" lvl="0">
              <a:spcBef>
                <a:spcPts val="600"/>
              </a:spcBef>
              <a:defRPr/>
            </a:pP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發生</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在員工及其他第三方之間，包括工作場所出現的陌生人、 </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客戶</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及協力廠商</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30397013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執行</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職務遭受不法侵害</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預防計畫</a:t>
            </a:r>
          </a:p>
        </p:txBody>
      </p:sp>
      <p:sp>
        <p:nvSpPr>
          <p:cNvPr id="52" name="文字方塊 51"/>
          <p:cNvSpPr txBox="1"/>
          <p:nvPr/>
        </p:nvSpPr>
        <p:spPr>
          <a:xfrm>
            <a:off x="360000" y="1620000"/>
            <a:ext cx="8496000" cy="2939266"/>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說明：</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mj-lt"/>
              <a:buAutoNum type="arabicParenR" startAt="2"/>
              <a:defRPr/>
            </a:pP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身體或精神之不法侵害，包括以下</a:t>
            </a:r>
            <a:r>
              <a:rPr lang="zh-TW" altLang="en-US"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類型：</a:t>
            </a:r>
            <a:endParaRPr kumimoji="0" lang="en-US" altLang="zh-TW"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1296000" lvl="0" indent="-432000">
              <a:spcBef>
                <a:spcPts val="600"/>
              </a:spcBef>
              <a:buFont typeface="Wingdings" panose="05000000000000000000" pitchFamily="2" charset="2"/>
              <a:buChar char="p"/>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肢體暴力</a:t>
            </a:r>
            <a:r>
              <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如：毆打、抓傷、拳打、腳踢等</a:t>
            </a:r>
            <a:r>
              <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p>
          <a:p>
            <a:pPr marL="1296000" lvl="0" indent="-432000">
              <a:spcBef>
                <a:spcPts val="600"/>
              </a:spcBef>
              <a:buFont typeface="Wingdings" panose="05000000000000000000" pitchFamily="2" charset="2"/>
              <a:buChar char="p"/>
              <a:defRPr/>
            </a:pP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心理</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暴力</a:t>
            </a:r>
            <a:r>
              <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如：威脅、欺凌、騷擾、辱罵等</a:t>
            </a:r>
            <a:r>
              <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p>
          <a:p>
            <a:pPr marL="1296000" lvl="0" indent="-432000">
              <a:spcBef>
                <a:spcPts val="600"/>
              </a:spcBef>
              <a:buFont typeface="Wingdings" panose="05000000000000000000" pitchFamily="2" charset="2"/>
              <a:buChar char="p"/>
              <a:defRPr/>
            </a:pP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語言</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暴力</a:t>
            </a:r>
            <a:r>
              <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如：霸凌、恐嚇、干擾、歧視等</a:t>
            </a:r>
            <a:r>
              <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p>
          <a:p>
            <a:pPr marL="1296000" lvl="0" indent="-432000">
              <a:spcBef>
                <a:spcPts val="600"/>
              </a:spcBef>
              <a:buFont typeface="Wingdings" panose="05000000000000000000" pitchFamily="2" charset="2"/>
              <a:buChar char="p"/>
              <a:defRPr/>
            </a:pP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性騷擾</a:t>
            </a:r>
            <a:r>
              <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如：不當的性暗示與行為等</a:t>
            </a:r>
            <a:r>
              <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en-US" altLang="zh-TW"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9923774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執行</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職務遭受不法侵害預防計畫</a:t>
            </a:r>
          </a:p>
        </p:txBody>
      </p:sp>
      <p:sp>
        <p:nvSpPr>
          <p:cNvPr id="52" name="文字方塊 51"/>
          <p:cNvSpPr txBox="1"/>
          <p:nvPr/>
        </p:nvSpPr>
        <p:spPr>
          <a:xfrm>
            <a:off x="360000" y="1620000"/>
            <a:ext cx="8496000" cy="1831271"/>
          </a:xfrm>
          <a:prstGeom prst="rect">
            <a:avLst/>
          </a:prstGeom>
          <a:noFill/>
        </p:spPr>
        <p:txBody>
          <a:bodyPr wrap="square" rtlCol="0">
            <a:spAutoFit/>
          </a:bodyPr>
          <a:lstStyle/>
          <a:p>
            <a:pPr marL="432000" lvl="0" indent="-432000">
              <a:spcBef>
                <a:spcPts val="600"/>
              </a:spcBef>
              <a:buBlip>
                <a:blip r:embed="rId6"/>
              </a:buBlip>
              <a:defRPr/>
            </a:pP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預防措施</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a:spcBef>
                <a:spcPts val="600"/>
              </a:spcBef>
              <a:defRPr/>
            </a:pP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公告實施計畫宣示不法侵害「零容忍」，內部與外部不法侵害危害識與風險評估及風險因應，職場不法侵害預防</a:t>
            </a:r>
            <a:r>
              <a:rPr lang="zh-TW" altLang="en-US"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流程圖，如</a:t>
            </a: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圖</a:t>
            </a:r>
            <a:r>
              <a:rPr lang="en-US" altLang="zh-TW"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1</a:t>
            </a:r>
            <a:r>
              <a:rPr lang="zh-TW" altLang="en-US"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p:txBody>
      </p:sp>
      <p:pic>
        <p:nvPicPr>
          <p:cNvPr id="3" name="圖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1116000" y="1007846"/>
            <a:ext cx="6875692" cy="4860000"/>
          </a:xfrm>
          <a:prstGeom prst="rect">
            <a:avLst/>
          </a:prstGeom>
        </p:spPr>
      </p:pic>
    </p:spTree>
    <p:extLst>
      <p:ext uri="{BB962C8B-B14F-4D97-AF65-F5344CB8AC3E}">
        <p14:creationId xmlns:p14="http://schemas.microsoft.com/office/powerpoint/2010/main" val="3553148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執行</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職務遭受不法侵害</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預防計畫</a:t>
            </a:r>
          </a:p>
        </p:txBody>
      </p:sp>
      <p:grpSp>
        <p:nvGrpSpPr>
          <p:cNvPr id="3" name="群組 2"/>
          <p:cNvGrpSpPr/>
          <p:nvPr/>
        </p:nvGrpSpPr>
        <p:grpSpPr>
          <a:xfrm>
            <a:off x="360000" y="1620000"/>
            <a:ext cx="10656000" cy="2939266"/>
            <a:chOff x="360000" y="1620000"/>
            <a:chExt cx="10656000" cy="2939266"/>
          </a:xfrm>
        </p:grpSpPr>
        <p:sp>
          <p:nvSpPr>
            <p:cNvPr id="52" name="文字方塊 51"/>
            <p:cNvSpPr txBox="1"/>
            <p:nvPr/>
          </p:nvSpPr>
          <p:spPr>
            <a:xfrm>
              <a:off x="360000" y="1620000"/>
              <a:ext cx="8496000" cy="2939266"/>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職責：</a:t>
              </a:r>
            </a:p>
            <a:p>
              <a:pPr marL="864000" marR="0" lvl="0" indent="-432000" algn="l" defTabSz="914400" rtl="0" eaLnBrk="1" fontAlgn="auto" latinLnBrk="0" hangingPunct="1">
                <a:lnSpc>
                  <a:spcPct val="100000"/>
                </a:lnSpc>
                <a:spcBef>
                  <a:spcPts val="600"/>
                </a:spcBef>
                <a:spcAft>
                  <a:spcPts val="0"/>
                </a:spcAft>
                <a:buClrTx/>
                <a:buSzTx/>
                <a:buFont typeface="+mj-lt"/>
                <a:buAutoNum type="arabicParenR"/>
                <a:tabLst/>
                <a:defRPr/>
              </a:pP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單位</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主管</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Aft>
                  <a:spcPts val="0"/>
                </a:spcAft>
                <a:buClrTx/>
                <a:buSzTx/>
                <a:buFont typeface="+mj-lt"/>
                <a:buAutoNum type="arabicParenR"/>
                <a:tabLst/>
                <a:defRPr/>
              </a:pP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單位副</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主管</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Aft>
                  <a:spcPts val="0"/>
                </a:spcAft>
                <a:buClrTx/>
                <a:buSzTx/>
                <a:buFont typeface="+mj-lt"/>
                <a:buAutoNum type="arabicParenR"/>
                <a:tabLst/>
                <a:defRPr/>
              </a:pP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部門</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主管</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Aft>
                  <a:spcPts val="0"/>
                </a:spcAft>
                <a:buClrTx/>
                <a:buSzTx/>
                <a:buFont typeface="+mj-lt"/>
                <a:buAutoNum type="arabicParenR"/>
                <a:tabLst/>
                <a:defRPr/>
              </a:pP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護理</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人員</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Aft>
                  <a:spcPts val="0"/>
                </a:spcAft>
                <a:buClrTx/>
                <a:buSzTx/>
                <a:buFont typeface="+mj-lt"/>
                <a:buAutoNum type="arabicParenR"/>
                <a:tabLst/>
                <a:defRPr/>
              </a:pP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臨廠服務</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醫師</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Aft>
                  <a:spcPts val="0"/>
                </a:spcAft>
                <a:buClrTx/>
                <a:buSzTx/>
                <a:buFont typeface="+mj-lt"/>
                <a:buAutoNum type="arabicParenR"/>
                <a:tabLst/>
                <a:defRPr/>
              </a:pP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職業安全衛生部門</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人員</a:t>
              </a:r>
              <a:endPar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
          <p:nvSpPr>
            <p:cNvPr id="35" name="文字方塊 34"/>
            <p:cNvSpPr txBox="1"/>
            <p:nvPr/>
          </p:nvSpPr>
          <p:spPr>
            <a:xfrm>
              <a:off x="3960000" y="2232000"/>
              <a:ext cx="7056000" cy="2308324"/>
            </a:xfrm>
            <a:prstGeom prst="rect">
              <a:avLst/>
            </a:prstGeom>
            <a:noFill/>
          </p:spPr>
          <p:txBody>
            <a:bodyPr wrap="square" rtlCol="0">
              <a:spAutoFit/>
            </a:bodyPr>
            <a:lstStyle/>
            <a:p>
              <a:pPr marL="1296000" marR="0" lvl="0" indent="-432000" algn="l" defTabSz="914400" rtl="0" eaLnBrk="1" fontAlgn="auto" latinLnBrk="0" hangingPunct="1">
                <a:lnSpc>
                  <a:spcPct val="100000"/>
                </a:lnSpc>
                <a:spcAft>
                  <a:spcPts val="0"/>
                </a:spcAft>
                <a:buClrTx/>
                <a:buSzTx/>
                <a:buFont typeface="+mj-lt"/>
                <a:buAutoNum type="arabicParenR" startAt="7"/>
                <a:tabLst/>
                <a:defRPr/>
              </a:pP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總務</a:t>
              </a:r>
              <a:r>
                <a:rPr kumimoji="0" lang="zh-TW" altLang="en-US" sz="240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部門</a:t>
              </a: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人員</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296000" marR="0" lvl="0" indent="-432000" algn="l" defTabSz="914400" rtl="0" eaLnBrk="1" fontAlgn="auto" latinLnBrk="0" hangingPunct="1">
                <a:lnSpc>
                  <a:spcPct val="100000"/>
                </a:lnSpc>
                <a:spcAft>
                  <a:spcPts val="0"/>
                </a:spcAft>
                <a:buClrTx/>
                <a:buSzTx/>
                <a:buFont typeface="+mj-lt"/>
                <a:buAutoNum type="arabicParenR" startAt="7"/>
                <a:tabLst/>
                <a:defRPr/>
              </a:pPr>
              <a:r>
                <a:rPr kumimoji="0" lang="zh-TW" altLang="en-US" sz="240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人資部門</a:t>
              </a: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人員</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296000" marR="0" lvl="0" indent="-432000" algn="l" defTabSz="914400" rtl="0" eaLnBrk="1" fontAlgn="auto" latinLnBrk="0" hangingPunct="1">
                <a:lnSpc>
                  <a:spcPct val="100000"/>
                </a:lnSpc>
                <a:spcAft>
                  <a:spcPts val="0"/>
                </a:spcAft>
                <a:buClrTx/>
                <a:buSzTx/>
                <a:buFont typeface="+mj-lt"/>
                <a:buAutoNum type="arabicParenR" startAt="7"/>
                <a:tabLst/>
                <a:defRPr/>
              </a:pPr>
              <a:r>
                <a:rPr kumimoji="0" lang="zh-TW" altLang="en-US" sz="240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政風部門</a:t>
              </a: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人員</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296000" marR="0" lvl="0" indent="-432000" algn="l" defTabSz="914400" rtl="0" eaLnBrk="1" fontAlgn="auto" latinLnBrk="0" hangingPunct="1">
                <a:lnSpc>
                  <a:spcPct val="100000"/>
                </a:lnSpc>
                <a:spcAft>
                  <a:spcPts val="0"/>
                </a:spcAft>
                <a:buClrTx/>
                <a:buSzTx/>
                <a:buFont typeface="+mj-lt"/>
                <a:buAutoNum type="arabicParenR" startAt="7"/>
                <a:tabLst/>
                <a:defRPr/>
              </a:pP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同心</a:t>
              </a:r>
              <a:r>
                <a:rPr kumimoji="0" lang="zh-TW" altLang="en-US" sz="240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園地員工協助</a:t>
              </a: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員</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296000" marR="0" lvl="0" indent="-432000" algn="l" defTabSz="914400" rtl="0" eaLnBrk="1" fontAlgn="auto" latinLnBrk="0" hangingPunct="1">
                <a:lnSpc>
                  <a:spcPct val="100000"/>
                </a:lnSpc>
                <a:spcAft>
                  <a:spcPts val="0"/>
                </a:spcAft>
                <a:buClrTx/>
                <a:buSzTx/>
                <a:buFont typeface="+mj-lt"/>
                <a:buAutoNum type="arabicParenR" startAt="7"/>
                <a:tabLst/>
                <a:defRPr/>
              </a:pP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員工</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296000" marR="0" lvl="0" indent="-432000" algn="l" defTabSz="914400" rtl="0" eaLnBrk="1" fontAlgn="auto" latinLnBrk="0" hangingPunct="1">
                <a:lnSpc>
                  <a:spcPct val="100000"/>
                </a:lnSpc>
                <a:spcAft>
                  <a:spcPts val="0"/>
                </a:spcAft>
                <a:buClrTx/>
                <a:buSzTx/>
                <a:buFont typeface="+mj-lt"/>
                <a:buAutoNum type="arabicParenR" startAt="7"/>
                <a:tabLst/>
                <a:defRPr/>
              </a:pPr>
              <a:r>
                <a:rPr kumimoji="0" lang="zh-TW" altLang="en-US" sz="240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工會代表</a:t>
              </a:r>
            </a:p>
          </p:txBody>
        </p:sp>
      </p:grpSp>
      <p:pic>
        <p:nvPicPr>
          <p:cNvPr id="50" name="圖片 4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1116000" y="1008000"/>
            <a:ext cx="6875699" cy="4860000"/>
          </a:xfrm>
          <a:prstGeom prst="rect">
            <a:avLst/>
          </a:prstGeom>
        </p:spPr>
      </p:pic>
      <p:pic>
        <p:nvPicPr>
          <p:cNvPr id="51" name="圖片 5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80000"/>
            <a:ext cx="9144000" cy="6463323"/>
          </a:xfrm>
          <a:prstGeom prst="rect">
            <a:avLst/>
          </a:prstGeom>
        </p:spPr>
      </p:pic>
      <p:pic>
        <p:nvPicPr>
          <p:cNvPr id="53" name="圖片 5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180000"/>
            <a:ext cx="9144000" cy="6463323"/>
          </a:xfrm>
          <a:prstGeom prst="rect">
            <a:avLst/>
          </a:prstGeom>
        </p:spPr>
      </p:pic>
      <p:pic>
        <p:nvPicPr>
          <p:cNvPr id="54" name="圖片 5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180000"/>
            <a:ext cx="9144000" cy="6463323"/>
          </a:xfrm>
          <a:prstGeom prst="rect">
            <a:avLst/>
          </a:prstGeom>
        </p:spPr>
      </p:pic>
      <p:pic>
        <p:nvPicPr>
          <p:cNvPr id="55" name="圖片 5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180000"/>
            <a:ext cx="9144000" cy="6463323"/>
          </a:xfrm>
          <a:prstGeom prst="rect">
            <a:avLst/>
          </a:prstGeom>
        </p:spPr>
      </p:pic>
      <p:pic>
        <p:nvPicPr>
          <p:cNvPr id="56" name="圖片 5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180000"/>
            <a:ext cx="9144000" cy="6463323"/>
          </a:xfrm>
          <a:prstGeom prst="rect">
            <a:avLst/>
          </a:prstGeom>
        </p:spPr>
      </p:pic>
      <p:pic>
        <p:nvPicPr>
          <p:cNvPr id="57" name="圖片 5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180000"/>
            <a:ext cx="9144000" cy="6463323"/>
          </a:xfrm>
          <a:prstGeom prst="rect">
            <a:avLst/>
          </a:prstGeom>
        </p:spPr>
      </p:pic>
      <p:pic>
        <p:nvPicPr>
          <p:cNvPr id="58" name="圖片 5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5400000">
            <a:off x="1116000" y="1008000"/>
            <a:ext cx="6875699" cy="4860000"/>
          </a:xfrm>
          <a:prstGeom prst="rect">
            <a:avLst/>
          </a:prstGeom>
        </p:spPr>
      </p:pic>
      <p:pic>
        <p:nvPicPr>
          <p:cNvPr id="65" name="圖片 6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5400000">
            <a:off x="1116000" y="1008000"/>
            <a:ext cx="6875699" cy="4860000"/>
          </a:xfrm>
          <a:prstGeom prst="rect">
            <a:avLst/>
          </a:prstGeom>
        </p:spPr>
      </p:pic>
      <p:pic>
        <p:nvPicPr>
          <p:cNvPr id="79" name="圖片 7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5400000">
            <a:off x="1116000" y="1008000"/>
            <a:ext cx="6875699" cy="4860000"/>
          </a:xfrm>
          <a:prstGeom prst="rect">
            <a:avLst/>
          </a:prstGeom>
        </p:spPr>
      </p:pic>
      <p:pic>
        <p:nvPicPr>
          <p:cNvPr id="80" name="圖片 79"/>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5400000">
            <a:off x="1116000" y="1008000"/>
            <a:ext cx="6875699" cy="4860000"/>
          </a:xfrm>
          <a:prstGeom prst="rect">
            <a:avLst/>
          </a:prstGeom>
        </p:spPr>
      </p:pic>
    </p:spTree>
    <p:extLst>
      <p:ext uri="{BB962C8B-B14F-4D97-AF65-F5344CB8AC3E}">
        <p14:creationId xmlns:p14="http://schemas.microsoft.com/office/powerpoint/2010/main" val="879761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circle(in)">
                                      <p:cBhvr>
                                        <p:cTn id="7" dur="20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circle(in)">
                                      <p:cBhvr>
                                        <p:cTn id="12" dur="20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circle(in)">
                                      <p:cBhvr>
                                        <p:cTn id="17" dur="2000"/>
                                        <p:tgtEl>
                                          <p:spTgt spid="53"/>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circle(in)">
                                      <p:cBhvr>
                                        <p:cTn id="22" dur="2000"/>
                                        <p:tgtEl>
                                          <p:spTgt spid="54"/>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circle(in)">
                                      <p:cBhvr>
                                        <p:cTn id="27" dur="2000"/>
                                        <p:tgtEl>
                                          <p:spTgt spid="55"/>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circle(in)">
                                      <p:cBhvr>
                                        <p:cTn id="32" dur="2000"/>
                                        <p:tgtEl>
                                          <p:spTgt spid="56"/>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circle(in)">
                                      <p:cBhvr>
                                        <p:cTn id="37" dur="2000"/>
                                        <p:tgtEl>
                                          <p:spTgt spid="57"/>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circle(in)">
                                      <p:cBhvr>
                                        <p:cTn id="42" dur="2000"/>
                                        <p:tgtEl>
                                          <p:spTgt spid="58"/>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circle(in)">
                                      <p:cBhvr>
                                        <p:cTn id="47" dur="2000"/>
                                        <p:tgtEl>
                                          <p:spTgt spid="65"/>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nodeType="clickEffect">
                                  <p:stCondLst>
                                    <p:cond delay="0"/>
                                  </p:stCondLst>
                                  <p:childTnLst>
                                    <p:set>
                                      <p:cBhvr>
                                        <p:cTn id="51" dur="1" fill="hold">
                                          <p:stCondLst>
                                            <p:cond delay="0"/>
                                          </p:stCondLst>
                                        </p:cTn>
                                        <p:tgtEl>
                                          <p:spTgt spid="79"/>
                                        </p:tgtEl>
                                        <p:attrNameLst>
                                          <p:attrName>style.visibility</p:attrName>
                                        </p:attrNameLst>
                                      </p:cBhvr>
                                      <p:to>
                                        <p:strVal val="visible"/>
                                      </p:to>
                                    </p:set>
                                    <p:animEffect transition="in" filter="circle(in)">
                                      <p:cBhvr>
                                        <p:cTn id="52" dur="2000"/>
                                        <p:tgtEl>
                                          <p:spTgt spid="79"/>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nodeType="click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circle(in)">
                                      <p:cBhvr>
                                        <p:cTn id="57" dur="20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執行</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職務遭受不法侵害</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預防計畫</a:t>
            </a:r>
          </a:p>
        </p:txBody>
      </p:sp>
      <p:sp>
        <p:nvSpPr>
          <p:cNvPr id="52" name="文字方塊 51"/>
          <p:cNvSpPr txBox="1"/>
          <p:nvPr/>
        </p:nvSpPr>
        <p:spPr>
          <a:xfrm>
            <a:off x="360000" y="1620000"/>
            <a:ext cx="8496000" cy="3647152"/>
          </a:xfrm>
          <a:prstGeom prst="rect">
            <a:avLst/>
          </a:prstGeom>
          <a:noFill/>
        </p:spPr>
        <p:txBody>
          <a:bodyPr wrap="square" rtlCol="0">
            <a:spAutoFit/>
          </a:bodyPr>
          <a:lstStyle/>
          <a:p>
            <a:pPr marL="432000" lvl="0" indent="-432000">
              <a:spcBef>
                <a:spcPts val="600"/>
              </a:spcBef>
              <a:buBlip>
                <a:blip r:embed="rId6"/>
              </a:buBlip>
              <a:defRPr/>
            </a:pP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執行職務遭受不法侵害預防計畫執行程序：</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864000" lvl="0" indent="-432000">
              <a:spcBef>
                <a:spcPts val="600"/>
              </a:spcBef>
              <a:buFont typeface="+mj-lt"/>
              <a:buAutoNum type="arabicParenR"/>
              <a:defRPr/>
            </a:pP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建構行為</a:t>
            </a:r>
            <a:r>
              <a:rPr lang="zh-TW" altLang="en-US"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規範</a:t>
            </a:r>
            <a:endParaRPr lang="en-US" altLang="zh-TW"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1296000" lvl="0" indent="-432000">
              <a:spcBef>
                <a:spcPts val="600"/>
              </a:spcBef>
              <a:buFont typeface="Wingdings" panose="05000000000000000000" pitchFamily="2" charset="2"/>
              <a:buAutoNum type="circleNumWdWhitePlain"/>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由單位主管向單位內所有員工公開宣示，單位內禁止工作場所不法侵害之書  面聲明並張貼於電子公佈欄。宣示職場不法侵害「零容忍」之決心</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1296000" lvl="0" indent="-432000">
              <a:spcBef>
                <a:spcPts val="600"/>
              </a:spcBef>
              <a:buFont typeface="Wingdings" panose="05000000000000000000" pitchFamily="2" charset="2"/>
              <a:buAutoNum type="circleNumWdWhitePlain"/>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主管階層應自我示範，避免排斥、脅迫、辱罵、毆打等不當或不法對待員工。</a:t>
            </a:r>
            <a:endParaRPr lang="en-US" altLang="zh-TW"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146285846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執行</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職務遭受不法侵害</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預防計畫</a:t>
            </a:r>
          </a:p>
        </p:txBody>
      </p:sp>
      <p:sp>
        <p:nvSpPr>
          <p:cNvPr id="52" name="文字方塊 51"/>
          <p:cNvSpPr txBox="1"/>
          <p:nvPr/>
        </p:nvSpPr>
        <p:spPr>
          <a:xfrm>
            <a:off x="360000" y="1620000"/>
            <a:ext cx="8496000" cy="4031873"/>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執行職務遭受不法侵害預防計畫執行程序：</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mj-lt"/>
              <a:buAutoNum type="arabicParenR" startAt="2"/>
              <a:defRPr/>
            </a:pP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辨識及評估危害</a:t>
            </a:r>
          </a:p>
          <a:p>
            <a:pPr marL="1296000" lvl="0" indent="-432000">
              <a:spcBef>
                <a:spcPts val="600"/>
              </a:spcBef>
              <a:buFont typeface="Wingdings" panose="05000000000000000000" pitchFamily="2" charset="2"/>
              <a:buAutoNum type="circleNumWdWhitePlain"/>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辨識高風險族群：針對單位內辦公室工作人員、客服人員、現場工作人員、醫護人員及協力廠商勞工</a:t>
            </a:r>
            <a:r>
              <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包含保全、廚房、清潔、勞務及技術人員</a:t>
            </a:r>
            <a:r>
              <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en-US" altLang="zh-TW"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1296000" lvl="0" indent="-432000">
              <a:spcBef>
                <a:spcPts val="600"/>
              </a:spcBef>
              <a:buFont typeface="Wingdings" panose="05000000000000000000" pitchFamily="2" charset="2"/>
              <a:buAutoNum type="circleNumWdWhitePlain"/>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辨識具高風險族群特質：針對單位內夜班、輪班、長工時、高工作負荷、缺乏保障之職務</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1098000" lvl="0">
              <a:spcBef>
                <a:spcPts val="600"/>
              </a:spcBef>
              <a:defRPr/>
            </a:pPr>
            <a:endParaRPr kumimoji="0" lang="en-US" altLang="zh-TW" sz="2000" b="1" i="0" u="none" strike="noStrike" kern="1200" cap="none" spc="0" normalizeH="0" baseline="0" noProof="0" dirty="0" smtClean="0">
              <a:ln>
                <a:noFill/>
              </a:ln>
              <a:solidFill>
                <a:srgbClr val="1F497D"/>
              </a:solidFill>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82730138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執行</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職務遭受不法侵害</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預防計畫</a:t>
            </a:r>
          </a:p>
        </p:txBody>
      </p:sp>
      <p:sp>
        <p:nvSpPr>
          <p:cNvPr id="52" name="文字方塊 51"/>
          <p:cNvSpPr txBox="1"/>
          <p:nvPr/>
        </p:nvSpPr>
        <p:spPr>
          <a:xfrm>
            <a:off x="360000" y="1620000"/>
            <a:ext cx="8496000" cy="4832092"/>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執行職務遭受不法侵害預防計畫執行程序：</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mj-lt"/>
              <a:buAutoNum type="arabicParenR" startAt="2"/>
              <a:tabLst/>
              <a:defRPr/>
            </a:pPr>
            <a:r>
              <a:rPr kumimoji="0" lang="zh-TW" altLang="en-US" sz="2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辨識及評估危害</a:t>
            </a:r>
          </a:p>
          <a:p>
            <a:pPr marL="1296000" lvl="0" indent="-432000">
              <a:spcBef>
                <a:spcPts val="600"/>
              </a:spcBef>
              <a:buFont typeface="Wingdings" panose="05000000000000000000" pitchFamily="2" charset="2"/>
              <a:buAutoNum type="circleNumWdWhitePlain" startAt="3"/>
              <a:defRPr/>
            </a:pPr>
            <a:r>
              <a:rPr lang="zh-TW" altLang="en-US" sz="2400" b="1"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評估危害</a:t>
            </a:r>
            <a:r>
              <a:rPr lang="zh-TW" altLang="en-US" sz="2400" b="1"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b="1"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1296000" lvl="0">
              <a:spcBef>
                <a:spcPts val="600"/>
              </a:spcBef>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採用職場不法侵害預防之危害辨識及風險評估表進行風險評估</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1728000" lvl="0" indent="-432000">
              <a:spcBef>
                <a:spcPts val="600"/>
              </a:spcBef>
              <a:buFont typeface="+mj-lt"/>
              <a:buAutoNum type="alphaLcParenR"/>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列舉可能出現的暴力類型、發生場景及可能後果</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1728000" lvl="0" indent="-432000">
              <a:buFont typeface="+mj-lt"/>
              <a:buAutoNum type="alphaLcParenR"/>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評估發生頻率與嚴重度</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1728000" lvl="0" indent="-432000">
              <a:buFont typeface="+mj-lt"/>
              <a:buAutoNum type="alphaLcParenR"/>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識別正在使用的現有暴力控制措施</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1728000" lvl="0" indent="-432000">
              <a:buFont typeface="+mj-lt"/>
              <a:buAutoNum type="alphaLcParenR"/>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確認有無其他可能降低風險之控制措施及預計實施日期</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355769738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執行</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職務遭受不法侵害預防計畫</a:t>
            </a:r>
          </a:p>
        </p:txBody>
      </p:sp>
      <p:sp>
        <p:nvSpPr>
          <p:cNvPr id="52" name="文字方塊 51"/>
          <p:cNvSpPr txBox="1"/>
          <p:nvPr/>
        </p:nvSpPr>
        <p:spPr>
          <a:xfrm>
            <a:off x="360000" y="1620000"/>
            <a:ext cx="8496000" cy="2092881"/>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執行職務遭受不法侵害預防計畫執行程序：</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mj-lt"/>
              <a:buAutoNum type="arabicParenR" startAt="2"/>
              <a:tabLst/>
              <a:defRPr/>
            </a:pPr>
            <a:r>
              <a:rPr kumimoji="0" lang="zh-TW" altLang="en-US" sz="2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辨識及評估危害</a:t>
            </a:r>
          </a:p>
          <a:p>
            <a:pPr marL="1296000" lvl="0" indent="-432000">
              <a:spcBef>
                <a:spcPts val="600"/>
              </a:spcBef>
              <a:buFont typeface="Wingdings" panose="05000000000000000000" pitchFamily="2" charset="2"/>
              <a:buAutoNum type="circleNumWdWhitePlain" startAt="4"/>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評估危害</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步驟，如</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圖</a:t>
            </a:r>
            <a:r>
              <a:rPr lang="en-US" altLang="zh-TW"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p:txBody>
      </p:sp>
      <p:pic>
        <p:nvPicPr>
          <p:cNvPr id="2" name="圖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1116000" y="1008000"/>
            <a:ext cx="6875699" cy="4860000"/>
          </a:xfrm>
          <a:prstGeom prst="rect">
            <a:avLst/>
          </a:prstGeom>
        </p:spPr>
      </p:pic>
    </p:spTree>
    <p:extLst>
      <p:ext uri="{BB962C8B-B14F-4D97-AF65-F5344CB8AC3E}">
        <p14:creationId xmlns:p14="http://schemas.microsoft.com/office/powerpoint/2010/main" val="4172834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執行</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職務遭受不法侵害</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預防計畫</a:t>
            </a:r>
          </a:p>
        </p:txBody>
      </p:sp>
      <p:sp>
        <p:nvSpPr>
          <p:cNvPr id="52" name="文字方塊 51"/>
          <p:cNvSpPr txBox="1"/>
          <p:nvPr/>
        </p:nvSpPr>
        <p:spPr>
          <a:xfrm>
            <a:off x="360000" y="1620000"/>
            <a:ext cx="8496000" cy="2831544"/>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執行職務遭受不法侵害預防計畫執行程序：</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mj-lt"/>
              <a:buAutoNum type="arabicParenR" startAt="3"/>
              <a:defRPr/>
            </a:pP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加強作業場所防護</a:t>
            </a:r>
          </a:p>
          <a:p>
            <a:pPr marL="864000" lvl="0">
              <a:spcBef>
                <a:spcPts val="600"/>
              </a:spcBef>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針對單位內容易發生暴力類型與工作位置，強化相關防護措施。並請總務部門利用職場不法侵害預防作業環境檢點紀錄表進行</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檢點。</a:t>
            </a:r>
            <a:endParaRPr kumimoji="0" lang="en-US" altLang="zh-TW"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365527522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執行</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職務遭受不法侵害</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預防計畫</a:t>
            </a:r>
          </a:p>
        </p:txBody>
      </p:sp>
      <p:sp>
        <p:nvSpPr>
          <p:cNvPr id="52" name="文字方塊 51"/>
          <p:cNvSpPr txBox="1"/>
          <p:nvPr/>
        </p:nvSpPr>
        <p:spPr>
          <a:xfrm>
            <a:off x="360000" y="1620000"/>
            <a:ext cx="8496000" cy="3200876"/>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執行職務遭受不法侵害預防計畫執行程序：</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mj-lt"/>
              <a:buAutoNum type="arabicParenR" startAt="4"/>
              <a:defRPr/>
            </a:pPr>
            <a:r>
              <a:rPr lang="zh-TW" altLang="en-US" sz="24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依工作性質適當調整人力或提供必要保護措施</a:t>
            </a:r>
          </a:p>
          <a:p>
            <a:pPr marL="1296000" lvl="0" indent="-432000">
              <a:spcBef>
                <a:spcPts val="600"/>
              </a:spcBef>
              <a:buFont typeface="Wingdings" panose="05000000000000000000" pitchFamily="2" charset="2"/>
              <a:buAutoNum type="circleNumWdWhitePlain"/>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為預防職場不法侵害發生，外部工作人員</a:t>
            </a:r>
            <a:r>
              <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如櫃臺人員</a:t>
            </a:r>
            <a:r>
              <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及輪班人員透過「適性配工」與「工作設計」調整人力，利用職場不法侵害預防之作業場所適性配工與工作設計檢點紀錄表進行</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檢點。</a:t>
            </a:r>
            <a:endParaRPr lang="en-US" altLang="zh-TW"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298121662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執行</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職務遭受不法侵害</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預防計畫</a:t>
            </a:r>
          </a:p>
        </p:txBody>
      </p:sp>
      <p:sp>
        <p:nvSpPr>
          <p:cNvPr id="52" name="文字方塊 51"/>
          <p:cNvSpPr txBox="1"/>
          <p:nvPr/>
        </p:nvSpPr>
        <p:spPr>
          <a:xfrm>
            <a:off x="360000" y="1620000"/>
            <a:ext cx="8496000" cy="4970591"/>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執行職務遭受不法侵害預防計畫執行程序：</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Aft>
                <a:spcPts val="0"/>
              </a:spcAft>
              <a:buClrTx/>
              <a:buSzTx/>
              <a:buFont typeface="+mj-lt"/>
              <a:buAutoNum type="arabicParenR" startAt="4"/>
              <a:tabLst/>
              <a:defRPr/>
            </a:pPr>
            <a:r>
              <a:rPr kumimoji="0" lang="zh-TW" altLang="en-US" sz="2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依工作性質適當調整人力或提供必要保護措施</a:t>
            </a:r>
          </a:p>
          <a:p>
            <a:pPr marL="1296000" marR="0" lvl="0" indent="-432000" algn="l" defTabSz="914400" rtl="0" eaLnBrk="1" fontAlgn="auto" latinLnBrk="0" hangingPunct="1">
              <a:lnSpc>
                <a:spcPct val="100000"/>
              </a:lnSpc>
              <a:spcAft>
                <a:spcPts val="0"/>
              </a:spcAft>
              <a:buClrTx/>
              <a:buSzTx/>
              <a:buFont typeface="Wingdings" panose="05000000000000000000" pitchFamily="2" charset="2"/>
              <a:buAutoNum type="circleNumWdWhitePlain" startAt="2"/>
              <a:tabLst/>
              <a:defRPr/>
            </a:pP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單位</a:t>
            </a:r>
            <a:r>
              <a:rPr kumimoji="0" lang="zh-TW" altLang="en-US" sz="240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內如評估結果仍無法避免具有下列職務或作業流程時，應依工作適性調整人力</a:t>
            </a:r>
            <a:r>
              <a:rPr kumimoji="0" lang="en-US" altLang="zh-TW" sz="240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r>
              <a:rPr kumimoji="0" lang="zh-TW" altLang="en-US" sz="240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如僱用足夠保全人員在旁支援</a:t>
            </a:r>
            <a:r>
              <a:rPr kumimoji="0" lang="en-US" altLang="zh-TW" sz="240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r>
              <a:rPr kumimoji="0" lang="zh-TW" altLang="en-US" sz="240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或提供相關防衛性工具（如哨子、手機、對講機等</a:t>
            </a: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endParaRPr kumimoji="0" lang="en-US" altLang="zh-TW"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1800000" lvl="0" indent="-432000">
              <a:buFont typeface="+mj-lt"/>
              <a:buAutoNum type="alphaLcParenR"/>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面對群眾抗爭或示威遊行時。</a:t>
            </a:r>
            <a:endParaRPr kumimoji="0" lang="en-US" altLang="zh-TW"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1800000" lvl="0" indent="-432000">
              <a:buFont typeface="+mj-lt"/>
              <a:buAutoNum type="alphaLcParenR"/>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需要單獨進行作業時。</a:t>
            </a:r>
            <a:endParaRPr kumimoji="0" lang="en-US" altLang="zh-TW"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1800000" lvl="0" indent="-432000">
              <a:buFont typeface="+mj-lt"/>
              <a:buAutoNum type="alphaLcParenR"/>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在傍晚及夜間工作時。</a:t>
            </a:r>
            <a:endParaRPr kumimoji="0" lang="en-US" altLang="zh-TW"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1800000" lvl="0" indent="-432000">
              <a:buFont typeface="+mj-lt"/>
              <a:buAutoNum type="alphaLcParenR"/>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需要處理金錢交易時</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1800000" lvl="0" indent="-432000">
              <a:buFont typeface="+mj-lt"/>
              <a:buAutoNum type="alphaLcParenR"/>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執行員工人事懲處或終止僱用等告知作業</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時。</a:t>
            </a:r>
            <a:endParaRPr kumimoji="0" lang="en-US" altLang="zh-TW"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181406293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執行</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職務遭受不法侵害</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預防計畫</a:t>
            </a:r>
          </a:p>
        </p:txBody>
      </p:sp>
      <p:sp>
        <p:nvSpPr>
          <p:cNvPr id="52" name="文字方塊 51"/>
          <p:cNvSpPr txBox="1"/>
          <p:nvPr/>
        </p:nvSpPr>
        <p:spPr>
          <a:xfrm>
            <a:off x="360000" y="1620000"/>
            <a:ext cx="8496000" cy="4832092"/>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執行職務遭受不法侵害預防計畫執行程序：</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mj-lt"/>
              <a:buAutoNum type="arabicParenR" startAt="5"/>
              <a:defRPr/>
            </a:pPr>
            <a:r>
              <a:rPr lang="zh-TW" altLang="en-US" sz="24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辦理危害預防及溝通技巧教育訓練</a:t>
            </a:r>
          </a:p>
          <a:p>
            <a:pPr marL="1296000" lvl="0" indent="-432000">
              <a:spcBef>
                <a:spcPts val="600"/>
              </a:spcBef>
              <a:buFont typeface="Wingdings" panose="05000000000000000000" pitchFamily="2" charset="2"/>
              <a:buAutoNum type="circleNumWdWhitePlain"/>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為員工及相關主管辦理下列教育</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訓練：</a:t>
            </a:r>
            <a:endParaRPr kumimoji="0" lang="en-US" altLang="zh-TW"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1728000" lvl="0" indent="-432000">
              <a:spcBef>
                <a:spcPts val="600"/>
              </a:spcBef>
              <a:buFont typeface="+mj-lt"/>
              <a:buAutoNum type="alphaLcParenR"/>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人際關係及溝通技巧</a:t>
            </a:r>
          </a:p>
          <a:p>
            <a:pPr marL="1728000" lvl="0" indent="-432000">
              <a:buFont typeface="+mj-lt"/>
              <a:buAutoNum type="alphaLcParenR"/>
              <a:defRPr/>
            </a:pP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認識</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組織內部職場暴力預防政策、安全設備及資源體系。</a:t>
            </a:r>
          </a:p>
          <a:p>
            <a:pPr marL="1728000" lvl="0" indent="-432000">
              <a:buFont typeface="+mj-lt"/>
              <a:buAutoNum type="alphaLcParenR"/>
              <a:defRPr/>
            </a:pP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員工</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工作環境潛在風險認知、認識可能遭遇之攻擊性的行為及應對方法。</a:t>
            </a:r>
          </a:p>
          <a:p>
            <a:pPr marL="1728000" lvl="0" indent="-432000">
              <a:buFont typeface="+mj-lt"/>
              <a:buAutoNum type="alphaLcParenR"/>
              <a:defRPr/>
            </a:pP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對</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有暴力傾向人士之識別方法。</a:t>
            </a:r>
          </a:p>
          <a:p>
            <a:pPr marL="1728000" lvl="0" indent="-432000">
              <a:buFont typeface="+mj-lt"/>
              <a:buAutoNum type="alphaLcParenR"/>
              <a:defRPr/>
            </a:pP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保護</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個人及同事的暴力預防措施及程序</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23495614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執行</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職務遭受不法侵害</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預防計畫</a:t>
            </a:r>
          </a:p>
        </p:txBody>
      </p:sp>
      <p:sp>
        <p:nvSpPr>
          <p:cNvPr id="52" name="文字方塊 51"/>
          <p:cNvSpPr txBox="1"/>
          <p:nvPr/>
        </p:nvSpPr>
        <p:spPr>
          <a:xfrm>
            <a:off x="360000" y="1620000"/>
            <a:ext cx="8496000" cy="4755148"/>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執行職務遭受不法侵害預防計畫執行程序：</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mj-lt"/>
              <a:buAutoNum type="arabicParenR" startAt="5"/>
              <a:tabLst/>
              <a:defRPr/>
            </a:pPr>
            <a:r>
              <a:rPr kumimoji="0" lang="zh-TW" altLang="en-US" sz="2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辦理危害預防及溝通技巧教育訓練</a:t>
            </a:r>
          </a:p>
          <a:p>
            <a:pPr marL="1296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AutoNum type="circleNumWdWhitePlain"/>
              <a:tabLst/>
              <a:defRPr/>
            </a:pPr>
            <a:r>
              <a:rPr kumimoji="0" lang="zh-TW" altLang="en-US" sz="240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為員工及相關主管辦理下列教育訓練</a:t>
            </a:r>
            <a:r>
              <a:rPr kumimoji="0" lang="en-US" altLang="zh-TW"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p>
          <a:p>
            <a:pPr marL="1728000" marR="0" lvl="0" indent="-432000" algn="l" defTabSz="914400" rtl="0" eaLnBrk="1" fontAlgn="auto" latinLnBrk="0" hangingPunct="1">
              <a:lnSpc>
                <a:spcPct val="100000"/>
              </a:lnSpc>
              <a:spcBef>
                <a:spcPts val="600"/>
              </a:spcBef>
              <a:spcAft>
                <a:spcPts val="0"/>
              </a:spcAft>
              <a:buClrTx/>
              <a:buSzTx/>
              <a:buFont typeface="+mj-lt"/>
              <a:buAutoNum type="alphaLcParenR" startAt="6"/>
              <a:tabLst/>
              <a:defRPr/>
            </a:pP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與</a:t>
            </a:r>
            <a:r>
              <a:rPr kumimoji="0" lang="zh-TW" altLang="en-US" sz="240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顧客溝通、解決衝突及危機處理的技巧及案例分析。</a:t>
            </a:r>
          </a:p>
          <a:p>
            <a:pPr marL="1728000" marR="0" lvl="0" indent="-432000" algn="l" defTabSz="914400" rtl="0" eaLnBrk="1" fontAlgn="auto" latinLnBrk="0" hangingPunct="1">
              <a:lnSpc>
                <a:spcPct val="100000"/>
              </a:lnSpc>
              <a:spcAft>
                <a:spcPts val="0"/>
              </a:spcAft>
              <a:buClrTx/>
              <a:buSzTx/>
              <a:buFont typeface="+mj-lt"/>
              <a:buAutoNum type="alphaLcParenR" startAt="6"/>
              <a:tabLst/>
              <a:defRPr/>
            </a:pP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認識</a:t>
            </a:r>
            <a:r>
              <a:rPr kumimoji="0" lang="zh-TW" altLang="en-US" sz="240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公司內申訴及通報機制。</a:t>
            </a:r>
          </a:p>
          <a:p>
            <a:pPr marL="1728000" marR="0" lvl="0" indent="-432000" algn="l" defTabSz="914400" rtl="0" eaLnBrk="1" fontAlgn="auto" latinLnBrk="0" hangingPunct="1">
              <a:lnSpc>
                <a:spcPct val="100000"/>
              </a:lnSpc>
              <a:spcAft>
                <a:spcPts val="0"/>
              </a:spcAft>
              <a:buClrTx/>
              <a:buSzTx/>
              <a:buFont typeface="+mj-lt"/>
              <a:buAutoNum type="alphaLcParenR" startAt="6"/>
              <a:tabLst/>
              <a:defRPr/>
            </a:pP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心理</a:t>
            </a:r>
            <a:r>
              <a:rPr kumimoji="0" lang="zh-TW" altLang="en-US" sz="240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諮商及情緒管理課程。</a:t>
            </a:r>
          </a:p>
          <a:p>
            <a:pPr marL="1728000" marR="0" lvl="0" indent="-432000" algn="l" defTabSz="914400" rtl="0" eaLnBrk="1" fontAlgn="auto" latinLnBrk="0" hangingPunct="1">
              <a:lnSpc>
                <a:spcPct val="100000"/>
              </a:lnSpc>
              <a:spcAft>
                <a:spcPts val="0"/>
              </a:spcAft>
              <a:buClrTx/>
              <a:buSzTx/>
              <a:buFont typeface="+mj-lt"/>
              <a:buAutoNum type="alphaLcParenR" startAt="6"/>
              <a:tabLst/>
              <a:defRPr/>
            </a:pP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職</a:t>
            </a:r>
            <a:r>
              <a:rPr kumimoji="0" lang="zh-TW" altLang="en-US" sz="240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場暴力及職場霸凌案例分析。</a:t>
            </a:r>
          </a:p>
          <a:p>
            <a:pPr marL="1728000" marR="0" lvl="0" indent="-432000" algn="l" defTabSz="914400" rtl="0" eaLnBrk="1" fontAlgn="auto" latinLnBrk="0" hangingPunct="1">
              <a:lnSpc>
                <a:spcPct val="100000"/>
              </a:lnSpc>
              <a:spcAft>
                <a:spcPts val="0"/>
              </a:spcAft>
              <a:buClrTx/>
              <a:buSzTx/>
              <a:buFont typeface="+mj-lt"/>
              <a:buAutoNum type="alphaLcParenR" startAt="6"/>
              <a:tabLst/>
              <a:defRPr/>
            </a:pP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鼓勵</a:t>
            </a:r>
            <a:r>
              <a:rPr kumimoji="0" lang="zh-TW" altLang="en-US" sz="240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員工通報職場暴力事件之方法。</a:t>
            </a:r>
          </a:p>
          <a:p>
            <a:pPr marL="1728000" marR="0" lvl="0" indent="-432000" algn="l" defTabSz="914400" rtl="0" eaLnBrk="1" fontAlgn="auto" latinLnBrk="0" hangingPunct="1">
              <a:lnSpc>
                <a:spcPct val="100000"/>
              </a:lnSpc>
              <a:spcAft>
                <a:spcPts val="0"/>
              </a:spcAft>
              <a:buClrTx/>
              <a:buSzTx/>
              <a:buFont typeface="+mj-lt"/>
              <a:buAutoNum type="alphaLcParenR" startAt="6"/>
              <a:tabLst/>
              <a:defRPr/>
            </a:pP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對</a:t>
            </a:r>
            <a:r>
              <a:rPr kumimoji="0" lang="zh-TW" altLang="en-US" sz="240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暴力事件調查與訪談技巧</a:t>
            </a: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240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19515053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執行</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職務遭受不法侵害</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預防計畫</a:t>
            </a:r>
          </a:p>
        </p:txBody>
      </p:sp>
      <p:sp>
        <p:nvSpPr>
          <p:cNvPr id="52" name="文字方塊 51"/>
          <p:cNvSpPr txBox="1"/>
          <p:nvPr/>
        </p:nvSpPr>
        <p:spPr>
          <a:xfrm>
            <a:off x="360000" y="1620000"/>
            <a:ext cx="8496000" cy="3277820"/>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執行職務遭受不法侵害預防計畫執行程序：</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mj-lt"/>
              <a:buAutoNum type="arabicParenR" startAt="5"/>
              <a:tabLst/>
              <a:defRPr/>
            </a:pP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辦理危害預防及溝通技巧教育訓練</a:t>
            </a:r>
          </a:p>
          <a:p>
            <a:pPr marL="1296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AutoNum type="circleNumWdWhitePlain"/>
              <a:tabLst/>
              <a:defRPr/>
            </a:pPr>
            <a:r>
              <a:rPr kumimoji="0" lang="zh-TW" altLang="en-US" sz="240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為員工及相關主管辦理下列教育訓練</a:t>
            </a:r>
            <a:r>
              <a:rPr kumimoji="0" lang="en-US" altLang="zh-TW"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p>
          <a:p>
            <a:pPr marL="1728000" marR="0" lvl="0" indent="-432000" algn="l" defTabSz="914400" rtl="0" eaLnBrk="1" fontAlgn="auto" latinLnBrk="0" hangingPunct="1">
              <a:lnSpc>
                <a:spcPct val="100000"/>
              </a:lnSpc>
              <a:spcBef>
                <a:spcPts val="600"/>
              </a:spcBef>
              <a:spcAft>
                <a:spcPts val="0"/>
              </a:spcAft>
              <a:buClrTx/>
              <a:buSzTx/>
              <a:buFont typeface="+mj-lt"/>
              <a:buAutoNum type="alphaLcParenR" startAt="12"/>
              <a:tabLst/>
              <a:defRPr/>
            </a:pP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向</a:t>
            </a:r>
            <a:r>
              <a:rPr kumimoji="0" lang="zh-TW" altLang="en-US" sz="240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受害者表達關心、支援與輔導方法。</a:t>
            </a:r>
          </a:p>
          <a:p>
            <a:pPr marL="1728000" marR="0" lvl="0" indent="-432000" algn="l" defTabSz="914400" rtl="0" eaLnBrk="1" fontAlgn="auto" latinLnBrk="0" hangingPunct="1">
              <a:lnSpc>
                <a:spcPct val="100000"/>
              </a:lnSpc>
              <a:spcAft>
                <a:spcPts val="0"/>
              </a:spcAft>
              <a:buClrTx/>
              <a:buSzTx/>
              <a:buFont typeface="+mj-lt"/>
              <a:buAutoNum type="alphaLcParenR" startAt="12"/>
              <a:tabLst/>
              <a:defRPr/>
            </a:pP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識別</a:t>
            </a:r>
            <a:r>
              <a:rPr kumimoji="0" lang="zh-TW" altLang="en-US" sz="240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職場潛在危害及處理之技巧。</a:t>
            </a:r>
          </a:p>
          <a:p>
            <a:pPr marL="1728000" marR="0" lvl="0" indent="-432000" algn="l" defTabSz="914400" rtl="0" eaLnBrk="1" fontAlgn="auto" latinLnBrk="0" hangingPunct="1">
              <a:lnSpc>
                <a:spcPct val="100000"/>
              </a:lnSpc>
              <a:spcAft>
                <a:spcPts val="0"/>
              </a:spcAft>
              <a:buClrTx/>
              <a:buSzTx/>
              <a:buFont typeface="+mj-lt"/>
              <a:buAutoNum type="alphaLcParenR" startAt="12"/>
              <a:tabLst/>
              <a:defRPr/>
            </a:pP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了</a:t>
            </a:r>
            <a:r>
              <a:rPr kumimoji="0" lang="zh-TW" altLang="en-US" sz="240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解職場暴力行為相關法律知識</a:t>
            </a: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240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89945302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執行</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職務遭受不法侵害</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預防計畫</a:t>
            </a:r>
          </a:p>
        </p:txBody>
      </p:sp>
      <p:sp>
        <p:nvSpPr>
          <p:cNvPr id="52" name="文字方塊 51"/>
          <p:cNvSpPr txBox="1"/>
          <p:nvPr/>
        </p:nvSpPr>
        <p:spPr>
          <a:xfrm>
            <a:off x="360000" y="1620000"/>
            <a:ext cx="8496000" cy="5216813"/>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執行職務遭受不法侵害預防計畫執行程序：</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mj-lt"/>
              <a:buAutoNum type="arabicParenR" startAt="5"/>
              <a:defRPr/>
            </a:pP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辦理危害預防及溝通技巧教育訓練</a:t>
            </a:r>
          </a:p>
          <a:p>
            <a:pPr marL="1296000" lvl="0" indent="-432000">
              <a:spcBef>
                <a:spcPts val="600"/>
              </a:spcBef>
              <a:buFont typeface="Wingdings" panose="05000000000000000000" pitchFamily="2" charset="2"/>
              <a:buAutoNum type="circleNumWdWhitePlain" startAt="2"/>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訓練原則</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1728000" lvl="0" indent="-432000">
              <a:spcBef>
                <a:spcPts val="600"/>
              </a:spcBef>
              <a:buFont typeface="+mj-lt"/>
              <a:buAutoNum type="alphaLcParenR"/>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建議組織內部可訓練一批成熟且資深員工，令其擔任職場不法侵害預防之   核心工作團體，以承擔較複雜互動責任及處理緊急應變事件</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1728000" lvl="0" indent="-432000">
              <a:buFont typeface="+mj-lt"/>
              <a:buAutoNum type="alphaLcParenR"/>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擬定指引、守則或手冊，並將之公告，必要時進行解說，或利用事業單位   相關會議、小組討論或教育訓練，達到訊息傳遞並促進溝通，以利於特定   情境中預防或因應職場不法侵害。</a:t>
            </a:r>
            <a:endParaRPr kumimoji="0" lang="en-US" altLang="zh-TW"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1098000" marR="0" lvl="0" indent="0" algn="l" defTabSz="914400" rtl="0" eaLnBrk="1" fontAlgn="auto" latinLnBrk="0" hangingPunct="1">
              <a:lnSpc>
                <a:spcPct val="100000"/>
              </a:lnSpc>
              <a:spcBef>
                <a:spcPts val="600"/>
              </a:spcBef>
              <a:spcAft>
                <a:spcPts val="0"/>
              </a:spcAft>
              <a:buClrTx/>
              <a:buSzTx/>
              <a:buFontTx/>
              <a:buNone/>
              <a:tabLst/>
              <a:defRPr/>
            </a:pPr>
            <a:endParaRPr kumimoji="0" lang="en-US" altLang="zh-TW" sz="2000" b="1" i="0" u="none" strike="noStrike" kern="1200" cap="none" spc="0" normalizeH="0" baseline="0" noProof="0" dirty="0" smtClean="0">
              <a:ln>
                <a:noFill/>
              </a:ln>
              <a:solidFill>
                <a:srgbClr val="1F497D"/>
              </a:solidFill>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226846589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執行</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職務遭受不法侵害</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預防計畫</a:t>
            </a:r>
          </a:p>
        </p:txBody>
      </p:sp>
      <p:sp>
        <p:nvSpPr>
          <p:cNvPr id="52" name="文字方塊 51"/>
          <p:cNvSpPr txBox="1"/>
          <p:nvPr/>
        </p:nvSpPr>
        <p:spPr>
          <a:xfrm>
            <a:off x="360000" y="1620000"/>
            <a:ext cx="8496000" cy="3570208"/>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執行職務遭受不法侵害預防計畫執行程序：</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mj-lt"/>
              <a:buAutoNum type="arabicParenR" startAt="6"/>
              <a:defRPr/>
            </a:pP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建立事件處理程序</a:t>
            </a:r>
          </a:p>
          <a:p>
            <a:pPr marL="1296000" lvl="0" indent="-432000">
              <a:spcBef>
                <a:spcPts val="600"/>
              </a:spcBef>
              <a:buFont typeface="Wingdings" panose="05000000000000000000" pitchFamily="2" charset="2"/>
              <a:buAutoNum type="circleNumWdWhitePlain"/>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有關不法侵害事件之處理原則及相關事項依照本公司「員工執行職務遭受不法侵害事件處理要點」規定辦理。建議</a:t>
            </a:r>
            <a:r>
              <a:rPr kumimoji="0" lang="zh-TW" altLang="en-US" sz="240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組織內部可訓練一批成熟且資深員工，令其擔任職場不法侵害預防之   核心工作團體，以承擔較複雜互動責任及處理緊急應變事件</a:t>
            </a: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endPar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305155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執行</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職務遭受不法侵害預防計畫</a:t>
            </a:r>
          </a:p>
        </p:txBody>
      </p:sp>
      <p:sp>
        <p:nvSpPr>
          <p:cNvPr id="52" name="文字方塊 51"/>
          <p:cNvSpPr txBox="1"/>
          <p:nvPr/>
        </p:nvSpPr>
        <p:spPr>
          <a:xfrm>
            <a:off x="360000" y="1620000"/>
            <a:ext cx="8496000" cy="4678204"/>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執行職務遭受不法侵害預防計畫執行程序：</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mj-lt"/>
              <a:buAutoNum type="arabicParenR" startAt="6"/>
              <a:tabLst/>
              <a:defRPr/>
            </a:pPr>
            <a:r>
              <a:rPr kumimoji="0" lang="zh-TW" altLang="en-US" sz="2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建立事件處理程序</a:t>
            </a:r>
          </a:p>
          <a:p>
            <a:pPr marL="1296000" lvl="0" indent="-432000">
              <a:spcBef>
                <a:spcPts val="600"/>
              </a:spcBef>
              <a:buFont typeface="Wingdings" panose="05000000000000000000" pitchFamily="2" charset="2"/>
              <a:buAutoNum type="circleNumWdWhitePlain" startAt="2"/>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各單位如發生因執行職務遭受不法侵害事件，專責部門應填報「台灣電力公司□□處職場不法侵害通報表」</a:t>
            </a:r>
            <a:r>
              <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附件</a:t>
            </a:r>
            <a:r>
              <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7) </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及「台灣電力公司□□處職場不法侵害處置表」</a:t>
            </a:r>
            <a:r>
              <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附件</a:t>
            </a:r>
            <a:r>
              <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8)</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；另依照本公司「員工執行職務遭受不法侵害事件處理要點」規定，應於事發後及結案時，分別函報主管處，並副知工業安全衛生處、政風處、法律事務室等相關業務主辦處</a:t>
            </a:r>
            <a:r>
              <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室</a:t>
            </a:r>
            <a:r>
              <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及台灣電力工會，職場不法侵害事件處理</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流程，如</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圖</a:t>
            </a:r>
            <a:r>
              <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3</a:t>
            </a:r>
            <a:r>
              <a:rPr lang="zh-TW" altLang="en-US" sz="2400" b="1"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en-US" altLang="zh-TW" sz="2400" b="1" i="0"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p:txBody>
      </p:sp>
      <p:pic>
        <p:nvPicPr>
          <p:cNvPr id="2" name="圖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1116000" y="1008000"/>
            <a:ext cx="6875699" cy="4860000"/>
          </a:xfrm>
          <a:prstGeom prst="rect">
            <a:avLst/>
          </a:prstGeom>
        </p:spPr>
      </p:pic>
      <p:pic>
        <p:nvPicPr>
          <p:cNvPr id="3" name="圖片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1116000" y="1008000"/>
            <a:ext cx="6875699" cy="4860000"/>
          </a:xfrm>
          <a:prstGeom prst="rect">
            <a:avLst/>
          </a:prstGeom>
        </p:spPr>
      </p:pic>
      <p:pic>
        <p:nvPicPr>
          <p:cNvPr id="4" name="圖片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1116000" y="1008000"/>
            <a:ext cx="6875699" cy="4860000"/>
          </a:xfrm>
          <a:prstGeom prst="rect">
            <a:avLst/>
          </a:prstGeom>
        </p:spPr>
      </p:pic>
    </p:spTree>
    <p:extLst>
      <p:ext uri="{BB962C8B-B14F-4D97-AF65-F5344CB8AC3E}">
        <p14:creationId xmlns:p14="http://schemas.microsoft.com/office/powerpoint/2010/main" val="3560238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執行</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職務遭受不法侵害</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預防計畫</a:t>
            </a:r>
          </a:p>
        </p:txBody>
      </p:sp>
      <p:sp>
        <p:nvSpPr>
          <p:cNvPr id="52" name="文字方塊 51"/>
          <p:cNvSpPr txBox="1"/>
          <p:nvPr/>
        </p:nvSpPr>
        <p:spPr>
          <a:xfrm>
            <a:off x="360000" y="1620000"/>
            <a:ext cx="8496000" cy="4308872"/>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執行職務遭受不法侵害預防計畫執行程序：</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mj-lt"/>
              <a:buAutoNum type="arabicParenR" startAt="6"/>
              <a:tabLst/>
              <a:defRPr/>
            </a:pPr>
            <a:r>
              <a:rPr kumimoji="0" lang="zh-TW" altLang="en-US" sz="2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建立事件處理程序</a:t>
            </a:r>
          </a:p>
          <a:p>
            <a:pPr marL="1296000" lvl="0" indent="-432000">
              <a:spcBef>
                <a:spcPts val="600"/>
              </a:spcBef>
              <a:buFont typeface="Wingdings" panose="05000000000000000000" pitchFamily="2" charset="2"/>
              <a:buAutoNum type="circleNumWdWhitePlain" startAt="3"/>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不法侵害事件經員工所屬部門研析案情單純，經徵詢員工同意，並簽報單位主管核定，得迅速妥適處理，免送處理小組</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1296000" lvl="0" indent="-432000">
              <a:buFont typeface="Wingdings" panose="05000000000000000000" pitchFamily="2" charset="2"/>
              <a:buAutoNum type="circleNumWdWhitePlain" startAt="3"/>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處理通報案件過程必須客觀、公平及公正，對受害人及通報者之權益及隱私完全</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保密。</a:t>
            </a:r>
            <a:endParaRPr lang="en-US" altLang="zh-TW"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1296000" lvl="0" indent="-432000">
              <a:buFont typeface="Wingdings" panose="05000000000000000000" pitchFamily="2" charset="2"/>
              <a:buAutoNum type="circleNumWdWhitePlain" startAt="3"/>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定期追蹤受</a:t>
            </a:r>
            <a:r>
              <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加</a:t>
            </a:r>
            <a:r>
              <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害者身心健康狀態追蹤情形並留存紀錄，必要時協助心理輔導及轉介</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33522535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執行</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職務遭受不法侵害預防計畫</a:t>
            </a:r>
          </a:p>
        </p:txBody>
      </p:sp>
      <p:sp>
        <p:nvSpPr>
          <p:cNvPr id="52" name="文字方塊 51"/>
          <p:cNvSpPr txBox="1"/>
          <p:nvPr/>
        </p:nvSpPr>
        <p:spPr>
          <a:xfrm>
            <a:off x="360000" y="1620000"/>
            <a:ext cx="8496000" cy="2831544"/>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執行職務遭受不法侵害預防計畫執行程序：</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mj-lt"/>
              <a:buAutoNum type="arabicParenR" startAt="6"/>
              <a:tabLst/>
              <a:defRPr/>
            </a:pP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建立事件處理程序</a:t>
            </a:r>
          </a:p>
          <a:p>
            <a:pPr marL="1321200" marR="0" lvl="0" indent="-457200" algn="l" defTabSz="914400" rtl="0" eaLnBrk="1" fontAlgn="auto" latinLnBrk="0" hangingPunct="1">
              <a:lnSpc>
                <a:spcPct val="100000"/>
              </a:lnSpc>
              <a:spcBef>
                <a:spcPts val="600"/>
              </a:spcBef>
              <a:spcAft>
                <a:spcPts val="0"/>
              </a:spcAft>
              <a:buClrTx/>
              <a:buSzTx/>
              <a:buFont typeface="Wingdings" panose="05000000000000000000" pitchFamily="2" charset="2"/>
              <a:buAutoNum type="circleNumWdWhitePlain" startAt="6"/>
              <a:tabLst/>
              <a:defRPr/>
            </a:pP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上述</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處理程序不包括性騷擾事件，各單位如發生性騷擾事件，應依照本公司「防治性騷擾措施申訴調查及懲戒處理要點」辦理。</a:t>
            </a:r>
            <a:endPar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55204471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執行</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職務遭受不法侵害</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預防計畫</a:t>
            </a:r>
          </a:p>
        </p:txBody>
      </p:sp>
      <p:sp>
        <p:nvSpPr>
          <p:cNvPr id="52" name="文字方塊 51"/>
          <p:cNvSpPr txBox="1"/>
          <p:nvPr/>
        </p:nvSpPr>
        <p:spPr>
          <a:xfrm>
            <a:off x="360000" y="1620000"/>
            <a:ext cx="8496000" cy="3647152"/>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執行職務遭受不法侵害預防計畫執行程序：</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mj-lt"/>
              <a:buAutoNum type="arabicParenR" startAt="7"/>
              <a:defRPr/>
            </a:pP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執行成效之評估及改善</a:t>
            </a:r>
          </a:p>
          <a:p>
            <a:pPr marL="1296000" lvl="0" indent="-432000">
              <a:spcBef>
                <a:spcPts val="600"/>
              </a:spcBef>
              <a:buFont typeface="Wingdings" panose="05000000000000000000" pitchFamily="2" charset="2"/>
              <a:buAutoNum type="circleNumWdWhitePlain"/>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每年進行一次風險評估和監測，確認採取控制措施後的殘餘風險及新增風險，檢討其適用性及</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有效性。</a:t>
            </a:r>
            <a:endParaRPr kumimoji="0" lang="en-US" altLang="zh-TW"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1296000" lvl="0" indent="-432000">
              <a:spcBef>
                <a:spcPts val="600"/>
              </a:spcBef>
              <a:buFont typeface="Wingdings" panose="05000000000000000000" pitchFamily="2" charset="2"/>
              <a:buAutoNum type="circleNumWdWhitePlain"/>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各單位應鼓勵工作者主動報告所有受到攻擊及威嚇的事件，以利協助追蹤</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。暴力</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事件發生後，單位應對環境及職務進行審查及檢討，以找出改善之</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空間</a:t>
            </a: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endParaRPr kumimoji="0" lang="en-US" altLang="zh-TW"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364544893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執行</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職務遭受不法侵害</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預防計畫</a:t>
            </a:r>
          </a:p>
        </p:txBody>
      </p:sp>
      <p:sp>
        <p:nvSpPr>
          <p:cNvPr id="52" name="文字方塊 51"/>
          <p:cNvSpPr txBox="1"/>
          <p:nvPr/>
        </p:nvSpPr>
        <p:spPr>
          <a:xfrm>
            <a:off x="360000" y="1620000"/>
            <a:ext cx="8496000" cy="2908489"/>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執行職務遭受不法侵害預防計畫執行程序：</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mj-lt"/>
              <a:buAutoNum type="arabicParenR" startAt="8"/>
              <a:defRPr/>
            </a:pP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其他有關安全衛生事項</a:t>
            </a:r>
          </a:p>
          <a:p>
            <a:pPr marL="1296000" lvl="0" indent="-432000">
              <a:spcBef>
                <a:spcPts val="600"/>
              </a:spcBef>
              <a:buFont typeface="Wingdings" panose="05000000000000000000" pitchFamily="2" charset="2"/>
              <a:buAutoNum type="circleNumWdWhitePlain"/>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本計畫得檢視修正或補充，以確保員工之工作安全與身心健康</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en-US" altLang="zh-TW"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1296000" lvl="0" indent="-432000">
              <a:spcBef>
                <a:spcPts val="600"/>
              </a:spcBef>
              <a:buFont typeface="Wingdings" panose="05000000000000000000" pitchFamily="2" charset="2"/>
              <a:buAutoNum type="circleNumWdWhitePlain"/>
              <a:defRPr/>
            </a:pP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本計畫相關執行紀錄或文件等，應歸檔留存三年以上。</a:t>
            </a:r>
            <a:endParaRPr kumimoji="0" lang="en-US" altLang="zh-TW"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400685204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執行職務遭受不法侵害</a:t>
            </a:r>
            <a:r>
              <a:rPr kumimoji="0" lang="zh-TW" altLang="en-US" sz="48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預防計畫</a:t>
            </a:r>
            <a:endPar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20000"/>
            <a:ext cx="8496000" cy="4231928"/>
          </a:xfrm>
          <a:prstGeom prst="rect">
            <a:avLst/>
          </a:prstGeom>
          <a:noFill/>
        </p:spPr>
        <p:txBody>
          <a:bodyPr wrap="square" rtlCol="0">
            <a:spAutoFit/>
          </a:bodyPr>
          <a:lstStyle/>
          <a:p>
            <a:pPr marL="432000" lvl="0" indent="-432000">
              <a:spcBef>
                <a:spcPts val="600"/>
              </a:spcBef>
              <a:buBlip>
                <a:blip r:embed="rId6"/>
              </a:buBlip>
              <a:defRPr/>
            </a:pP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依工作性質適當調整人力或提供必要保護措施：</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864000" marR="0" lvl="0" indent="-432000" algn="l" defTabSz="914400" rtl="0" eaLnBrk="1" fontAlgn="auto" latinLnBrk="0" hangingPunct="1">
              <a:lnSpc>
                <a:spcPct val="100000"/>
              </a:lnSpc>
              <a:spcBef>
                <a:spcPts val="600"/>
              </a:spcBef>
              <a:spcAft>
                <a:spcPts val="0"/>
              </a:spcAft>
              <a:buClrTx/>
              <a:buSzTx/>
              <a:buFont typeface="+mj-lt"/>
              <a:buAutoNum type="arabicParenR"/>
              <a:tabLst/>
              <a:defRPr/>
            </a:pPr>
            <a:r>
              <a:rPr kumimoji="0" lang="zh-TW" altLang="en-US" sz="240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建構行為</a:t>
            </a: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規範</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Aft>
                <a:spcPts val="0"/>
              </a:spcAft>
              <a:buClrTx/>
              <a:buSzTx/>
              <a:buFont typeface="+mj-lt"/>
              <a:buAutoNum type="arabicParenR"/>
              <a:tabLst/>
              <a:defRPr/>
            </a:pPr>
            <a:r>
              <a:rPr kumimoji="0" lang="zh-TW" altLang="en-US" sz="240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辨識及評估</a:t>
            </a: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危害</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Aft>
                <a:spcPts val="0"/>
              </a:spcAft>
              <a:buClrTx/>
              <a:buSzTx/>
              <a:buFont typeface="+mj-lt"/>
              <a:buAutoNum type="arabicParenR"/>
              <a:tabLst/>
              <a:defRPr/>
            </a:pPr>
            <a:r>
              <a:rPr kumimoji="0" lang="zh-TW" altLang="en-US" sz="240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加強作業場所</a:t>
            </a: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防護</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Aft>
                <a:spcPts val="0"/>
              </a:spcAft>
              <a:buClrTx/>
              <a:buSzTx/>
              <a:buFont typeface="+mj-lt"/>
              <a:buAutoNum type="arabicParenR"/>
              <a:tabLst/>
              <a:defRPr/>
            </a:pPr>
            <a:r>
              <a:rPr kumimoji="0" lang="zh-TW" altLang="en-US" sz="240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依工作性質適當調整人力或提供必要保護</a:t>
            </a: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措施</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Aft>
                <a:spcPts val="0"/>
              </a:spcAft>
              <a:buClrTx/>
              <a:buSzTx/>
              <a:buFont typeface="+mj-lt"/>
              <a:buAutoNum type="arabicParenR"/>
              <a:tabLst/>
              <a:defRPr/>
            </a:pPr>
            <a:r>
              <a:rPr kumimoji="0" lang="zh-TW" altLang="en-US" sz="240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辦理危害預防及溝通技巧教育</a:t>
            </a: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訓練</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Aft>
                <a:spcPts val="0"/>
              </a:spcAft>
              <a:buClrTx/>
              <a:buSzTx/>
              <a:buFont typeface="+mj-lt"/>
              <a:buAutoNum type="arabicParenR"/>
              <a:tabLst/>
              <a:defRPr/>
            </a:pPr>
            <a:r>
              <a:rPr kumimoji="0" lang="zh-TW" altLang="en-US" sz="240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建立事件處理</a:t>
            </a: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程序</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Aft>
                <a:spcPts val="0"/>
              </a:spcAft>
              <a:buClrTx/>
              <a:buSzTx/>
              <a:buFont typeface="+mj-lt"/>
              <a:buAutoNum type="arabicParenR"/>
              <a:tabLst/>
              <a:defRPr/>
            </a:pPr>
            <a:r>
              <a:rPr kumimoji="0" lang="zh-TW" altLang="en-US" sz="240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執行成效之評估及</a:t>
            </a: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改善</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Aft>
                <a:spcPts val="0"/>
              </a:spcAft>
              <a:buClrTx/>
              <a:buSzTx/>
              <a:buFont typeface="+mj-lt"/>
              <a:buAutoNum type="arabicParenR"/>
              <a:tabLst/>
              <a:defRPr/>
            </a:pPr>
            <a:r>
              <a:rPr kumimoji="0" lang="zh-TW" altLang="en-US" sz="240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其他有關安全衛生事項</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88293370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執行職務遭受不法侵害</a:t>
            </a:r>
            <a:r>
              <a:rPr lang="zh-TW" altLang="en-US" sz="48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事件處理要點</a:t>
            </a:r>
          </a:p>
        </p:txBody>
      </p:sp>
      <p:sp>
        <p:nvSpPr>
          <p:cNvPr id="52" name="文字方塊 51"/>
          <p:cNvSpPr txBox="1"/>
          <p:nvPr/>
        </p:nvSpPr>
        <p:spPr>
          <a:xfrm>
            <a:off x="360000" y="1620000"/>
            <a:ext cx="8496000" cy="4909036"/>
          </a:xfrm>
          <a:prstGeom prst="rect">
            <a:avLst/>
          </a:prstGeom>
          <a:noFill/>
        </p:spPr>
        <p:txBody>
          <a:bodyPr wrap="square" rtlCol="0">
            <a:spAutoFit/>
          </a:bodyPr>
          <a:lstStyle/>
          <a:p>
            <a:pPr marL="432000" lvl="0" indent="-432000">
              <a:spcBef>
                <a:spcPts val="600"/>
              </a:spcBef>
              <a:buBlip>
                <a:blip r:embed="rId6"/>
              </a:buBlip>
              <a:defRPr/>
            </a:pPr>
            <a:r>
              <a:rPr lang="en-US" altLang="zh-TW"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95</a:t>
            </a: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年</a:t>
            </a:r>
            <a:r>
              <a:rPr lang="en-US" altLang="zh-TW"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11</a:t>
            </a: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月</a:t>
            </a:r>
            <a:r>
              <a:rPr lang="en-US" altLang="zh-TW"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3</a:t>
            </a: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日</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發布</a:t>
            </a:r>
            <a:endPar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indent="-432000">
              <a:spcBef>
                <a:spcPts val="600"/>
              </a:spcBef>
              <a:buBlip>
                <a:blip r:embed="rId6"/>
              </a:buBlip>
              <a:defRPr/>
            </a:pPr>
            <a:r>
              <a:rPr lang="en-US" altLang="zh-TW"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107</a:t>
            </a: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年</a:t>
            </a:r>
            <a:r>
              <a:rPr lang="en-US" altLang="zh-TW"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11</a:t>
            </a: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月</a:t>
            </a:r>
            <a:r>
              <a:rPr lang="en-US" altLang="zh-TW"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22</a:t>
            </a: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日修正</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點</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774900" lvl="0" indent="-342900">
              <a:spcBef>
                <a:spcPts val="600"/>
              </a:spcBef>
              <a:buFont typeface="Wingdings" panose="05000000000000000000" pitchFamily="2" charset="2"/>
              <a:buChar char="Ø"/>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為妥適處理各單位員工執行職務遭受不法侵害事件，以保障員工安全、維護員工權益，特訂定本要點</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432000" lvl="0" indent="-432000">
              <a:spcBef>
                <a:spcPts val="600"/>
              </a:spcBef>
              <a:buBlip>
                <a:blip r:embed="rId6"/>
              </a:buBlip>
              <a:defRPr/>
            </a:pP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點</a:t>
            </a:r>
            <a:endPar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774900" lvl="0" indent="-342900">
              <a:spcBef>
                <a:spcPts val="600"/>
              </a:spcBef>
              <a:buFont typeface="Wingdings" panose="05000000000000000000" pitchFamily="2" charset="2"/>
              <a:buChar char="Ø"/>
              <a:defRPr/>
            </a:pP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本</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要點所稱「員工執行職務遭受不法侵害事件」</a:t>
            </a:r>
            <a:r>
              <a:rPr lang="en-US" altLang="zh-TW"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以下簡稱不法侵害事件</a:t>
            </a:r>
            <a:r>
              <a:rPr lang="en-US" altLang="zh-TW"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，係指員工執行職務顯有遭受不法侵害之虞，或已遭受不法侵害，經員工或其直屬主管報</a:t>
            </a:r>
            <a:r>
              <a:rPr lang="en-US" altLang="zh-TW"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交</a:t>
            </a:r>
            <a:r>
              <a:rPr lang="en-US" altLang="zh-TW"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請處理之事件</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289450784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執行職務遭受不法侵害</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事件處理要點</a:t>
            </a:r>
          </a:p>
        </p:txBody>
      </p:sp>
      <p:sp>
        <p:nvSpPr>
          <p:cNvPr id="52" name="文字方塊 51"/>
          <p:cNvSpPr txBox="1"/>
          <p:nvPr/>
        </p:nvSpPr>
        <p:spPr>
          <a:xfrm>
            <a:off x="360000" y="1620000"/>
            <a:ext cx="8496000" cy="4493538"/>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第</a:t>
            </a:r>
            <a:r>
              <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a:t>
            </a: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點</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不</a:t>
            </a:r>
            <a:r>
              <a:rPr kumimoji="0" lang="zh-TW" altLang="en-US" sz="2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法侵害事件之處理原則如下</a:t>
            </a:r>
            <a:r>
              <a:rPr kumimoji="0" lang="zh-TW" altLang="en-US"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endParaRPr kumimoji="0" lang="en-US" altLang="zh-TW"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1296000" lvl="0" indent="-432000">
              <a:spcBef>
                <a:spcPts val="600"/>
              </a:spcBef>
              <a:buFont typeface="+mj-lt"/>
              <a:buAutoNum type="arabicParenR"/>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迅速研採適當、有效之防範或保護措施，保障員工安全、維護員工權益</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1296000" lvl="0" indent="-432000">
              <a:buFont typeface="+mj-lt"/>
              <a:buAutoNum type="arabicParenR"/>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提供員工與案件相關之法律服務意見。如員工依法採取民、刑事訴訟，應協助辦理訴訟代理人聘任等相關輔助事宜</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1296000" lvl="0" indent="-432000">
              <a:buFont typeface="+mj-lt"/>
              <a:buAutoNum type="arabicParenR"/>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協助員工蒐集、保全相關事證</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1296000" lvl="0" indent="-432000">
              <a:buFont typeface="+mj-lt"/>
              <a:buAutoNum type="arabicParenR"/>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不法侵害事件情節重大，事證明確，顯已構成刑事上之公訴罪者，單位應檢據依法究辦</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1296000" lvl="0" indent="-432000">
              <a:buFont typeface="+mj-lt"/>
              <a:buAutoNum type="arabicParenR"/>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徵得員工及對造同意，進行調處化解</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85672121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執行職務遭受不法侵害事件處理要點</a:t>
            </a:r>
          </a:p>
        </p:txBody>
      </p:sp>
      <p:sp>
        <p:nvSpPr>
          <p:cNvPr id="52" name="文字方塊 51"/>
          <p:cNvSpPr txBox="1"/>
          <p:nvPr/>
        </p:nvSpPr>
        <p:spPr>
          <a:xfrm>
            <a:off x="360000" y="1620000"/>
            <a:ext cx="8496000" cy="3016210"/>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第</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點</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不</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法侵害事件之處理原則如下</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296000" marR="0" lvl="0" indent="-432000" algn="l" defTabSz="914400" rtl="0" eaLnBrk="1" fontAlgn="auto" latinLnBrk="0" hangingPunct="1">
              <a:lnSpc>
                <a:spcPct val="100000"/>
              </a:lnSpc>
              <a:spcBef>
                <a:spcPts val="600"/>
              </a:spcBef>
              <a:spcAft>
                <a:spcPts val="0"/>
              </a:spcAft>
              <a:buClrTx/>
              <a:buSzTx/>
              <a:buFont typeface="+mj-lt"/>
              <a:buAutoNum type="arabicParenR" startAt="6"/>
              <a:tabLst/>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酌情</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給予員工心理諮商輔導</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296000" marR="0" lvl="0" indent="-432000" algn="l" defTabSz="914400" rtl="0" eaLnBrk="1" fontAlgn="auto" latinLnBrk="0" hangingPunct="1">
              <a:lnSpc>
                <a:spcPct val="100000"/>
              </a:lnSpc>
              <a:spcBef>
                <a:spcPts val="0"/>
              </a:spcBef>
              <a:spcAft>
                <a:spcPts val="0"/>
              </a:spcAft>
              <a:buClrTx/>
              <a:buSzTx/>
              <a:buFont typeface="+mj-lt"/>
              <a:buAutoNum type="arabicParenR" startAt="6"/>
              <a:tabLst/>
              <a:defRPr/>
            </a:pP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依相關規定協助處理員工在工作上可能遭遇之困難問題，必要時得依員工意願暫時調離原職務</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296000" lvl="0" indent="-432000">
              <a:buFont typeface="+mj-lt"/>
              <a:buAutoNum type="arabicParenR" startAt="6"/>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依據相關法令或契約規定，保障本公司應有權益。</a:t>
            </a:r>
          </a:p>
          <a:p>
            <a:pPr marL="864000" marR="0" lvl="0" indent="-432000" algn="l" defTabSz="914400" rtl="0" eaLnBrk="1" fontAlgn="auto" latinLnBrk="0" hangingPunct="1">
              <a:lnSpc>
                <a:spcPct val="100000"/>
              </a:lnSpc>
              <a:spcBef>
                <a:spcPts val="0"/>
              </a:spcBef>
              <a:spcAft>
                <a:spcPts val="0"/>
              </a:spcAft>
              <a:buClrTx/>
              <a:buSzTx/>
              <a:buFont typeface="+mj-lt"/>
              <a:buAutoNum type="arabicParenR" startAt="6"/>
              <a:tabLst/>
              <a:defRPr/>
            </a:pPr>
            <a:endPar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41176472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執行職務遭受不法侵害</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事件處理要點</a:t>
            </a:r>
          </a:p>
        </p:txBody>
      </p:sp>
      <p:sp>
        <p:nvSpPr>
          <p:cNvPr id="52" name="文字方塊 51"/>
          <p:cNvSpPr txBox="1"/>
          <p:nvPr/>
        </p:nvSpPr>
        <p:spPr>
          <a:xfrm>
            <a:off x="360000" y="1620000"/>
            <a:ext cx="8496000" cy="3754874"/>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第</a:t>
            </a:r>
            <a:r>
              <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a:t>
            </a: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點</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Wingdings" panose="05000000000000000000" pitchFamily="2" charset="2"/>
              <a:buChar char="Ø"/>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各單位應成立「不法侵害預防及處置小組」（以下簡稱處置小組），專責處理不法侵害事件。但不法侵害事件經員工所屬部門研析案情單純，經徵詢員工同意，並簽報單位主管核定，得迅速妥適處理，免送處置小組。</a:t>
            </a:r>
          </a:p>
          <a:p>
            <a:pPr marL="864000" lvl="0" indent="-432000">
              <a:spcBef>
                <a:spcPts val="600"/>
              </a:spcBef>
              <a:buFont typeface="Wingdings" panose="05000000000000000000" pitchFamily="2" charset="2"/>
              <a:buChar char="Ø"/>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處置小組以單位主管為召集人，成員由台灣電力工會代表、單位副主管、員工所屬部門、工安、政風、總務及業務相關部門主管人員與同心園地</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員丁協助</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員組成；秘書業務由員工所屬部門辦理</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333630329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執行職務遭受不法侵害事件處理要點</a:t>
            </a:r>
          </a:p>
        </p:txBody>
      </p:sp>
      <p:sp>
        <p:nvSpPr>
          <p:cNvPr id="52" name="文字方塊 51"/>
          <p:cNvSpPr txBox="1"/>
          <p:nvPr/>
        </p:nvSpPr>
        <p:spPr>
          <a:xfrm>
            <a:off x="360000" y="1620000"/>
            <a:ext cx="8496000" cy="5909310"/>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第</a:t>
            </a:r>
            <a:r>
              <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5</a:t>
            </a: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點</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Wingdings" panose="05000000000000000000" pitchFamily="2" charset="2"/>
              <a:buChar char="Ø"/>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處置小組受理不法侵害事件後，應即指派小組成員調查事實，並徵詢員工處理意見，限期向處置小組提出調查報告，俾供處理</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en-US" altLang="zh-TW" sz="24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indent="-432000">
              <a:spcBef>
                <a:spcPts val="600"/>
              </a:spcBef>
              <a:buBlip>
                <a:blip r:embed="rId6"/>
              </a:buBlip>
              <a:defRPr/>
            </a:pP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6</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點</a:t>
            </a:r>
            <a:endPar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864000" lvl="0" indent="-432000">
              <a:spcBef>
                <a:spcPts val="600"/>
              </a:spcBef>
              <a:buFont typeface="Wingdings" panose="05000000000000000000" pitchFamily="2" charset="2"/>
              <a:buChar char="Ø"/>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處置小組處理不法侵害事件時，得邀請當事員工參與必要之說明，並應尊重當事員工意見，但不得違背法令或相關契約規定</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處置小組受理不法侵害事件後，應即指派小組成員調查事實，並徵詢員工處理意見，限期向處置小組提出調查報告，俾供處理</a:t>
            </a: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83298043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執行職務遭受不法侵害</a:t>
            </a:r>
            <a:r>
              <a:rPr kumimoji="0" lang="zh-TW" alt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事件處理要點</a:t>
            </a:r>
          </a:p>
        </p:txBody>
      </p:sp>
      <p:sp>
        <p:nvSpPr>
          <p:cNvPr id="52" name="文字方塊 51"/>
          <p:cNvSpPr txBox="1"/>
          <p:nvPr/>
        </p:nvSpPr>
        <p:spPr>
          <a:xfrm>
            <a:off x="360000" y="1620000"/>
            <a:ext cx="8496000" cy="4170372"/>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第</a:t>
            </a:r>
            <a:r>
              <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7</a:t>
            </a: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點</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Wingdings" panose="05000000000000000000" pitchFamily="2" charset="2"/>
              <a:buChar char="Ø"/>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各單位處理不法侵害事件之相關紀錄，應留存專卷備查。</a:t>
            </a:r>
          </a:p>
          <a:p>
            <a:pPr marL="864000" lvl="0" indent="-432000">
              <a:spcBef>
                <a:spcPts val="600"/>
              </a:spcBef>
              <a:buFont typeface="Wingdings" panose="05000000000000000000" pitchFamily="2" charset="2"/>
              <a:buChar char="Ø"/>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各單位處理不法侵害事件，得視需要洽請主管處或相關業務主辦處</a:t>
            </a:r>
            <a:r>
              <a:rPr lang="en-US" altLang="zh-TW"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室</a:t>
            </a:r>
            <a:r>
              <a:rPr lang="en-US" altLang="zh-TW"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予以必要之支援協助。</a:t>
            </a:r>
          </a:p>
          <a:p>
            <a:pPr marL="864000" lvl="0" indent="-432000">
              <a:spcBef>
                <a:spcPts val="600"/>
              </a:spcBef>
              <a:buFont typeface="Wingdings" panose="05000000000000000000" pitchFamily="2" charset="2"/>
              <a:buChar char="Ø"/>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各單位處理不法侵害事件，應於事發後及結案時，分別函報主管處，並副知工業安全衛生處、政風處、法律事務室等相關業務主辦處</a:t>
            </a:r>
            <a:r>
              <a:rPr lang="en-US" altLang="zh-TW"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室</a:t>
            </a:r>
            <a:r>
              <a:rPr lang="en-US" altLang="zh-TW"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及台灣電力工會。</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第</a:t>
            </a:r>
            <a:r>
              <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a:t>
            </a: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點</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Wingdings" panose="05000000000000000000" pitchFamily="2" charset="2"/>
              <a:buChar char="Ø"/>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本要點自發布日施行</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15461128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108" name="矩形 107"/>
          <p:cNvSpPr>
            <a:spLocks/>
          </p:cNvSpPr>
          <p:nvPr/>
        </p:nvSpPr>
        <p:spPr>
          <a:xfrm>
            <a:off x="0" y="1260000"/>
            <a:ext cx="9143999" cy="414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1" name="標題 2"/>
          <p:cNvSpPr txBox="1">
            <a:spLocks/>
          </p:cNvSpPr>
          <p:nvPr/>
        </p:nvSpPr>
        <p:spPr>
          <a:xfrm>
            <a:off x="4028231" y="2880000"/>
            <a:ext cx="5115768"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案例分享</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grpSp>
        <p:nvGrpSpPr>
          <p:cNvPr id="46" name="群組 45"/>
          <p:cNvGrpSpPr/>
          <p:nvPr/>
        </p:nvGrpSpPr>
        <p:grpSpPr>
          <a:xfrm>
            <a:off x="1800000" y="1800000"/>
            <a:ext cx="2228231" cy="1080608"/>
            <a:chOff x="2467033" y="1907150"/>
            <a:chExt cx="2228231" cy="1080608"/>
          </a:xfrm>
        </p:grpSpPr>
        <p:grpSp>
          <p:nvGrpSpPr>
            <p:cNvPr id="47" name="组合 6"/>
            <p:cNvGrpSpPr/>
            <p:nvPr/>
          </p:nvGrpSpPr>
          <p:grpSpPr>
            <a:xfrm>
              <a:off x="2467033" y="1907150"/>
              <a:ext cx="2228231" cy="1052610"/>
              <a:chOff x="4492907" y="465226"/>
              <a:chExt cx="2228232" cy="1052610"/>
            </a:xfrm>
          </p:grpSpPr>
          <p:sp>
            <p:nvSpPr>
              <p:cNvPr id="49" name="圆角矩形 9"/>
              <p:cNvSpPr/>
              <p:nvPr/>
            </p:nvSpPr>
            <p:spPr bwMode="auto">
              <a:xfrm>
                <a:off x="5636746" y="816659"/>
                <a:ext cx="1084393" cy="695897"/>
              </a:xfrm>
              <a:custGeom>
                <a:avLst/>
                <a:gdLst>
                  <a:gd name="connsiteX0" fmla="*/ 0 w 2394000"/>
                  <a:gd name="connsiteY0" fmla="*/ 74091 h 749300"/>
                  <a:gd name="connsiteX1" fmla="*/ 74091 w 2394000"/>
                  <a:gd name="connsiteY1" fmla="*/ 0 h 749300"/>
                  <a:gd name="connsiteX2" fmla="*/ 2319909 w 2394000"/>
                  <a:gd name="connsiteY2" fmla="*/ 0 h 749300"/>
                  <a:gd name="connsiteX3" fmla="*/ 2394000 w 2394000"/>
                  <a:gd name="connsiteY3" fmla="*/ 74091 h 749300"/>
                  <a:gd name="connsiteX4" fmla="*/ 2394000 w 2394000"/>
                  <a:gd name="connsiteY4" fmla="*/ 675209 h 749300"/>
                  <a:gd name="connsiteX5" fmla="*/ 2319909 w 2394000"/>
                  <a:gd name="connsiteY5" fmla="*/ 749300 h 749300"/>
                  <a:gd name="connsiteX6" fmla="*/ 74091 w 2394000"/>
                  <a:gd name="connsiteY6" fmla="*/ 749300 h 749300"/>
                  <a:gd name="connsiteX7" fmla="*/ 0 w 2394000"/>
                  <a:gd name="connsiteY7" fmla="*/ 675209 h 749300"/>
                  <a:gd name="connsiteX8" fmla="*/ 0 w 2394000"/>
                  <a:gd name="connsiteY8" fmla="*/ 74091 h 749300"/>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74091 w 2394000"/>
                  <a:gd name="connsiteY7" fmla="*/ 750918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74091 w 2394000"/>
                  <a:gd name="connsiteY8" fmla="*/ 750918 h 750918"/>
                  <a:gd name="connsiteX9" fmla="*/ 0 w 2394000"/>
                  <a:gd name="connsiteY9" fmla="*/ 676827 h 750918"/>
                  <a:gd name="connsiteX10" fmla="*/ 0 w 2394000"/>
                  <a:gd name="connsiteY10"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75709 h 750918"/>
                  <a:gd name="connsiteX0" fmla="*/ 1253433 w 2319909"/>
                  <a:gd name="connsiteY0" fmla="*/ 749300 h 750918"/>
                  <a:gd name="connsiteX1" fmla="*/ 0 w 2319909"/>
                  <a:gd name="connsiteY1" fmla="*/ 1618 h 750918"/>
                  <a:gd name="connsiteX2" fmla="*/ 1761433 w 2319909"/>
                  <a:gd name="connsiteY2" fmla="*/ 0 h 750918"/>
                  <a:gd name="connsiteX3" fmla="*/ 2245818 w 2319909"/>
                  <a:gd name="connsiteY3" fmla="*/ 1618 h 750918"/>
                  <a:gd name="connsiteX4" fmla="*/ 2319909 w 2319909"/>
                  <a:gd name="connsiteY4" fmla="*/ 75709 h 750918"/>
                  <a:gd name="connsiteX5" fmla="*/ 2319909 w 2319909"/>
                  <a:gd name="connsiteY5" fmla="*/ 676827 h 750918"/>
                  <a:gd name="connsiteX6" fmla="*/ 2245818 w 2319909"/>
                  <a:gd name="connsiteY6" fmla="*/ 750918 h 750918"/>
                  <a:gd name="connsiteX7" fmla="*/ 1253433 w 2319909"/>
                  <a:gd name="connsiteY7" fmla="*/ 749300 h 750918"/>
                  <a:gd name="connsiteX0" fmla="*/ 0 w 1066476"/>
                  <a:gd name="connsiteY0" fmla="*/ 749300 h 750918"/>
                  <a:gd name="connsiteX1" fmla="*/ 508000 w 1066476"/>
                  <a:gd name="connsiteY1" fmla="*/ 0 h 750918"/>
                  <a:gd name="connsiteX2" fmla="*/ 992385 w 1066476"/>
                  <a:gd name="connsiteY2" fmla="*/ 1618 h 750918"/>
                  <a:gd name="connsiteX3" fmla="*/ 1066476 w 1066476"/>
                  <a:gd name="connsiteY3" fmla="*/ 75709 h 750918"/>
                  <a:gd name="connsiteX4" fmla="*/ 1066476 w 1066476"/>
                  <a:gd name="connsiteY4" fmla="*/ 676827 h 750918"/>
                  <a:gd name="connsiteX5" fmla="*/ 992385 w 1066476"/>
                  <a:gd name="connsiteY5" fmla="*/ 750918 h 750918"/>
                  <a:gd name="connsiteX6" fmla="*/ 0 w 1066476"/>
                  <a:gd name="connsiteY6" fmla="*/ 749300 h 750918"/>
                  <a:gd name="connsiteX0" fmla="*/ 0 w 1066476"/>
                  <a:gd name="connsiteY0" fmla="*/ 749300 h 750918"/>
                  <a:gd name="connsiteX1" fmla="*/ 106636 w 1066476"/>
                  <a:gd name="connsiteY1" fmla="*/ 582962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066476"/>
                  <a:gd name="connsiteY0" fmla="*/ 749300 h 750918"/>
                  <a:gd name="connsiteX1" fmla="*/ 111398 w 1066476"/>
                  <a:gd name="connsiteY1" fmla="*/ 585339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149820"/>
                  <a:gd name="connsiteY0" fmla="*/ 746923 h 750918"/>
                  <a:gd name="connsiteX1" fmla="*/ 194742 w 1149820"/>
                  <a:gd name="connsiteY1" fmla="*/ 585339 h 750918"/>
                  <a:gd name="connsiteX2" fmla="*/ 591344 w 1149820"/>
                  <a:gd name="connsiteY2" fmla="*/ 0 h 750918"/>
                  <a:gd name="connsiteX3" fmla="*/ 1075729 w 1149820"/>
                  <a:gd name="connsiteY3" fmla="*/ 1618 h 750918"/>
                  <a:gd name="connsiteX4" fmla="*/ 1149820 w 1149820"/>
                  <a:gd name="connsiteY4" fmla="*/ 75709 h 750918"/>
                  <a:gd name="connsiteX5" fmla="*/ 1149820 w 1149820"/>
                  <a:gd name="connsiteY5" fmla="*/ 676827 h 750918"/>
                  <a:gd name="connsiteX6" fmla="*/ 1075729 w 1149820"/>
                  <a:gd name="connsiteY6" fmla="*/ 750918 h 750918"/>
                  <a:gd name="connsiteX7" fmla="*/ 0 w 1149820"/>
                  <a:gd name="connsiteY7" fmla="*/ 746923 h 750918"/>
                  <a:gd name="connsiteX0" fmla="*/ 0 w 1178395"/>
                  <a:gd name="connsiteY0" fmla="*/ 746923 h 750918"/>
                  <a:gd name="connsiteX1" fmla="*/ 223317 w 1178395"/>
                  <a:gd name="connsiteY1" fmla="*/ 585339 h 750918"/>
                  <a:gd name="connsiteX2" fmla="*/ 619919 w 1178395"/>
                  <a:gd name="connsiteY2" fmla="*/ 0 h 750918"/>
                  <a:gd name="connsiteX3" fmla="*/ 1104304 w 1178395"/>
                  <a:gd name="connsiteY3" fmla="*/ 1618 h 750918"/>
                  <a:gd name="connsiteX4" fmla="*/ 1178395 w 1178395"/>
                  <a:gd name="connsiteY4" fmla="*/ 75709 h 750918"/>
                  <a:gd name="connsiteX5" fmla="*/ 1178395 w 1178395"/>
                  <a:gd name="connsiteY5" fmla="*/ 676827 h 750918"/>
                  <a:gd name="connsiteX6" fmla="*/ 1104304 w 1178395"/>
                  <a:gd name="connsiteY6" fmla="*/ 750918 h 750918"/>
                  <a:gd name="connsiteX7" fmla="*/ 0 w 1178395"/>
                  <a:gd name="connsiteY7" fmla="*/ 746923 h 750918"/>
                  <a:gd name="connsiteX0" fmla="*/ 0 w 1171251"/>
                  <a:gd name="connsiteY0" fmla="*/ 737418 h 750918"/>
                  <a:gd name="connsiteX1" fmla="*/ 216173 w 1171251"/>
                  <a:gd name="connsiteY1" fmla="*/ 585339 h 750918"/>
                  <a:gd name="connsiteX2" fmla="*/ 612775 w 1171251"/>
                  <a:gd name="connsiteY2" fmla="*/ 0 h 750918"/>
                  <a:gd name="connsiteX3" fmla="*/ 1097160 w 1171251"/>
                  <a:gd name="connsiteY3" fmla="*/ 1618 h 750918"/>
                  <a:gd name="connsiteX4" fmla="*/ 1171251 w 1171251"/>
                  <a:gd name="connsiteY4" fmla="*/ 75709 h 750918"/>
                  <a:gd name="connsiteX5" fmla="*/ 1171251 w 1171251"/>
                  <a:gd name="connsiteY5" fmla="*/ 676827 h 750918"/>
                  <a:gd name="connsiteX6" fmla="*/ 1097160 w 1171251"/>
                  <a:gd name="connsiteY6" fmla="*/ 750918 h 750918"/>
                  <a:gd name="connsiteX7" fmla="*/ 0 w 1171251"/>
                  <a:gd name="connsiteY7" fmla="*/ 737418 h 75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1251" h="750918">
                    <a:moveTo>
                      <a:pt x="0" y="737418"/>
                    </a:moveTo>
                    <a:lnTo>
                      <a:pt x="216173" y="585339"/>
                    </a:lnTo>
                    <a:lnTo>
                      <a:pt x="612775" y="0"/>
                    </a:lnTo>
                    <a:lnTo>
                      <a:pt x="1097160" y="1618"/>
                    </a:lnTo>
                    <a:cubicBezTo>
                      <a:pt x="1138079" y="1618"/>
                      <a:pt x="1171251" y="34790"/>
                      <a:pt x="1171251" y="75709"/>
                    </a:cubicBezTo>
                    <a:lnTo>
                      <a:pt x="1171251" y="676827"/>
                    </a:lnTo>
                    <a:cubicBezTo>
                      <a:pt x="1171251" y="717746"/>
                      <a:pt x="1138079" y="750918"/>
                      <a:pt x="1097160" y="750918"/>
                    </a:cubicBezTo>
                    <a:lnTo>
                      <a:pt x="0" y="737418"/>
                    </a:lnTo>
                    <a:close/>
                  </a:path>
                </a:pathLst>
              </a:cu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 name="任意多边形 10"/>
              <p:cNvSpPr/>
              <p:nvPr/>
            </p:nvSpPr>
            <p:spPr bwMode="auto">
              <a:xfrm>
                <a:off x="5400096" y="465226"/>
                <a:ext cx="811325" cy="1042928"/>
              </a:xfrm>
              <a:custGeom>
                <a:avLst/>
                <a:gdLst>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63550 w 933450"/>
                  <a:gd name="connsiteY11" fmla="*/ 1120775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00050 w 933450"/>
                  <a:gd name="connsiteY11" fmla="*/ 1092200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400050 w 866775"/>
                  <a:gd name="connsiteY11" fmla="*/ 1092200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36550 w 866775"/>
                  <a:gd name="connsiteY9" fmla="*/ 10699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9525 w 876300"/>
                  <a:gd name="connsiteY4" fmla="*/ 45402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286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03225 w 876300"/>
                  <a:gd name="connsiteY11" fmla="*/ 108267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386556 w 876300"/>
                  <a:gd name="connsiteY11" fmla="*/ 106362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0425 w 876300"/>
                  <a:gd name="connsiteY13" fmla="*/ 385763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9950 w 876300"/>
                  <a:gd name="connsiteY13" fmla="*/ 376238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3175 h 1125538"/>
                  <a:gd name="connsiteX1" fmla="*/ 320675 w 876311"/>
                  <a:gd name="connsiteY1" fmla="*/ 114300 h 1125538"/>
                  <a:gd name="connsiteX2" fmla="*/ 139700 w 876311"/>
                  <a:gd name="connsiteY2" fmla="*/ 273050 h 1125538"/>
                  <a:gd name="connsiteX3" fmla="*/ 22225 w 876311"/>
                  <a:gd name="connsiteY3" fmla="*/ 396875 h 1125538"/>
                  <a:gd name="connsiteX4" fmla="*/ 0 w 876311"/>
                  <a:gd name="connsiteY4" fmla="*/ 463550 h 1125538"/>
                  <a:gd name="connsiteX5" fmla="*/ 53975 w 876311"/>
                  <a:gd name="connsiteY5" fmla="*/ 508000 h 1125538"/>
                  <a:gd name="connsiteX6" fmla="*/ 323850 w 876311"/>
                  <a:gd name="connsiteY6" fmla="*/ 635000 h 1125538"/>
                  <a:gd name="connsiteX7" fmla="*/ 454025 w 876311"/>
                  <a:gd name="connsiteY7" fmla="*/ 762000 h 1125538"/>
                  <a:gd name="connsiteX8" fmla="*/ 454025 w 876311"/>
                  <a:gd name="connsiteY8" fmla="*/ 965200 h 1125538"/>
                  <a:gd name="connsiteX9" fmla="*/ 346075 w 876311"/>
                  <a:gd name="connsiteY9" fmla="*/ 1073150 h 1125538"/>
                  <a:gd name="connsiteX10" fmla="*/ 223838 w 876311"/>
                  <a:gd name="connsiteY10" fmla="*/ 1125538 h 1125538"/>
                  <a:gd name="connsiteX11" fmla="*/ 422275 w 876311"/>
                  <a:gd name="connsiteY11" fmla="*/ 1033463 h 1125538"/>
                  <a:gd name="connsiteX12" fmla="*/ 869950 w 876311"/>
                  <a:gd name="connsiteY12" fmla="*/ 379413 h 1125538"/>
                  <a:gd name="connsiteX13" fmla="*/ 876300 w 876311"/>
                  <a:gd name="connsiteY13" fmla="*/ 295275 h 1125538"/>
                  <a:gd name="connsiteX14" fmla="*/ 841375 w 876311"/>
                  <a:gd name="connsiteY14" fmla="*/ 152400 h 1125538"/>
                  <a:gd name="connsiteX15" fmla="*/ 727075 w 876311"/>
                  <a:gd name="connsiteY15" fmla="*/ 57150 h 1125538"/>
                  <a:gd name="connsiteX16" fmla="*/ 577850 w 876311"/>
                  <a:gd name="connsiteY16" fmla="*/ 3175 h 1125538"/>
                  <a:gd name="connsiteX17" fmla="*/ 466725 w 876311"/>
                  <a:gd name="connsiteY17" fmla="*/ 3175 h 1125538"/>
                  <a:gd name="connsiteX0" fmla="*/ 466725 w 876311"/>
                  <a:gd name="connsiteY0" fmla="*/ 5357 h 1127720"/>
                  <a:gd name="connsiteX1" fmla="*/ 320675 w 876311"/>
                  <a:gd name="connsiteY1" fmla="*/ 116482 h 1127720"/>
                  <a:gd name="connsiteX2" fmla="*/ 139700 w 876311"/>
                  <a:gd name="connsiteY2" fmla="*/ 275232 h 1127720"/>
                  <a:gd name="connsiteX3" fmla="*/ 22225 w 876311"/>
                  <a:gd name="connsiteY3" fmla="*/ 399057 h 1127720"/>
                  <a:gd name="connsiteX4" fmla="*/ 0 w 876311"/>
                  <a:gd name="connsiteY4" fmla="*/ 465732 h 1127720"/>
                  <a:gd name="connsiteX5" fmla="*/ 53975 w 876311"/>
                  <a:gd name="connsiteY5" fmla="*/ 510182 h 1127720"/>
                  <a:gd name="connsiteX6" fmla="*/ 323850 w 876311"/>
                  <a:gd name="connsiteY6" fmla="*/ 637182 h 1127720"/>
                  <a:gd name="connsiteX7" fmla="*/ 454025 w 876311"/>
                  <a:gd name="connsiteY7" fmla="*/ 764182 h 1127720"/>
                  <a:gd name="connsiteX8" fmla="*/ 454025 w 876311"/>
                  <a:gd name="connsiteY8" fmla="*/ 967382 h 1127720"/>
                  <a:gd name="connsiteX9" fmla="*/ 346075 w 876311"/>
                  <a:gd name="connsiteY9" fmla="*/ 1075332 h 1127720"/>
                  <a:gd name="connsiteX10" fmla="*/ 223838 w 876311"/>
                  <a:gd name="connsiteY10" fmla="*/ 1127720 h 1127720"/>
                  <a:gd name="connsiteX11" fmla="*/ 422275 w 876311"/>
                  <a:gd name="connsiteY11" fmla="*/ 1035645 h 1127720"/>
                  <a:gd name="connsiteX12" fmla="*/ 869950 w 876311"/>
                  <a:gd name="connsiteY12" fmla="*/ 381595 h 1127720"/>
                  <a:gd name="connsiteX13" fmla="*/ 876300 w 876311"/>
                  <a:gd name="connsiteY13" fmla="*/ 297457 h 1127720"/>
                  <a:gd name="connsiteX14" fmla="*/ 841375 w 876311"/>
                  <a:gd name="connsiteY14" fmla="*/ 154582 h 1127720"/>
                  <a:gd name="connsiteX15" fmla="*/ 727075 w 876311"/>
                  <a:gd name="connsiteY15" fmla="*/ 59332 h 1127720"/>
                  <a:gd name="connsiteX16" fmla="*/ 577850 w 876311"/>
                  <a:gd name="connsiteY16" fmla="*/ 5357 h 1127720"/>
                  <a:gd name="connsiteX17" fmla="*/ 466725 w 876311"/>
                  <a:gd name="connsiteY17" fmla="*/ 5357 h 112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76311" h="1127720">
                    <a:moveTo>
                      <a:pt x="466725" y="5357"/>
                    </a:moveTo>
                    <a:lnTo>
                      <a:pt x="320675" y="116482"/>
                    </a:lnTo>
                    <a:lnTo>
                      <a:pt x="139700" y="275232"/>
                    </a:lnTo>
                    <a:lnTo>
                      <a:pt x="22225" y="399057"/>
                    </a:lnTo>
                    <a:lnTo>
                      <a:pt x="0" y="465732"/>
                    </a:lnTo>
                    <a:lnTo>
                      <a:pt x="53975" y="510182"/>
                    </a:lnTo>
                    <a:lnTo>
                      <a:pt x="323850" y="637182"/>
                    </a:lnTo>
                    <a:lnTo>
                      <a:pt x="454025" y="764182"/>
                    </a:lnTo>
                    <a:lnTo>
                      <a:pt x="454025" y="967382"/>
                    </a:lnTo>
                    <a:lnTo>
                      <a:pt x="346075" y="1075332"/>
                    </a:lnTo>
                    <a:lnTo>
                      <a:pt x="223838" y="1127720"/>
                    </a:lnTo>
                    <a:lnTo>
                      <a:pt x="422275" y="1035645"/>
                    </a:lnTo>
                    <a:lnTo>
                      <a:pt x="869950" y="381595"/>
                    </a:lnTo>
                    <a:cubicBezTo>
                      <a:pt x="872067" y="353549"/>
                      <a:pt x="876564" y="351697"/>
                      <a:pt x="876300" y="297457"/>
                    </a:cubicBezTo>
                    <a:cubicBezTo>
                      <a:pt x="867039" y="223638"/>
                      <a:pt x="874448" y="242688"/>
                      <a:pt x="841375" y="154582"/>
                    </a:cubicBezTo>
                    <a:cubicBezTo>
                      <a:pt x="793750" y="101400"/>
                      <a:pt x="777082" y="91082"/>
                      <a:pt x="727075" y="59332"/>
                    </a:cubicBezTo>
                    <a:cubicBezTo>
                      <a:pt x="672570" y="27052"/>
                      <a:pt x="651404" y="18586"/>
                      <a:pt x="577850" y="5357"/>
                    </a:cubicBezTo>
                    <a:cubicBezTo>
                      <a:pt x="516996" y="-1787"/>
                      <a:pt x="515673" y="-1786"/>
                      <a:pt x="466725" y="5357"/>
                    </a:cubicBezTo>
                    <a:close/>
                  </a:path>
                </a:pathLst>
              </a:custGeom>
              <a:gradFill flip="none" rotWithShape="1">
                <a:gsLst>
                  <a:gs pos="98000">
                    <a:schemeClr val="bg1">
                      <a:lumMod val="75000"/>
                    </a:schemeClr>
                  </a:gs>
                  <a:gs pos="50000">
                    <a:schemeClr val="bg1">
                      <a:lumMod val="95000"/>
                    </a:schemeClr>
                  </a:gs>
                  <a:gs pos="8000">
                    <a:schemeClr val="bg1">
                      <a:lumMod val="8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 name="任意多边形 3"/>
              <p:cNvSpPr/>
              <p:nvPr/>
            </p:nvSpPr>
            <p:spPr bwMode="auto">
              <a:xfrm>
                <a:off x="4492907" y="824875"/>
                <a:ext cx="1371301" cy="692961"/>
              </a:xfrm>
              <a:custGeom>
                <a:avLst/>
                <a:gdLst/>
                <a:ahLst/>
                <a:cxnLst/>
                <a:rect l="l" t="t" r="r" b="b"/>
                <a:pathLst>
                  <a:path w="1481140" h="749300">
                    <a:moveTo>
                      <a:pt x="1004096" y="0"/>
                    </a:moveTo>
                    <a:cubicBezTo>
                      <a:pt x="992454" y="26458"/>
                      <a:pt x="996688" y="17992"/>
                      <a:pt x="997746" y="60325"/>
                    </a:cubicBezTo>
                    <a:cubicBezTo>
                      <a:pt x="1014679" y="87578"/>
                      <a:pt x="1007006" y="87048"/>
                      <a:pt x="1048546" y="120650"/>
                    </a:cubicBezTo>
                    <a:cubicBezTo>
                      <a:pt x="1087439" y="132292"/>
                      <a:pt x="1095377" y="134409"/>
                      <a:pt x="1143796" y="155575"/>
                    </a:cubicBezTo>
                    <a:cubicBezTo>
                      <a:pt x="1203063" y="175683"/>
                      <a:pt x="1224229" y="195792"/>
                      <a:pt x="1264446" y="215900"/>
                    </a:cubicBezTo>
                    <a:cubicBezTo>
                      <a:pt x="1327416" y="252942"/>
                      <a:pt x="1341969" y="258233"/>
                      <a:pt x="1410496" y="327025"/>
                    </a:cubicBezTo>
                    <a:cubicBezTo>
                      <a:pt x="1462619" y="396610"/>
                      <a:pt x="1459973" y="365390"/>
                      <a:pt x="1481140" y="492919"/>
                    </a:cubicBezTo>
                    <a:cubicBezTo>
                      <a:pt x="1464207" y="614627"/>
                      <a:pt x="1458385" y="591079"/>
                      <a:pt x="1413671" y="655637"/>
                    </a:cubicBezTo>
                    <a:cubicBezTo>
                      <a:pt x="1327946" y="717020"/>
                      <a:pt x="1293021" y="728398"/>
                      <a:pt x="1223171" y="739775"/>
                    </a:cubicBezTo>
                    <a:lnTo>
                      <a:pt x="939221" y="744728"/>
                    </a:lnTo>
                    <a:lnTo>
                      <a:pt x="939802" y="747682"/>
                    </a:lnTo>
                    <a:lnTo>
                      <a:pt x="788927" y="747349"/>
                    </a:lnTo>
                    <a:lnTo>
                      <a:pt x="677071" y="749300"/>
                    </a:lnTo>
                    <a:cubicBezTo>
                      <a:pt x="677077" y="748567"/>
                      <a:pt x="677084" y="747835"/>
                      <a:pt x="677090" y="747102"/>
                    </a:cubicBezTo>
                    <a:lnTo>
                      <a:pt x="90700" y="745808"/>
                    </a:lnTo>
                    <a:cubicBezTo>
                      <a:pt x="40608" y="745808"/>
                      <a:pt x="0" y="705200"/>
                      <a:pt x="0" y="655108"/>
                    </a:cubicBezTo>
                    <a:lnTo>
                      <a:pt x="0" y="98508"/>
                    </a:lnTo>
                    <a:cubicBezTo>
                      <a:pt x="0" y="48416"/>
                      <a:pt x="40608" y="7808"/>
                      <a:pt x="90700" y="7808"/>
                    </a:cubicBezTo>
                    <a:lnTo>
                      <a:pt x="683404" y="5215"/>
                    </a:lnTo>
                    <a:lnTo>
                      <a:pt x="683421" y="3175"/>
                    </a:lnTo>
                    <a:close/>
                  </a:path>
                </a:pathLst>
              </a:custGeom>
              <a:gradFill>
                <a:gsLst>
                  <a:gs pos="0">
                    <a:srgbClr val="B95011"/>
                  </a:gs>
                  <a:gs pos="50000">
                    <a:srgbClr val="E5640A"/>
                  </a:gs>
                  <a:gs pos="100000">
                    <a:srgbClr val="F56C09"/>
                  </a:gs>
                </a:gsLst>
                <a:lin ang="8100000" scaled="1"/>
              </a:gradFill>
              <a:ln>
                <a:noFill/>
              </a:ln>
              <a:effectLst>
                <a:innerShdw blurRad="139700" dist="50800">
                  <a:srgbClr val="B95011">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8" name="矩形 47">
              <a:extLst>
                <a:ext uri="{FF2B5EF4-FFF2-40B4-BE49-F238E27FC236}">
                  <a16:creationId xmlns:a16="http://schemas.microsoft.com/office/drawing/2014/main" id="{27B8CFA3-327F-4E93-8D49-4D768CE0CF1D}"/>
                </a:ext>
              </a:extLst>
            </p:cNvPr>
            <p:cNvSpPr/>
            <p:nvPr/>
          </p:nvSpPr>
          <p:spPr>
            <a:xfrm>
              <a:off x="2743393" y="2218317"/>
              <a:ext cx="704039" cy="76944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4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lgerian" pitchFamily="82" charset="0"/>
                  <a:ea typeface="DFPLiKingHei-XB" pitchFamily="34" charset="-120"/>
                  <a:cs typeface="+mn-cs"/>
                </a:rPr>
                <a:t>III</a:t>
              </a:r>
              <a:endParaRPr kumimoji="0" lang="en-US" altLang="zh-TW"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lgerian" pitchFamily="82" charset="0"/>
                <a:ea typeface="DFPLiKingHei-XB" pitchFamily="34" charset="-120"/>
                <a:cs typeface="+mn-cs"/>
              </a:endParaRPr>
            </a:p>
          </p:txBody>
        </p:sp>
      </p:grpSp>
    </p:spTree>
    <p:extLst>
      <p:ext uri="{BB962C8B-B14F-4D97-AF65-F5344CB8AC3E}">
        <p14:creationId xmlns:p14="http://schemas.microsoft.com/office/powerpoint/2010/main" val="172703695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通報及處置案例</a:t>
            </a:r>
            <a:endPar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360000" y="1620000"/>
            <a:ext cx="8496000" cy="4416594"/>
          </a:xfrm>
          <a:prstGeom prst="rect">
            <a:avLst/>
          </a:prstGeom>
          <a:noFill/>
        </p:spPr>
        <p:txBody>
          <a:bodyPr wrap="square" rtlCol="0">
            <a:spAutoFit/>
          </a:bodyPr>
          <a:lstStyle/>
          <a:p>
            <a:pPr marL="432000" lvl="0" indent="-432000">
              <a:spcBef>
                <a:spcPts val="600"/>
              </a:spcBef>
              <a:buBlip>
                <a:blip r:embed="rId6"/>
              </a:buBlip>
              <a:defRPr/>
            </a:pP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東部某</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單位</a:t>
            </a:r>
            <a:endPar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864000" lvl="0" indent="-432000">
              <a:spcBef>
                <a:spcPts val="600"/>
              </a:spcBef>
              <a:buFont typeface="Wingdings" panose="05000000000000000000" pitchFamily="2" charset="2"/>
              <a:buChar char="Ø"/>
              <a:defRPr/>
            </a:pP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通報</a:t>
            </a: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類型：語言暴力、心理暴力</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864000" lvl="0" indent="-432000">
              <a:buFont typeface="Wingdings" panose="05000000000000000000" pitchFamily="2" charset="2"/>
              <a:buChar char="Ø"/>
              <a:defRPr/>
            </a:pP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受害者：</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內部人員</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r>
              <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1</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人</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864000" lvl="0" indent="-432000">
              <a:buFont typeface="Wingdings" panose="05000000000000000000" pitchFamily="2" charset="2"/>
              <a:buChar char="Ø"/>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加害者：內部人員（單位副主管、</a:t>
            </a:r>
            <a:r>
              <a:rPr lang="en-US" altLang="zh-TW"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位部門主管及</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工會</a:t>
            </a:r>
            <a:endPar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396000" lvl="0">
              <a:defRPr/>
            </a:pPr>
            <a:r>
              <a:rPr lang="en-US" altLang="zh-TW"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 </a:t>
            </a:r>
            <a:r>
              <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                     </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幹部</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864000" lvl="0" indent="-432000">
              <a:buFont typeface="Wingdings" panose="05000000000000000000" pitchFamily="2" charset="2"/>
              <a:buChar char="Ø"/>
              <a:defRPr/>
            </a:pP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造成傷害：無法認定（精神、心理傷害）</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864000" lvl="0" indent="-432000">
              <a:buFont typeface="Wingdings" panose="05000000000000000000" pitchFamily="2" charset="2"/>
              <a:buChar char="Ø"/>
              <a:defRPr/>
            </a:pP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目擊者：有，</a:t>
            </a:r>
            <a:r>
              <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5</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人</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864000" lvl="0" indent="-432000">
              <a:buFont typeface="Wingdings" panose="05000000000000000000" pitchFamily="2" charset="2"/>
              <a:buChar char="Ø"/>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醫療處置</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：是，自行</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就醫</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（睡眠障礙）</a:t>
            </a:r>
            <a:endPar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864000" lvl="0" indent="-432000">
              <a:buFont typeface="Wingdings" panose="05000000000000000000" pitchFamily="2" charset="2"/>
              <a:buChar char="Ø"/>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雙方調解：</a:t>
            </a:r>
            <a:endPar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864000" marR="0" lvl="0" indent="-432000" algn="l" defTabSz="914400" rtl="0" eaLnBrk="1" fontAlgn="auto" latinLnBrk="0" hangingPunct="1">
              <a:lnSpc>
                <a:spcPct val="100000"/>
              </a:lnSpc>
              <a:spcAft>
                <a:spcPts val="0"/>
              </a:spcAft>
              <a:buClrTx/>
              <a:buSzTx/>
              <a:buFont typeface="Wingdings" panose="05000000000000000000" pitchFamily="2" charset="2"/>
              <a:buChar char="Ø"/>
              <a:tabLst/>
              <a:defRPr/>
            </a:pP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受害者安置情形：心理諮商、同儕輔導及其他</a:t>
            </a:r>
            <a:endPar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864000" lvl="0" indent="-432000">
              <a:buFont typeface="Wingdings" panose="05000000000000000000" pitchFamily="2" charset="2"/>
              <a:buChar char="Ø"/>
              <a:defRPr/>
            </a:pP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加害者懲處情形</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：其他</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（當面告知、安排講座）</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136904194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通報及處置案例</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20000"/>
            <a:ext cx="8496000" cy="4047262"/>
          </a:xfrm>
          <a:prstGeom prst="rect">
            <a:avLst/>
          </a:prstGeom>
          <a:noFill/>
        </p:spPr>
        <p:txBody>
          <a:bodyPr wrap="square" rtlCol="0">
            <a:spAutoFit/>
          </a:bodyPr>
          <a:lstStyle/>
          <a:p>
            <a:pPr marL="432000" lvl="0" indent="-432000">
              <a:spcBef>
                <a:spcPts val="600"/>
              </a:spcBef>
              <a:buBlip>
                <a:blip r:embed="rId6"/>
              </a:buBlip>
              <a:defRPr/>
            </a:pP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北部某</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單位</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rPr>
              <a:t>通報類型：語言暴力</a:t>
            </a:r>
            <a:endPar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864000" lvl="0" indent="-432000">
              <a:buFont typeface="Wingdings" panose="05000000000000000000" pitchFamily="2" charset="2"/>
              <a:buChar char="Ø"/>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rPr>
              <a:t>受害者：</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內部人員</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人）</a:t>
            </a:r>
            <a:endPar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864000" marR="0" lvl="0" indent="-432000" algn="l" defTabSz="914400" rtl="0" eaLnBrk="1" fontAlgn="auto" latinLnBrk="0" hangingPunct="1">
              <a:lnSpc>
                <a:spcPct val="100000"/>
              </a:lnSpc>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rPr>
              <a:t>加害者：內部人員</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rPr>
              <a:t>（領班）</a:t>
            </a:r>
            <a:endPar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864000" lvl="0" indent="-432000">
              <a:buFont typeface="Wingdings" panose="05000000000000000000" pitchFamily="2" charset="2"/>
              <a:buChar char="Ø"/>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造成傷害：</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無</a:t>
            </a:r>
            <a:endPar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864000" lvl="0" indent="-432000">
              <a:buFont typeface="Wingdings" panose="05000000000000000000" pitchFamily="2" charset="2"/>
              <a:buChar char="Ø"/>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目擊者</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864000" lvl="0" indent="-432000">
              <a:buFont typeface="Wingdings" panose="05000000000000000000" pitchFamily="2" charset="2"/>
              <a:buChar char="Ø"/>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醫療處置：否</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864000" lvl="0" indent="-432000">
              <a:buFont typeface="Wingdings" panose="05000000000000000000" pitchFamily="2" charset="2"/>
              <a:buChar char="Ø"/>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雙方調解：</a:t>
            </a:r>
            <a:r>
              <a:rPr lang="zh-TW" altLang="en-US" sz="2400"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是</a:t>
            </a:r>
            <a:endParaRPr lang="zh-TW" altLang="en-US" sz="2400" dirty="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endParaRPr>
          </a:p>
          <a:p>
            <a:pPr marL="864000" lvl="0" indent="-432000">
              <a:buFont typeface="Wingdings" panose="05000000000000000000" pitchFamily="2" charset="2"/>
              <a:buChar char="Ø"/>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受害者安置情形：其他</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（改派至其他工作）</a:t>
            </a:r>
          </a:p>
          <a:p>
            <a:pPr marL="864000" lvl="0" indent="-432000">
              <a:buFont typeface="Wingdings" panose="05000000000000000000" pitchFamily="2" charset="2"/>
              <a:buChar char="Ø"/>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加害者懲處情形：其他（口頭訓誡，再犯則調離職務）</a:t>
            </a:r>
          </a:p>
        </p:txBody>
      </p:sp>
    </p:spTree>
    <p:extLst>
      <p:ext uri="{BB962C8B-B14F-4D97-AF65-F5344CB8AC3E}">
        <p14:creationId xmlns:p14="http://schemas.microsoft.com/office/powerpoint/2010/main" val="85089471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通報及處置案例</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20000"/>
            <a:ext cx="8496000" cy="4416594"/>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Tx/>
              <a:buBlip>
                <a:blip r:embed="rId6"/>
              </a:buBlip>
              <a:tabLst/>
              <a:defRPr/>
            </a:pP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南部</a:t>
            </a:r>
            <a:r>
              <a:rPr kumimoji="0" lang="zh-TW" altLang="en-US" sz="3600" b="1" i="0" u="none" strike="noStrike" kern="1200" cap="none" spc="0" normalizeH="0" baseline="0" noProof="0" dirty="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某</a:t>
            </a: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單位</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通報類型：肢體暴力</a:t>
            </a:r>
            <a:endPar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864000" lvl="0" indent="-432000">
              <a:buFont typeface="Wingdings" panose="05000000000000000000" pitchFamily="2" charset="2"/>
              <a:buChar char="Ø"/>
              <a:defRPr/>
            </a:pP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受害者：</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內部人員（</a:t>
            </a:r>
            <a:r>
              <a:rPr lang="en-US" altLang="zh-TW"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1</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人）</a:t>
            </a:r>
            <a:endPar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864000" marR="0" lvl="0" indent="-432000" algn="l" defTabSz="914400" rtl="0" eaLnBrk="1" fontAlgn="auto" latinLnBrk="0" hangingPunct="1">
              <a:lnSpc>
                <a:spcPct val="100000"/>
              </a:lnSpc>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加害者：內部</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人員</a:t>
            </a:r>
            <a:endPar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864000" marR="0" lvl="0" indent="-432000" algn="l" defTabSz="914400" rtl="0" eaLnBrk="1" fontAlgn="auto" latinLnBrk="0" hangingPunct="1">
              <a:lnSpc>
                <a:spcPct val="100000"/>
              </a:lnSpc>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造成傷害：有（右後腦、右後背、左虎口、鼻樑、右小</a:t>
            </a:r>
            <a:endPar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396000" marR="0" lvl="0" algn="l" defTabSz="914400" rtl="0" eaLnBrk="1" fontAlgn="auto" latinLnBrk="0" hangingPunct="1">
              <a:lnSpc>
                <a:spcPct val="100000"/>
              </a:lnSpc>
              <a:spcAft>
                <a:spcPts val="0"/>
              </a:spcAft>
              <a:buClrTx/>
              <a:buSzTx/>
              <a:tabLst/>
              <a:defRPr/>
            </a:pPr>
            <a:r>
              <a:rPr lang="en-US" altLang="zh-TW"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 </a:t>
            </a:r>
            <a:r>
              <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                         </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腿）</a:t>
            </a:r>
            <a:endPar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864000" marR="0" lvl="0" indent="-432000" algn="l" defTabSz="914400" rtl="0" eaLnBrk="1" fontAlgn="auto" latinLnBrk="0" hangingPunct="1">
              <a:lnSpc>
                <a:spcPct val="100000"/>
              </a:lnSpc>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目擊者：有，</a:t>
            </a:r>
            <a:r>
              <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1</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人</a:t>
            </a:r>
            <a:endPar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864000" marR="0" lvl="0" indent="-432000" algn="l" defTabSz="914400" rtl="0" eaLnBrk="1" fontAlgn="auto" latinLnBrk="0" hangingPunct="1">
              <a:lnSpc>
                <a:spcPct val="100000"/>
              </a:lnSpc>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醫療處置</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：是，緊急送醫（開刀縫合）</a:t>
            </a:r>
            <a:endPar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864000" marR="0" lvl="0" indent="-432000" algn="l" defTabSz="914400" rtl="0" eaLnBrk="1" fontAlgn="auto" latinLnBrk="0" hangingPunct="1">
              <a:lnSpc>
                <a:spcPct val="100000"/>
              </a:lnSpc>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雙方調解：</a:t>
            </a:r>
            <a:endPar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864000" marR="0" lvl="0" indent="-432000" algn="l" defTabSz="914400" rtl="0" eaLnBrk="1" fontAlgn="auto" latinLnBrk="0" hangingPunct="1">
              <a:lnSpc>
                <a:spcPct val="100000"/>
              </a:lnSpc>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受害者安置情形：醫療協助</a:t>
            </a:r>
            <a:endPar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864000" marR="0" lvl="0" indent="-432000" algn="l" defTabSz="914400" rtl="0" eaLnBrk="1" fontAlgn="auto" latinLnBrk="0" hangingPunct="1">
              <a:lnSpc>
                <a:spcPct val="100000"/>
              </a:lnSpc>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rPr>
              <a:t>加害者懲處情形：送警法辦、其他（懲戒性解雇）</a:t>
            </a:r>
            <a:endPar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118548299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108" name="矩形 107"/>
          <p:cNvSpPr>
            <a:spLocks/>
          </p:cNvSpPr>
          <p:nvPr/>
        </p:nvSpPr>
        <p:spPr>
          <a:xfrm>
            <a:off x="1" y="1265487"/>
            <a:ext cx="9143999" cy="414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1" name="標題 2"/>
          <p:cNvSpPr txBox="1">
            <a:spLocks/>
          </p:cNvSpPr>
          <p:nvPr/>
        </p:nvSpPr>
        <p:spPr>
          <a:xfrm>
            <a:off x="3960000" y="2880000"/>
            <a:ext cx="518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QA</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grpSp>
        <p:nvGrpSpPr>
          <p:cNvPr id="46" name="群組 45"/>
          <p:cNvGrpSpPr/>
          <p:nvPr/>
        </p:nvGrpSpPr>
        <p:grpSpPr>
          <a:xfrm>
            <a:off x="1800000" y="1800000"/>
            <a:ext cx="2228231" cy="1080608"/>
            <a:chOff x="2467033" y="1907150"/>
            <a:chExt cx="2228231" cy="1080608"/>
          </a:xfrm>
        </p:grpSpPr>
        <p:grpSp>
          <p:nvGrpSpPr>
            <p:cNvPr id="47" name="组合 6"/>
            <p:cNvGrpSpPr/>
            <p:nvPr/>
          </p:nvGrpSpPr>
          <p:grpSpPr>
            <a:xfrm>
              <a:off x="2467033" y="1907150"/>
              <a:ext cx="2228231" cy="1052610"/>
              <a:chOff x="4492907" y="465226"/>
              <a:chExt cx="2228232" cy="1052610"/>
            </a:xfrm>
          </p:grpSpPr>
          <p:sp>
            <p:nvSpPr>
              <p:cNvPr id="49" name="圆角矩形 9"/>
              <p:cNvSpPr/>
              <p:nvPr/>
            </p:nvSpPr>
            <p:spPr bwMode="auto">
              <a:xfrm>
                <a:off x="5636746" y="816659"/>
                <a:ext cx="1084393" cy="695897"/>
              </a:xfrm>
              <a:custGeom>
                <a:avLst/>
                <a:gdLst>
                  <a:gd name="connsiteX0" fmla="*/ 0 w 2394000"/>
                  <a:gd name="connsiteY0" fmla="*/ 74091 h 749300"/>
                  <a:gd name="connsiteX1" fmla="*/ 74091 w 2394000"/>
                  <a:gd name="connsiteY1" fmla="*/ 0 h 749300"/>
                  <a:gd name="connsiteX2" fmla="*/ 2319909 w 2394000"/>
                  <a:gd name="connsiteY2" fmla="*/ 0 h 749300"/>
                  <a:gd name="connsiteX3" fmla="*/ 2394000 w 2394000"/>
                  <a:gd name="connsiteY3" fmla="*/ 74091 h 749300"/>
                  <a:gd name="connsiteX4" fmla="*/ 2394000 w 2394000"/>
                  <a:gd name="connsiteY4" fmla="*/ 675209 h 749300"/>
                  <a:gd name="connsiteX5" fmla="*/ 2319909 w 2394000"/>
                  <a:gd name="connsiteY5" fmla="*/ 749300 h 749300"/>
                  <a:gd name="connsiteX6" fmla="*/ 74091 w 2394000"/>
                  <a:gd name="connsiteY6" fmla="*/ 749300 h 749300"/>
                  <a:gd name="connsiteX7" fmla="*/ 0 w 2394000"/>
                  <a:gd name="connsiteY7" fmla="*/ 675209 h 749300"/>
                  <a:gd name="connsiteX8" fmla="*/ 0 w 2394000"/>
                  <a:gd name="connsiteY8" fmla="*/ 74091 h 749300"/>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74091 w 2394000"/>
                  <a:gd name="connsiteY7" fmla="*/ 750918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74091 w 2394000"/>
                  <a:gd name="connsiteY8" fmla="*/ 750918 h 750918"/>
                  <a:gd name="connsiteX9" fmla="*/ 0 w 2394000"/>
                  <a:gd name="connsiteY9" fmla="*/ 676827 h 750918"/>
                  <a:gd name="connsiteX10" fmla="*/ 0 w 2394000"/>
                  <a:gd name="connsiteY10"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75709 h 750918"/>
                  <a:gd name="connsiteX0" fmla="*/ 1253433 w 2319909"/>
                  <a:gd name="connsiteY0" fmla="*/ 749300 h 750918"/>
                  <a:gd name="connsiteX1" fmla="*/ 0 w 2319909"/>
                  <a:gd name="connsiteY1" fmla="*/ 1618 h 750918"/>
                  <a:gd name="connsiteX2" fmla="*/ 1761433 w 2319909"/>
                  <a:gd name="connsiteY2" fmla="*/ 0 h 750918"/>
                  <a:gd name="connsiteX3" fmla="*/ 2245818 w 2319909"/>
                  <a:gd name="connsiteY3" fmla="*/ 1618 h 750918"/>
                  <a:gd name="connsiteX4" fmla="*/ 2319909 w 2319909"/>
                  <a:gd name="connsiteY4" fmla="*/ 75709 h 750918"/>
                  <a:gd name="connsiteX5" fmla="*/ 2319909 w 2319909"/>
                  <a:gd name="connsiteY5" fmla="*/ 676827 h 750918"/>
                  <a:gd name="connsiteX6" fmla="*/ 2245818 w 2319909"/>
                  <a:gd name="connsiteY6" fmla="*/ 750918 h 750918"/>
                  <a:gd name="connsiteX7" fmla="*/ 1253433 w 2319909"/>
                  <a:gd name="connsiteY7" fmla="*/ 749300 h 750918"/>
                  <a:gd name="connsiteX0" fmla="*/ 0 w 1066476"/>
                  <a:gd name="connsiteY0" fmla="*/ 749300 h 750918"/>
                  <a:gd name="connsiteX1" fmla="*/ 508000 w 1066476"/>
                  <a:gd name="connsiteY1" fmla="*/ 0 h 750918"/>
                  <a:gd name="connsiteX2" fmla="*/ 992385 w 1066476"/>
                  <a:gd name="connsiteY2" fmla="*/ 1618 h 750918"/>
                  <a:gd name="connsiteX3" fmla="*/ 1066476 w 1066476"/>
                  <a:gd name="connsiteY3" fmla="*/ 75709 h 750918"/>
                  <a:gd name="connsiteX4" fmla="*/ 1066476 w 1066476"/>
                  <a:gd name="connsiteY4" fmla="*/ 676827 h 750918"/>
                  <a:gd name="connsiteX5" fmla="*/ 992385 w 1066476"/>
                  <a:gd name="connsiteY5" fmla="*/ 750918 h 750918"/>
                  <a:gd name="connsiteX6" fmla="*/ 0 w 1066476"/>
                  <a:gd name="connsiteY6" fmla="*/ 749300 h 750918"/>
                  <a:gd name="connsiteX0" fmla="*/ 0 w 1066476"/>
                  <a:gd name="connsiteY0" fmla="*/ 749300 h 750918"/>
                  <a:gd name="connsiteX1" fmla="*/ 106636 w 1066476"/>
                  <a:gd name="connsiteY1" fmla="*/ 582962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066476"/>
                  <a:gd name="connsiteY0" fmla="*/ 749300 h 750918"/>
                  <a:gd name="connsiteX1" fmla="*/ 111398 w 1066476"/>
                  <a:gd name="connsiteY1" fmla="*/ 585339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149820"/>
                  <a:gd name="connsiteY0" fmla="*/ 746923 h 750918"/>
                  <a:gd name="connsiteX1" fmla="*/ 194742 w 1149820"/>
                  <a:gd name="connsiteY1" fmla="*/ 585339 h 750918"/>
                  <a:gd name="connsiteX2" fmla="*/ 591344 w 1149820"/>
                  <a:gd name="connsiteY2" fmla="*/ 0 h 750918"/>
                  <a:gd name="connsiteX3" fmla="*/ 1075729 w 1149820"/>
                  <a:gd name="connsiteY3" fmla="*/ 1618 h 750918"/>
                  <a:gd name="connsiteX4" fmla="*/ 1149820 w 1149820"/>
                  <a:gd name="connsiteY4" fmla="*/ 75709 h 750918"/>
                  <a:gd name="connsiteX5" fmla="*/ 1149820 w 1149820"/>
                  <a:gd name="connsiteY5" fmla="*/ 676827 h 750918"/>
                  <a:gd name="connsiteX6" fmla="*/ 1075729 w 1149820"/>
                  <a:gd name="connsiteY6" fmla="*/ 750918 h 750918"/>
                  <a:gd name="connsiteX7" fmla="*/ 0 w 1149820"/>
                  <a:gd name="connsiteY7" fmla="*/ 746923 h 750918"/>
                  <a:gd name="connsiteX0" fmla="*/ 0 w 1178395"/>
                  <a:gd name="connsiteY0" fmla="*/ 746923 h 750918"/>
                  <a:gd name="connsiteX1" fmla="*/ 223317 w 1178395"/>
                  <a:gd name="connsiteY1" fmla="*/ 585339 h 750918"/>
                  <a:gd name="connsiteX2" fmla="*/ 619919 w 1178395"/>
                  <a:gd name="connsiteY2" fmla="*/ 0 h 750918"/>
                  <a:gd name="connsiteX3" fmla="*/ 1104304 w 1178395"/>
                  <a:gd name="connsiteY3" fmla="*/ 1618 h 750918"/>
                  <a:gd name="connsiteX4" fmla="*/ 1178395 w 1178395"/>
                  <a:gd name="connsiteY4" fmla="*/ 75709 h 750918"/>
                  <a:gd name="connsiteX5" fmla="*/ 1178395 w 1178395"/>
                  <a:gd name="connsiteY5" fmla="*/ 676827 h 750918"/>
                  <a:gd name="connsiteX6" fmla="*/ 1104304 w 1178395"/>
                  <a:gd name="connsiteY6" fmla="*/ 750918 h 750918"/>
                  <a:gd name="connsiteX7" fmla="*/ 0 w 1178395"/>
                  <a:gd name="connsiteY7" fmla="*/ 746923 h 750918"/>
                  <a:gd name="connsiteX0" fmla="*/ 0 w 1171251"/>
                  <a:gd name="connsiteY0" fmla="*/ 737418 h 750918"/>
                  <a:gd name="connsiteX1" fmla="*/ 216173 w 1171251"/>
                  <a:gd name="connsiteY1" fmla="*/ 585339 h 750918"/>
                  <a:gd name="connsiteX2" fmla="*/ 612775 w 1171251"/>
                  <a:gd name="connsiteY2" fmla="*/ 0 h 750918"/>
                  <a:gd name="connsiteX3" fmla="*/ 1097160 w 1171251"/>
                  <a:gd name="connsiteY3" fmla="*/ 1618 h 750918"/>
                  <a:gd name="connsiteX4" fmla="*/ 1171251 w 1171251"/>
                  <a:gd name="connsiteY4" fmla="*/ 75709 h 750918"/>
                  <a:gd name="connsiteX5" fmla="*/ 1171251 w 1171251"/>
                  <a:gd name="connsiteY5" fmla="*/ 676827 h 750918"/>
                  <a:gd name="connsiteX6" fmla="*/ 1097160 w 1171251"/>
                  <a:gd name="connsiteY6" fmla="*/ 750918 h 750918"/>
                  <a:gd name="connsiteX7" fmla="*/ 0 w 1171251"/>
                  <a:gd name="connsiteY7" fmla="*/ 737418 h 75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1251" h="750918">
                    <a:moveTo>
                      <a:pt x="0" y="737418"/>
                    </a:moveTo>
                    <a:lnTo>
                      <a:pt x="216173" y="585339"/>
                    </a:lnTo>
                    <a:lnTo>
                      <a:pt x="612775" y="0"/>
                    </a:lnTo>
                    <a:lnTo>
                      <a:pt x="1097160" y="1618"/>
                    </a:lnTo>
                    <a:cubicBezTo>
                      <a:pt x="1138079" y="1618"/>
                      <a:pt x="1171251" y="34790"/>
                      <a:pt x="1171251" y="75709"/>
                    </a:cubicBezTo>
                    <a:lnTo>
                      <a:pt x="1171251" y="676827"/>
                    </a:lnTo>
                    <a:cubicBezTo>
                      <a:pt x="1171251" y="717746"/>
                      <a:pt x="1138079" y="750918"/>
                      <a:pt x="1097160" y="750918"/>
                    </a:cubicBezTo>
                    <a:lnTo>
                      <a:pt x="0" y="737418"/>
                    </a:lnTo>
                    <a:close/>
                  </a:path>
                </a:pathLst>
              </a:cu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 name="任意多边形 10"/>
              <p:cNvSpPr/>
              <p:nvPr/>
            </p:nvSpPr>
            <p:spPr bwMode="auto">
              <a:xfrm>
                <a:off x="5400096" y="465226"/>
                <a:ext cx="811325" cy="1042928"/>
              </a:xfrm>
              <a:custGeom>
                <a:avLst/>
                <a:gdLst>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63550 w 933450"/>
                  <a:gd name="connsiteY11" fmla="*/ 1120775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00050 w 933450"/>
                  <a:gd name="connsiteY11" fmla="*/ 1092200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400050 w 866775"/>
                  <a:gd name="connsiteY11" fmla="*/ 1092200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36550 w 866775"/>
                  <a:gd name="connsiteY9" fmla="*/ 10699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9525 w 876300"/>
                  <a:gd name="connsiteY4" fmla="*/ 45402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286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03225 w 876300"/>
                  <a:gd name="connsiteY11" fmla="*/ 108267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386556 w 876300"/>
                  <a:gd name="connsiteY11" fmla="*/ 106362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0425 w 876300"/>
                  <a:gd name="connsiteY13" fmla="*/ 385763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9950 w 876300"/>
                  <a:gd name="connsiteY13" fmla="*/ 376238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3175 h 1125538"/>
                  <a:gd name="connsiteX1" fmla="*/ 320675 w 876311"/>
                  <a:gd name="connsiteY1" fmla="*/ 114300 h 1125538"/>
                  <a:gd name="connsiteX2" fmla="*/ 139700 w 876311"/>
                  <a:gd name="connsiteY2" fmla="*/ 273050 h 1125538"/>
                  <a:gd name="connsiteX3" fmla="*/ 22225 w 876311"/>
                  <a:gd name="connsiteY3" fmla="*/ 396875 h 1125538"/>
                  <a:gd name="connsiteX4" fmla="*/ 0 w 876311"/>
                  <a:gd name="connsiteY4" fmla="*/ 463550 h 1125538"/>
                  <a:gd name="connsiteX5" fmla="*/ 53975 w 876311"/>
                  <a:gd name="connsiteY5" fmla="*/ 508000 h 1125538"/>
                  <a:gd name="connsiteX6" fmla="*/ 323850 w 876311"/>
                  <a:gd name="connsiteY6" fmla="*/ 635000 h 1125538"/>
                  <a:gd name="connsiteX7" fmla="*/ 454025 w 876311"/>
                  <a:gd name="connsiteY7" fmla="*/ 762000 h 1125538"/>
                  <a:gd name="connsiteX8" fmla="*/ 454025 w 876311"/>
                  <a:gd name="connsiteY8" fmla="*/ 965200 h 1125538"/>
                  <a:gd name="connsiteX9" fmla="*/ 346075 w 876311"/>
                  <a:gd name="connsiteY9" fmla="*/ 1073150 h 1125538"/>
                  <a:gd name="connsiteX10" fmla="*/ 223838 w 876311"/>
                  <a:gd name="connsiteY10" fmla="*/ 1125538 h 1125538"/>
                  <a:gd name="connsiteX11" fmla="*/ 422275 w 876311"/>
                  <a:gd name="connsiteY11" fmla="*/ 1033463 h 1125538"/>
                  <a:gd name="connsiteX12" fmla="*/ 869950 w 876311"/>
                  <a:gd name="connsiteY12" fmla="*/ 379413 h 1125538"/>
                  <a:gd name="connsiteX13" fmla="*/ 876300 w 876311"/>
                  <a:gd name="connsiteY13" fmla="*/ 295275 h 1125538"/>
                  <a:gd name="connsiteX14" fmla="*/ 841375 w 876311"/>
                  <a:gd name="connsiteY14" fmla="*/ 152400 h 1125538"/>
                  <a:gd name="connsiteX15" fmla="*/ 727075 w 876311"/>
                  <a:gd name="connsiteY15" fmla="*/ 57150 h 1125538"/>
                  <a:gd name="connsiteX16" fmla="*/ 577850 w 876311"/>
                  <a:gd name="connsiteY16" fmla="*/ 3175 h 1125538"/>
                  <a:gd name="connsiteX17" fmla="*/ 466725 w 876311"/>
                  <a:gd name="connsiteY17" fmla="*/ 3175 h 1125538"/>
                  <a:gd name="connsiteX0" fmla="*/ 466725 w 876311"/>
                  <a:gd name="connsiteY0" fmla="*/ 5357 h 1127720"/>
                  <a:gd name="connsiteX1" fmla="*/ 320675 w 876311"/>
                  <a:gd name="connsiteY1" fmla="*/ 116482 h 1127720"/>
                  <a:gd name="connsiteX2" fmla="*/ 139700 w 876311"/>
                  <a:gd name="connsiteY2" fmla="*/ 275232 h 1127720"/>
                  <a:gd name="connsiteX3" fmla="*/ 22225 w 876311"/>
                  <a:gd name="connsiteY3" fmla="*/ 399057 h 1127720"/>
                  <a:gd name="connsiteX4" fmla="*/ 0 w 876311"/>
                  <a:gd name="connsiteY4" fmla="*/ 465732 h 1127720"/>
                  <a:gd name="connsiteX5" fmla="*/ 53975 w 876311"/>
                  <a:gd name="connsiteY5" fmla="*/ 510182 h 1127720"/>
                  <a:gd name="connsiteX6" fmla="*/ 323850 w 876311"/>
                  <a:gd name="connsiteY6" fmla="*/ 637182 h 1127720"/>
                  <a:gd name="connsiteX7" fmla="*/ 454025 w 876311"/>
                  <a:gd name="connsiteY7" fmla="*/ 764182 h 1127720"/>
                  <a:gd name="connsiteX8" fmla="*/ 454025 w 876311"/>
                  <a:gd name="connsiteY8" fmla="*/ 967382 h 1127720"/>
                  <a:gd name="connsiteX9" fmla="*/ 346075 w 876311"/>
                  <a:gd name="connsiteY9" fmla="*/ 1075332 h 1127720"/>
                  <a:gd name="connsiteX10" fmla="*/ 223838 w 876311"/>
                  <a:gd name="connsiteY10" fmla="*/ 1127720 h 1127720"/>
                  <a:gd name="connsiteX11" fmla="*/ 422275 w 876311"/>
                  <a:gd name="connsiteY11" fmla="*/ 1035645 h 1127720"/>
                  <a:gd name="connsiteX12" fmla="*/ 869950 w 876311"/>
                  <a:gd name="connsiteY12" fmla="*/ 381595 h 1127720"/>
                  <a:gd name="connsiteX13" fmla="*/ 876300 w 876311"/>
                  <a:gd name="connsiteY13" fmla="*/ 297457 h 1127720"/>
                  <a:gd name="connsiteX14" fmla="*/ 841375 w 876311"/>
                  <a:gd name="connsiteY14" fmla="*/ 154582 h 1127720"/>
                  <a:gd name="connsiteX15" fmla="*/ 727075 w 876311"/>
                  <a:gd name="connsiteY15" fmla="*/ 59332 h 1127720"/>
                  <a:gd name="connsiteX16" fmla="*/ 577850 w 876311"/>
                  <a:gd name="connsiteY16" fmla="*/ 5357 h 1127720"/>
                  <a:gd name="connsiteX17" fmla="*/ 466725 w 876311"/>
                  <a:gd name="connsiteY17" fmla="*/ 5357 h 112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76311" h="1127720">
                    <a:moveTo>
                      <a:pt x="466725" y="5357"/>
                    </a:moveTo>
                    <a:lnTo>
                      <a:pt x="320675" y="116482"/>
                    </a:lnTo>
                    <a:lnTo>
                      <a:pt x="139700" y="275232"/>
                    </a:lnTo>
                    <a:lnTo>
                      <a:pt x="22225" y="399057"/>
                    </a:lnTo>
                    <a:lnTo>
                      <a:pt x="0" y="465732"/>
                    </a:lnTo>
                    <a:lnTo>
                      <a:pt x="53975" y="510182"/>
                    </a:lnTo>
                    <a:lnTo>
                      <a:pt x="323850" y="637182"/>
                    </a:lnTo>
                    <a:lnTo>
                      <a:pt x="454025" y="764182"/>
                    </a:lnTo>
                    <a:lnTo>
                      <a:pt x="454025" y="967382"/>
                    </a:lnTo>
                    <a:lnTo>
                      <a:pt x="346075" y="1075332"/>
                    </a:lnTo>
                    <a:lnTo>
                      <a:pt x="223838" y="1127720"/>
                    </a:lnTo>
                    <a:lnTo>
                      <a:pt x="422275" y="1035645"/>
                    </a:lnTo>
                    <a:lnTo>
                      <a:pt x="869950" y="381595"/>
                    </a:lnTo>
                    <a:cubicBezTo>
                      <a:pt x="872067" y="353549"/>
                      <a:pt x="876564" y="351697"/>
                      <a:pt x="876300" y="297457"/>
                    </a:cubicBezTo>
                    <a:cubicBezTo>
                      <a:pt x="867039" y="223638"/>
                      <a:pt x="874448" y="242688"/>
                      <a:pt x="841375" y="154582"/>
                    </a:cubicBezTo>
                    <a:cubicBezTo>
                      <a:pt x="793750" y="101400"/>
                      <a:pt x="777082" y="91082"/>
                      <a:pt x="727075" y="59332"/>
                    </a:cubicBezTo>
                    <a:cubicBezTo>
                      <a:pt x="672570" y="27052"/>
                      <a:pt x="651404" y="18586"/>
                      <a:pt x="577850" y="5357"/>
                    </a:cubicBezTo>
                    <a:cubicBezTo>
                      <a:pt x="516996" y="-1787"/>
                      <a:pt x="515673" y="-1786"/>
                      <a:pt x="466725" y="5357"/>
                    </a:cubicBezTo>
                    <a:close/>
                  </a:path>
                </a:pathLst>
              </a:custGeom>
              <a:gradFill flip="none" rotWithShape="1">
                <a:gsLst>
                  <a:gs pos="98000">
                    <a:schemeClr val="bg1">
                      <a:lumMod val="75000"/>
                    </a:schemeClr>
                  </a:gs>
                  <a:gs pos="50000">
                    <a:schemeClr val="bg1">
                      <a:lumMod val="95000"/>
                    </a:schemeClr>
                  </a:gs>
                  <a:gs pos="8000">
                    <a:schemeClr val="bg1">
                      <a:lumMod val="8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 name="任意多边形 3"/>
              <p:cNvSpPr/>
              <p:nvPr/>
            </p:nvSpPr>
            <p:spPr bwMode="auto">
              <a:xfrm>
                <a:off x="4492907" y="824875"/>
                <a:ext cx="1371301" cy="692961"/>
              </a:xfrm>
              <a:custGeom>
                <a:avLst/>
                <a:gdLst/>
                <a:ahLst/>
                <a:cxnLst/>
                <a:rect l="l" t="t" r="r" b="b"/>
                <a:pathLst>
                  <a:path w="1481140" h="749300">
                    <a:moveTo>
                      <a:pt x="1004096" y="0"/>
                    </a:moveTo>
                    <a:cubicBezTo>
                      <a:pt x="992454" y="26458"/>
                      <a:pt x="996688" y="17992"/>
                      <a:pt x="997746" y="60325"/>
                    </a:cubicBezTo>
                    <a:cubicBezTo>
                      <a:pt x="1014679" y="87578"/>
                      <a:pt x="1007006" y="87048"/>
                      <a:pt x="1048546" y="120650"/>
                    </a:cubicBezTo>
                    <a:cubicBezTo>
                      <a:pt x="1087439" y="132292"/>
                      <a:pt x="1095377" y="134409"/>
                      <a:pt x="1143796" y="155575"/>
                    </a:cubicBezTo>
                    <a:cubicBezTo>
                      <a:pt x="1203063" y="175683"/>
                      <a:pt x="1224229" y="195792"/>
                      <a:pt x="1264446" y="215900"/>
                    </a:cubicBezTo>
                    <a:cubicBezTo>
                      <a:pt x="1327416" y="252942"/>
                      <a:pt x="1341969" y="258233"/>
                      <a:pt x="1410496" y="327025"/>
                    </a:cubicBezTo>
                    <a:cubicBezTo>
                      <a:pt x="1462619" y="396610"/>
                      <a:pt x="1459973" y="365390"/>
                      <a:pt x="1481140" y="492919"/>
                    </a:cubicBezTo>
                    <a:cubicBezTo>
                      <a:pt x="1464207" y="614627"/>
                      <a:pt x="1458385" y="591079"/>
                      <a:pt x="1413671" y="655637"/>
                    </a:cubicBezTo>
                    <a:cubicBezTo>
                      <a:pt x="1327946" y="717020"/>
                      <a:pt x="1293021" y="728398"/>
                      <a:pt x="1223171" y="739775"/>
                    </a:cubicBezTo>
                    <a:lnTo>
                      <a:pt x="939221" y="744728"/>
                    </a:lnTo>
                    <a:lnTo>
                      <a:pt x="939802" y="747682"/>
                    </a:lnTo>
                    <a:lnTo>
                      <a:pt x="788927" y="747349"/>
                    </a:lnTo>
                    <a:lnTo>
                      <a:pt x="677071" y="749300"/>
                    </a:lnTo>
                    <a:cubicBezTo>
                      <a:pt x="677077" y="748567"/>
                      <a:pt x="677084" y="747835"/>
                      <a:pt x="677090" y="747102"/>
                    </a:cubicBezTo>
                    <a:lnTo>
                      <a:pt x="90700" y="745808"/>
                    </a:lnTo>
                    <a:cubicBezTo>
                      <a:pt x="40608" y="745808"/>
                      <a:pt x="0" y="705200"/>
                      <a:pt x="0" y="655108"/>
                    </a:cubicBezTo>
                    <a:lnTo>
                      <a:pt x="0" y="98508"/>
                    </a:lnTo>
                    <a:cubicBezTo>
                      <a:pt x="0" y="48416"/>
                      <a:pt x="40608" y="7808"/>
                      <a:pt x="90700" y="7808"/>
                    </a:cubicBezTo>
                    <a:lnTo>
                      <a:pt x="683404" y="5215"/>
                    </a:lnTo>
                    <a:lnTo>
                      <a:pt x="683421" y="3175"/>
                    </a:lnTo>
                    <a:close/>
                  </a:path>
                </a:pathLst>
              </a:custGeom>
              <a:gradFill>
                <a:gsLst>
                  <a:gs pos="0">
                    <a:srgbClr val="B95011"/>
                  </a:gs>
                  <a:gs pos="50000">
                    <a:srgbClr val="E5640A"/>
                  </a:gs>
                  <a:gs pos="100000">
                    <a:srgbClr val="F56C09"/>
                  </a:gs>
                </a:gsLst>
                <a:lin ang="8100000" scaled="1"/>
              </a:gradFill>
              <a:ln>
                <a:noFill/>
              </a:ln>
              <a:effectLst>
                <a:innerShdw blurRad="139700" dist="50800">
                  <a:srgbClr val="B95011">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8" name="矩形 47">
              <a:extLst>
                <a:ext uri="{FF2B5EF4-FFF2-40B4-BE49-F238E27FC236}">
                  <a16:creationId xmlns:a16="http://schemas.microsoft.com/office/drawing/2014/main" id="{27B8CFA3-327F-4E93-8D49-4D768CE0CF1D}"/>
                </a:ext>
              </a:extLst>
            </p:cNvPr>
            <p:cNvSpPr/>
            <p:nvPr/>
          </p:nvSpPr>
          <p:spPr>
            <a:xfrm>
              <a:off x="2743393" y="2218317"/>
              <a:ext cx="707245" cy="76944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4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lgerian" pitchFamily="82" charset="0"/>
                  <a:ea typeface="DFPLiKingHei-XB" pitchFamily="34" charset="-120"/>
                  <a:cs typeface="+mn-cs"/>
                </a:rPr>
                <a:t>IV</a:t>
              </a:r>
              <a:endParaRPr kumimoji="0" lang="en-US" altLang="zh-TW"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lgerian" pitchFamily="82" charset="0"/>
                <a:ea typeface="DFPLiKingHei-XB" pitchFamily="34" charset="-120"/>
                <a:cs typeface="+mn-cs"/>
              </a:endParaRPr>
            </a:p>
          </p:txBody>
        </p:sp>
      </p:grpSp>
    </p:spTree>
    <p:extLst>
      <p:ext uri="{BB962C8B-B14F-4D97-AF65-F5344CB8AC3E}">
        <p14:creationId xmlns:p14="http://schemas.microsoft.com/office/powerpoint/2010/main" val="210788379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64</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37" name="群組 36"/>
          <p:cNvGrpSpPr/>
          <p:nvPr/>
        </p:nvGrpSpPr>
        <p:grpSpPr>
          <a:xfrm>
            <a:off x="0" y="1440000"/>
            <a:ext cx="9144000" cy="3192999"/>
            <a:chOff x="0" y="1440000"/>
            <a:chExt cx="9144000" cy="3192999"/>
          </a:xfrm>
        </p:grpSpPr>
        <p:sp>
          <p:nvSpPr>
            <p:cNvPr id="38" name="矩形 37"/>
            <p:cNvSpPr>
              <a:spLocks/>
            </p:cNvSpPr>
            <p:nvPr/>
          </p:nvSpPr>
          <p:spPr>
            <a:xfrm>
              <a:off x="0" y="2160000"/>
              <a:ext cx="2880000" cy="2160000"/>
            </a:xfrm>
            <a:prstGeom prst="rect">
              <a:avLst/>
            </a:prstGeom>
            <a:gradFill flip="none" rotWithShape="1">
              <a:gsLst>
                <a:gs pos="0">
                  <a:schemeClr val="bg1"/>
                </a:gs>
                <a:gs pos="50000">
                  <a:schemeClr val="accent5">
                    <a:lumMod val="60000"/>
                    <a:lumOff val="40000"/>
                  </a:schemeClr>
                </a:gs>
                <a:gs pos="100000">
                  <a:schemeClr val="accent5">
                    <a:lumMod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39" name="矩形 38"/>
            <p:cNvSpPr>
              <a:spLocks/>
            </p:cNvSpPr>
            <p:nvPr/>
          </p:nvSpPr>
          <p:spPr>
            <a:xfrm>
              <a:off x="6264000" y="2160000"/>
              <a:ext cx="2880000" cy="2160000"/>
            </a:xfrm>
            <a:prstGeom prst="rect">
              <a:avLst/>
            </a:prstGeom>
            <a:gradFill flip="none" rotWithShape="1">
              <a:gsLst>
                <a:gs pos="0">
                  <a:schemeClr val="bg1"/>
                </a:gs>
                <a:gs pos="50000">
                  <a:schemeClr val="accent4">
                    <a:lumMod val="60000"/>
                    <a:lumOff val="40000"/>
                  </a:schemeClr>
                </a:gs>
                <a:gs pos="100000">
                  <a:schemeClr val="accent4">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40" name="圖片 3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4000" y="1440000"/>
              <a:ext cx="2908213" cy="2700000"/>
            </a:xfrm>
            <a:prstGeom prst="rect">
              <a:avLst/>
            </a:prstGeom>
          </p:spPr>
        </p:pic>
        <p:sp>
          <p:nvSpPr>
            <p:cNvPr id="41" name="文字方塊 40"/>
            <p:cNvSpPr txBox="1"/>
            <p:nvPr/>
          </p:nvSpPr>
          <p:spPr>
            <a:xfrm>
              <a:off x="2948030" y="3960000"/>
              <a:ext cx="3060152" cy="523220"/>
            </a:xfrm>
            <a:prstGeom prst="rect">
              <a:avLst/>
            </a:prstGeom>
            <a:noFill/>
          </p:spPr>
          <p:txBody>
            <a:bodyPr wrap="square" rtlCol="0">
              <a:spAutoFit/>
            </a:bodyPr>
            <a:lstStyle/>
            <a:p>
              <a:pPr algn="ctr"/>
              <a:r>
                <a:rPr lang="zh-TW" altLang="en-US" sz="2800" b="1" dirty="0" smtClean="0">
                  <a:solidFill>
                    <a:srgbClr val="0070C0"/>
                  </a:solidFill>
                  <a:effectLst>
                    <a:outerShdw blurRad="38100" dist="38100" dir="2700000" algn="tl">
                      <a:srgbClr val="000000">
                        <a:alpha val="43137"/>
                      </a:srgbClr>
                    </a:outerShdw>
                  </a:effectLst>
                  <a:latin typeface="微軟正黑體" pitchFamily="34" charset="-120"/>
                  <a:ea typeface="微軟正黑體" pitchFamily="34" charset="-120"/>
                </a:rPr>
                <a:t>台灣電力工會</a:t>
              </a:r>
              <a:endParaRPr lang="zh-TW" altLang="en-US" sz="2800" b="1" dirty="0">
                <a:solidFill>
                  <a:srgbClr val="0070C0"/>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
          <p:nvSpPr>
            <p:cNvPr id="42" name="文字方塊 41"/>
            <p:cNvSpPr txBox="1"/>
            <p:nvPr/>
          </p:nvSpPr>
          <p:spPr>
            <a:xfrm>
              <a:off x="2948030" y="4356000"/>
              <a:ext cx="3060152" cy="276999"/>
            </a:xfrm>
            <a:prstGeom prst="rect">
              <a:avLst/>
            </a:prstGeom>
            <a:noFill/>
          </p:spPr>
          <p:txBody>
            <a:bodyPr wrap="square" rtlCol="0">
              <a:spAutoFit/>
            </a:bodyPr>
            <a:lstStyle/>
            <a:p>
              <a:pPr algn="ctr"/>
              <a:r>
                <a:rPr lang="en-US" altLang="zh-TW" sz="1200" b="1"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Taiwan Power Labor Union</a:t>
              </a:r>
              <a:endParaRPr lang="zh-TW" altLang="en-US" sz="1200" b="1" dirty="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endParaRPr>
            </a:p>
          </p:txBody>
        </p:sp>
      </p:grpSp>
      <p:sp>
        <p:nvSpPr>
          <p:cNvPr id="43" name="文字方塊 13"/>
          <p:cNvSpPr txBox="1">
            <a:spLocks noChangeArrowheads="1"/>
          </p:cNvSpPr>
          <p:nvPr/>
        </p:nvSpPr>
        <p:spPr bwMode="auto">
          <a:xfrm>
            <a:off x="0" y="4680000"/>
            <a:ext cx="9144000" cy="1754326"/>
          </a:xfrm>
          <a:prstGeom prst="rect">
            <a:avLst/>
          </a:prstGeom>
          <a:noFill/>
          <a:ln>
            <a:noFill/>
          </a:ln>
          <a:effectLst>
            <a:outerShdw blurRad="50800" dist="38100" dir="2700000" algn="tl" rotWithShape="0">
              <a:prstClr val="black">
                <a:alpha val="40000"/>
              </a:prstClr>
            </a:outerShdw>
          </a:effec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charset="-120"/>
              </a:defRPr>
            </a:lvl9pPr>
          </a:lstStyle>
          <a:p>
            <a:pPr algn="ctr">
              <a:lnSpc>
                <a:spcPct val="100000"/>
              </a:lnSpc>
              <a:spcBef>
                <a:spcPts val="1800"/>
              </a:spcBef>
              <a:buFont typeface="Arial" panose="020B0604020202020204" pitchFamily="34" charset="0"/>
              <a:buNone/>
            </a:pPr>
            <a:r>
              <a:rPr lang="zh-TW" altLang="en-US" sz="5400" b="1" dirty="0" smtClean="0">
                <a:solidFill>
                  <a:srgbClr val="00B0F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報告結束</a:t>
            </a:r>
            <a:endParaRPr lang="en-US" altLang="zh-TW" sz="5400" b="1" dirty="0" smtClean="0">
              <a:solidFill>
                <a:srgbClr val="00B0F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lgn="ctr">
              <a:lnSpc>
                <a:spcPct val="100000"/>
              </a:lnSpc>
              <a:spcBef>
                <a:spcPts val="0"/>
              </a:spcBef>
              <a:buFont typeface="Arial" panose="020B0604020202020204" pitchFamily="34" charset="0"/>
              <a:buNone/>
            </a:pPr>
            <a:r>
              <a:rPr lang="zh-TW" altLang="en-US" sz="5400" b="1" dirty="0">
                <a:solidFill>
                  <a:srgbClr val="00B0F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敬請指教</a:t>
            </a:r>
          </a:p>
        </p:txBody>
      </p:sp>
      <p:grpSp>
        <p:nvGrpSpPr>
          <p:cNvPr id="44" name="群組 43"/>
          <p:cNvGrpSpPr>
            <a:grpSpLocks noChangeAspect="1"/>
          </p:cNvGrpSpPr>
          <p:nvPr/>
        </p:nvGrpSpPr>
        <p:grpSpPr>
          <a:xfrm>
            <a:off x="7596338" y="6193839"/>
            <a:ext cx="1246155" cy="360000"/>
            <a:chOff x="242284" y="5394695"/>
            <a:chExt cx="4285714" cy="1238095"/>
          </a:xfrm>
        </p:grpSpPr>
        <p:pic>
          <p:nvPicPr>
            <p:cNvPr id="45" name="圖片 4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46" name="圖片 4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Tree>
    <p:extLst>
      <p:ext uri="{BB962C8B-B14F-4D97-AF65-F5344CB8AC3E}">
        <p14:creationId xmlns:p14="http://schemas.microsoft.com/office/powerpoint/2010/main" val="1222326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theme/theme1.xml><?xml version="1.0" encoding="utf-8"?>
<a:theme xmlns:a="http://schemas.openxmlformats.org/drawingml/2006/main" name="3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37091</TotalTime>
  <Words>5284</Words>
  <Application>Microsoft Office PowerPoint</Application>
  <PresentationFormat>如螢幕大小 (4:3)</PresentationFormat>
  <Paragraphs>661</Paragraphs>
  <Slides>64</Slides>
  <Notes>64</Notes>
  <HiddenSlides>0</HiddenSlides>
  <MMClips>0</MMClips>
  <ScaleCrop>false</ScaleCrop>
  <HeadingPairs>
    <vt:vector size="6" baseType="variant">
      <vt:variant>
        <vt:lpstr>使用字型</vt:lpstr>
      </vt:variant>
      <vt:variant>
        <vt:i4>12</vt:i4>
      </vt:variant>
      <vt:variant>
        <vt:lpstr>佈景主題</vt:lpstr>
      </vt:variant>
      <vt:variant>
        <vt:i4>3</vt:i4>
      </vt:variant>
      <vt:variant>
        <vt:lpstr>投影片標題</vt:lpstr>
      </vt:variant>
      <vt:variant>
        <vt:i4>64</vt:i4>
      </vt:variant>
    </vt:vector>
  </HeadingPairs>
  <TitlesOfParts>
    <vt:vector size="79" baseType="lpstr">
      <vt:lpstr>Aharoni</vt:lpstr>
      <vt:lpstr>DFPLiKingHei-XB</vt:lpstr>
      <vt:lpstr>SimSun</vt:lpstr>
      <vt:lpstr>SimSun</vt:lpstr>
      <vt:lpstr>微軟正黑體</vt:lpstr>
      <vt:lpstr>新細明體</vt:lpstr>
      <vt:lpstr>標楷體</vt:lpstr>
      <vt:lpstr>Algerian</vt:lpstr>
      <vt:lpstr>Arial</vt:lpstr>
      <vt:lpstr>Calibri</vt:lpstr>
      <vt:lpstr>Cooper Black</vt:lpstr>
      <vt:lpstr>Wingdings</vt:lpstr>
      <vt:lpstr>3_Office 佈景主題</vt:lpstr>
      <vt:lpstr>2_Office 佈景主題</vt:lpstr>
      <vt:lpstr>4_Office 佈景主題</vt:lpstr>
      <vt:lpstr>     職場霸凌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初探 電業自由化及 電業法修正 可能走向</dc:title>
  <dc:creator>李思佳</dc:creator>
  <cp:lastModifiedBy>user</cp:lastModifiedBy>
  <cp:revision>2085</cp:revision>
  <cp:lastPrinted>2017-10-18T04:05:12Z</cp:lastPrinted>
  <dcterms:created xsi:type="dcterms:W3CDTF">2016-01-20T02:54:00Z</dcterms:created>
  <dcterms:modified xsi:type="dcterms:W3CDTF">2019-08-14T07:58:15Z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2052-10.1.0.5850</vt:lpwstr>
  </property>
</Properties>
</file>