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8139" r:id="rId1"/>
    <p:sldMasterId id="2147488157" r:id="rId2"/>
    <p:sldMasterId id="2147488170" r:id="rId3"/>
    <p:sldMasterId id="2147488190" r:id="rId4"/>
    <p:sldMasterId id="2147488205" r:id="rId5"/>
  </p:sldMasterIdLst>
  <p:notesMasterIdLst>
    <p:notesMasterId r:id="rId50"/>
  </p:notesMasterIdLst>
  <p:handoutMasterIdLst>
    <p:handoutMasterId r:id="rId51"/>
  </p:handoutMasterIdLst>
  <p:sldIdLst>
    <p:sldId id="855" r:id="rId6"/>
    <p:sldId id="854" r:id="rId7"/>
    <p:sldId id="856" r:id="rId8"/>
    <p:sldId id="857" r:id="rId9"/>
    <p:sldId id="858" r:id="rId10"/>
    <p:sldId id="860" r:id="rId11"/>
    <p:sldId id="861" r:id="rId12"/>
    <p:sldId id="862" r:id="rId13"/>
    <p:sldId id="863" r:id="rId14"/>
    <p:sldId id="864" r:id="rId15"/>
    <p:sldId id="865" r:id="rId16"/>
    <p:sldId id="866" r:id="rId17"/>
    <p:sldId id="870" r:id="rId18"/>
    <p:sldId id="869" r:id="rId19"/>
    <p:sldId id="871" r:id="rId20"/>
    <p:sldId id="872" r:id="rId21"/>
    <p:sldId id="874" r:id="rId22"/>
    <p:sldId id="873" r:id="rId23"/>
    <p:sldId id="875" r:id="rId24"/>
    <p:sldId id="877" r:id="rId25"/>
    <p:sldId id="876" r:id="rId26"/>
    <p:sldId id="878" r:id="rId27"/>
    <p:sldId id="879" r:id="rId28"/>
    <p:sldId id="933" r:id="rId29"/>
    <p:sldId id="881" r:id="rId30"/>
    <p:sldId id="885" r:id="rId31"/>
    <p:sldId id="906" r:id="rId32"/>
    <p:sldId id="929" r:id="rId33"/>
    <p:sldId id="916" r:id="rId34"/>
    <p:sldId id="930" r:id="rId35"/>
    <p:sldId id="927" r:id="rId36"/>
    <p:sldId id="915" r:id="rId37"/>
    <p:sldId id="919" r:id="rId38"/>
    <p:sldId id="920" r:id="rId39"/>
    <p:sldId id="921" r:id="rId40"/>
    <p:sldId id="922" r:id="rId41"/>
    <p:sldId id="923" r:id="rId42"/>
    <p:sldId id="899" r:id="rId43"/>
    <p:sldId id="900" r:id="rId44"/>
    <p:sldId id="928" r:id="rId45"/>
    <p:sldId id="901" r:id="rId46"/>
    <p:sldId id="902" r:id="rId47"/>
    <p:sldId id="903" r:id="rId48"/>
    <p:sldId id="904" r:id="rId49"/>
  </p:sldIdLst>
  <p:sldSz cx="12192000" cy="6858000"/>
  <p:notesSz cx="7099300" cy="10234613"/>
  <p:defaultTextStyle>
    <a:defPPr>
      <a:defRPr lang="zh-TW"/>
    </a:defPPr>
    <a:lvl1pPr algn="l" rtl="0" eaLnBrk="0" fontAlgn="base" hangingPunct="0">
      <a:spcBef>
        <a:spcPct val="0"/>
      </a:spcBef>
      <a:spcAft>
        <a:spcPct val="0"/>
      </a:spcAft>
      <a:defRPr kumimoji="1" sz="2400" kern="1200">
        <a:solidFill>
          <a:srgbClr val="FF0033"/>
        </a:solidFill>
        <a:latin typeface="Times New Roman" panose="02020603050405020304" pitchFamily="18" charset="0"/>
        <a:ea typeface="新細明體" panose="02020500000000000000" pitchFamily="18" charset="-120"/>
        <a:cs typeface="+mn-cs"/>
      </a:defRPr>
    </a:lvl1pPr>
    <a:lvl2pPr marL="457200" algn="l" rtl="0" eaLnBrk="0" fontAlgn="base" hangingPunct="0">
      <a:spcBef>
        <a:spcPct val="0"/>
      </a:spcBef>
      <a:spcAft>
        <a:spcPct val="0"/>
      </a:spcAft>
      <a:defRPr kumimoji="1" sz="2400" kern="1200">
        <a:solidFill>
          <a:srgbClr val="FF0033"/>
        </a:solidFill>
        <a:latin typeface="Times New Roman" panose="02020603050405020304" pitchFamily="18" charset="0"/>
        <a:ea typeface="新細明體" panose="02020500000000000000" pitchFamily="18" charset="-120"/>
        <a:cs typeface="+mn-cs"/>
      </a:defRPr>
    </a:lvl2pPr>
    <a:lvl3pPr marL="914400" algn="l" rtl="0" eaLnBrk="0" fontAlgn="base" hangingPunct="0">
      <a:spcBef>
        <a:spcPct val="0"/>
      </a:spcBef>
      <a:spcAft>
        <a:spcPct val="0"/>
      </a:spcAft>
      <a:defRPr kumimoji="1" sz="2400" kern="1200">
        <a:solidFill>
          <a:srgbClr val="FF0033"/>
        </a:solidFill>
        <a:latin typeface="Times New Roman" panose="02020603050405020304" pitchFamily="18" charset="0"/>
        <a:ea typeface="新細明體" panose="02020500000000000000" pitchFamily="18" charset="-120"/>
        <a:cs typeface="+mn-cs"/>
      </a:defRPr>
    </a:lvl3pPr>
    <a:lvl4pPr marL="1371600" algn="l" rtl="0" eaLnBrk="0" fontAlgn="base" hangingPunct="0">
      <a:spcBef>
        <a:spcPct val="0"/>
      </a:spcBef>
      <a:spcAft>
        <a:spcPct val="0"/>
      </a:spcAft>
      <a:defRPr kumimoji="1" sz="2400" kern="1200">
        <a:solidFill>
          <a:srgbClr val="FF0033"/>
        </a:solidFill>
        <a:latin typeface="Times New Roman" panose="02020603050405020304" pitchFamily="18" charset="0"/>
        <a:ea typeface="新細明體" panose="02020500000000000000" pitchFamily="18" charset="-120"/>
        <a:cs typeface="+mn-cs"/>
      </a:defRPr>
    </a:lvl4pPr>
    <a:lvl5pPr marL="1828800" algn="l" rtl="0" eaLnBrk="0" fontAlgn="base" hangingPunct="0">
      <a:spcBef>
        <a:spcPct val="0"/>
      </a:spcBef>
      <a:spcAft>
        <a:spcPct val="0"/>
      </a:spcAft>
      <a:defRPr kumimoji="1" sz="2400" kern="1200">
        <a:solidFill>
          <a:srgbClr val="FF0033"/>
        </a:solidFill>
        <a:latin typeface="Times New Roman" panose="02020603050405020304" pitchFamily="18" charset="0"/>
        <a:ea typeface="新細明體" panose="02020500000000000000" pitchFamily="18" charset="-120"/>
        <a:cs typeface="+mn-cs"/>
      </a:defRPr>
    </a:lvl5pPr>
    <a:lvl6pPr marL="2286000" algn="l" defTabSz="914400" rtl="0" eaLnBrk="1" latinLnBrk="0" hangingPunct="1">
      <a:defRPr kumimoji="1" sz="2400" kern="1200">
        <a:solidFill>
          <a:srgbClr val="FF0033"/>
        </a:solidFill>
        <a:latin typeface="Times New Roman" panose="02020603050405020304" pitchFamily="18" charset="0"/>
        <a:ea typeface="新細明體" panose="02020500000000000000" pitchFamily="18" charset="-120"/>
        <a:cs typeface="+mn-cs"/>
      </a:defRPr>
    </a:lvl6pPr>
    <a:lvl7pPr marL="2743200" algn="l" defTabSz="914400" rtl="0" eaLnBrk="1" latinLnBrk="0" hangingPunct="1">
      <a:defRPr kumimoji="1" sz="2400" kern="1200">
        <a:solidFill>
          <a:srgbClr val="FF0033"/>
        </a:solidFill>
        <a:latin typeface="Times New Roman" panose="02020603050405020304" pitchFamily="18" charset="0"/>
        <a:ea typeface="新細明體" panose="02020500000000000000" pitchFamily="18" charset="-120"/>
        <a:cs typeface="+mn-cs"/>
      </a:defRPr>
    </a:lvl7pPr>
    <a:lvl8pPr marL="3200400" algn="l" defTabSz="914400" rtl="0" eaLnBrk="1" latinLnBrk="0" hangingPunct="1">
      <a:defRPr kumimoji="1" sz="2400" kern="1200">
        <a:solidFill>
          <a:srgbClr val="FF0033"/>
        </a:solidFill>
        <a:latin typeface="Times New Roman" panose="02020603050405020304" pitchFamily="18" charset="0"/>
        <a:ea typeface="新細明體" panose="02020500000000000000" pitchFamily="18" charset="-120"/>
        <a:cs typeface="+mn-cs"/>
      </a:defRPr>
    </a:lvl8pPr>
    <a:lvl9pPr marL="3657600" algn="l" defTabSz="914400" rtl="0" eaLnBrk="1" latinLnBrk="0" hangingPunct="1">
      <a:defRPr kumimoji="1" sz="2400" kern="1200">
        <a:solidFill>
          <a:srgbClr val="FF0033"/>
        </a:solidFill>
        <a:latin typeface="Times New Roman" panose="02020603050405020304" pitchFamily="18" charset="0"/>
        <a:ea typeface="新細明體" panose="02020500000000000000" pitchFamily="18" charset="-120"/>
        <a:cs typeface="+mn-cs"/>
      </a:defRPr>
    </a:lvl9pPr>
  </p:defaultTextStyle>
  <p:extLst>
    <p:ext uri="{EFAFB233-063F-42B5-8137-9DF3F51BA10A}">
      <p15:sldGuideLst xmlns:p15="http://schemas.microsoft.com/office/powerpoint/2012/main" xmlns="">
        <p15:guide id="1" orient="horz" pos="981" userDrawn="1">
          <p15:clr>
            <a:srgbClr val="A4A3A4"/>
          </p15:clr>
        </p15:guide>
        <p15:guide id="2" pos="4169" userDrawn="1">
          <p15:clr>
            <a:srgbClr val="A4A3A4"/>
          </p15:clr>
        </p15:guide>
      </p15:sldGuideLst>
    </p:ext>
    <p:ext uri="{2D200454-40CA-4A62-9FC3-DE9A4176ACB9}">
      <p15:notesGuideLst xmlns:p15="http://schemas.microsoft.com/office/powerpoint/2012/main" xmlns="">
        <p15:guide id="1" orient="horz" pos="2504" userDrawn="1">
          <p15:clr>
            <a:srgbClr val="A4A3A4"/>
          </p15:clr>
        </p15:guide>
        <p15:guide id="2" pos="2905" userDrawn="1">
          <p15:clr>
            <a:srgbClr val="A4A3A4"/>
          </p15:clr>
        </p15:guide>
        <p15:guide id="3" orient="horz" pos="2491" userDrawn="1">
          <p15:clr>
            <a:srgbClr val="A4A3A4"/>
          </p15:clr>
        </p15:guide>
        <p15:guide id="4" orient="horz" pos="2488" userDrawn="1">
          <p15:clr>
            <a:srgbClr val="A4A3A4"/>
          </p15:clr>
        </p15:guide>
        <p15:guide id="5" orient="horz" pos="2474" userDrawn="1">
          <p15:clr>
            <a:srgbClr val="A4A3A4"/>
          </p15:clr>
        </p15:guide>
        <p15:guide id="6" pos="2901" userDrawn="1">
          <p15:clr>
            <a:srgbClr val="A4A3A4"/>
          </p15:clr>
        </p15:guide>
        <p15:guide id="7" orient="horz" pos="2521" userDrawn="1">
          <p15:clr>
            <a:srgbClr val="A4A3A4"/>
          </p15:clr>
        </p15:guide>
        <p15:guide id="8" orient="horz" pos="2507" userDrawn="1">
          <p15:clr>
            <a:srgbClr val="A4A3A4"/>
          </p15:clr>
        </p15:guide>
        <p15:guide id="9" pos="290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6C3D0"/>
    <a:srgbClr val="33CC33"/>
    <a:srgbClr val="840E62"/>
    <a:srgbClr val="3C9EB2"/>
    <a:srgbClr val="FFD13F"/>
    <a:srgbClr val="90CED8"/>
    <a:srgbClr val="FFCA21"/>
    <a:srgbClr val="7AB850"/>
    <a:srgbClr val="00B0F0"/>
    <a:srgbClr val="BDD7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中等深淺樣式 1 - 輔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中等深淺樣式 1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6D9F66E-5EB9-4882-86FB-DCBF35E3C3E4}" styleName="中等深淺樣式 4 - 輔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深色樣式 2 - 輔色 5/輔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中等深淺樣式 1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E25E649-3F16-4E02-A733-19D2CDBF48F0}" styleName="中等深淺樣式 3 - 輔色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E171933-4619-4E11-9A3F-F7608DF75F80}" styleName="中等深淺樣式 1 - 輔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中等深淺樣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A488322-F2BA-4B5B-9748-0D474271808F}" styleName="中等深淺樣式 3 - 輔色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5BE263C-DBD7-4A20-BB59-AAB30ACAA65A}" styleName="中等深淺樣式 3 - 輔色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4B1156A-380E-4F78-BDF5-A606A8083BF9}" styleName="中等深淺樣式 4 - 輔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660B408-B3CF-4A94-85FC-2B1E0A45F4A2}" styleName="深色樣式 2 - 輔色 1/輔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4C1A8A3-306A-4EB7-A6B1-4F7E0EB9C5D6}" styleName="中等深淺樣式 3 - 輔色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5758FB7-9AC5-4552-8A53-C91805E547FA}" styleName="佈景主題樣式 1 - 輔色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A111915-BE36-4E01-A7E5-04B1672EAD32}" styleName="淺色樣式 2 - 輔色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佈景主題樣式 1 - 輔色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FD0F851-EC5A-4D38-B0AD-8093EC10F338}" styleName="淺色樣式 1 - 輔色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549" autoAdjust="0"/>
    <p:restoredTop sz="68199" autoAdjust="0"/>
  </p:normalViewPr>
  <p:slideViewPr>
    <p:cSldViewPr>
      <p:cViewPr>
        <p:scale>
          <a:sx n="66" d="100"/>
          <a:sy n="66" d="100"/>
        </p:scale>
        <p:origin x="-1104" y="-72"/>
      </p:cViewPr>
      <p:guideLst>
        <p:guide orient="horz" pos="981"/>
        <p:guide pos="4169"/>
      </p:guideLst>
    </p:cSldViewPr>
  </p:slideViewPr>
  <p:outlineViewPr>
    <p:cViewPr>
      <p:scale>
        <a:sx n="25" d="100"/>
        <a:sy n="25"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p:cViewPr varScale="1">
        <p:scale>
          <a:sx n="46" d="100"/>
          <a:sy n="46" d="100"/>
        </p:scale>
        <p:origin x="2696" y="32"/>
      </p:cViewPr>
      <p:guideLst>
        <p:guide orient="horz" pos="2504"/>
        <p:guide orient="horz" pos="2491"/>
        <p:guide orient="horz" pos="2488"/>
        <p:guide orient="horz" pos="2474"/>
        <p:guide orient="horz" pos="2521"/>
        <p:guide orient="horz" pos="2507"/>
        <p:guide pos="2905"/>
        <p:guide pos="2901"/>
        <p:guide pos="290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package" Target="../embeddings/Microsoft_Excel____1.xlsx"/><Relationship Id="rId1" Type="http://schemas.openxmlformats.org/officeDocument/2006/relationships/themeOverride" Target="../theme/themeOverride1.xml"/><Relationship Id="rId4"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工作表1!$C$2</c:f>
              <c:strCache>
                <c:ptCount val="1"/>
                <c:pt idx="0">
                  <c:v>客戶流失率</c:v>
                </c:pt>
              </c:strCache>
            </c:strRef>
          </c:tx>
          <c:spPr>
            <a:solidFill>
              <a:schemeClr val="dk1">
                <a:tint val="88500"/>
              </a:schemeClr>
            </a:solidFill>
            <a:ln>
              <a:noFill/>
            </a:ln>
            <a:effectLst/>
          </c:spPr>
          <c:invertIfNegative val="0"/>
          <c:dPt>
            <c:idx val="3"/>
            <c:invertIfNegative val="0"/>
            <c:bubble3D val="0"/>
            <c:spPr>
              <a:solidFill>
                <a:srgbClr val="660066"/>
              </a:solidFill>
              <a:ln>
                <a:noFill/>
              </a:ln>
              <a:effectLst/>
            </c:spPr>
            <c:extLst xmlns:c16r2="http://schemas.microsoft.com/office/drawing/2015/06/chart">
              <c:ext xmlns:c16="http://schemas.microsoft.com/office/drawing/2014/chart" uri="{C3380CC4-5D6E-409C-BE32-E72D297353CC}">
                <c16:uniqueId val="{00000001-93A2-4D00-8F61-064303B08C92}"/>
              </c:ext>
            </c:extLst>
          </c:dPt>
          <c:dLbls>
            <c:dLbl>
              <c:idx val="3"/>
              <c:spPr>
                <a:noFill/>
                <a:ln>
                  <a:noFill/>
                </a:ln>
                <a:effectLst/>
              </c:spPr>
              <c:txPr>
                <a:bodyPr rot="0" spcFirstLastPara="1" vertOverflow="ellipsis" vert="horz" wrap="square" anchor="ctr" anchorCtr="1"/>
                <a:lstStyle/>
                <a:p>
                  <a:pPr>
                    <a:defRPr sz="1600" b="1" i="0" u="none" strike="noStrike" kern="1200" baseline="0">
                      <a:solidFill>
                        <a:srgbClr val="660066"/>
                      </a:solidFill>
                      <a:latin typeface="微軟正黑體" panose="020B0604030504040204" pitchFamily="34" charset="-120"/>
                      <a:ea typeface="微軟正黑體" panose="020B0604030504040204" pitchFamily="34" charset="-120"/>
                      <a:cs typeface="+mn-cs"/>
                    </a:defRPr>
                  </a:pPr>
                  <a:endParaRPr lang="zh-TW"/>
                </a:p>
              </c:txPr>
              <c:dLblPos val="outEnd"/>
              <c:showLegendKey val="0"/>
              <c:showVal val="1"/>
              <c:showCatName val="0"/>
              <c:showSerName val="0"/>
              <c:showPercent val="0"/>
              <c:showBubbleSize val="0"/>
            </c:dLbl>
            <c:dLbl>
              <c:idx val="4"/>
              <c:spPr>
                <a:noFill/>
                <a:ln>
                  <a:noFill/>
                </a:ln>
                <a:effectLst/>
              </c:spPr>
              <c:txPr>
                <a:bodyPr rot="0" spcFirstLastPara="1" vertOverflow="ellipsis" vert="horz" wrap="square" anchor="ctr" anchorCtr="1"/>
                <a:lstStyle/>
                <a:p>
                  <a:pPr>
                    <a:defRPr sz="1600" b="1" i="0" u="none" strike="noStrike" kern="1200" baseline="0">
                      <a:solidFill>
                        <a:srgbClr val="C00000"/>
                      </a:solidFill>
                      <a:latin typeface="微軟正黑體" panose="020B0604030504040204" pitchFamily="34" charset="-120"/>
                      <a:ea typeface="微軟正黑體" panose="020B0604030504040204" pitchFamily="34" charset="-120"/>
                      <a:cs typeface="+mn-cs"/>
                    </a:defRPr>
                  </a:pPr>
                  <a:endParaRPr lang="zh-TW"/>
                </a:p>
              </c:txPr>
              <c:dLblPos val="outEnd"/>
              <c:showLegendKey val="0"/>
              <c:showVal val="1"/>
              <c:showCatName val="0"/>
              <c:showSerName val="0"/>
              <c:showPercent val="0"/>
              <c:showBubbleSize val="0"/>
            </c:dLbl>
            <c:dLbl>
              <c:idx val="5"/>
              <c:spPr>
                <a:noFill/>
                <a:ln>
                  <a:noFill/>
                </a:ln>
                <a:effectLst/>
              </c:spPr>
              <c:txPr>
                <a:bodyPr rot="0" spcFirstLastPara="1" vertOverflow="ellipsis" vert="horz" wrap="square" anchor="ctr" anchorCtr="1"/>
                <a:lstStyle/>
                <a:p>
                  <a:pPr>
                    <a:defRPr sz="1600" b="1" i="0" u="none" strike="noStrike" kern="1200" baseline="0">
                      <a:solidFill>
                        <a:srgbClr val="C00000"/>
                      </a:solidFill>
                      <a:latin typeface="微軟正黑體" panose="020B0604030504040204" pitchFamily="34" charset="-120"/>
                      <a:ea typeface="微軟正黑體" panose="020B0604030504040204" pitchFamily="34" charset="-120"/>
                      <a:cs typeface="+mn-cs"/>
                    </a:defRPr>
                  </a:pPr>
                  <a:endParaRPr lang="zh-TW"/>
                </a:p>
              </c:txPr>
              <c:dLblPos val="outEnd"/>
              <c:showLegendKey val="0"/>
              <c:showVal val="1"/>
              <c:showCatName val="0"/>
              <c:showSerName val="0"/>
              <c:showPercent val="0"/>
              <c:showBubbleSize val="0"/>
            </c:dLbl>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微軟正黑體" panose="020B0604030504040204" pitchFamily="34" charset="-120"/>
                    <a:ea typeface="微軟正黑體" panose="020B0604030504040204" pitchFamily="34" charset="-120"/>
                    <a:cs typeface="+mn-cs"/>
                  </a:defRPr>
                </a:pPr>
                <a:endParaRPr lang="zh-TW"/>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工作表1!$B$3:$B$8</c:f>
              <c:strCache>
                <c:ptCount val="6"/>
                <c:pt idx="0">
                  <c:v>九州電力</c:v>
                </c:pt>
                <c:pt idx="1">
                  <c:v>中部電力</c:v>
                </c:pt>
                <c:pt idx="2">
                  <c:v>北海道電力</c:v>
                </c:pt>
                <c:pt idx="3">
                  <c:v>全國平均</c:v>
                </c:pt>
                <c:pt idx="4">
                  <c:v>關西電力</c:v>
                </c:pt>
                <c:pt idx="5">
                  <c:v>東京電力</c:v>
                </c:pt>
              </c:strCache>
            </c:strRef>
          </c:cat>
          <c:val>
            <c:numRef>
              <c:f>工作表1!$C$3:$C$8</c:f>
              <c:numCache>
                <c:formatCode>0.0%</c:formatCode>
                <c:ptCount val="6"/>
                <c:pt idx="0">
                  <c:v>4.9000000000000037E-2</c:v>
                </c:pt>
                <c:pt idx="1">
                  <c:v>6.0000000000000032E-2</c:v>
                </c:pt>
                <c:pt idx="2">
                  <c:v>7.8000000000000014E-2</c:v>
                </c:pt>
                <c:pt idx="3">
                  <c:v>8.0000000000000043E-2</c:v>
                </c:pt>
                <c:pt idx="4">
                  <c:v>0.11</c:v>
                </c:pt>
                <c:pt idx="5">
                  <c:v>0.12300000000000005</c:v>
                </c:pt>
              </c:numCache>
            </c:numRef>
          </c:val>
          <c:extLst xmlns:c16r2="http://schemas.microsoft.com/office/drawing/2015/06/chart">
            <c:ext xmlns:c16="http://schemas.microsoft.com/office/drawing/2014/chart" uri="{C3380CC4-5D6E-409C-BE32-E72D297353CC}">
              <c16:uniqueId val="{00000004-93A2-4D00-8F61-064303B08C92}"/>
            </c:ext>
          </c:extLst>
        </c:ser>
        <c:dLbls>
          <c:showLegendKey val="0"/>
          <c:showVal val="1"/>
          <c:showCatName val="0"/>
          <c:showSerName val="0"/>
          <c:showPercent val="0"/>
          <c:showBubbleSize val="0"/>
        </c:dLbls>
        <c:gapWidth val="92"/>
        <c:axId val="117271040"/>
        <c:axId val="115684992"/>
      </c:barChart>
      <c:catAx>
        <c:axId val="1172710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微軟正黑體" panose="020B0604030504040204" pitchFamily="34" charset="-120"/>
                <a:ea typeface="微軟正黑體" panose="020B0604030504040204" pitchFamily="34" charset="-120"/>
                <a:cs typeface="+mn-cs"/>
              </a:defRPr>
            </a:pPr>
            <a:endParaRPr lang="zh-TW"/>
          </a:p>
        </c:txPr>
        <c:crossAx val="115684992"/>
        <c:crosses val="autoZero"/>
        <c:auto val="1"/>
        <c:lblAlgn val="ctr"/>
        <c:lblOffset val="100"/>
        <c:noMultiLvlLbl val="0"/>
      </c:catAx>
      <c:valAx>
        <c:axId val="115684992"/>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微軟正黑體" panose="020B0604030504040204" pitchFamily="34" charset="-120"/>
                <a:ea typeface="微軟正黑體" panose="020B0604030504040204" pitchFamily="34" charset="-120"/>
                <a:cs typeface="+mn-cs"/>
              </a:defRPr>
            </a:pPr>
            <a:endParaRPr lang="zh-TW"/>
          </a:p>
        </c:txPr>
        <c:crossAx val="11727104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b="1">
          <a:solidFill>
            <a:sysClr val="windowText" lastClr="000000"/>
          </a:solidFill>
          <a:latin typeface="微軟正黑體" panose="020B0604030504040204" pitchFamily="34" charset="-120"/>
          <a:ea typeface="微軟正黑體" panose="020B0604030504040204" pitchFamily="34" charset="-120"/>
        </a:defRPr>
      </a:pPr>
      <a:endParaRPr lang="zh-TW"/>
    </a:p>
  </c:txPr>
  <c:externalData r:id="rId2">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401314-3D81-4FD9-9DB6-B3BDD89930ED}"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zh-TW" altLang="en-US"/>
        </a:p>
      </dgm:t>
    </dgm:pt>
    <dgm:pt modelId="{161209D4-3845-4F97-9C1B-F792F4AB7D65}">
      <dgm:prSet phldrT="[文字]"/>
      <dgm:spPr>
        <a:xfrm>
          <a:off x="2941424" y="1752548"/>
          <a:ext cx="1250410" cy="1250410"/>
        </a:xfrm>
        <a:prstGeom prst="ellipse">
          <a:avLst/>
        </a:prstGeom>
        <a:solidFill>
          <a:srgbClr val="FC542C"/>
        </a:solidFill>
        <a:ln w="28575" cap="flat" cmpd="sng" algn="ctr">
          <a:solidFill>
            <a:sysClr val="window" lastClr="FFFFFF"/>
          </a:solidFill>
          <a:prstDash val="solid"/>
          <a:miter lim="800000"/>
        </a:ln>
        <a:effectLst>
          <a:outerShdw blurRad="63500" sx="102000" sy="102000" algn="ctr" rotWithShape="0">
            <a:prstClr val="black">
              <a:alpha val="40000"/>
            </a:prstClr>
          </a:outerShdw>
        </a:effectLst>
      </dgm:spPr>
      <dgm:t>
        <a:bodyPr/>
        <a:lstStyle/>
        <a:p>
          <a:pPr>
            <a:buNone/>
          </a:pPr>
          <a:r>
            <a:rPr lang="zh-TW" altLang="en-US" b="1" dirty="0">
              <a:solidFill>
                <a:sysClr val="window" lastClr="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兼顧</a:t>
          </a:r>
        </a:p>
      </dgm:t>
    </dgm:pt>
    <dgm:pt modelId="{C31F5DD5-A823-45D5-A046-55AAEB6091D3}" type="parTrans" cxnId="{82B8D5BA-8F5E-4577-A69C-7F7EAC99C170}">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1EC7CC7E-8B99-47B7-92EA-D69F4742F9D4}" type="sibTrans" cxnId="{82B8D5BA-8F5E-4577-A69C-7F7EAC99C170}">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A5C5AC7C-DD6E-48ED-B8C0-B71C6B00FF2F}">
      <dgm:prSet phldrT="[文字]"/>
      <dgm:spPr>
        <a:xfrm>
          <a:off x="2941424" y="2624"/>
          <a:ext cx="1250410" cy="1250410"/>
        </a:xfrm>
        <a:prstGeom prst="ellipse">
          <a:avLst/>
        </a:prstGeom>
        <a:solidFill>
          <a:srgbClr val="00ACC0">
            <a:hueOff val="0"/>
            <a:satOff val="0"/>
            <a:lumOff val="0"/>
            <a:alphaOff val="0"/>
          </a:srgbClr>
        </a:solidFill>
        <a:ln w="28575" cap="flat" cmpd="sng" algn="ctr">
          <a:solidFill>
            <a:sysClr val="window" lastClr="FFFFFF"/>
          </a:solidFill>
          <a:prstDash val="solid"/>
          <a:miter lim="800000"/>
        </a:ln>
        <a:effectLst>
          <a:outerShdw blurRad="63500" sx="102000" sy="102000" algn="ctr" rotWithShape="0">
            <a:prstClr val="black">
              <a:alpha val="40000"/>
            </a:prstClr>
          </a:outerShdw>
        </a:effectLst>
      </dgm:spPr>
      <dgm:t>
        <a:bodyPr/>
        <a:lstStyle/>
        <a:p>
          <a:pPr>
            <a:buNone/>
          </a:pPr>
          <a:r>
            <a:rPr lang="zh-TW" altLang="en-US" b="1" dirty="0">
              <a:solidFill>
                <a:sysClr val="window" lastClr="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成本</a:t>
          </a:r>
        </a:p>
      </dgm:t>
    </dgm:pt>
    <dgm:pt modelId="{6F40A7FC-57D1-4CFD-B4C7-42A1BDC6CFA2}" type="parTrans" cxnId="{5908108B-8303-48F3-82E7-925209DE05D8}">
      <dgm:prSet/>
      <dgm:spPr>
        <a:xfrm rot="16200000">
          <a:off x="3434258" y="1297714"/>
          <a:ext cx="264742" cy="425139"/>
        </a:xfrm>
        <a:prstGeom prst="rightArrow">
          <a:avLst>
            <a:gd name="adj1" fmla="val 60000"/>
            <a:gd name="adj2" fmla="val 50000"/>
          </a:avLst>
        </a:prstGeom>
        <a:solidFill>
          <a:sysClr val="window" lastClr="FFFFFF">
            <a:lumMod val="50000"/>
          </a:sysClr>
        </a:solidFill>
        <a:ln>
          <a:noFill/>
        </a:ln>
        <a:effectLst/>
      </dgm:spPr>
      <dgm:t>
        <a:bodyPr/>
        <a:lstStyle/>
        <a:p>
          <a:pPr>
            <a:buNone/>
          </a:pPr>
          <a:endParaRPr lang="zh-TW" altLang="en-US" b="1">
            <a:solidFill>
              <a:sysClr val="window" lastClr="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dgm:t>
    </dgm:pt>
    <dgm:pt modelId="{473FFFF2-4F29-4EBA-8DAF-03F3C42E839B}" type="sibTrans" cxnId="{5908108B-8303-48F3-82E7-925209DE05D8}">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46243289-BBE3-402B-8B27-719AE0157D3E}">
      <dgm:prSet phldrT="[文字]"/>
      <dgm:spPr>
        <a:xfrm>
          <a:off x="4691348" y="1752548"/>
          <a:ext cx="1250410" cy="1250410"/>
        </a:xfrm>
        <a:prstGeom prst="ellipse">
          <a:avLst/>
        </a:prstGeom>
        <a:solidFill>
          <a:srgbClr val="00ACC0">
            <a:hueOff val="0"/>
            <a:satOff val="0"/>
            <a:lumOff val="0"/>
            <a:alphaOff val="0"/>
          </a:srgbClr>
        </a:solidFill>
        <a:ln w="28575" cap="flat" cmpd="sng" algn="ctr">
          <a:solidFill>
            <a:sysClr val="window" lastClr="FFFFFF"/>
          </a:solidFill>
          <a:prstDash val="solid"/>
          <a:miter lim="800000"/>
        </a:ln>
        <a:effectLst>
          <a:outerShdw blurRad="63500" sx="102000" sy="102000" algn="ctr" rotWithShape="0">
            <a:prstClr val="black">
              <a:alpha val="40000"/>
            </a:prstClr>
          </a:outerShdw>
        </a:effectLst>
      </dgm:spPr>
      <dgm:t>
        <a:bodyPr/>
        <a:lstStyle/>
        <a:p>
          <a:pPr>
            <a:buNone/>
          </a:pPr>
          <a:r>
            <a:rPr lang="zh-TW" altLang="en-US" b="1" dirty="0">
              <a:solidFill>
                <a:sysClr val="window" lastClr="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效率</a:t>
          </a:r>
        </a:p>
      </dgm:t>
    </dgm:pt>
    <dgm:pt modelId="{313B5396-930D-499B-9D15-40C914D48A05}" type="parTrans" cxnId="{8A933629-30F3-4C9A-839C-0938894FA43E}">
      <dgm:prSet/>
      <dgm:spPr>
        <a:xfrm>
          <a:off x="4301728" y="2165183"/>
          <a:ext cx="264742" cy="425139"/>
        </a:xfrm>
        <a:prstGeom prst="rightArrow">
          <a:avLst>
            <a:gd name="adj1" fmla="val 60000"/>
            <a:gd name="adj2" fmla="val 50000"/>
          </a:avLst>
        </a:prstGeom>
        <a:solidFill>
          <a:sysClr val="window" lastClr="FFFFFF">
            <a:lumMod val="50000"/>
          </a:sysClr>
        </a:solidFill>
        <a:ln>
          <a:noFill/>
        </a:ln>
        <a:effectLst/>
      </dgm:spPr>
      <dgm:t>
        <a:bodyPr/>
        <a:lstStyle/>
        <a:p>
          <a:pPr>
            <a:buNone/>
          </a:pPr>
          <a:endParaRPr lang="zh-TW" altLang="en-US" b="1">
            <a:solidFill>
              <a:sysClr val="window" lastClr="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dgm:t>
    </dgm:pt>
    <dgm:pt modelId="{CC4AAB90-57CD-47EC-9D41-0F3545704B09}" type="sibTrans" cxnId="{8A933629-30F3-4C9A-839C-0938894FA43E}">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0DFF397E-6A27-4AB4-901C-0C22C42BA66A}">
      <dgm:prSet phldrT="[文字]"/>
      <dgm:spPr>
        <a:xfrm>
          <a:off x="2941424" y="3502471"/>
          <a:ext cx="1250410" cy="1250410"/>
        </a:xfrm>
        <a:prstGeom prst="ellipse">
          <a:avLst/>
        </a:prstGeom>
        <a:solidFill>
          <a:srgbClr val="00ACC0">
            <a:hueOff val="0"/>
            <a:satOff val="0"/>
            <a:lumOff val="0"/>
            <a:alphaOff val="0"/>
          </a:srgbClr>
        </a:solidFill>
        <a:ln w="28575" cap="flat" cmpd="sng" algn="ctr">
          <a:solidFill>
            <a:sysClr val="window" lastClr="FFFFFF"/>
          </a:solidFill>
          <a:prstDash val="solid"/>
          <a:miter lim="800000"/>
        </a:ln>
        <a:effectLst>
          <a:outerShdw blurRad="63500" sx="102000" sy="102000" algn="ctr" rotWithShape="0">
            <a:prstClr val="black">
              <a:alpha val="40000"/>
            </a:prstClr>
          </a:outerShdw>
        </a:effectLst>
      </dgm:spPr>
      <dgm:t>
        <a:bodyPr/>
        <a:lstStyle/>
        <a:p>
          <a:pPr>
            <a:buNone/>
          </a:pPr>
          <a:r>
            <a:rPr lang="zh-TW" altLang="en-US" b="1" dirty="0">
              <a:solidFill>
                <a:sysClr val="window" lastClr="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環保</a:t>
          </a:r>
        </a:p>
      </dgm:t>
    </dgm:pt>
    <dgm:pt modelId="{3D4F0A91-0955-4958-9FAC-103A0D1DA542}" type="parTrans" cxnId="{7AB6B3EE-BF0E-44EE-8919-43AFF69F75EC}">
      <dgm:prSet/>
      <dgm:spPr>
        <a:xfrm rot="5400000">
          <a:off x="3434258" y="3032652"/>
          <a:ext cx="264742" cy="425139"/>
        </a:xfrm>
        <a:prstGeom prst="rightArrow">
          <a:avLst>
            <a:gd name="adj1" fmla="val 60000"/>
            <a:gd name="adj2" fmla="val 50000"/>
          </a:avLst>
        </a:prstGeom>
        <a:solidFill>
          <a:sysClr val="window" lastClr="FFFFFF">
            <a:lumMod val="50000"/>
          </a:sysClr>
        </a:solidFill>
        <a:ln>
          <a:noFill/>
        </a:ln>
        <a:effectLst/>
      </dgm:spPr>
      <dgm:t>
        <a:bodyPr/>
        <a:lstStyle/>
        <a:p>
          <a:pPr>
            <a:buNone/>
          </a:pPr>
          <a:endParaRPr lang="zh-TW" altLang="en-US" b="1">
            <a:solidFill>
              <a:sysClr val="window" lastClr="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dgm:t>
    </dgm:pt>
    <dgm:pt modelId="{6BB59C73-9241-40C7-9BA1-98CF6A3F4F01}" type="sibTrans" cxnId="{7AB6B3EE-BF0E-44EE-8919-43AFF69F75EC}">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5F071870-CA6A-42FD-ADEF-4FC310EDD0BA}">
      <dgm:prSet phldrT="[文字]"/>
      <dgm:spPr>
        <a:xfrm>
          <a:off x="1191501" y="1752548"/>
          <a:ext cx="1250410" cy="1250410"/>
        </a:xfrm>
        <a:prstGeom prst="ellipse">
          <a:avLst/>
        </a:prstGeom>
        <a:solidFill>
          <a:srgbClr val="00ACC0">
            <a:hueOff val="0"/>
            <a:satOff val="0"/>
            <a:lumOff val="0"/>
            <a:alphaOff val="0"/>
          </a:srgbClr>
        </a:solidFill>
        <a:ln w="28575" cap="flat" cmpd="sng" algn="ctr">
          <a:solidFill>
            <a:sysClr val="window" lastClr="FFFFFF"/>
          </a:solidFill>
          <a:prstDash val="solid"/>
          <a:miter lim="800000"/>
        </a:ln>
        <a:effectLst>
          <a:outerShdw blurRad="63500" sx="102000" sy="102000" algn="ctr" rotWithShape="0">
            <a:prstClr val="black">
              <a:alpha val="40000"/>
            </a:prstClr>
          </a:outerShdw>
        </a:effectLst>
      </dgm:spPr>
      <dgm:t>
        <a:bodyPr/>
        <a:lstStyle/>
        <a:p>
          <a:pPr>
            <a:buNone/>
          </a:pPr>
          <a:r>
            <a:rPr lang="zh-TW" altLang="en-US" b="1" dirty="0">
              <a:solidFill>
                <a:sysClr val="window" lastClr="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彈性</a:t>
          </a:r>
        </a:p>
      </dgm:t>
    </dgm:pt>
    <dgm:pt modelId="{93117019-D610-4258-BB91-91A02EBCDC2D}" type="parTrans" cxnId="{5841BDE9-DF16-4EF4-AC62-A8D032934AD3}">
      <dgm:prSet/>
      <dgm:spPr>
        <a:xfrm rot="10800000">
          <a:off x="2566789" y="2165183"/>
          <a:ext cx="264742" cy="425139"/>
        </a:xfrm>
        <a:prstGeom prst="rightArrow">
          <a:avLst>
            <a:gd name="adj1" fmla="val 60000"/>
            <a:gd name="adj2" fmla="val 50000"/>
          </a:avLst>
        </a:prstGeom>
        <a:solidFill>
          <a:sysClr val="window" lastClr="FFFFFF">
            <a:lumMod val="50000"/>
          </a:sysClr>
        </a:solidFill>
        <a:ln>
          <a:noFill/>
        </a:ln>
        <a:effectLst/>
      </dgm:spPr>
      <dgm:t>
        <a:bodyPr/>
        <a:lstStyle/>
        <a:p>
          <a:pPr>
            <a:buNone/>
          </a:pPr>
          <a:endParaRPr lang="zh-TW" altLang="en-US" b="1">
            <a:solidFill>
              <a:sysClr val="window" lastClr="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dgm:t>
    </dgm:pt>
    <dgm:pt modelId="{6065DE3A-C061-4C70-927C-CE457F31D0D4}" type="sibTrans" cxnId="{5841BDE9-DF16-4EF4-AC62-A8D032934AD3}">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68D3BDFE-4145-4618-B7D1-6803845DD8D7}" type="pres">
      <dgm:prSet presAssocID="{87401314-3D81-4FD9-9DB6-B3BDD89930ED}" presName="Name0" presStyleCnt="0">
        <dgm:presLayoutVars>
          <dgm:chMax val="1"/>
          <dgm:dir/>
          <dgm:animLvl val="ctr"/>
          <dgm:resizeHandles val="exact"/>
        </dgm:presLayoutVars>
      </dgm:prSet>
      <dgm:spPr/>
      <dgm:t>
        <a:bodyPr/>
        <a:lstStyle/>
        <a:p>
          <a:endParaRPr lang="zh-TW" altLang="en-US"/>
        </a:p>
      </dgm:t>
    </dgm:pt>
    <dgm:pt modelId="{8F2A8556-16BC-427C-9186-E8A533E6739E}" type="pres">
      <dgm:prSet presAssocID="{161209D4-3845-4F97-9C1B-F792F4AB7D65}" presName="centerShape" presStyleLbl="node0" presStyleIdx="0" presStyleCnt="1"/>
      <dgm:spPr/>
      <dgm:t>
        <a:bodyPr/>
        <a:lstStyle/>
        <a:p>
          <a:endParaRPr lang="zh-TW" altLang="en-US"/>
        </a:p>
      </dgm:t>
    </dgm:pt>
    <dgm:pt modelId="{4FA9A762-26A4-42EC-9EF5-E5399EA3F8CC}" type="pres">
      <dgm:prSet presAssocID="{6F40A7FC-57D1-4CFD-B4C7-42A1BDC6CFA2}" presName="parTrans" presStyleLbl="sibTrans2D1" presStyleIdx="0" presStyleCnt="4"/>
      <dgm:spPr/>
      <dgm:t>
        <a:bodyPr/>
        <a:lstStyle/>
        <a:p>
          <a:endParaRPr lang="zh-TW" altLang="en-US"/>
        </a:p>
      </dgm:t>
    </dgm:pt>
    <dgm:pt modelId="{760A5218-C75F-4710-BCD3-47A99C5341FB}" type="pres">
      <dgm:prSet presAssocID="{6F40A7FC-57D1-4CFD-B4C7-42A1BDC6CFA2}" presName="connectorText" presStyleLbl="sibTrans2D1" presStyleIdx="0" presStyleCnt="4"/>
      <dgm:spPr/>
      <dgm:t>
        <a:bodyPr/>
        <a:lstStyle/>
        <a:p>
          <a:endParaRPr lang="zh-TW" altLang="en-US"/>
        </a:p>
      </dgm:t>
    </dgm:pt>
    <dgm:pt modelId="{E4A889DC-8E4A-4B1C-8FBB-57B92ABE129D}" type="pres">
      <dgm:prSet presAssocID="{A5C5AC7C-DD6E-48ED-B8C0-B71C6B00FF2F}" presName="node" presStyleLbl="node1" presStyleIdx="0" presStyleCnt="4">
        <dgm:presLayoutVars>
          <dgm:bulletEnabled val="1"/>
        </dgm:presLayoutVars>
      </dgm:prSet>
      <dgm:spPr/>
      <dgm:t>
        <a:bodyPr/>
        <a:lstStyle/>
        <a:p>
          <a:endParaRPr lang="zh-TW" altLang="en-US"/>
        </a:p>
      </dgm:t>
    </dgm:pt>
    <dgm:pt modelId="{06B04261-851B-4809-B5E9-3DAC02754537}" type="pres">
      <dgm:prSet presAssocID="{313B5396-930D-499B-9D15-40C914D48A05}" presName="parTrans" presStyleLbl="sibTrans2D1" presStyleIdx="1" presStyleCnt="4"/>
      <dgm:spPr/>
      <dgm:t>
        <a:bodyPr/>
        <a:lstStyle/>
        <a:p>
          <a:endParaRPr lang="zh-TW" altLang="en-US"/>
        </a:p>
      </dgm:t>
    </dgm:pt>
    <dgm:pt modelId="{2573DD86-A28D-45EE-B735-5E0231BC81C7}" type="pres">
      <dgm:prSet presAssocID="{313B5396-930D-499B-9D15-40C914D48A05}" presName="connectorText" presStyleLbl="sibTrans2D1" presStyleIdx="1" presStyleCnt="4"/>
      <dgm:spPr/>
      <dgm:t>
        <a:bodyPr/>
        <a:lstStyle/>
        <a:p>
          <a:endParaRPr lang="zh-TW" altLang="en-US"/>
        </a:p>
      </dgm:t>
    </dgm:pt>
    <dgm:pt modelId="{121DB9AC-594C-4B7E-BA95-F1A2D0D418B5}" type="pres">
      <dgm:prSet presAssocID="{46243289-BBE3-402B-8B27-719AE0157D3E}" presName="node" presStyleLbl="node1" presStyleIdx="1" presStyleCnt="4">
        <dgm:presLayoutVars>
          <dgm:bulletEnabled val="1"/>
        </dgm:presLayoutVars>
      </dgm:prSet>
      <dgm:spPr/>
      <dgm:t>
        <a:bodyPr/>
        <a:lstStyle/>
        <a:p>
          <a:endParaRPr lang="zh-TW" altLang="en-US"/>
        </a:p>
      </dgm:t>
    </dgm:pt>
    <dgm:pt modelId="{FE10476B-48EB-4C01-BD02-9C109E5BA419}" type="pres">
      <dgm:prSet presAssocID="{3D4F0A91-0955-4958-9FAC-103A0D1DA542}" presName="parTrans" presStyleLbl="sibTrans2D1" presStyleIdx="2" presStyleCnt="4"/>
      <dgm:spPr/>
      <dgm:t>
        <a:bodyPr/>
        <a:lstStyle/>
        <a:p>
          <a:endParaRPr lang="zh-TW" altLang="en-US"/>
        </a:p>
      </dgm:t>
    </dgm:pt>
    <dgm:pt modelId="{2181C961-F4E2-4F27-8AA3-706B39F21B8E}" type="pres">
      <dgm:prSet presAssocID="{3D4F0A91-0955-4958-9FAC-103A0D1DA542}" presName="connectorText" presStyleLbl="sibTrans2D1" presStyleIdx="2" presStyleCnt="4"/>
      <dgm:spPr/>
      <dgm:t>
        <a:bodyPr/>
        <a:lstStyle/>
        <a:p>
          <a:endParaRPr lang="zh-TW" altLang="en-US"/>
        </a:p>
      </dgm:t>
    </dgm:pt>
    <dgm:pt modelId="{8D5FEF2A-1216-4D64-A1A6-26B92C0F2688}" type="pres">
      <dgm:prSet presAssocID="{0DFF397E-6A27-4AB4-901C-0C22C42BA66A}" presName="node" presStyleLbl="node1" presStyleIdx="2" presStyleCnt="4">
        <dgm:presLayoutVars>
          <dgm:bulletEnabled val="1"/>
        </dgm:presLayoutVars>
      </dgm:prSet>
      <dgm:spPr/>
      <dgm:t>
        <a:bodyPr/>
        <a:lstStyle/>
        <a:p>
          <a:endParaRPr lang="zh-TW" altLang="en-US"/>
        </a:p>
      </dgm:t>
    </dgm:pt>
    <dgm:pt modelId="{E13FABE1-7C18-4117-93C9-2FC63F9425EA}" type="pres">
      <dgm:prSet presAssocID="{93117019-D610-4258-BB91-91A02EBCDC2D}" presName="parTrans" presStyleLbl="sibTrans2D1" presStyleIdx="3" presStyleCnt="4"/>
      <dgm:spPr/>
      <dgm:t>
        <a:bodyPr/>
        <a:lstStyle/>
        <a:p>
          <a:endParaRPr lang="zh-TW" altLang="en-US"/>
        </a:p>
      </dgm:t>
    </dgm:pt>
    <dgm:pt modelId="{A8551852-C588-44AA-9729-2A749E253256}" type="pres">
      <dgm:prSet presAssocID="{93117019-D610-4258-BB91-91A02EBCDC2D}" presName="connectorText" presStyleLbl="sibTrans2D1" presStyleIdx="3" presStyleCnt="4"/>
      <dgm:spPr/>
      <dgm:t>
        <a:bodyPr/>
        <a:lstStyle/>
        <a:p>
          <a:endParaRPr lang="zh-TW" altLang="en-US"/>
        </a:p>
      </dgm:t>
    </dgm:pt>
    <dgm:pt modelId="{573B185C-3453-4203-965B-EED42E89F4EE}" type="pres">
      <dgm:prSet presAssocID="{5F071870-CA6A-42FD-ADEF-4FC310EDD0BA}" presName="node" presStyleLbl="node1" presStyleIdx="3" presStyleCnt="4">
        <dgm:presLayoutVars>
          <dgm:bulletEnabled val="1"/>
        </dgm:presLayoutVars>
      </dgm:prSet>
      <dgm:spPr/>
      <dgm:t>
        <a:bodyPr/>
        <a:lstStyle/>
        <a:p>
          <a:endParaRPr lang="zh-TW" altLang="en-US"/>
        </a:p>
      </dgm:t>
    </dgm:pt>
  </dgm:ptLst>
  <dgm:cxnLst>
    <dgm:cxn modelId="{02AD8F29-9309-4D70-8EF7-CD454D5E006E}" type="presOf" srcId="{3D4F0A91-0955-4958-9FAC-103A0D1DA542}" destId="{FE10476B-48EB-4C01-BD02-9C109E5BA419}" srcOrd="0" destOrd="0" presId="urn:microsoft.com/office/officeart/2005/8/layout/radial5"/>
    <dgm:cxn modelId="{D2E83603-57CD-44D9-8FFB-7F8E6B78A97C}" type="presOf" srcId="{313B5396-930D-499B-9D15-40C914D48A05}" destId="{06B04261-851B-4809-B5E9-3DAC02754537}" srcOrd="0" destOrd="0" presId="urn:microsoft.com/office/officeart/2005/8/layout/radial5"/>
    <dgm:cxn modelId="{8F9487B7-AFF8-4CD6-865B-3FD2567DFE92}" type="presOf" srcId="{87401314-3D81-4FD9-9DB6-B3BDD89930ED}" destId="{68D3BDFE-4145-4618-B7D1-6803845DD8D7}" srcOrd="0" destOrd="0" presId="urn:microsoft.com/office/officeart/2005/8/layout/radial5"/>
    <dgm:cxn modelId="{BF56638D-C299-46AF-B030-3904A03F3958}" type="presOf" srcId="{3D4F0A91-0955-4958-9FAC-103A0D1DA542}" destId="{2181C961-F4E2-4F27-8AA3-706B39F21B8E}" srcOrd="1" destOrd="0" presId="urn:microsoft.com/office/officeart/2005/8/layout/radial5"/>
    <dgm:cxn modelId="{32A05DA9-5014-4860-80CF-D4DB508EAFC0}" type="presOf" srcId="{46243289-BBE3-402B-8B27-719AE0157D3E}" destId="{121DB9AC-594C-4B7E-BA95-F1A2D0D418B5}" srcOrd="0" destOrd="0" presId="urn:microsoft.com/office/officeart/2005/8/layout/radial5"/>
    <dgm:cxn modelId="{0671735C-4732-4AD6-A956-080AE033CC7D}" type="presOf" srcId="{161209D4-3845-4F97-9C1B-F792F4AB7D65}" destId="{8F2A8556-16BC-427C-9186-E8A533E6739E}" srcOrd="0" destOrd="0" presId="urn:microsoft.com/office/officeart/2005/8/layout/radial5"/>
    <dgm:cxn modelId="{FBC0F1E1-45A7-4A27-A2CB-09138B3C849A}" type="presOf" srcId="{A5C5AC7C-DD6E-48ED-B8C0-B71C6B00FF2F}" destId="{E4A889DC-8E4A-4B1C-8FBB-57B92ABE129D}" srcOrd="0" destOrd="0" presId="urn:microsoft.com/office/officeart/2005/8/layout/radial5"/>
    <dgm:cxn modelId="{5841BDE9-DF16-4EF4-AC62-A8D032934AD3}" srcId="{161209D4-3845-4F97-9C1B-F792F4AB7D65}" destId="{5F071870-CA6A-42FD-ADEF-4FC310EDD0BA}" srcOrd="3" destOrd="0" parTransId="{93117019-D610-4258-BB91-91A02EBCDC2D}" sibTransId="{6065DE3A-C061-4C70-927C-CE457F31D0D4}"/>
    <dgm:cxn modelId="{16447E7F-157B-40ED-A0A1-961FCB07ED5A}" type="presOf" srcId="{6F40A7FC-57D1-4CFD-B4C7-42A1BDC6CFA2}" destId="{760A5218-C75F-4710-BCD3-47A99C5341FB}" srcOrd="1" destOrd="0" presId="urn:microsoft.com/office/officeart/2005/8/layout/radial5"/>
    <dgm:cxn modelId="{82B8D5BA-8F5E-4577-A69C-7F7EAC99C170}" srcId="{87401314-3D81-4FD9-9DB6-B3BDD89930ED}" destId="{161209D4-3845-4F97-9C1B-F792F4AB7D65}" srcOrd="0" destOrd="0" parTransId="{C31F5DD5-A823-45D5-A046-55AAEB6091D3}" sibTransId="{1EC7CC7E-8B99-47B7-92EA-D69F4742F9D4}"/>
    <dgm:cxn modelId="{624EC8C9-B951-4D20-B272-00C4B6FFDE44}" type="presOf" srcId="{93117019-D610-4258-BB91-91A02EBCDC2D}" destId="{A8551852-C588-44AA-9729-2A749E253256}" srcOrd="1" destOrd="0" presId="urn:microsoft.com/office/officeart/2005/8/layout/radial5"/>
    <dgm:cxn modelId="{1C976E9F-6F97-4060-AB9D-8E2606BE30E6}" type="presOf" srcId="{0DFF397E-6A27-4AB4-901C-0C22C42BA66A}" destId="{8D5FEF2A-1216-4D64-A1A6-26B92C0F2688}" srcOrd="0" destOrd="0" presId="urn:microsoft.com/office/officeart/2005/8/layout/radial5"/>
    <dgm:cxn modelId="{8A933629-30F3-4C9A-839C-0938894FA43E}" srcId="{161209D4-3845-4F97-9C1B-F792F4AB7D65}" destId="{46243289-BBE3-402B-8B27-719AE0157D3E}" srcOrd="1" destOrd="0" parTransId="{313B5396-930D-499B-9D15-40C914D48A05}" sibTransId="{CC4AAB90-57CD-47EC-9D41-0F3545704B09}"/>
    <dgm:cxn modelId="{5841BE1A-4814-4CE0-853D-9F51FEF1E06D}" type="presOf" srcId="{5F071870-CA6A-42FD-ADEF-4FC310EDD0BA}" destId="{573B185C-3453-4203-965B-EED42E89F4EE}" srcOrd="0" destOrd="0" presId="urn:microsoft.com/office/officeart/2005/8/layout/radial5"/>
    <dgm:cxn modelId="{7AB6B3EE-BF0E-44EE-8919-43AFF69F75EC}" srcId="{161209D4-3845-4F97-9C1B-F792F4AB7D65}" destId="{0DFF397E-6A27-4AB4-901C-0C22C42BA66A}" srcOrd="2" destOrd="0" parTransId="{3D4F0A91-0955-4958-9FAC-103A0D1DA542}" sibTransId="{6BB59C73-9241-40C7-9BA1-98CF6A3F4F01}"/>
    <dgm:cxn modelId="{5908108B-8303-48F3-82E7-925209DE05D8}" srcId="{161209D4-3845-4F97-9C1B-F792F4AB7D65}" destId="{A5C5AC7C-DD6E-48ED-B8C0-B71C6B00FF2F}" srcOrd="0" destOrd="0" parTransId="{6F40A7FC-57D1-4CFD-B4C7-42A1BDC6CFA2}" sibTransId="{473FFFF2-4F29-4EBA-8DAF-03F3C42E839B}"/>
    <dgm:cxn modelId="{D51A5B5D-F92B-4063-90AE-E4B3425DD9C5}" type="presOf" srcId="{6F40A7FC-57D1-4CFD-B4C7-42A1BDC6CFA2}" destId="{4FA9A762-26A4-42EC-9EF5-E5399EA3F8CC}" srcOrd="0" destOrd="0" presId="urn:microsoft.com/office/officeart/2005/8/layout/radial5"/>
    <dgm:cxn modelId="{DD4ED5C2-F0B9-48BF-8B75-94459308254E}" type="presOf" srcId="{313B5396-930D-499B-9D15-40C914D48A05}" destId="{2573DD86-A28D-45EE-B735-5E0231BC81C7}" srcOrd="1" destOrd="0" presId="urn:microsoft.com/office/officeart/2005/8/layout/radial5"/>
    <dgm:cxn modelId="{DB5A3214-1CE8-463C-B608-40B4821BCEE6}" type="presOf" srcId="{93117019-D610-4258-BB91-91A02EBCDC2D}" destId="{E13FABE1-7C18-4117-93C9-2FC63F9425EA}" srcOrd="0" destOrd="0" presId="urn:microsoft.com/office/officeart/2005/8/layout/radial5"/>
    <dgm:cxn modelId="{799A1CA4-487F-4964-8635-0417E33571FF}" type="presParOf" srcId="{68D3BDFE-4145-4618-B7D1-6803845DD8D7}" destId="{8F2A8556-16BC-427C-9186-E8A533E6739E}" srcOrd="0" destOrd="0" presId="urn:microsoft.com/office/officeart/2005/8/layout/radial5"/>
    <dgm:cxn modelId="{5742D69D-0B4B-4A3F-83E5-E0A19668742C}" type="presParOf" srcId="{68D3BDFE-4145-4618-B7D1-6803845DD8D7}" destId="{4FA9A762-26A4-42EC-9EF5-E5399EA3F8CC}" srcOrd="1" destOrd="0" presId="urn:microsoft.com/office/officeart/2005/8/layout/radial5"/>
    <dgm:cxn modelId="{DD007B89-C83D-48DA-9C8E-0698F670D0EA}" type="presParOf" srcId="{4FA9A762-26A4-42EC-9EF5-E5399EA3F8CC}" destId="{760A5218-C75F-4710-BCD3-47A99C5341FB}" srcOrd="0" destOrd="0" presId="urn:microsoft.com/office/officeart/2005/8/layout/radial5"/>
    <dgm:cxn modelId="{64A7F034-153E-4B46-A330-9A16911E2017}" type="presParOf" srcId="{68D3BDFE-4145-4618-B7D1-6803845DD8D7}" destId="{E4A889DC-8E4A-4B1C-8FBB-57B92ABE129D}" srcOrd="2" destOrd="0" presId="urn:microsoft.com/office/officeart/2005/8/layout/radial5"/>
    <dgm:cxn modelId="{258F9BC8-E3D5-4D3B-AB6A-22B3C09DE460}" type="presParOf" srcId="{68D3BDFE-4145-4618-B7D1-6803845DD8D7}" destId="{06B04261-851B-4809-B5E9-3DAC02754537}" srcOrd="3" destOrd="0" presId="urn:microsoft.com/office/officeart/2005/8/layout/radial5"/>
    <dgm:cxn modelId="{D5AFBC20-EEE3-4350-B76D-2E6A3D202AD1}" type="presParOf" srcId="{06B04261-851B-4809-B5E9-3DAC02754537}" destId="{2573DD86-A28D-45EE-B735-5E0231BC81C7}" srcOrd="0" destOrd="0" presId="urn:microsoft.com/office/officeart/2005/8/layout/radial5"/>
    <dgm:cxn modelId="{C6F0973E-AB57-4AB3-8A7C-2809B84BE92F}" type="presParOf" srcId="{68D3BDFE-4145-4618-B7D1-6803845DD8D7}" destId="{121DB9AC-594C-4B7E-BA95-F1A2D0D418B5}" srcOrd="4" destOrd="0" presId="urn:microsoft.com/office/officeart/2005/8/layout/radial5"/>
    <dgm:cxn modelId="{76B22F96-C8F5-4AFA-8F7A-34D38B6D481A}" type="presParOf" srcId="{68D3BDFE-4145-4618-B7D1-6803845DD8D7}" destId="{FE10476B-48EB-4C01-BD02-9C109E5BA419}" srcOrd="5" destOrd="0" presId="urn:microsoft.com/office/officeart/2005/8/layout/radial5"/>
    <dgm:cxn modelId="{BCFADCE4-21A8-45FD-985F-A3124A018CAE}" type="presParOf" srcId="{FE10476B-48EB-4C01-BD02-9C109E5BA419}" destId="{2181C961-F4E2-4F27-8AA3-706B39F21B8E}" srcOrd="0" destOrd="0" presId="urn:microsoft.com/office/officeart/2005/8/layout/radial5"/>
    <dgm:cxn modelId="{AB3A7887-31D9-4E64-8387-0CC771148200}" type="presParOf" srcId="{68D3BDFE-4145-4618-B7D1-6803845DD8D7}" destId="{8D5FEF2A-1216-4D64-A1A6-26B92C0F2688}" srcOrd="6" destOrd="0" presId="urn:microsoft.com/office/officeart/2005/8/layout/radial5"/>
    <dgm:cxn modelId="{D58F0524-E089-4FED-8B2C-C8218E38A982}" type="presParOf" srcId="{68D3BDFE-4145-4618-B7D1-6803845DD8D7}" destId="{E13FABE1-7C18-4117-93C9-2FC63F9425EA}" srcOrd="7" destOrd="0" presId="urn:microsoft.com/office/officeart/2005/8/layout/radial5"/>
    <dgm:cxn modelId="{8B1E4F9E-F489-4900-83FA-834AE96305AB}" type="presParOf" srcId="{E13FABE1-7C18-4117-93C9-2FC63F9425EA}" destId="{A8551852-C588-44AA-9729-2A749E253256}" srcOrd="0" destOrd="0" presId="urn:microsoft.com/office/officeart/2005/8/layout/radial5"/>
    <dgm:cxn modelId="{4A03A7E4-7789-45C4-887D-77C9B22A8EC8}" type="presParOf" srcId="{68D3BDFE-4145-4618-B7D1-6803845DD8D7}" destId="{573B185C-3453-4203-965B-EED42E89F4EE}" srcOrd="8" destOrd="0" presId="urn:microsoft.com/office/officeart/2005/8/layout/radial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4974" y="-1628"/>
            <a:ext cx="3080454" cy="508950"/>
          </a:xfrm>
          <a:prstGeom prst="rect">
            <a:avLst/>
          </a:prstGeom>
          <a:noFill/>
          <a:ln w="9525">
            <a:noFill/>
            <a:miter lim="800000"/>
            <a:headEnd/>
            <a:tailEnd/>
          </a:ln>
        </p:spPr>
        <p:txBody>
          <a:bodyPr vert="horz" wrap="square" lIns="20023" tIns="0" rIns="20023" bIns="0" numCol="1" anchor="t" anchorCtr="0" compatLnSpc="1">
            <a:prstTxWarp prst="textNoShape">
              <a:avLst/>
            </a:prstTxWarp>
          </a:bodyPr>
          <a:lstStyle>
            <a:lvl1pPr defTabSz="1023122" eaLnBrk="0" hangingPunct="0">
              <a:defRPr sz="1000" i="1">
                <a:solidFill>
                  <a:schemeClr val="tx1"/>
                </a:solidFill>
              </a:defRPr>
            </a:lvl1pPr>
          </a:lstStyle>
          <a:p>
            <a:pPr>
              <a:defRPr/>
            </a:pPr>
            <a:endParaRPr lang="en-US" altLang="zh-TW"/>
          </a:p>
        </p:txBody>
      </p:sp>
      <p:sp>
        <p:nvSpPr>
          <p:cNvPr id="3075" name="Rectangle 3"/>
          <p:cNvSpPr>
            <a:spLocks noGrp="1" noChangeArrowheads="1"/>
          </p:cNvSpPr>
          <p:nvPr>
            <p:ph type="dt" sz="quarter" idx="1"/>
          </p:nvPr>
        </p:nvSpPr>
        <p:spPr bwMode="auto">
          <a:xfrm>
            <a:off x="4023839" y="-1628"/>
            <a:ext cx="3080453" cy="508950"/>
          </a:xfrm>
          <a:prstGeom prst="rect">
            <a:avLst/>
          </a:prstGeom>
          <a:noFill/>
          <a:ln w="9525">
            <a:noFill/>
            <a:miter lim="800000"/>
            <a:headEnd/>
            <a:tailEnd/>
          </a:ln>
        </p:spPr>
        <p:txBody>
          <a:bodyPr vert="horz" wrap="square" lIns="20023" tIns="0" rIns="20023" bIns="0" numCol="1" anchor="t" anchorCtr="0" compatLnSpc="1">
            <a:prstTxWarp prst="textNoShape">
              <a:avLst/>
            </a:prstTxWarp>
          </a:bodyPr>
          <a:lstStyle>
            <a:lvl1pPr algn="r" defTabSz="1023122" eaLnBrk="0" hangingPunct="0">
              <a:defRPr sz="1000" i="1">
                <a:solidFill>
                  <a:schemeClr val="tx1"/>
                </a:solidFill>
              </a:defRPr>
            </a:lvl1pPr>
          </a:lstStyle>
          <a:p>
            <a:pPr>
              <a:defRPr/>
            </a:pPr>
            <a:endParaRPr lang="en-US" altLang="zh-TW"/>
          </a:p>
        </p:txBody>
      </p:sp>
      <p:sp>
        <p:nvSpPr>
          <p:cNvPr id="3076" name="Rectangle 4"/>
          <p:cNvSpPr>
            <a:spLocks noGrp="1" noChangeArrowheads="1"/>
          </p:cNvSpPr>
          <p:nvPr>
            <p:ph type="ftr" sz="quarter" idx="2"/>
          </p:nvPr>
        </p:nvSpPr>
        <p:spPr bwMode="auto">
          <a:xfrm>
            <a:off x="-4974" y="9727302"/>
            <a:ext cx="3080454" cy="508950"/>
          </a:xfrm>
          <a:prstGeom prst="rect">
            <a:avLst/>
          </a:prstGeom>
          <a:noFill/>
          <a:ln w="9525">
            <a:noFill/>
            <a:miter lim="800000"/>
            <a:headEnd/>
            <a:tailEnd/>
          </a:ln>
        </p:spPr>
        <p:txBody>
          <a:bodyPr vert="horz" wrap="square" lIns="20023" tIns="0" rIns="20023" bIns="0" numCol="1" anchor="b" anchorCtr="0" compatLnSpc="1">
            <a:prstTxWarp prst="textNoShape">
              <a:avLst/>
            </a:prstTxWarp>
          </a:bodyPr>
          <a:lstStyle>
            <a:lvl1pPr defTabSz="1023122" eaLnBrk="0" hangingPunct="0">
              <a:defRPr sz="1000" i="1">
                <a:solidFill>
                  <a:schemeClr val="tx1"/>
                </a:solidFill>
              </a:defRPr>
            </a:lvl1pPr>
          </a:lstStyle>
          <a:p>
            <a:pPr>
              <a:defRPr/>
            </a:pPr>
            <a:endParaRPr lang="en-US" altLang="zh-TW"/>
          </a:p>
        </p:txBody>
      </p:sp>
      <p:sp>
        <p:nvSpPr>
          <p:cNvPr id="3077" name="Rectangle 5"/>
          <p:cNvSpPr>
            <a:spLocks noGrp="1" noChangeArrowheads="1"/>
          </p:cNvSpPr>
          <p:nvPr>
            <p:ph type="sldNum" sz="quarter" idx="3"/>
          </p:nvPr>
        </p:nvSpPr>
        <p:spPr bwMode="auto">
          <a:xfrm>
            <a:off x="4023839" y="9727302"/>
            <a:ext cx="3080453" cy="508950"/>
          </a:xfrm>
          <a:prstGeom prst="rect">
            <a:avLst/>
          </a:prstGeom>
          <a:noFill/>
          <a:ln w="9525">
            <a:noFill/>
            <a:miter lim="800000"/>
            <a:headEnd/>
            <a:tailEnd/>
          </a:ln>
        </p:spPr>
        <p:txBody>
          <a:bodyPr vert="horz" wrap="square" lIns="20023" tIns="0" rIns="20023" bIns="0" numCol="1" anchor="b" anchorCtr="0" compatLnSpc="1">
            <a:prstTxWarp prst="textNoShape">
              <a:avLst/>
            </a:prstTxWarp>
          </a:bodyPr>
          <a:lstStyle>
            <a:lvl1pPr algn="r" defTabSz="1021561" eaLnBrk="0" hangingPunct="0">
              <a:defRPr sz="1000" i="1">
                <a:solidFill>
                  <a:schemeClr val="tx1"/>
                </a:solidFill>
              </a:defRPr>
            </a:lvl1pPr>
          </a:lstStyle>
          <a:p>
            <a:pPr>
              <a:defRPr/>
            </a:pPr>
            <a:fld id="{4CB417F8-2007-4AC2-8D57-B847DCD7E856}" type="slidenum">
              <a:rPr lang="en-US" altLang="zh-TW"/>
              <a:pPr>
                <a:defRPr/>
              </a:pPr>
              <a:t>‹#›</a:t>
            </a:fld>
            <a:endParaRPr lang="en-US" altLang="zh-TW"/>
          </a:p>
        </p:txBody>
      </p:sp>
    </p:spTree>
    <p:extLst>
      <p:ext uri="{BB962C8B-B14F-4D97-AF65-F5344CB8AC3E}">
        <p14:creationId xmlns:p14="http://schemas.microsoft.com/office/powerpoint/2010/main" val="213033630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4974" y="-1628"/>
            <a:ext cx="3080454" cy="508950"/>
          </a:xfrm>
          <a:prstGeom prst="rect">
            <a:avLst/>
          </a:prstGeom>
          <a:noFill/>
          <a:ln w="9525">
            <a:noFill/>
            <a:miter lim="800000"/>
            <a:headEnd/>
            <a:tailEnd/>
          </a:ln>
        </p:spPr>
        <p:txBody>
          <a:bodyPr vert="horz" wrap="square" lIns="20023" tIns="0" rIns="20023" bIns="0" numCol="1" anchor="t" anchorCtr="0" compatLnSpc="1">
            <a:prstTxWarp prst="textNoShape">
              <a:avLst/>
            </a:prstTxWarp>
          </a:bodyPr>
          <a:lstStyle>
            <a:lvl1pPr defTabSz="1023122" eaLnBrk="0" hangingPunct="0">
              <a:defRPr sz="1000" i="1">
                <a:solidFill>
                  <a:schemeClr val="tx1"/>
                </a:solidFill>
              </a:defRPr>
            </a:lvl1pPr>
          </a:lstStyle>
          <a:p>
            <a:pPr>
              <a:defRPr/>
            </a:pPr>
            <a:endParaRPr lang="en-US" altLang="zh-TW"/>
          </a:p>
        </p:txBody>
      </p:sp>
      <p:sp>
        <p:nvSpPr>
          <p:cNvPr id="2051" name="Rectangle 3"/>
          <p:cNvSpPr>
            <a:spLocks noGrp="1" noChangeArrowheads="1"/>
          </p:cNvSpPr>
          <p:nvPr>
            <p:ph type="dt" idx="1"/>
          </p:nvPr>
        </p:nvSpPr>
        <p:spPr bwMode="auto">
          <a:xfrm>
            <a:off x="4023839" y="-1628"/>
            <a:ext cx="3080453" cy="508950"/>
          </a:xfrm>
          <a:prstGeom prst="rect">
            <a:avLst/>
          </a:prstGeom>
          <a:noFill/>
          <a:ln w="9525">
            <a:noFill/>
            <a:miter lim="800000"/>
            <a:headEnd/>
            <a:tailEnd/>
          </a:ln>
        </p:spPr>
        <p:txBody>
          <a:bodyPr vert="horz" wrap="square" lIns="20023" tIns="0" rIns="20023" bIns="0" numCol="1" anchor="t" anchorCtr="0" compatLnSpc="1">
            <a:prstTxWarp prst="textNoShape">
              <a:avLst/>
            </a:prstTxWarp>
          </a:bodyPr>
          <a:lstStyle>
            <a:lvl1pPr algn="r" defTabSz="1023122" eaLnBrk="0" hangingPunct="0">
              <a:defRPr sz="1000" i="1">
                <a:solidFill>
                  <a:schemeClr val="tx1"/>
                </a:solidFill>
              </a:defRPr>
            </a:lvl1pPr>
          </a:lstStyle>
          <a:p>
            <a:pPr>
              <a:defRPr/>
            </a:pPr>
            <a:endParaRPr lang="en-US" altLang="zh-TW"/>
          </a:p>
        </p:txBody>
      </p:sp>
      <p:sp>
        <p:nvSpPr>
          <p:cNvPr id="3076" name="Rectangle 4"/>
          <p:cNvSpPr>
            <a:spLocks noGrp="1" noRot="1" noChangeAspect="1" noChangeArrowheads="1" noTextEdit="1"/>
          </p:cNvSpPr>
          <p:nvPr>
            <p:ph type="sldImg" idx="2"/>
          </p:nvPr>
        </p:nvSpPr>
        <p:spPr bwMode="auto">
          <a:xfrm>
            <a:off x="150813" y="779463"/>
            <a:ext cx="6796087" cy="38227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542148" y="4819469"/>
            <a:ext cx="6240487" cy="4611631"/>
          </a:xfrm>
          <a:prstGeom prst="rect">
            <a:avLst/>
          </a:prstGeom>
          <a:noFill/>
          <a:ln w="9525">
            <a:noFill/>
            <a:miter lim="800000"/>
            <a:headEnd/>
            <a:tailEnd/>
          </a:ln>
        </p:spPr>
        <p:txBody>
          <a:bodyPr vert="horz" wrap="square" lIns="100128" tIns="50066" rIns="100128" bIns="50066" numCol="1" anchor="t" anchorCtr="0" compatLnSpc="1">
            <a:prstTxWarp prst="textNoShape">
              <a:avLst/>
            </a:prstTxWarp>
          </a:bodyPr>
          <a:lstStyle/>
          <a:p>
            <a:pPr lvl="0"/>
            <a:r>
              <a:rPr lang="zh-TW" altLang="en-US" noProof="0" dirty="0"/>
              <a:t>按一下以編輯母片文字樣式</a:t>
            </a:r>
          </a:p>
          <a:p>
            <a:pPr lvl="1"/>
            <a:r>
              <a:rPr lang="zh-TW" altLang="en-US" noProof="0" dirty="0"/>
              <a:t>第二階層</a:t>
            </a:r>
          </a:p>
          <a:p>
            <a:pPr lvl="2"/>
            <a:r>
              <a:rPr lang="zh-TW" altLang="en-US" noProof="0" dirty="0"/>
              <a:t>第三階層</a:t>
            </a:r>
          </a:p>
          <a:p>
            <a:pPr lvl="3"/>
            <a:r>
              <a:rPr lang="zh-TW" altLang="en-US" noProof="0" dirty="0"/>
              <a:t>第四階層</a:t>
            </a:r>
          </a:p>
          <a:p>
            <a:pPr lvl="4"/>
            <a:r>
              <a:rPr lang="zh-TW" altLang="en-US" noProof="0" dirty="0"/>
              <a:t>第五階層</a:t>
            </a:r>
          </a:p>
        </p:txBody>
      </p:sp>
      <p:sp>
        <p:nvSpPr>
          <p:cNvPr id="2054" name="Rectangle 6"/>
          <p:cNvSpPr>
            <a:spLocks noGrp="1" noChangeArrowheads="1"/>
          </p:cNvSpPr>
          <p:nvPr>
            <p:ph type="ftr" sz="quarter" idx="4"/>
          </p:nvPr>
        </p:nvSpPr>
        <p:spPr bwMode="auto">
          <a:xfrm>
            <a:off x="-4974" y="9727302"/>
            <a:ext cx="3080454" cy="508950"/>
          </a:xfrm>
          <a:prstGeom prst="rect">
            <a:avLst/>
          </a:prstGeom>
          <a:noFill/>
          <a:ln w="9525">
            <a:noFill/>
            <a:miter lim="800000"/>
            <a:headEnd/>
            <a:tailEnd/>
          </a:ln>
        </p:spPr>
        <p:txBody>
          <a:bodyPr vert="horz" wrap="square" lIns="20023" tIns="0" rIns="20023" bIns="0" numCol="1" anchor="b" anchorCtr="0" compatLnSpc="1">
            <a:prstTxWarp prst="textNoShape">
              <a:avLst/>
            </a:prstTxWarp>
          </a:bodyPr>
          <a:lstStyle>
            <a:lvl1pPr defTabSz="1023122" eaLnBrk="0" hangingPunct="0">
              <a:defRPr sz="1000" i="1">
                <a:solidFill>
                  <a:schemeClr val="tx1"/>
                </a:solidFill>
              </a:defRPr>
            </a:lvl1pPr>
          </a:lstStyle>
          <a:p>
            <a:pPr>
              <a:defRPr/>
            </a:pPr>
            <a:endParaRPr lang="en-US" altLang="zh-TW"/>
          </a:p>
        </p:txBody>
      </p:sp>
      <p:sp>
        <p:nvSpPr>
          <p:cNvPr id="2055" name="Rectangle 7"/>
          <p:cNvSpPr>
            <a:spLocks noGrp="1" noChangeArrowheads="1"/>
          </p:cNvSpPr>
          <p:nvPr>
            <p:ph type="sldNum" sz="quarter" idx="5"/>
          </p:nvPr>
        </p:nvSpPr>
        <p:spPr bwMode="auto">
          <a:xfrm>
            <a:off x="4023839" y="9727302"/>
            <a:ext cx="3080453" cy="508950"/>
          </a:xfrm>
          <a:prstGeom prst="rect">
            <a:avLst/>
          </a:prstGeom>
          <a:noFill/>
          <a:ln w="9525">
            <a:noFill/>
            <a:miter lim="800000"/>
            <a:headEnd/>
            <a:tailEnd/>
          </a:ln>
        </p:spPr>
        <p:txBody>
          <a:bodyPr vert="horz" wrap="square" lIns="20023" tIns="0" rIns="20023" bIns="0" numCol="1" anchor="b" anchorCtr="0" compatLnSpc="1">
            <a:prstTxWarp prst="textNoShape">
              <a:avLst/>
            </a:prstTxWarp>
          </a:bodyPr>
          <a:lstStyle>
            <a:lvl1pPr algn="r" defTabSz="1021561" eaLnBrk="0" hangingPunct="0">
              <a:defRPr sz="1000" i="1">
                <a:solidFill>
                  <a:schemeClr val="tx1"/>
                </a:solidFill>
              </a:defRPr>
            </a:lvl1pPr>
          </a:lstStyle>
          <a:p>
            <a:pPr>
              <a:defRPr/>
            </a:pPr>
            <a:fld id="{7FD0B6E6-0C47-4607-B4E0-22553FB0B14C}" type="slidenum">
              <a:rPr lang="en-US" altLang="zh-TW"/>
              <a:pPr>
                <a:defRPr/>
              </a:pPr>
              <a:t>‹#›</a:t>
            </a:fld>
            <a:endParaRPr lang="en-US" altLang="zh-TW"/>
          </a:p>
        </p:txBody>
      </p:sp>
    </p:spTree>
    <p:extLst>
      <p:ext uri="{BB962C8B-B14F-4D97-AF65-F5344CB8AC3E}">
        <p14:creationId xmlns:p14="http://schemas.microsoft.com/office/powerpoint/2010/main" val="345570131"/>
      </p:ext>
    </p:extLst>
  </p:cSld>
  <p:clrMap bg1="lt1" tx1="dk1" bg2="lt2" tx2="dk2" accent1="accent1" accent2="accent2" accent3="accent3" accent4="accent4" accent5="accent5" accent6="accent6" hlink="hlink" folHlink="folHlink"/>
  <p:hf sldNum="0" hdr="0" ftr="0" dt="0"/>
  <p:notesStyle>
    <a:lvl1pPr algn="l" defTabSz="973138" rtl="0" eaLnBrk="0" fontAlgn="base" hangingPunct="0">
      <a:spcBef>
        <a:spcPct val="30000"/>
      </a:spcBef>
      <a:spcAft>
        <a:spcPct val="0"/>
      </a:spcAft>
      <a:defRPr kumimoji="1" sz="1400" kern="1200">
        <a:solidFill>
          <a:schemeClr val="tx1"/>
        </a:solidFill>
        <a:latin typeface="標楷體" pitchFamily="65" charset="-120"/>
        <a:ea typeface="標楷體" pitchFamily="65" charset="-120"/>
        <a:cs typeface="+mn-cs"/>
      </a:defRPr>
    </a:lvl1pPr>
    <a:lvl2pPr marL="471488" algn="l" defTabSz="973138" rtl="0" eaLnBrk="0" fontAlgn="base" hangingPunct="0">
      <a:spcBef>
        <a:spcPct val="30000"/>
      </a:spcBef>
      <a:spcAft>
        <a:spcPct val="0"/>
      </a:spcAft>
      <a:defRPr kumimoji="1" sz="1400" kern="1200">
        <a:solidFill>
          <a:schemeClr val="tx1"/>
        </a:solidFill>
        <a:latin typeface="標楷體" pitchFamily="65" charset="-120"/>
        <a:ea typeface="標楷體" pitchFamily="65" charset="-120"/>
        <a:cs typeface="+mn-cs"/>
      </a:defRPr>
    </a:lvl2pPr>
    <a:lvl3pPr marL="941388" algn="l" defTabSz="973138" rtl="0" eaLnBrk="0" fontAlgn="base" hangingPunct="0">
      <a:spcBef>
        <a:spcPct val="30000"/>
      </a:spcBef>
      <a:spcAft>
        <a:spcPct val="0"/>
      </a:spcAft>
      <a:defRPr kumimoji="1" sz="1400" kern="1200">
        <a:solidFill>
          <a:schemeClr val="tx1"/>
        </a:solidFill>
        <a:latin typeface="標楷體" pitchFamily="65" charset="-120"/>
        <a:ea typeface="標楷體" pitchFamily="65" charset="-120"/>
        <a:cs typeface="+mn-cs"/>
      </a:defRPr>
    </a:lvl3pPr>
    <a:lvl4pPr marL="1412875" algn="l" defTabSz="973138" rtl="0" eaLnBrk="0" fontAlgn="base" hangingPunct="0">
      <a:spcBef>
        <a:spcPct val="30000"/>
      </a:spcBef>
      <a:spcAft>
        <a:spcPct val="0"/>
      </a:spcAft>
      <a:defRPr kumimoji="1" sz="1400" kern="1200">
        <a:solidFill>
          <a:schemeClr val="tx1"/>
        </a:solidFill>
        <a:latin typeface="標楷體" pitchFamily="65" charset="-120"/>
        <a:ea typeface="標楷體" pitchFamily="65" charset="-120"/>
        <a:cs typeface="+mn-cs"/>
      </a:defRPr>
    </a:lvl4pPr>
    <a:lvl5pPr marL="1885950" algn="l" defTabSz="973138" rtl="0" eaLnBrk="0" fontAlgn="base" hangingPunct="0">
      <a:spcBef>
        <a:spcPct val="30000"/>
      </a:spcBef>
      <a:spcAft>
        <a:spcPct val="0"/>
      </a:spcAft>
      <a:defRPr kumimoji="1" sz="1400" kern="1200">
        <a:solidFill>
          <a:schemeClr val="tx1"/>
        </a:solidFill>
        <a:latin typeface="標楷體" pitchFamily="65" charset="-120"/>
        <a:ea typeface="標楷體" pitchFamily="65"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427510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TextEdit="1"/>
          </p:cNvSpPr>
          <p:nvPr>
            <p:ph type="sldImg"/>
          </p:nvPr>
        </p:nvSpPr>
        <p:spPr>
          <a:xfrm>
            <a:off x="150813" y="779463"/>
            <a:ext cx="6796087" cy="3822700"/>
          </a:xfrm>
          <a:ln/>
        </p:spPr>
      </p:sp>
      <p:sp>
        <p:nvSpPr>
          <p:cNvPr id="819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z="1700" dirty="0"/>
          </a:p>
        </p:txBody>
      </p:sp>
    </p:spTree>
    <p:extLst>
      <p:ext uri="{BB962C8B-B14F-4D97-AF65-F5344CB8AC3E}">
        <p14:creationId xmlns:p14="http://schemas.microsoft.com/office/powerpoint/2010/main" val="2208831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2</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1128640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BC48E23E-8CC9-434C-AEBF-8A687571FDDB}" type="slidenum">
              <a:rPr kumimoji="0" lang="zh-TW" altLang="en-US" sz="1200" i="0">
                <a:solidFill>
                  <a:prstClr val="black"/>
                </a:solidFill>
                <a:latin typeface="Calibri" panose="020F0502020204030204"/>
              </a:rPr>
              <a:pPr defTabSz="946495" eaLnBrk="1" fontAlgn="auto" hangingPunct="1">
                <a:spcBef>
                  <a:spcPts val="0"/>
                </a:spcBef>
                <a:spcAft>
                  <a:spcPts val="0"/>
                </a:spcAft>
                <a:defRPr/>
              </a:pPr>
              <a:t>3</a:t>
            </a:fld>
            <a:endParaRPr kumimoji="0" lang="zh-TW" altLang="en-US" sz="1200" i="0">
              <a:solidFill>
                <a:prstClr val="black"/>
              </a:solidFill>
              <a:latin typeface="Calibri" panose="020F0502020204030204"/>
            </a:endParaRPr>
          </a:p>
        </p:txBody>
      </p:sp>
    </p:spTree>
    <p:extLst>
      <p:ext uri="{BB962C8B-B14F-4D97-AF65-F5344CB8AC3E}">
        <p14:creationId xmlns:p14="http://schemas.microsoft.com/office/powerpoint/2010/main" val="2317255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4</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72560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5</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2993635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6</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517886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7</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638138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8</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3501268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9</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1164465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10</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3854330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11</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26284387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12</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23482217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13</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2782929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14</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3841771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15</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328911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16</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8716034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17</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1351506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18</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4253875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19</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1783242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20</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10913059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21</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642203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22</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984978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03188" y="757238"/>
            <a:ext cx="6597650" cy="3711575"/>
          </a:xfrm>
        </p:spPr>
      </p:sp>
      <p:sp>
        <p:nvSpPr>
          <p:cNvPr id="3" name="備忘稿版面配置區 2"/>
          <p:cNvSpPr>
            <a:spLocks noGrp="1"/>
          </p:cNvSpPr>
          <p:nvPr>
            <p:ph type="body" idx="1"/>
          </p:nvPr>
        </p:nvSpPr>
        <p:spPr/>
        <p:txBody>
          <a:bodyPr/>
          <a:lstStyle/>
          <a:p>
            <a:pPr lvl="0" eaLnBrk="0" fontAlgn="base" hangingPunct="0">
              <a:spcBef>
                <a:spcPct val="30000"/>
              </a:spcBef>
              <a:spcAft>
                <a:spcPct val="0"/>
              </a:spcAft>
              <a:defRPr/>
            </a:pPr>
            <a:endParaRPr lang="zh-TW" altLang="en-US" sz="1600" b="1" dirty="0">
              <a:latin typeface="+mn-ea"/>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A889AF-DABB-413A-9A2C-99217D2AB8A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5335408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24</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1112591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25</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40054978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700" dirty="0"/>
              <a:t>分離會計作業是公司轉型的基礎建設，基礎打好打得扎實，轉型就能穩健推動。</a:t>
            </a:r>
            <a:endParaRPr lang="en-US" altLang="zh-TW" sz="1700" dirty="0"/>
          </a:p>
        </p:txBody>
      </p:sp>
    </p:spTree>
    <p:extLst>
      <p:ext uri="{BB962C8B-B14F-4D97-AF65-F5344CB8AC3E}">
        <p14:creationId xmlns:p14="http://schemas.microsoft.com/office/powerpoint/2010/main" val="12919393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700" dirty="0"/>
              <a:t>依據輸配電業分離會計處理準則第</a:t>
            </a:r>
            <a:r>
              <a:rPr lang="en-US" altLang="zh-TW" sz="1700" dirty="0"/>
              <a:t>5</a:t>
            </a:r>
            <a:r>
              <a:rPr lang="zh-TW" altLang="en-US" sz="1700" dirty="0"/>
              <a:t>條第</a:t>
            </a:r>
            <a:r>
              <a:rPr lang="en-US" altLang="zh-TW" sz="1700" dirty="0"/>
              <a:t>1</a:t>
            </a:r>
            <a:r>
              <a:rPr lang="zh-TW" altLang="en-US" sz="1700" dirty="0"/>
              <a:t>項之規定，本公司的成本、收入、資產及負債，均應分離至發電業部門、輸配電業部門、公用售電業部門及非電業部門；輸配電業部門，則需進一步再切分為輸電、配電、調度三個子項目，也就是說，所有的成本、收入、資產及負債，均應切分到上述成本池庫。</a:t>
            </a:r>
            <a:endParaRPr lang="en-US" altLang="zh-TW" sz="1700" dirty="0"/>
          </a:p>
        </p:txBody>
      </p:sp>
    </p:spTree>
    <p:extLst>
      <p:ext uri="{BB962C8B-B14F-4D97-AF65-F5344CB8AC3E}">
        <p14:creationId xmlns:p14="http://schemas.microsoft.com/office/powerpoint/2010/main" val="19679594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a:xfrm>
            <a:off x="542148" y="4819469"/>
            <a:ext cx="6240487" cy="5266389"/>
          </a:xfrm>
        </p:spPr>
        <p:txBody>
          <a:bodyPr/>
          <a:lstStyle/>
          <a:p>
            <a:pPr>
              <a:spcBef>
                <a:spcPts val="1200"/>
              </a:spcBef>
            </a:pPr>
            <a:r>
              <a:rPr lang="zh-TW" altLang="en-US" sz="1600" dirty="0"/>
              <a:t>前面已經提到，依據輸配電業分離會計處理準則相關規定，本公司的成本、收入、資產及負債，均應分離至發電業部門、輸配電業部門、公用售電業部門及非電業部門；輸配電業部門，則需進一步再切分為輸電、配電、調度三個子項目，也就是說，所有的成本、收入、資產及負債，均應切分到上述</a:t>
            </a:r>
            <a:r>
              <a:rPr lang="en-US" altLang="zh-TW" sz="1600" dirty="0"/>
              <a:t>6</a:t>
            </a:r>
            <a:r>
              <a:rPr lang="zh-TW" altLang="en-US" sz="1600" dirty="0"/>
              <a:t>個成本池庫。</a:t>
            </a:r>
            <a:endParaRPr lang="en-US" altLang="zh-TW" sz="1600" dirty="0"/>
          </a:p>
          <a:p>
            <a:pPr>
              <a:spcBef>
                <a:spcPts val="1200"/>
              </a:spcBef>
            </a:pPr>
            <a:r>
              <a:rPr lang="zh-TW" altLang="en-US" sz="1600" dirty="0"/>
              <a:t>公司現在推動的分離會計，就是規劃如何把成本、收入</a:t>
            </a:r>
            <a:r>
              <a:rPr lang="en-US" altLang="zh-TW" sz="1600" dirty="0"/>
              <a:t>(</a:t>
            </a:r>
            <a:r>
              <a:rPr lang="zh-TW" altLang="en-US" sz="1600" dirty="0"/>
              <a:t>在損益表呈現</a:t>
            </a:r>
            <a:r>
              <a:rPr lang="en-US" altLang="zh-TW" sz="1600" dirty="0"/>
              <a:t>)</a:t>
            </a:r>
            <a:r>
              <a:rPr lang="zh-TW" altLang="en-US" sz="1600" dirty="0"/>
              <a:t>、資產及負債</a:t>
            </a:r>
            <a:r>
              <a:rPr lang="en-US" altLang="zh-TW" sz="1600" dirty="0"/>
              <a:t>(</a:t>
            </a:r>
            <a:r>
              <a:rPr lang="zh-TW" altLang="en-US" sz="1600" dirty="0"/>
              <a:t>在資產負債表呈現</a:t>
            </a:r>
            <a:r>
              <a:rPr lang="en-US" altLang="zh-TW" sz="1600" dirty="0"/>
              <a:t>)</a:t>
            </a:r>
            <a:r>
              <a:rPr lang="zh-TW" altLang="en-US" sz="1600" dirty="0"/>
              <a:t>的會計帳目，按照現行的組織體系加以分離。</a:t>
            </a:r>
            <a:endParaRPr lang="en-US" altLang="zh-TW" sz="1600" dirty="0"/>
          </a:p>
          <a:p>
            <a:pPr defTabSz="1007295">
              <a:spcBef>
                <a:spcPts val="1200"/>
              </a:spcBef>
              <a:defRPr/>
            </a:pPr>
            <a:r>
              <a:rPr lang="zh-TW" altLang="en-US" sz="1600" dirty="0"/>
              <a:t>從這張架構圖來看，目前水火力發電及核能發電事業部之帳目，歸屬發電部門；輸供電事業部之帳目，歸屬輸電部門</a:t>
            </a:r>
            <a:r>
              <a:rPr lang="en-US" altLang="zh-TW" sz="1600" dirty="0"/>
              <a:t>(107.6.20</a:t>
            </a:r>
            <a:r>
              <a:rPr lang="zh-TW" altLang="en-US" sz="1600" dirty="0"/>
              <a:t>轉型專案辦公室轉型工作第</a:t>
            </a:r>
            <a:r>
              <a:rPr lang="en-US" altLang="zh-TW" sz="1600" dirty="0"/>
              <a:t>13</a:t>
            </a:r>
            <a:r>
              <a:rPr lang="zh-TW" altLang="en-US" sz="1600" dirty="0"/>
              <a:t>次會議決議，調度處將移至輸供電事業部</a:t>
            </a:r>
            <a:r>
              <a:rPr lang="en-US" altLang="zh-TW" sz="1600" dirty="0"/>
              <a:t>)</a:t>
            </a:r>
            <a:r>
              <a:rPr lang="zh-TW" altLang="en-US" sz="1600" dirty="0"/>
              <a:t>；配售電事業部之帳目，其中區處具備雙重業務身分，需依實際從事之業務性質，予以歸屬配電或公用售電部門。至於業務部門之帳目，則歸屬公用售電。</a:t>
            </a:r>
            <a:endParaRPr lang="en-US" altLang="zh-TW" sz="1600" dirty="0"/>
          </a:p>
          <a:p>
            <a:pPr>
              <a:spcBef>
                <a:spcPts val="1200"/>
              </a:spcBef>
            </a:pPr>
            <a:r>
              <a:rPr lang="zh-TW" altLang="en-US" sz="1600" dirty="0"/>
              <a:t>至於，非事業部單位</a:t>
            </a:r>
            <a:r>
              <a:rPr lang="en-US" altLang="zh-TW" sz="1600" dirty="0"/>
              <a:t>(</a:t>
            </a:r>
            <a:r>
              <a:rPr lang="zh-TW" altLang="en-US" sz="1600" dirty="0"/>
              <a:t>總管理處及附屬單位</a:t>
            </a:r>
            <a:r>
              <a:rPr lang="en-US" altLang="zh-TW" sz="1600" dirty="0"/>
              <a:t>)</a:t>
            </a:r>
            <a:r>
              <a:rPr lang="zh-TW" altLang="en-US" sz="1600" dirty="0"/>
              <a:t>的會計帳，有些可明確歸屬到「非電業」，而其他無法明確歸屬的會計帳，就需要可操作的方法來處理，我們將在下一張簡報舉例說明，如何將相關成本切分至各成本池庫。</a:t>
            </a:r>
            <a:endParaRPr lang="en-US" altLang="zh-TW" sz="1600" dirty="0"/>
          </a:p>
        </p:txBody>
      </p:sp>
    </p:spTree>
    <p:extLst>
      <p:ext uri="{BB962C8B-B14F-4D97-AF65-F5344CB8AC3E}">
        <p14:creationId xmlns:p14="http://schemas.microsoft.com/office/powerpoint/2010/main" val="31583703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spcBef>
                <a:spcPts val="1200"/>
              </a:spcBef>
            </a:pPr>
            <a:r>
              <a:rPr lang="zh-TW" altLang="en-US" sz="1600" dirty="0"/>
              <a:t>本公司正依據能源局</a:t>
            </a:r>
            <a:r>
              <a:rPr lang="en-US" altLang="zh-TW" sz="1600" dirty="0"/>
              <a:t>107.4.17</a:t>
            </a:r>
            <a:r>
              <a:rPr lang="zh-TW" altLang="en-US" sz="1600" dirty="0"/>
              <a:t>公布之輸配電業分離會計處理準則，編製輸配電業分離會計作業程序手冊，須於</a:t>
            </a:r>
            <a:r>
              <a:rPr lang="en-US" altLang="zh-TW" sz="1600" dirty="0"/>
              <a:t>107.10.16</a:t>
            </a:r>
            <a:r>
              <a:rPr lang="zh-TW" altLang="en-US" sz="1600" dirty="0"/>
              <a:t>報能源局備查。</a:t>
            </a:r>
          </a:p>
          <a:p>
            <a:pPr>
              <a:spcBef>
                <a:spcPts val="1200"/>
              </a:spcBef>
            </a:pPr>
            <a:r>
              <a:rPr lang="zh-TW" altLang="en-US" sz="1600" dirty="0"/>
              <a:t>之後再經過</a:t>
            </a:r>
            <a:r>
              <a:rPr lang="en-US" altLang="zh-TW" sz="1600" dirty="0"/>
              <a:t>10</a:t>
            </a:r>
            <a:r>
              <a:rPr lang="zh-TW" altLang="en-US" sz="1600" dirty="0"/>
              <a:t>個月，要在</a:t>
            </a:r>
            <a:r>
              <a:rPr lang="en-US" altLang="zh-TW" sz="1600" dirty="0"/>
              <a:t>108.6</a:t>
            </a:r>
            <a:r>
              <a:rPr lang="zh-TW" altLang="en-US" sz="1600" dirty="0"/>
              <a:t>提報</a:t>
            </a:r>
            <a:r>
              <a:rPr lang="en-US" altLang="zh-TW" sz="1600" dirty="0"/>
              <a:t>107</a:t>
            </a:r>
            <a:r>
              <a:rPr lang="zh-TW" altLang="en-US" sz="1600" dirty="0"/>
              <a:t>年度的分離會計報告。在此報告中，原先綜合電業的損益表</a:t>
            </a:r>
            <a:r>
              <a:rPr lang="en-US" altLang="zh-TW" sz="1600" dirty="0"/>
              <a:t>(</a:t>
            </a:r>
            <a:r>
              <a:rPr lang="zh-TW" altLang="en-US" sz="1600" dirty="0"/>
              <a:t>表示成本、收入等</a:t>
            </a:r>
            <a:r>
              <a:rPr lang="en-US" altLang="zh-TW" sz="1600" dirty="0"/>
              <a:t>)</a:t>
            </a:r>
            <a:r>
              <a:rPr lang="zh-TW" altLang="en-US" sz="1600" dirty="0"/>
              <a:t>及資產負債表</a:t>
            </a:r>
            <a:r>
              <a:rPr lang="en-US" altLang="zh-TW" sz="1600" dirty="0"/>
              <a:t>(</a:t>
            </a:r>
            <a:r>
              <a:rPr lang="zh-TW" altLang="en-US" sz="1600" dirty="0"/>
              <a:t>表示資產、負債等</a:t>
            </a:r>
            <a:r>
              <a:rPr lang="en-US" altLang="zh-TW" sz="1600" dirty="0"/>
              <a:t>)</a:t>
            </a:r>
            <a:r>
              <a:rPr lang="zh-TW" altLang="en-US" sz="1600" dirty="0"/>
              <a:t>，必須按照</a:t>
            </a:r>
            <a:r>
              <a:rPr lang="en-US" altLang="zh-TW" sz="1600" dirty="0"/>
              <a:t>6</a:t>
            </a:r>
            <a:r>
              <a:rPr lang="zh-TW" altLang="en-US" sz="1600" dirty="0"/>
              <a:t>個經營類別分離：發電業、輸配電業</a:t>
            </a:r>
            <a:r>
              <a:rPr lang="en-US" altLang="zh-TW" sz="1600" dirty="0"/>
              <a:t>(</a:t>
            </a:r>
            <a:r>
              <a:rPr lang="zh-TW" altLang="en-US" sz="1600" dirty="0"/>
              <a:t>含調度、輸電、配電</a:t>
            </a:r>
            <a:r>
              <a:rPr lang="en-US" altLang="zh-TW" sz="1600" dirty="0"/>
              <a:t>3</a:t>
            </a:r>
            <a:r>
              <a:rPr lang="zh-TW" altLang="en-US" sz="1600" dirty="0"/>
              <a:t>個子項</a:t>
            </a:r>
            <a:r>
              <a:rPr lang="en-US" altLang="zh-TW" sz="1600" dirty="0"/>
              <a:t>)</a:t>
            </a:r>
            <a:r>
              <a:rPr lang="zh-TW" altLang="en-US" sz="1600" dirty="0"/>
              <a:t>、公用售電業、非電業。也就是說，結果將產出</a:t>
            </a:r>
            <a:r>
              <a:rPr lang="en-US" altLang="zh-TW" sz="1600" dirty="0"/>
              <a:t>6</a:t>
            </a:r>
            <a:r>
              <a:rPr lang="zh-TW" altLang="en-US" sz="1600" dirty="0"/>
              <a:t>種不同部門的財務報表</a:t>
            </a:r>
            <a:r>
              <a:rPr lang="en-US" altLang="zh-TW" sz="1600" dirty="0"/>
              <a:t>(</a:t>
            </a:r>
            <a:r>
              <a:rPr lang="zh-TW" altLang="en-US" sz="1600" dirty="0"/>
              <a:t>即損益表與資產負債表</a:t>
            </a:r>
            <a:r>
              <a:rPr lang="en-US" altLang="zh-TW" sz="1600" dirty="0"/>
              <a:t>)</a:t>
            </a:r>
            <a:r>
              <a:rPr lang="zh-TW" altLang="en-US" sz="1600" dirty="0"/>
              <a:t>。</a:t>
            </a:r>
            <a:endParaRPr lang="en-US" altLang="zh-TW" sz="1600" dirty="0"/>
          </a:p>
          <a:p>
            <a:pPr>
              <a:spcBef>
                <a:spcPts val="1200"/>
              </a:spcBef>
            </a:pPr>
            <a:r>
              <a:rPr lang="zh-TW" altLang="en-US" sz="1600" dirty="0"/>
              <a:t>在這裡要提醒一點：在母子公司專業分工之前的輸配電業分離會計作業程序手冊、分離會計報告等，皆會配合公司的組織轉型做出動態調整；且在專業分工之後，台電母子公司將依會計準則提出各自的獨立會計報表；此外，母公司另將以集團整體的角度編製合併財務報表。</a:t>
            </a:r>
          </a:p>
        </p:txBody>
      </p:sp>
    </p:spTree>
    <p:extLst>
      <p:ext uri="{BB962C8B-B14F-4D97-AF65-F5344CB8AC3E}">
        <p14:creationId xmlns:p14="http://schemas.microsoft.com/office/powerpoint/2010/main" val="6298329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1007295">
              <a:spcBef>
                <a:spcPts val="1200"/>
              </a:spcBef>
              <a:defRPr/>
            </a:pPr>
            <a:r>
              <a:rPr lang="zh-TW" altLang="en-US" sz="1600" dirty="0"/>
              <a:t>分離會計以「多歸屬、少分攤」為主要原則，所以要先考慮「可直接歸屬」的部分，判斷標準為：可判斷特定業務部門產生、可透過相關會計帳務辨識，例如：燃料處之業務係直接服務發電業所需，故其成本直接歸屬發電部門。</a:t>
            </a:r>
            <a:endParaRPr lang="en-US" altLang="zh-TW" sz="1600" dirty="0"/>
          </a:p>
          <a:p>
            <a:pPr defTabSz="1007295">
              <a:spcBef>
                <a:spcPts val="1200"/>
              </a:spcBef>
              <a:defRPr/>
            </a:pPr>
            <a:r>
              <a:rPr lang="zh-TW" altLang="en-US" sz="1600" dirty="0"/>
              <a:t>至於無法透過會計帳務辨識的部分，應採成本動因法，運用服務時間、投入人力、經費占比等觀察指標來判別，將相關成本「間接歸屬」至發電或輸配電或公用售電或非電業部門，以材料處為例，其服務對象包括發電業及輸配電業，因此，會按其投入之比例，將成本分配至兩個業別。</a:t>
            </a:r>
          </a:p>
          <a:p>
            <a:pPr defTabSz="1007295">
              <a:spcBef>
                <a:spcPts val="1200"/>
              </a:spcBef>
              <a:defRPr/>
            </a:pPr>
            <a:r>
              <a:rPr lang="zh-TW" altLang="en-US" sz="1600" dirty="0"/>
              <a:t>最後，「無法直接或間接歸屬」之單位，使用「已分攤成本法」分攤至各個業別部門。基本上以各業別當年度累計成本之比例分攤，但排除與事業規模較無關係之成本，如燃料、購電等。</a:t>
            </a:r>
          </a:p>
        </p:txBody>
      </p:sp>
    </p:spTree>
    <p:extLst>
      <p:ext uri="{BB962C8B-B14F-4D97-AF65-F5344CB8AC3E}">
        <p14:creationId xmlns:p14="http://schemas.microsoft.com/office/powerpoint/2010/main" val="8360644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a:xfrm>
            <a:off x="542148" y="4819469"/>
            <a:ext cx="6240487" cy="5338397"/>
          </a:xfrm>
        </p:spPr>
        <p:txBody>
          <a:bodyPr/>
          <a:lstStyle/>
          <a:p>
            <a:pPr>
              <a:spcBef>
                <a:spcPts val="1200"/>
              </a:spcBef>
            </a:pPr>
            <a:r>
              <a:rPr lang="zh-TW" altLang="en-US" sz="1300" dirty="0" smtClean="0"/>
              <a:t>向各位報告一下分離會計作業的辦理進度。</a:t>
            </a:r>
          </a:p>
          <a:p>
            <a:pPr>
              <a:spcBef>
                <a:spcPts val="1200"/>
              </a:spcBef>
            </a:pPr>
            <a:r>
              <a:rPr lang="zh-TW" altLang="en-US" sz="1300" dirty="0" smtClean="0"/>
              <a:t>成本方面，會計處已完成可直接歸屬的部分，目前正進行「可間接歸屬」與「無法直接或間接歸屬」的部分，歸屬方法在前面一張簡報已說明。</a:t>
            </a:r>
          </a:p>
          <a:p>
            <a:pPr>
              <a:spcBef>
                <a:spcPts val="1200"/>
              </a:spcBef>
            </a:pPr>
            <a:r>
              <a:rPr lang="zh-TW" altLang="en-US" sz="1300" dirty="0" smtClean="0"/>
              <a:t>收入方面，發電業收入，由於轉型控股公司前尚未有購售合約，故擬採成本＋合理利潤方式訂定，這部分尚在研討，未來將至高階會議報告；輸配電業收入，依能源局訂定之輸配電業各項費率</a:t>
            </a:r>
            <a:r>
              <a:rPr lang="en-US" altLang="zh-TW" sz="1300" dirty="0" smtClean="0"/>
              <a:t>(</a:t>
            </a:r>
            <a:r>
              <a:rPr lang="zh-TW" altLang="en-US" sz="1300" dirty="0" smtClean="0"/>
              <a:t>包含輔助服務、電力調度及轉供電能</a:t>
            </a:r>
            <a:r>
              <a:rPr lang="en-US" altLang="zh-TW" sz="1300" dirty="0" smtClean="0"/>
              <a:t>3</a:t>
            </a:r>
            <a:r>
              <a:rPr lang="zh-TW" altLang="en-US" sz="1300" dirty="0" smtClean="0"/>
              <a:t>主要項目</a:t>
            </a:r>
            <a:r>
              <a:rPr lang="en-US" altLang="zh-TW" sz="1300" dirty="0" smtClean="0"/>
              <a:t>)</a:t>
            </a:r>
            <a:r>
              <a:rPr lang="zh-TW" altLang="en-US" sz="1300" dirty="0" smtClean="0"/>
              <a:t>決定；公用售電業收入，依據電價費率審議會審定之電價費率決定。這部分在稍後的母子公司金流架構概念將有說明。</a:t>
            </a:r>
          </a:p>
          <a:p>
            <a:pPr>
              <a:spcBef>
                <a:spcPts val="1200"/>
              </a:spcBef>
            </a:pPr>
            <a:r>
              <a:rPr lang="zh-TW" altLang="en-US" sz="1300" dirty="0" smtClean="0"/>
              <a:t>資產方面，將以與本業高度關聯性且合理使用做為分配原則，併同考量業務屬性、營利能力及未來競爭力需求等，進行分配。目前在討論的重要議題：電廠兼營之輸配電資產分配歸屬輸電或配電業，配電與售電業共同持有之土地、土地改良物、房屋及建築進行配售帳務分開表達，使用各縣市政府共同管道基金之帳務歸屬等等。</a:t>
            </a:r>
          </a:p>
          <a:p>
            <a:pPr>
              <a:spcBef>
                <a:spcPts val="1200"/>
              </a:spcBef>
            </a:pPr>
            <a:r>
              <a:rPr lang="zh-TW" altLang="en-US" sz="1300" dirty="0" smtClean="0"/>
              <a:t>負債方面，目前先處理非計息負債</a:t>
            </a:r>
            <a:r>
              <a:rPr lang="en-US" altLang="zh-TW" sz="1300" dirty="0" smtClean="0"/>
              <a:t>(</a:t>
            </a:r>
            <a:r>
              <a:rPr lang="zh-TW" altLang="en-US" sz="1300" dirty="0" smtClean="0"/>
              <a:t>薪給、獎金、退休金等應付帳款及除役負債、電價穩定準備</a:t>
            </a:r>
            <a:r>
              <a:rPr lang="en-US" altLang="zh-TW" sz="1300" dirty="0" smtClean="0"/>
              <a:t>…)</a:t>
            </a:r>
            <a:r>
              <a:rPr lang="zh-TW" altLang="en-US" sz="1300" dirty="0" smtClean="0"/>
              <a:t>的分離作業，計息負債先不予分離。</a:t>
            </a:r>
            <a:endParaRPr lang="en-US" altLang="zh-TW" sz="1300" dirty="0" smtClean="0"/>
          </a:p>
          <a:p>
            <a:pPr>
              <a:spcBef>
                <a:spcPts val="600"/>
              </a:spcBef>
            </a:pPr>
            <a:r>
              <a:rPr lang="zh-TW" altLang="en-US" sz="1200" u="sng" dirty="0" smtClean="0"/>
              <a:t>備註：</a:t>
            </a:r>
          </a:p>
          <a:p>
            <a:pPr>
              <a:spcBef>
                <a:spcPts val="0"/>
              </a:spcBef>
            </a:pPr>
            <a:r>
              <a:rPr lang="en-US" altLang="zh-TW" sz="1200" dirty="0" smtClean="0"/>
              <a:t>1</a:t>
            </a:r>
            <a:r>
              <a:rPr lang="zh-TW" altLang="en-US" sz="1200" dirty="0" smtClean="0"/>
              <a:t>、計息負債有哪些大類：計息負債即借款，可分為長期借款與短期借款兩大類。長期借款包含公司債、銀行借款、基金借款等；短期借款包含台幣借款、外幣借款、商業本票等。</a:t>
            </a:r>
          </a:p>
          <a:p>
            <a:pPr>
              <a:spcBef>
                <a:spcPts val="0"/>
              </a:spcBef>
            </a:pPr>
            <a:r>
              <a:rPr lang="en-US" altLang="zh-TW" sz="1200" dirty="0" smtClean="0"/>
              <a:t>2</a:t>
            </a:r>
            <a:r>
              <a:rPr lang="zh-TW" altLang="en-US" sz="1200" dirty="0" smtClean="0"/>
              <a:t>、列於計息負債的原因：因為長、短期借款皆須支付利息，所以列於計息負債。計息負債係統一調度之資金，考量全公司之整體風險，借款係以全公司名義舉借，目前係由財務處統籌資金調度，辦理還本付息。</a:t>
            </a:r>
          </a:p>
          <a:p>
            <a:pPr>
              <a:spcBef>
                <a:spcPts val="0"/>
              </a:spcBef>
            </a:pPr>
            <a:r>
              <a:rPr lang="en-US" altLang="zh-TW" sz="1200" dirty="0" smtClean="0"/>
              <a:t>3</a:t>
            </a:r>
            <a:r>
              <a:rPr lang="zh-TW" altLang="en-US" sz="1200" dirty="0" smtClean="0"/>
              <a:t>、日後如何處理：能源局規劃之輸配電業分離會計處理準則，參考美英等國之處理方式，以總金額表達，所以現階段計息負債不區分電業類別，統列於全公司項下。未來將按淨資產規模比例，綜合考量責任與競爭，分配母子公司之計息負債。</a:t>
            </a:r>
          </a:p>
          <a:p>
            <a:pPr>
              <a:spcBef>
                <a:spcPts val="1200"/>
              </a:spcBef>
            </a:pPr>
            <a:endParaRPr lang="zh-TW" altLang="en-US" sz="1200" dirty="0"/>
          </a:p>
        </p:txBody>
      </p:sp>
    </p:spTree>
    <p:extLst>
      <p:ext uri="{BB962C8B-B14F-4D97-AF65-F5344CB8AC3E}">
        <p14:creationId xmlns:p14="http://schemas.microsoft.com/office/powerpoint/2010/main" val="34621511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4" name="投影片編號版面配置區 3"/>
          <p:cNvSpPr>
            <a:spLocks noGrp="1"/>
          </p:cNvSpPr>
          <p:nvPr>
            <p:ph type="sldNum" sz="quarter" idx="10"/>
          </p:nvPr>
        </p:nvSpPr>
        <p:spPr/>
        <p:txBody>
          <a:bodyPr/>
          <a:lstStyle/>
          <a:p>
            <a:pPr defTabSz="945003" eaLnBrk="1" fontAlgn="auto" hangingPunct="1">
              <a:spcBef>
                <a:spcPts val="0"/>
              </a:spcBef>
              <a:spcAft>
                <a:spcPts val="0"/>
              </a:spcAft>
              <a:defRPr/>
            </a:pPr>
            <a:fld id="{363F6FF0-7B01-4562-A826-F24FCE58FADF}" type="slidenum">
              <a:rPr kumimoji="0" lang="zh-TW" altLang="en-US" sz="1200" i="0">
                <a:solidFill>
                  <a:prstClr val="black"/>
                </a:solidFill>
                <a:latin typeface="Calibri" panose="020F0502020204030204"/>
              </a:rPr>
              <a:pPr defTabSz="945003" eaLnBrk="1" fontAlgn="auto" hangingPunct="1">
                <a:spcBef>
                  <a:spcPts val="0"/>
                </a:spcBef>
                <a:spcAft>
                  <a:spcPts val="0"/>
                </a:spcAft>
                <a:defRPr/>
              </a:pPr>
              <a:t>32</a:t>
            </a:fld>
            <a:endParaRPr kumimoji="0" lang="zh-TW" altLang="en-US" sz="1200" i="0">
              <a:solidFill>
                <a:prstClr val="black"/>
              </a:solidFill>
              <a:latin typeface="Calibri" panose="020F0502020204030204"/>
            </a:endParaRPr>
          </a:p>
        </p:txBody>
      </p:sp>
      <p:sp>
        <p:nvSpPr>
          <p:cNvPr id="5" name="備忘稿版面配置區 4"/>
          <p:cNvSpPr>
            <a:spLocks noGrp="1"/>
          </p:cNvSpPr>
          <p:nvPr>
            <p:ph type="body" sz="quarter" idx="11"/>
          </p:nvPr>
        </p:nvSpPr>
        <p:spPr/>
        <p:txBody>
          <a:bodyPr/>
          <a:lstStyle/>
          <a:p>
            <a:endParaRPr lang="zh-TW" altLang="en-US"/>
          </a:p>
        </p:txBody>
      </p:sp>
    </p:spTree>
    <p:extLst>
      <p:ext uri="{BB962C8B-B14F-4D97-AF65-F5344CB8AC3E}">
        <p14:creationId xmlns:p14="http://schemas.microsoft.com/office/powerpoint/2010/main" val="11216463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42421996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2850648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79425" y="1281113"/>
            <a:ext cx="6146800" cy="3457575"/>
          </a:xfrm>
        </p:spPr>
      </p:sp>
      <p:sp>
        <p:nvSpPr>
          <p:cNvPr id="4" name="投影片編號版面配置區 3"/>
          <p:cNvSpPr>
            <a:spLocks noGrp="1"/>
          </p:cNvSpPr>
          <p:nvPr>
            <p:ph type="sldNum" sz="quarter" idx="10"/>
          </p:nvPr>
        </p:nvSpPr>
        <p:spPr/>
        <p:txBody>
          <a:bodyPr/>
          <a:lstStyle/>
          <a:p>
            <a:pPr defTabSz="947055" eaLnBrk="1" fontAlgn="auto" hangingPunct="1">
              <a:spcBef>
                <a:spcPts val="0"/>
              </a:spcBef>
              <a:spcAft>
                <a:spcPts val="0"/>
              </a:spcAft>
              <a:defRPr/>
            </a:pPr>
            <a:fld id="{E62E4AB1-EB15-4AB7-A94F-2C27D43760D2}" type="slidenum">
              <a:rPr kumimoji="0" lang="zh-TW" altLang="en-US" sz="1200" i="0">
                <a:solidFill>
                  <a:prstClr val="black"/>
                </a:solidFill>
                <a:latin typeface="Calibri" panose="020F0502020204030204"/>
              </a:rPr>
              <a:pPr defTabSz="947055" eaLnBrk="1" fontAlgn="auto" hangingPunct="1">
                <a:spcBef>
                  <a:spcPts val="0"/>
                </a:spcBef>
                <a:spcAft>
                  <a:spcPts val="0"/>
                </a:spcAft>
                <a:defRPr/>
              </a:pPr>
              <a:t>35</a:t>
            </a:fld>
            <a:endParaRPr kumimoji="0" lang="zh-TW" altLang="en-US" sz="1200" i="0">
              <a:solidFill>
                <a:prstClr val="black"/>
              </a:solidFill>
              <a:latin typeface="Calibri" panose="020F0502020204030204"/>
            </a:endParaRPr>
          </a:p>
        </p:txBody>
      </p:sp>
      <p:sp>
        <p:nvSpPr>
          <p:cNvPr id="5" name="備忘稿版面配置區 4"/>
          <p:cNvSpPr>
            <a:spLocks noGrp="1"/>
          </p:cNvSpPr>
          <p:nvPr>
            <p:ph type="body" sz="quarter" idx="11"/>
          </p:nvPr>
        </p:nvSpPr>
        <p:spPr/>
        <p:txBody>
          <a:bodyPr/>
          <a:lstStyle/>
          <a:p>
            <a:r>
              <a:rPr lang="zh-TW" altLang="en-US" sz="1600" dirty="0"/>
              <a:t>未來將朝配售電組織不分離</a:t>
            </a:r>
            <a:r>
              <a:rPr lang="en-US" altLang="zh-TW" sz="1600" dirty="0"/>
              <a:t>(</a:t>
            </a:r>
            <a:r>
              <a:rPr lang="zh-TW" altLang="en-US" sz="1600" dirty="0"/>
              <a:t>配售電事業群</a:t>
            </a:r>
            <a:r>
              <a:rPr lang="en-US" altLang="zh-TW" sz="1600" dirty="0"/>
              <a:t>)</a:t>
            </a:r>
            <a:r>
              <a:rPr lang="zh-TW" altLang="en-US" sz="1600" dirty="0"/>
              <a:t>的原則，會計依法須分開表達的方向來推動配售電事業部轉型輸配售電子公司。</a:t>
            </a:r>
          </a:p>
        </p:txBody>
      </p:sp>
    </p:spTree>
    <p:extLst>
      <p:ext uri="{BB962C8B-B14F-4D97-AF65-F5344CB8AC3E}">
        <p14:creationId xmlns:p14="http://schemas.microsoft.com/office/powerpoint/2010/main" val="27690601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77838" y="1279525"/>
            <a:ext cx="6142037" cy="3454400"/>
          </a:xfrm>
        </p:spPr>
      </p:sp>
      <p:sp>
        <p:nvSpPr>
          <p:cNvPr id="4" name="投影片編號版面配置區 3"/>
          <p:cNvSpPr>
            <a:spLocks noGrp="1"/>
          </p:cNvSpPr>
          <p:nvPr>
            <p:ph type="sldNum" sz="quarter" idx="10"/>
          </p:nvPr>
        </p:nvSpPr>
        <p:spPr/>
        <p:txBody>
          <a:bodyPr/>
          <a:lstStyle/>
          <a:p>
            <a:pPr defTabSz="946015" eaLnBrk="1" fontAlgn="auto" hangingPunct="1">
              <a:spcBef>
                <a:spcPts val="0"/>
              </a:spcBef>
              <a:spcAft>
                <a:spcPts val="0"/>
              </a:spcAft>
              <a:defRPr/>
            </a:pPr>
            <a:fld id="{E62E4AB1-EB15-4AB7-A94F-2C27D43760D2}" type="slidenum">
              <a:rPr kumimoji="0" lang="zh-TW" altLang="en-US" sz="1200" i="0">
                <a:solidFill>
                  <a:prstClr val="black"/>
                </a:solidFill>
                <a:latin typeface="Calibri" panose="020F0502020204030204"/>
              </a:rPr>
              <a:pPr defTabSz="946015" eaLnBrk="1" fontAlgn="auto" hangingPunct="1">
                <a:spcBef>
                  <a:spcPts val="0"/>
                </a:spcBef>
                <a:spcAft>
                  <a:spcPts val="0"/>
                </a:spcAft>
                <a:defRPr/>
              </a:pPr>
              <a:t>36</a:t>
            </a:fld>
            <a:endParaRPr kumimoji="0" lang="zh-TW" altLang="en-US" sz="1200" i="0">
              <a:solidFill>
                <a:prstClr val="black"/>
              </a:solidFill>
              <a:latin typeface="Calibri" panose="020F0502020204030204"/>
            </a:endParaRPr>
          </a:p>
        </p:txBody>
      </p:sp>
      <p:sp>
        <p:nvSpPr>
          <p:cNvPr id="5" name="備忘稿版面配置區 4"/>
          <p:cNvSpPr>
            <a:spLocks noGrp="1"/>
          </p:cNvSpPr>
          <p:nvPr>
            <p:ph type="body" sz="quarter" idx="11"/>
          </p:nvPr>
        </p:nvSpPr>
        <p:spPr/>
        <p:txBody>
          <a:bodyPr/>
          <a:lstStyle/>
          <a:p>
            <a:endParaRPr lang="zh-TW" altLang="en-US" dirty="0"/>
          </a:p>
        </p:txBody>
      </p:sp>
    </p:spTree>
    <p:extLst>
      <p:ext uri="{BB962C8B-B14F-4D97-AF65-F5344CB8AC3E}">
        <p14:creationId xmlns:p14="http://schemas.microsoft.com/office/powerpoint/2010/main" val="30271852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37</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22668438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38</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12254335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39</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30170283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40</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19583292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41</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16798431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42</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11716575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50813" y="779463"/>
            <a:ext cx="6796087" cy="3822700"/>
          </a:xfrm>
        </p:spPr>
      </p:sp>
      <p:sp>
        <p:nvSpPr>
          <p:cNvPr id="3" name="備忘稿版面配置區 2"/>
          <p:cNvSpPr>
            <a:spLocks noGrp="1"/>
          </p:cNvSpPr>
          <p:nvPr>
            <p:ph type="body" idx="1"/>
          </p:nvPr>
        </p:nvSpPr>
        <p:spPr/>
        <p:txBody>
          <a:bodyPr/>
          <a:lstStyle/>
          <a:p>
            <a:pPr defTabSz="946495">
              <a:defRPr/>
            </a:pPr>
            <a:endParaRPr lang="zh-TW" altLang="en-US" dirty="0"/>
          </a:p>
        </p:txBody>
      </p:sp>
      <p:sp>
        <p:nvSpPr>
          <p:cNvPr id="4" name="投影片編號版面配置區 3"/>
          <p:cNvSpPr>
            <a:spLocks noGrp="1"/>
          </p:cNvSpPr>
          <p:nvPr>
            <p:ph type="sldNum" sz="quarter" idx="10"/>
          </p:nvPr>
        </p:nvSpPr>
        <p:spPr/>
        <p:txBody>
          <a:bodyPr/>
          <a:lstStyle/>
          <a:p>
            <a:pPr defTabSz="946495" eaLnBrk="1" fontAlgn="auto" hangingPunct="1">
              <a:spcBef>
                <a:spcPts val="0"/>
              </a:spcBef>
              <a:spcAft>
                <a:spcPts val="0"/>
              </a:spcAft>
              <a:defRPr/>
            </a:pPr>
            <a:fld id="{4EA889AF-DABB-413A-9A2C-99217D2AB8A8}" type="slidenum">
              <a:rPr kumimoji="0" lang="zh-CN" altLang="en-US" sz="1200" i="0">
                <a:solidFill>
                  <a:prstClr val="black"/>
                </a:solidFill>
                <a:latin typeface="Calibri" panose="020F0502020204030204"/>
                <a:ea typeface="等线" panose="02010600030101010101" pitchFamily="2" charset="-122"/>
              </a:rPr>
              <a:pPr defTabSz="946495" eaLnBrk="1" fontAlgn="auto" hangingPunct="1">
                <a:spcBef>
                  <a:spcPts val="0"/>
                </a:spcBef>
                <a:spcAft>
                  <a:spcPts val="0"/>
                </a:spcAft>
                <a:defRPr/>
              </a:pPr>
              <a:t>43</a:t>
            </a:fld>
            <a:endParaRPr kumimoji="0" lang="zh-CN" altLang="en-US" sz="1200" i="0">
              <a:solidFill>
                <a:prstClr val="black"/>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4223496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endParaRPr lang="zh-TW" altLang="en-US"/>
          </a:p>
        </p:txBody>
      </p:sp>
      <p:sp>
        <p:nvSpPr>
          <p:cNvPr id="5" name="Footer Placeholder 4"/>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3655419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F30DFB6-2E6A-4ED1-9298-5B86F4A0E185}" type="slidenum">
              <a:rPr lang="zh-TW" altLang="en-US" smtClean="0"/>
              <a:t>‹#›</a:t>
            </a:fld>
            <a:endParaRPr lang="zh-TW" altLang="en-US"/>
          </a:p>
        </p:txBody>
      </p:sp>
    </p:spTree>
    <p:extLst>
      <p:ext uri="{BB962C8B-B14F-4D97-AF65-F5344CB8AC3E}">
        <p14:creationId xmlns:p14="http://schemas.microsoft.com/office/powerpoint/2010/main" val="230416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F30DFB6-2E6A-4ED1-9298-5B86F4A0E185}" type="slidenum">
              <a:rPr lang="zh-TW" altLang="en-US" smtClean="0"/>
              <a:t>‹#›</a:t>
            </a:fld>
            <a:endParaRPr lang="zh-TW" altLang="en-US"/>
          </a:p>
        </p:txBody>
      </p:sp>
    </p:spTree>
    <p:extLst>
      <p:ext uri="{BB962C8B-B14F-4D97-AF65-F5344CB8AC3E}">
        <p14:creationId xmlns:p14="http://schemas.microsoft.com/office/powerpoint/2010/main" val="426528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EF30DFB6-2E6A-4ED1-9298-5B86F4A0E185}" type="slidenum">
              <a:rPr lang="zh-TW" altLang="en-US" smtClean="0"/>
              <a:t>‹#›</a:t>
            </a:fld>
            <a:endParaRPr lang="zh-TW" altLang="en-US"/>
          </a:p>
        </p:txBody>
      </p:sp>
    </p:spTree>
    <p:extLst>
      <p:ext uri="{BB962C8B-B14F-4D97-AF65-F5344CB8AC3E}">
        <p14:creationId xmlns:p14="http://schemas.microsoft.com/office/powerpoint/2010/main" val="921459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EF30DFB6-2E6A-4ED1-9298-5B86F4A0E185}" type="slidenum">
              <a:rPr lang="zh-TW" altLang="en-US" smtClean="0"/>
              <a:t>‹#›</a:t>
            </a:fld>
            <a:endParaRPr lang="zh-TW" altLang="en-US"/>
          </a:p>
        </p:txBody>
      </p:sp>
    </p:spTree>
    <p:extLst>
      <p:ext uri="{BB962C8B-B14F-4D97-AF65-F5344CB8AC3E}">
        <p14:creationId xmlns:p14="http://schemas.microsoft.com/office/powerpoint/2010/main" val="2799287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EF30DFB6-2E6A-4ED1-9298-5B86F4A0E185}" type="slidenum">
              <a:rPr lang="zh-TW" altLang="en-US" smtClean="0"/>
              <a:t>‹#›</a:t>
            </a:fld>
            <a:endParaRPr lang="zh-TW" altLang="en-US"/>
          </a:p>
        </p:txBody>
      </p:sp>
    </p:spTree>
    <p:extLst>
      <p:ext uri="{BB962C8B-B14F-4D97-AF65-F5344CB8AC3E}">
        <p14:creationId xmlns:p14="http://schemas.microsoft.com/office/powerpoint/2010/main" val="2806560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zh-TW" altLang="en-US"/>
          </a:p>
        </p:txBody>
      </p:sp>
      <p:sp>
        <p:nvSpPr>
          <p:cNvPr id="3" name="Footer Placeholder 2"/>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1014980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EF30DFB6-2E6A-4ED1-9298-5B86F4A0E185}" type="slidenum">
              <a:rPr lang="zh-TW" altLang="en-US" smtClean="0"/>
              <a:t>‹#›</a:t>
            </a:fld>
            <a:endParaRPr lang="zh-TW" altLang="en-US"/>
          </a:p>
        </p:txBody>
      </p:sp>
    </p:spTree>
    <p:extLst>
      <p:ext uri="{BB962C8B-B14F-4D97-AF65-F5344CB8AC3E}">
        <p14:creationId xmlns:p14="http://schemas.microsoft.com/office/powerpoint/2010/main" val="1875871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EF30DFB6-2E6A-4ED1-9298-5B86F4A0E185}" type="slidenum">
              <a:rPr lang="zh-TW" altLang="en-US" smtClean="0"/>
              <a:t>‹#›</a:t>
            </a:fld>
            <a:endParaRPr lang="zh-TW" altLang="en-US"/>
          </a:p>
        </p:txBody>
      </p:sp>
    </p:spTree>
    <p:extLst>
      <p:ext uri="{BB962C8B-B14F-4D97-AF65-F5344CB8AC3E}">
        <p14:creationId xmlns:p14="http://schemas.microsoft.com/office/powerpoint/2010/main" val="1149591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F30DFB6-2E6A-4ED1-9298-5B86F4A0E185}" type="slidenum">
              <a:rPr lang="zh-TW" altLang="en-US" smtClean="0"/>
              <a:t>‹#›</a:t>
            </a:fld>
            <a:endParaRPr lang="zh-TW" altLang="en-US"/>
          </a:p>
        </p:txBody>
      </p:sp>
    </p:spTree>
    <p:extLst>
      <p:ext uri="{BB962C8B-B14F-4D97-AF65-F5344CB8AC3E}">
        <p14:creationId xmlns:p14="http://schemas.microsoft.com/office/powerpoint/2010/main" val="492412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F30DFB6-2E6A-4ED1-9298-5B86F4A0E185}" type="slidenum">
              <a:rPr lang="zh-TW" altLang="en-US" smtClean="0"/>
              <a:t>‹#›</a:t>
            </a:fld>
            <a:endParaRPr lang="zh-TW" altLang="en-US"/>
          </a:p>
        </p:txBody>
      </p:sp>
    </p:spTree>
    <p:extLst>
      <p:ext uri="{BB962C8B-B14F-4D97-AF65-F5344CB8AC3E}">
        <p14:creationId xmlns:p14="http://schemas.microsoft.com/office/powerpoint/2010/main" val="2389805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標題投影片">
    <p:spTree>
      <p:nvGrpSpPr>
        <p:cNvPr id="1" name=""/>
        <p:cNvGrpSpPr/>
        <p:nvPr/>
      </p:nvGrpSpPr>
      <p:grpSpPr>
        <a:xfrm>
          <a:off x="0" y="0"/>
          <a:ext cx="0" cy="0"/>
          <a:chOff x="0" y="0"/>
          <a:chExt cx="0" cy="0"/>
        </a:xfrm>
      </p:grpSpPr>
      <p:sp>
        <p:nvSpPr>
          <p:cNvPr id="3" name="副標題 2">
            <a:extLst>
              <a:ext uri="{FF2B5EF4-FFF2-40B4-BE49-F238E27FC236}">
                <a16:creationId xmlns:a16="http://schemas.microsoft.com/office/drawing/2014/main" xmlns="" id="{C47F5A84-CA6F-4E40-96FE-938D51BE9BEC}"/>
              </a:ext>
            </a:extLst>
          </p:cNvPr>
          <p:cNvSpPr>
            <a:spLocks noGrp="1"/>
          </p:cNvSpPr>
          <p:nvPr>
            <p:ph type="subTitle" idx="1"/>
          </p:nvPr>
        </p:nvSpPr>
        <p:spPr>
          <a:xfrm>
            <a:off x="1524001" y="3602038"/>
            <a:ext cx="9144000" cy="1655762"/>
          </a:xfrm>
        </p:spPr>
        <p:txBody>
          <a:bodyPr/>
          <a:lstStyle>
            <a:lvl1pPr marL="0" indent="0" algn="ctr">
              <a:buNone/>
              <a:defRPr sz="1984"/>
            </a:lvl1pPr>
            <a:lvl2pPr marL="378013" indent="0" algn="ctr">
              <a:buNone/>
              <a:defRPr sz="1654"/>
            </a:lvl2pPr>
            <a:lvl3pPr marL="756026" indent="0" algn="ctr">
              <a:buNone/>
              <a:defRPr sz="1488"/>
            </a:lvl3pPr>
            <a:lvl4pPr marL="1134039" indent="0" algn="ctr">
              <a:buNone/>
              <a:defRPr sz="1323"/>
            </a:lvl4pPr>
            <a:lvl5pPr marL="1512052" indent="0" algn="ctr">
              <a:buNone/>
              <a:defRPr sz="1323"/>
            </a:lvl5pPr>
            <a:lvl6pPr marL="1890065" indent="0" algn="ctr">
              <a:buNone/>
              <a:defRPr sz="1323"/>
            </a:lvl6pPr>
            <a:lvl7pPr marL="2268078" indent="0" algn="ctr">
              <a:buNone/>
              <a:defRPr sz="1323"/>
            </a:lvl7pPr>
            <a:lvl8pPr marL="2646091" indent="0" algn="ctr">
              <a:buNone/>
              <a:defRPr sz="1323"/>
            </a:lvl8pPr>
            <a:lvl9pPr marL="3024104" indent="0" algn="ctr">
              <a:buNone/>
              <a:defRPr sz="1323"/>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xmlns="" id="{699005D9-A40F-428A-8B7D-EF9B069257ED}"/>
              </a:ext>
            </a:extLst>
          </p:cNvPr>
          <p:cNvSpPr>
            <a:spLocks noGrp="1"/>
          </p:cNvSpPr>
          <p:nvPr>
            <p:ph type="dt" sz="half" idx="10"/>
          </p:nvPr>
        </p:nvSpPr>
        <p:spPr/>
        <p:txBody>
          <a:bodyPr/>
          <a:lstStyle/>
          <a:p>
            <a:endParaRPr lang="zh-TW" altLang="en-US"/>
          </a:p>
        </p:txBody>
      </p:sp>
      <p:sp>
        <p:nvSpPr>
          <p:cNvPr id="5" name="頁尾版面配置區 4">
            <a:extLst>
              <a:ext uri="{FF2B5EF4-FFF2-40B4-BE49-F238E27FC236}">
                <a16:creationId xmlns:a16="http://schemas.microsoft.com/office/drawing/2014/main" xmlns="" id="{3DFF50B1-3768-4038-83CA-147D567FB228}"/>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4173C0AF-5968-4840-801C-2774EA0E2442}"/>
              </a:ext>
            </a:extLst>
          </p:cNvPr>
          <p:cNvSpPr>
            <a:spLocks noGrp="1"/>
          </p:cNvSpPr>
          <p:nvPr>
            <p:ph type="sldNum" sz="quarter" idx="12"/>
          </p:nvPr>
        </p:nvSpPr>
        <p:spPr>
          <a:xfrm>
            <a:off x="8610600" y="6356350"/>
            <a:ext cx="2743200" cy="365125"/>
          </a:xfrm>
          <a:prstGeom prst="rect">
            <a:avLst/>
          </a:prstGeom>
        </p:spPr>
        <p:txBody>
          <a:bodyPr/>
          <a:lstStyle/>
          <a:p>
            <a:fld id="{EF30DFB6-2E6A-4ED1-9298-5B86F4A0E185}" type="slidenum">
              <a:rPr lang="zh-TW" altLang="en-US" smtClean="0"/>
              <a:t>‹#›</a:t>
            </a:fld>
            <a:endParaRPr lang="zh-TW" altLang="en-US"/>
          </a:p>
        </p:txBody>
      </p:sp>
      <p:sp>
        <p:nvSpPr>
          <p:cNvPr id="7" name="標題 6">
            <a:extLst>
              <a:ext uri="{FF2B5EF4-FFF2-40B4-BE49-F238E27FC236}">
                <a16:creationId xmlns:a16="http://schemas.microsoft.com/office/drawing/2014/main" xmlns="" id="{DE6706A8-73B7-49AB-8AD1-D26702F04298}"/>
              </a:ext>
            </a:extLst>
          </p:cNvPr>
          <p:cNvSpPr>
            <a:spLocks noGrp="1"/>
          </p:cNvSpPr>
          <p:nvPr>
            <p:ph type="title"/>
          </p:nvPr>
        </p:nvSpPr>
        <p:spPr/>
        <p:txBody>
          <a:bodyPr/>
          <a:lstStyle/>
          <a:p>
            <a:r>
              <a:rPr lang="zh-TW" altLang="en-US" dirty="0"/>
              <a:t>按一下以編輯母片標題樣式</a:t>
            </a:r>
          </a:p>
        </p:txBody>
      </p:sp>
    </p:spTree>
    <p:extLst>
      <p:ext uri="{BB962C8B-B14F-4D97-AF65-F5344CB8AC3E}">
        <p14:creationId xmlns:p14="http://schemas.microsoft.com/office/powerpoint/2010/main" val="14931834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603180"/>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1563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Tree>
    <p:extLst>
      <p:ext uri="{BB962C8B-B14F-4D97-AF65-F5344CB8AC3E}">
        <p14:creationId xmlns:p14="http://schemas.microsoft.com/office/powerpoint/2010/main" val="2187490421"/>
      </p:ext>
    </p:extLst>
  </p:cSld>
  <p:clrMapOvr>
    <a:masterClrMapping/>
  </p:clrMapOvr>
  <p:transition spd="med" advClick="0" advTm="0">
    <p:push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E84D9E8-01D8-48B7-B2E8-5C1BCF68D9B5}"/>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xmlns="" id="{73C308E3-D767-4B19-8C27-FDAC73BE26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xmlns="" id="{1602229B-0662-494C-B2D3-F50F45A84F57}"/>
              </a:ext>
            </a:extLst>
          </p:cNvPr>
          <p:cNvSpPr>
            <a:spLocks noGrp="1"/>
          </p:cNvSpPr>
          <p:nvPr>
            <p:ph type="dt" sz="half" idx="10"/>
          </p:nvPr>
        </p:nvSpPr>
        <p:spPr/>
        <p:txBody>
          <a:bodyPr/>
          <a:lstStyle/>
          <a:p>
            <a:fld id="{BB130F6F-36AB-469A-A174-445BDA883B07}"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5505D29F-BC3C-4E0E-BD93-1B91C50A182E}"/>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4037155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BC27E590-1981-4923-9503-0E0AB108AAC9}"/>
              </a:ext>
            </a:extLst>
          </p:cNvPr>
          <p:cNvSpPr>
            <a:spLocks noGrp="1"/>
          </p:cNvSpPr>
          <p:nvPr>
            <p:ph type="title"/>
          </p:nvPr>
        </p:nvSpPr>
        <p:spPr>
          <a:xfrm>
            <a:off x="838200" y="311335"/>
            <a:ext cx="10515600" cy="1325563"/>
          </a:xfrm>
          <a:effectLst>
            <a:outerShdw blurRad="50800" dist="38100" dir="5400000" algn="t" rotWithShape="0">
              <a:prstClr val="black">
                <a:alpha val="40000"/>
              </a:prstClr>
            </a:outerShdw>
          </a:effectLst>
        </p:spPr>
        <p:txBody>
          <a:bodyPr>
            <a:normAutofit/>
          </a:bodyPr>
          <a:lstStyle>
            <a:lvl1pPr>
              <a:defRPr sz="5400" b="1">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
        <p:nvSpPr>
          <p:cNvPr id="3" name="內容版面配置區 2">
            <a:extLst>
              <a:ext uri="{FF2B5EF4-FFF2-40B4-BE49-F238E27FC236}">
                <a16:creationId xmlns:a16="http://schemas.microsoft.com/office/drawing/2014/main" xmlns="" id="{7BED3A0B-3C07-4F20-A40D-52F46CAA54B0}"/>
              </a:ext>
            </a:extLst>
          </p:cNvPr>
          <p:cNvSpPr>
            <a:spLocks noGrp="1"/>
          </p:cNvSpPr>
          <p:nvPr>
            <p:ph idx="1"/>
          </p:nvPr>
        </p:nvSpPr>
        <p:spPr/>
        <p:txBody>
          <a:bodyPr/>
          <a:lstStyle>
            <a:lvl1pPr>
              <a:defRPr>
                <a:latin typeface="微軟正黑體" panose="020B0604030504040204" pitchFamily="34" charset="-120"/>
                <a:ea typeface="微軟正黑體" panose="020B0604030504040204" pitchFamily="34" charset="-120"/>
              </a:defRPr>
            </a:lvl1pPr>
            <a:lvl2pPr>
              <a:defRPr>
                <a:latin typeface="微軟正黑體" panose="020B0604030504040204" pitchFamily="34" charset="-120"/>
                <a:ea typeface="微軟正黑體" panose="020B0604030504040204" pitchFamily="34" charset="-120"/>
              </a:defRPr>
            </a:lvl2pPr>
            <a:lvl3pPr>
              <a:defRPr>
                <a:latin typeface="微軟正黑體" panose="020B0604030504040204" pitchFamily="34" charset="-120"/>
                <a:ea typeface="微軟正黑體" panose="020B0604030504040204" pitchFamily="34" charset="-120"/>
              </a:defRPr>
            </a:lvl3pPr>
            <a:lvl4pPr>
              <a:defRPr>
                <a:latin typeface="微軟正黑體" panose="020B0604030504040204" pitchFamily="34" charset="-120"/>
                <a:ea typeface="微軟正黑體" panose="020B0604030504040204" pitchFamily="34" charset="-120"/>
              </a:defRPr>
            </a:lvl4pPr>
            <a:lvl5pPr>
              <a:defRPr>
                <a:latin typeface="微軟正黑體" panose="020B0604030504040204" pitchFamily="34" charset="-120"/>
                <a:ea typeface="微軟正黑體" panose="020B0604030504040204" pitchFamily="34" charset="-120"/>
              </a:defRPr>
            </a:lvl5p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版面配置區 3">
            <a:extLst>
              <a:ext uri="{FF2B5EF4-FFF2-40B4-BE49-F238E27FC236}">
                <a16:creationId xmlns:a16="http://schemas.microsoft.com/office/drawing/2014/main" xmlns="" id="{AC015177-10FF-4899-B549-CE89389CE194}"/>
              </a:ext>
            </a:extLst>
          </p:cNvPr>
          <p:cNvSpPr>
            <a:spLocks noGrp="1"/>
          </p:cNvSpPr>
          <p:nvPr>
            <p:ph type="dt" sz="half" idx="10"/>
          </p:nvPr>
        </p:nvSpPr>
        <p:spPr/>
        <p:txBody>
          <a:bodyPr/>
          <a:lstStyle/>
          <a:p>
            <a:fld id="{A81AEA06-7A84-4494-BABD-D5CD32DAB1F1}"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F4A67B6E-2A30-403E-AFD2-DF193A06C751}"/>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38851310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xmlns="" id="{F2FA955C-081C-4A9D-B967-B97B8194E834}"/>
              </a:ext>
            </a:extLst>
          </p:cNvPr>
          <p:cNvSpPr>
            <a:spLocks noGrp="1"/>
          </p:cNvSpPr>
          <p:nvPr>
            <p:ph type="dt" sz="half" idx="10"/>
          </p:nvPr>
        </p:nvSpPr>
        <p:spPr/>
        <p:txBody>
          <a:bodyPr/>
          <a:lstStyle/>
          <a:p>
            <a:fld id="{36DCA50B-7549-495D-A9A3-FF756A3EC73C}" type="datetime1">
              <a:rPr lang="zh-TW" altLang="en-US" smtClean="0"/>
              <a:t>2018/10/25</a:t>
            </a:fld>
            <a:endParaRPr lang="zh-TW" altLang="en-US"/>
          </a:p>
        </p:txBody>
      </p:sp>
      <p:sp>
        <p:nvSpPr>
          <p:cNvPr id="3" name="頁尾版面配置區 2">
            <a:extLst>
              <a:ext uri="{FF2B5EF4-FFF2-40B4-BE49-F238E27FC236}">
                <a16:creationId xmlns:a16="http://schemas.microsoft.com/office/drawing/2014/main" xmlns="" id="{1C667517-C3BF-4316-864C-05DDAFAC5E13}"/>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34837256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2018/10/25</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Tree>
    <p:extLst>
      <p:ext uri="{BB962C8B-B14F-4D97-AF65-F5344CB8AC3E}">
        <p14:creationId xmlns:p14="http://schemas.microsoft.com/office/powerpoint/2010/main" val="2692310566"/>
      </p:ext>
    </p:extLst>
  </p:cSld>
  <p:clrMapOvr>
    <a:masterClrMapping/>
  </p:clrMapOvr>
  <p:transition spd="med" advClick="0" advTm="0">
    <p:push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12129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244950"/>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标题幻灯片">
    <p:spTree>
      <p:nvGrpSpPr>
        <p:cNvPr id="1" name=""/>
        <p:cNvGrpSpPr/>
        <p:nvPr/>
      </p:nvGrpSpPr>
      <p:grpSpPr>
        <a:xfrm>
          <a:off x="0" y="0"/>
          <a:ext cx="0" cy="0"/>
          <a:chOff x="0" y="0"/>
          <a:chExt cx="0" cy="0"/>
        </a:xfrm>
      </p:grpSpPr>
      <p:sp>
        <p:nvSpPr>
          <p:cNvPr id="7" name="Rectangle 20"/>
          <p:cNvSpPr>
            <a:spLocks noChangeArrowheads="1"/>
          </p:cNvSpPr>
          <p:nvPr userDrawn="1"/>
        </p:nvSpPr>
        <p:spPr bwMode="auto">
          <a:xfrm>
            <a:off x="9072332" y="6483234"/>
            <a:ext cx="2499453" cy="1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defTabSz="1218856" fontAlgn="base">
              <a:spcBef>
                <a:spcPct val="0"/>
              </a:spcBef>
              <a:spcAft>
                <a:spcPct val="0"/>
              </a:spcAft>
              <a:buFont typeface="Arial" pitchFamily="34" charset="0"/>
              <a:buNone/>
            </a:pPr>
            <a:r>
              <a:rPr lang="en-US" altLang="zh-CN" sz="1100" dirty="0">
                <a:solidFill>
                  <a:srgbClr val="53585E"/>
                </a:solidFill>
                <a:latin typeface="Arial" pitchFamily="34" charset="0"/>
                <a:cs typeface="Arial" pitchFamily="34" charset="0"/>
              </a:rPr>
              <a:t>www.yourwebsite.com</a:t>
            </a:r>
            <a:endParaRPr lang="zh-CN" altLang="en-US" sz="1100" dirty="0">
              <a:solidFill>
                <a:srgbClr val="53585E"/>
              </a:solidFill>
              <a:latin typeface="Arial" pitchFamily="34" charset="0"/>
              <a:cs typeface="Arial" pitchFamily="34" charset="0"/>
            </a:endParaRPr>
          </a:p>
        </p:txBody>
      </p:sp>
      <p:sp>
        <p:nvSpPr>
          <p:cNvPr id="8" name="菱形 7"/>
          <p:cNvSpPr/>
          <p:nvPr userDrawn="1"/>
        </p:nvSpPr>
        <p:spPr>
          <a:xfrm>
            <a:off x="11612304" y="6402778"/>
            <a:ext cx="317661" cy="317757"/>
          </a:xfrm>
          <a:prstGeom prst="diamond">
            <a:avLst/>
          </a:prstGeom>
          <a:noFill/>
          <a:ln w="6350"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885" tIns="60942" rIns="121885" bIns="60942" numCol="1" anchor="t" anchorCtr="0" compatLnSpc="1"/>
          <a:lstStyle/>
          <a:p>
            <a:pPr defTabSz="1218856"/>
            <a:endParaRPr lang="zh-CN" altLang="en-US" sz="2400" dirty="0">
              <a:solidFill>
                <a:srgbClr val="7F7F7F"/>
              </a:solidFill>
            </a:endParaRPr>
          </a:p>
        </p:txBody>
      </p:sp>
      <p:sp>
        <p:nvSpPr>
          <p:cNvPr id="10" name="Rectangle 20"/>
          <p:cNvSpPr>
            <a:spLocks noChangeArrowheads="1"/>
          </p:cNvSpPr>
          <p:nvPr userDrawn="1"/>
        </p:nvSpPr>
        <p:spPr bwMode="auto">
          <a:xfrm>
            <a:off x="335361" y="6483234"/>
            <a:ext cx="2340339" cy="1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8856" fontAlgn="base">
              <a:spcBef>
                <a:spcPct val="0"/>
              </a:spcBef>
              <a:spcAft>
                <a:spcPct val="0"/>
              </a:spcAft>
              <a:buFont typeface="Arial" pitchFamily="34" charset="0"/>
              <a:buNone/>
            </a:pPr>
            <a:r>
              <a:rPr lang="en-US" altLang="zh-CN" sz="1100" dirty="0">
                <a:solidFill>
                  <a:srgbClr val="53585E"/>
                </a:solidFill>
                <a:latin typeface="Arial" pitchFamily="34" charset="0"/>
                <a:cs typeface="Arial" pitchFamily="34" charset="0"/>
              </a:rPr>
              <a:t>yourmail@business.com</a:t>
            </a:r>
            <a:endParaRPr lang="zh-CN" altLang="en-US" sz="1100" dirty="0">
              <a:solidFill>
                <a:srgbClr val="53585E"/>
              </a:solidFill>
              <a:latin typeface="Arial" pitchFamily="34" charset="0"/>
              <a:cs typeface="Arial" pitchFamily="34" charset="0"/>
            </a:endParaRPr>
          </a:p>
        </p:txBody>
      </p:sp>
      <p:sp>
        <p:nvSpPr>
          <p:cNvPr id="11" name="灯片编号占位符 5"/>
          <p:cNvSpPr txBox="1"/>
          <p:nvPr userDrawn="1"/>
        </p:nvSpPr>
        <p:spPr>
          <a:xfrm>
            <a:off x="11533144" y="6475143"/>
            <a:ext cx="480053" cy="192081"/>
          </a:xfrm>
          <a:prstGeom prst="rect">
            <a:avLst/>
          </a:prstGeom>
        </p:spPr>
        <p:txBody>
          <a:bodyPr lIns="121885" tIns="0" rIns="121885"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fld id="{36567833-4B14-40FE-AE92-49CC326BF8AB}" type="slidenum">
              <a:rPr lang="zh-CN" altLang="en-US" sz="1100">
                <a:solidFill>
                  <a:srgbClr val="53585E"/>
                </a:solidFill>
                <a:cs typeface="Arial" pitchFamily="34" charset="0"/>
              </a:rPr>
              <a:pPr algn="ctr" fontAlgn="base">
                <a:spcBef>
                  <a:spcPct val="0"/>
                </a:spcBef>
                <a:spcAft>
                  <a:spcPct val="0"/>
                </a:spcAft>
              </a:pPr>
              <a:t>‹#›</a:t>
            </a:fld>
            <a:endParaRPr lang="zh-CN" altLang="en-US" sz="1100" dirty="0">
              <a:solidFill>
                <a:srgbClr val="53585E"/>
              </a:solidFill>
              <a:cs typeface="Arial" pitchFamily="34" charset="0"/>
            </a:endParaRPr>
          </a:p>
        </p:txBody>
      </p:sp>
    </p:spTree>
    <p:extLst>
      <p:ext uri="{BB962C8B-B14F-4D97-AF65-F5344CB8AC3E}">
        <p14:creationId xmlns:p14="http://schemas.microsoft.com/office/powerpoint/2010/main" val="1821347593"/>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defTabSz="1218398" fontAlgn="base">
              <a:spcBef>
                <a:spcPct val="0"/>
              </a:spcBef>
              <a:spcAft>
                <a:spcPct val="0"/>
              </a:spcAft>
              <a:defRPr/>
            </a:pPr>
            <a:fld id="{DE448D38-D8D6-4D52-A34C-53720B5A06FA}" type="datetime1">
              <a:rPr lang="zh-TW" altLang="en-US" smtClean="0">
                <a:solidFill>
                  <a:prstClr val="black">
                    <a:tint val="75000"/>
                  </a:prstClr>
                </a:solidFill>
              </a:rPr>
              <a:pPr defTabSz="1218398" fontAlgn="base">
                <a:spcBef>
                  <a:spcPct val="0"/>
                </a:spcBef>
                <a:spcAft>
                  <a:spcPct val="0"/>
                </a:spcAft>
                <a:defRPr/>
              </a:pPr>
              <a:t>2018/10/25</a:t>
            </a:fld>
            <a:endParaRPr lang="zh-CN" altLang="en-US">
              <a:solidFill>
                <a:prstClr val="black">
                  <a:tint val="75000"/>
                </a:prstClr>
              </a:solidFill>
            </a:endParaRPr>
          </a:p>
        </p:txBody>
      </p:sp>
      <p:sp>
        <p:nvSpPr>
          <p:cNvPr id="7" name="页脚占位符 3"/>
          <p:cNvSpPr>
            <a:spLocks noGrp="1"/>
          </p:cNvSpPr>
          <p:nvPr>
            <p:ph type="ftr" sz="quarter" idx="11"/>
          </p:nvPr>
        </p:nvSpPr>
        <p:spPr/>
        <p:txBody>
          <a:bodyPr/>
          <a:lstStyle>
            <a:lvl1pPr>
              <a:defRPr/>
            </a:lvl1pPr>
          </a:lstStyle>
          <a:p>
            <a:pPr defTabSz="1218398" fontAlgn="base">
              <a:spcBef>
                <a:spcPct val="0"/>
              </a:spcBef>
              <a:spcAft>
                <a:spcPct val="0"/>
              </a:spcAft>
              <a:defRPr/>
            </a:pPr>
            <a:endParaRPr lang="zh-CN" altLang="en-US">
              <a:solidFill>
                <a:prstClr val="black">
                  <a:tint val="75000"/>
                </a:prstClr>
              </a:solidFill>
            </a:endParaRPr>
          </a:p>
        </p:txBody>
      </p:sp>
      <p:sp>
        <p:nvSpPr>
          <p:cNvPr id="8" name="灯片编号占位符 4"/>
          <p:cNvSpPr>
            <a:spLocks noGrp="1"/>
          </p:cNvSpPr>
          <p:nvPr>
            <p:ph type="sldNum" sz="quarter" idx="12"/>
          </p:nvPr>
        </p:nvSpPr>
        <p:spPr>
          <a:xfrm>
            <a:off x="8611167" y="6356747"/>
            <a:ext cx="2742448" cy="364274"/>
          </a:xfrm>
          <a:prstGeom prst="rect">
            <a:avLst/>
          </a:prstGeom>
        </p:spPr>
        <p:txBody>
          <a:bodyPr/>
          <a:lstStyle>
            <a:lvl1pPr>
              <a:defRPr/>
            </a:lvl1pPr>
          </a:lstStyle>
          <a:p>
            <a:pPr defTabSz="1218398" fontAlgn="base">
              <a:spcBef>
                <a:spcPct val="0"/>
              </a:spcBef>
              <a:spcAft>
                <a:spcPct val="0"/>
              </a:spcAft>
              <a:defRPr/>
            </a:pPr>
            <a:fld id="{C14A6F88-39AC-442E-B372-2FEBDC340D1D}" type="slidenum">
              <a:rPr lang="zh-CN" altLang="en-US" smtClean="0">
                <a:solidFill>
                  <a:prstClr val="black">
                    <a:tint val="75000"/>
                  </a:prstClr>
                </a:solidFill>
              </a:rPr>
              <a:pPr defTabSz="1218398" fontAlgn="base">
                <a:spcBef>
                  <a:spcPct val="0"/>
                </a:spcBef>
                <a:spcAft>
                  <a:spcPct val="0"/>
                </a:spcAft>
                <a:def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518869355"/>
      </p:ext>
    </p:extLst>
  </p:cSld>
  <p:clrMapOvr>
    <a:masterClrMapping/>
  </p:clrMapOvr>
  <p:transition spd="med" advClick="0" advTm="0">
    <p:push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标题幻灯片">
    <p:spTree>
      <p:nvGrpSpPr>
        <p:cNvPr id="1" name=""/>
        <p:cNvGrpSpPr/>
        <p:nvPr/>
      </p:nvGrpSpPr>
      <p:grpSpPr>
        <a:xfrm>
          <a:off x="0" y="0"/>
          <a:ext cx="0" cy="0"/>
          <a:chOff x="0" y="0"/>
          <a:chExt cx="0" cy="0"/>
        </a:xfrm>
      </p:grpSpPr>
      <p:sp>
        <p:nvSpPr>
          <p:cNvPr id="7" name="Rectangle 20"/>
          <p:cNvSpPr>
            <a:spLocks noChangeArrowheads="1"/>
          </p:cNvSpPr>
          <p:nvPr userDrawn="1"/>
        </p:nvSpPr>
        <p:spPr bwMode="auto">
          <a:xfrm>
            <a:off x="9072332" y="6483234"/>
            <a:ext cx="2499453" cy="1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defTabSz="1219058" fontAlgn="base">
              <a:spcBef>
                <a:spcPct val="0"/>
              </a:spcBef>
              <a:spcAft>
                <a:spcPct val="0"/>
              </a:spcAft>
              <a:buFont typeface="Arial" pitchFamily="34" charset="0"/>
              <a:buNone/>
            </a:pPr>
            <a:r>
              <a:rPr lang="en-US" altLang="zh-CN" sz="1100" dirty="0">
                <a:solidFill>
                  <a:srgbClr val="53585E"/>
                </a:solidFill>
                <a:latin typeface="Arial" pitchFamily="34" charset="0"/>
                <a:cs typeface="Arial" pitchFamily="34" charset="0"/>
              </a:rPr>
              <a:t>www.yourwebsite.com</a:t>
            </a:r>
            <a:endParaRPr lang="zh-CN" altLang="en-US" sz="1100" dirty="0">
              <a:solidFill>
                <a:srgbClr val="53585E"/>
              </a:solidFill>
              <a:latin typeface="Arial" pitchFamily="34" charset="0"/>
              <a:cs typeface="Arial" pitchFamily="34" charset="0"/>
            </a:endParaRPr>
          </a:p>
        </p:txBody>
      </p:sp>
      <p:sp>
        <p:nvSpPr>
          <p:cNvPr id="8" name="菱形 7"/>
          <p:cNvSpPr/>
          <p:nvPr userDrawn="1"/>
        </p:nvSpPr>
        <p:spPr>
          <a:xfrm>
            <a:off x="11612304" y="6402778"/>
            <a:ext cx="317661" cy="317757"/>
          </a:xfrm>
          <a:prstGeom prst="diamond">
            <a:avLst/>
          </a:prstGeom>
          <a:noFill/>
          <a:ln w="6350"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05" tIns="60952" rIns="121905" bIns="60952" numCol="1" anchor="t" anchorCtr="0" compatLnSpc="1"/>
          <a:lstStyle/>
          <a:p>
            <a:pPr defTabSz="1219058"/>
            <a:endParaRPr lang="zh-CN" altLang="en-US" sz="2400" dirty="0">
              <a:solidFill>
                <a:srgbClr val="7F7F7F"/>
              </a:solidFill>
            </a:endParaRPr>
          </a:p>
        </p:txBody>
      </p:sp>
      <p:sp>
        <p:nvSpPr>
          <p:cNvPr id="10" name="Rectangle 20"/>
          <p:cNvSpPr>
            <a:spLocks noChangeArrowheads="1"/>
          </p:cNvSpPr>
          <p:nvPr userDrawn="1"/>
        </p:nvSpPr>
        <p:spPr bwMode="auto">
          <a:xfrm>
            <a:off x="335361" y="6483234"/>
            <a:ext cx="2340339" cy="1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058" fontAlgn="base">
              <a:spcBef>
                <a:spcPct val="0"/>
              </a:spcBef>
              <a:spcAft>
                <a:spcPct val="0"/>
              </a:spcAft>
              <a:buFont typeface="Arial" pitchFamily="34" charset="0"/>
              <a:buNone/>
            </a:pPr>
            <a:r>
              <a:rPr lang="en-US" altLang="zh-CN" sz="1100" dirty="0">
                <a:solidFill>
                  <a:srgbClr val="53585E"/>
                </a:solidFill>
                <a:latin typeface="Arial" pitchFamily="34" charset="0"/>
                <a:cs typeface="Arial" pitchFamily="34" charset="0"/>
              </a:rPr>
              <a:t>yourmail@business.com</a:t>
            </a:r>
            <a:endParaRPr lang="zh-CN" altLang="en-US" sz="1100" dirty="0">
              <a:solidFill>
                <a:srgbClr val="53585E"/>
              </a:solidFill>
              <a:latin typeface="Arial" pitchFamily="34" charset="0"/>
              <a:cs typeface="Arial" pitchFamily="34" charset="0"/>
            </a:endParaRPr>
          </a:p>
        </p:txBody>
      </p:sp>
      <p:sp>
        <p:nvSpPr>
          <p:cNvPr id="11" name="灯片编号占位符 5"/>
          <p:cNvSpPr txBox="1"/>
          <p:nvPr userDrawn="1"/>
        </p:nvSpPr>
        <p:spPr>
          <a:xfrm>
            <a:off x="11533144" y="6475143"/>
            <a:ext cx="480053" cy="192081"/>
          </a:xfrm>
          <a:prstGeom prst="rect">
            <a:avLst/>
          </a:prstGeom>
        </p:spPr>
        <p:txBody>
          <a:bodyPr lIns="121905" tIns="0" rIns="121905"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fld id="{36567833-4B14-40FE-AE92-49CC326BF8AB}" type="slidenum">
              <a:rPr lang="zh-CN" altLang="en-US" sz="1100">
                <a:solidFill>
                  <a:srgbClr val="53585E"/>
                </a:solidFill>
                <a:cs typeface="Arial" pitchFamily="34" charset="0"/>
              </a:rPr>
              <a:pPr algn="ctr" fontAlgn="base">
                <a:spcBef>
                  <a:spcPct val="0"/>
                </a:spcBef>
                <a:spcAft>
                  <a:spcPct val="0"/>
                </a:spcAft>
              </a:pPr>
              <a:t>‹#›</a:t>
            </a:fld>
            <a:endParaRPr lang="zh-CN" altLang="en-US" sz="1100" dirty="0">
              <a:solidFill>
                <a:srgbClr val="53585E"/>
              </a:solidFill>
              <a:cs typeface="Arial" pitchFamily="34" charset="0"/>
            </a:endParaRPr>
          </a:p>
        </p:txBody>
      </p:sp>
    </p:spTree>
    <p:extLst>
      <p:ext uri="{BB962C8B-B14F-4D97-AF65-F5344CB8AC3E}">
        <p14:creationId xmlns:p14="http://schemas.microsoft.com/office/powerpoint/2010/main" val="1616189531"/>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solidFill>
                  <a:prstClr val="black">
                    <a:tint val="75000"/>
                  </a:prstClr>
                </a:solidFill>
              </a:rPr>
              <a:pPr>
                <a:defRPr/>
              </a:pPr>
              <a:t>2018/10/25</a:t>
            </a:fld>
            <a:endParaRPr lang="zh-CN" altLang="en-US">
              <a:solidFill>
                <a:prstClr val="black">
                  <a:tint val="75000"/>
                </a:prstClr>
              </a:solidFill>
            </a:endParaRPr>
          </a:p>
        </p:txBody>
      </p:sp>
      <p:sp>
        <p:nvSpPr>
          <p:cNvPr id="7" name="页脚占位符 3"/>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Tree>
    <p:extLst>
      <p:ext uri="{BB962C8B-B14F-4D97-AF65-F5344CB8AC3E}">
        <p14:creationId xmlns:p14="http://schemas.microsoft.com/office/powerpoint/2010/main" val="2645875081"/>
      </p:ext>
    </p:extLst>
  </p:cSld>
  <p:clrMapOvr>
    <a:masterClrMapping/>
  </p:clrMapOvr>
  <p:transition spd="med" advClick="0" advTm="0">
    <p:push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标题幻灯片">
    <p:spTree>
      <p:nvGrpSpPr>
        <p:cNvPr id="1" name=""/>
        <p:cNvGrpSpPr/>
        <p:nvPr/>
      </p:nvGrpSpPr>
      <p:grpSpPr>
        <a:xfrm>
          <a:off x="0" y="0"/>
          <a:ext cx="0" cy="0"/>
          <a:chOff x="0" y="0"/>
          <a:chExt cx="0" cy="0"/>
        </a:xfrm>
      </p:grpSpPr>
      <p:sp>
        <p:nvSpPr>
          <p:cNvPr id="7" name="Rectangle 20"/>
          <p:cNvSpPr>
            <a:spLocks noChangeArrowheads="1"/>
          </p:cNvSpPr>
          <p:nvPr userDrawn="1"/>
        </p:nvSpPr>
        <p:spPr bwMode="auto">
          <a:xfrm>
            <a:off x="9072331" y="6483233"/>
            <a:ext cx="249945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defTabSz="1219261" fontAlgn="base">
              <a:spcBef>
                <a:spcPct val="0"/>
              </a:spcBef>
              <a:spcAft>
                <a:spcPct val="0"/>
              </a:spcAft>
              <a:buFont typeface="Arial" pitchFamily="34" charset="0"/>
              <a:buNone/>
            </a:pPr>
            <a:r>
              <a:rPr lang="en-US" altLang="zh-CN" sz="1100" dirty="0">
                <a:solidFill>
                  <a:srgbClr val="53585E"/>
                </a:solidFill>
                <a:latin typeface="Arial" pitchFamily="34" charset="0"/>
                <a:cs typeface="Arial" pitchFamily="34" charset="0"/>
              </a:rPr>
              <a:t>www.yourwebsite.com</a:t>
            </a:r>
            <a:endParaRPr lang="zh-CN" altLang="en-US" sz="1100" dirty="0">
              <a:solidFill>
                <a:srgbClr val="53585E"/>
              </a:solidFill>
              <a:latin typeface="Arial" pitchFamily="34" charset="0"/>
              <a:cs typeface="Arial" pitchFamily="34" charset="0"/>
            </a:endParaRPr>
          </a:p>
        </p:txBody>
      </p:sp>
      <p:sp>
        <p:nvSpPr>
          <p:cNvPr id="8" name="菱形 7"/>
          <p:cNvSpPr/>
          <p:nvPr userDrawn="1"/>
        </p:nvSpPr>
        <p:spPr>
          <a:xfrm>
            <a:off x="11612302" y="6402777"/>
            <a:ext cx="317661" cy="317757"/>
          </a:xfrm>
          <a:prstGeom prst="diamond">
            <a:avLst/>
          </a:prstGeom>
          <a:noFill/>
          <a:ln w="6350"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6" tIns="60963" rIns="121926" bIns="60963" numCol="1" anchor="t" anchorCtr="0" compatLnSpc="1"/>
          <a:lstStyle/>
          <a:p>
            <a:pPr defTabSz="1219261"/>
            <a:endParaRPr lang="zh-CN" altLang="en-US" sz="2400" dirty="0">
              <a:solidFill>
                <a:srgbClr val="7F7F7F"/>
              </a:solidFill>
            </a:endParaRPr>
          </a:p>
        </p:txBody>
      </p:sp>
      <p:sp>
        <p:nvSpPr>
          <p:cNvPr id="10" name="Rectangle 20"/>
          <p:cNvSpPr>
            <a:spLocks noChangeArrowheads="1"/>
          </p:cNvSpPr>
          <p:nvPr userDrawn="1"/>
        </p:nvSpPr>
        <p:spPr bwMode="auto">
          <a:xfrm>
            <a:off x="335360" y="6483233"/>
            <a:ext cx="234033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61" fontAlgn="base">
              <a:spcBef>
                <a:spcPct val="0"/>
              </a:spcBef>
              <a:spcAft>
                <a:spcPct val="0"/>
              </a:spcAft>
              <a:buFont typeface="Arial" pitchFamily="34" charset="0"/>
              <a:buNone/>
            </a:pPr>
            <a:r>
              <a:rPr lang="en-US" altLang="zh-CN" sz="1100" dirty="0">
                <a:solidFill>
                  <a:srgbClr val="53585E"/>
                </a:solidFill>
                <a:latin typeface="Arial" pitchFamily="34" charset="0"/>
                <a:cs typeface="Arial" pitchFamily="34" charset="0"/>
              </a:rPr>
              <a:t>yourmail@business.com</a:t>
            </a:r>
            <a:endParaRPr lang="zh-CN" altLang="en-US" sz="1100" dirty="0">
              <a:solidFill>
                <a:srgbClr val="53585E"/>
              </a:solidFill>
              <a:latin typeface="Arial" pitchFamily="34" charset="0"/>
              <a:cs typeface="Arial" pitchFamily="34" charset="0"/>
            </a:endParaRPr>
          </a:p>
        </p:txBody>
      </p:sp>
      <p:sp>
        <p:nvSpPr>
          <p:cNvPr id="11" name="灯片编号占位符 5"/>
          <p:cNvSpPr txBox="1"/>
          <p:nvPr userDrawn="1"/>
        </p:nvSpPr>
        <p:spPr>
          <a:xfrm>
            <a:off x="11533144" y="6475142"/>
            <a:ext cx="480053" cy="192081"/>
          </a:xfrm>
          <a:prstGeom prst="rect">
            <a:avLst/>
          </a:prstGeom>
        </p:spPr>
        <p:txBody>
          <a:bodyPr lIns="121926" tIns="0" rIns="121926"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fld id="{36567833-4B14-40FE-AE92-49CC326BF8AB}" type="slidenum">
              <a:rPr lang="zh-CN" altLang="en-US" sz="1100">
                <a:solidFill>
                  <a:srgbClr val="53585E"/>
                </a:solidFill>
                <a:cs typeface="Arial" pitchFamily="34" charset="0"/>
              </a:rPr>
              <a:pPr algn="ctr" fontAlgn="base">
                <a:spcBef>
                  <a:spcPct val="0"/>
                </a:spcBef>
                <a:spcAft>
                  <a:spcPct val="0"/>
                </a:spcAft>
              </a:pPr>
              <a:t>‹#›</a:t>
            </a:fld>
            <a:endParaRPr lang="zh-CN" altLang="en-US" sz="1100" dirty="0">
              <a:solidFill>
                <a:srgbClr val="53585E"/>
              </a:solidFill>
              <a:cs typeface="Arial" pitchFamily="34" charset="0"/>
            </a:endParaRPr>
          </a:p>
        </p:txBody>
      </p:sp>
    </p:spTree>
    <p:extLst>
      <p:ext uri="{BB962C8B-B14F-4D97-AF65-F5344CB8AC3E}">
        <p14:creationId xmlns:p14="http://schemas.microsoft.com/office/powerpoint/2010/main" val="2668135729"/>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11" name="Picture Placeholder 10"/>
          <p:cNvSpPr>
            <a:spLocks noGrp="1"/>
          </p:cNvSpPr>
          <p:nvPr>
            <p:ph type="pic" sz="quarter" idx="13"/>
          </p:nvPr>
        </p:nvSpPr>
        <p:spPr>
          <a:xfrm>
            <a:off x="0" y="3091408"/>
            <a:ext cx="2295144" cy="1728216"/>
          </a:xfrm>
        </p:spPr>
        <p:txBody>
          <a:bodyPr/>
          <a:lstStyle/>
          <a:p>
            <a:endParaRPr lang="en-US"/>
          </a:p>
        </p:txBody>
      </p:sp>
      <p:sp>
        <p:nvSpPr>
          <p:cNvPr id="12" name="Picture Placeholder 10"/>
          <p:cNvSpPr>
            <a:spLocks noGrp="1"/>
          </p:cNvSpPr>
          <p:nvPr>
            <p:ph type="pic" sz="quarter" idx="14"/>
          </p:nvPr>
        </p:nvSpPr>
        <p:spPr>
          <a:xfrm>
            <a:off x="2474214" y="3091408"/>
            <a:ext cx="2295144" cy="1728216"/>
          </a:xfrm>
        </p:spPr>
        <p:txBody>
          <a:bodyPr/>
          <a:lstStyle/>
          <a:p>
            <a:endParaRPr lang="en-US"/>
          </a:p>
        </p:txBody>
      </p:sp>
      <p:sp>
        <p:nvSpPr>
          <p:cNvPr id="13" name="Picture Placeholder 10"/>
          <p:cNvSpPr>
            <a:spLocks noGrp="1"/>
          </p:cNvSpPr>
          <p:nvPr>
            <p:ph type="pic" sz="quarter" idx="15"/>
          </p:nvPr>
        </p:nvSpPr>
        <p:spPr>
          <a:xfrm>
            <a:off x="4948428" y="3091408"/>
            <a:ext cx="2295144" cy="1728216"/>
          </a:xfrm>
        </p:spPr>
        <p:txBody>
          <a:bodyPr/>
          <a:lstStyle/>
          <a:p>
            <a:endParaRPr lang="en-US"/>
          </a:p>
        </p:txBody>
      </p:sp>
      <p:sp>
        <p:nvSpPr>
          <p:cNvPr id="14" name="Picture Placeholder 10"/>
          <p:cNvSpPr>
            <a:spLocks noGrp="1"/>
          </p:cNvSpPr>
          <p:nvPr>
            <p:ph type="pic" sz="quarter" idx="16"/>
          </p:nvPr>
        </p:nvSpPr>
        <p:spPr>
          <a:xfrm>
            <a:off x="7422642" y="3091408"/>
            <a:ext cx="2295144" cy="1728216"/>
          </a:xfrm>
        </p:spPr>
        <p:txBody>
          <a:bodyPr/>
          <a:lstStyle/>
          <a:p>
            <a:endParaRPr lang="en-US" dirty="0"/>
          </a:p>
        </p:txBody>
      </p:sp>
      <p:sp>
        <p:nvSpPr>
          <p:cNvPr id="15" name="Picture Placeholder 10"/>
          <p:cNvSpPr>
            <a:spLocks noGrp="1"/>
          </p:cNvSpPr>
          <p:nvPr>
            <p:ph type="pic" sz="quarter" idx="17"/>
          </p:nvPr>
        </p:nvSpPr>
        <p:spPr>
          <a:xfrm>
            <a:off x="9896856" y="3091408"/>
            <a:ext cx="2295144" cy="1728216"/>
          </a:xfrm>
        </p:spPr>
        <p:txBody>
          <a:bodyPr/>
          <a:lstStyle/>
          <a:p>
            <a:endParaRPr lang="en-US"/>
          </a:p>
        </p:txBody>
      </p:sp>
      <p:sp>
        <p:nvSpPr>
          <p:cNvPr id="8" name="Rectangle 7"/>
          <p:cNvSpPr/>
          <p:nvPr userDrawn="1"/>
        </p:nvSpPr>
        <p:spPr>
          <a:xfrm>
            <a:off x="2" y="6357040"/>
            <a:ext cx="12191998" cy="500960"/>
          </a:xfrm>
          <a:prstGeom prst="rect">
            <a:avLst/>
          </a:prstGeom>
          <a:solidFill>
            <a:srgbClr val="004A6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 name="Date Placeholder 3"/>
          <p:cNvSpPr>
            <a:spLocks noGrp="1"/>
          </p:cNvSpPr>
          <p:nvPr>
            <p:ph type="dt" sz="half" idx="10"/>
          </p:nvPr>
        </p:nvSpPr>
        <p:spPr>
          <a:xfrm>
            <a:off x="838200" y="6424268"/>
            <a:ext cx="2743200" cy="365125"/>
          </a:xfrm>
        </p:spPr>
        <p:txBody>
          <a:bodyPr/>
          <a:lstStyle>
            <a:lvl1pPr>
              <a:defRPr>
                <a:solidFill>
                  <a:srgbClr val="8C9CA6"/>
                </a:solidFill>
              </a:defRPr>
            </a:lvl1pPr>
          </a:lstStyle>
          <a:p>
            <a:r>
              <a:rPr lang="en-US"/>
              <a:t>your date here</a:t>
            </a:r>
          </a:p>
        </p:txBody>
      </p:sp>
      <p:sp>
        <p:nvSpPr>
          <p:cNvPr id="5" name="Footer Placeholder 4"/>
          <p:cNvSpPr>
            <a:spLocks noGrp="1"/>
          </p:cNvSpPr>
          <p:nvPr>
            <p:ph type="ftr" sz="quarter" idx="11"/>
          </p:nvPr>
        </p:nvSpPr>
        <p:spPr>
          <a:xfrm>
            <a:off x="4038600" y="6424268"/>
            <a:ext cx="4114800" cy="365125"/>
          </a:xfrm>
        </p:spPr>
        <p:txBody>
          <a:bodyPr/>
          <a:lstStyle>
            <a:lvl1pPr>
              <a:defRPr>
                <a:solidFill>
                  <a:srgbClr val="8C9CA6"/>
                </a:solidFill>
              </a:defRPr>
            </a:lvl1pPr>
          </a:lstStyle>
          <a:p>
            <a:r>
              <a:rPr lang="en-US"/>
              <a:t>större - a multipurpose PowerPoint template</a:t>
            </a:r>
          </a:p>
        </p:txBody>
      </p:sp>
      <p:sp>
        <p:nvSpPr>
          <p:cNvPr id="6" name="Slide Number Placeholder 5"/>
          <p:cNvSpPr>
            <a:spLocks noGrp="1"/>
          </p:cNvSpPr>
          <p:nvPr>
            <p:ph type="sldNum" sz="quarter" idx="12"/>
          </p:nvPr>
        </p:nvSpPr>
        <p:spPr>
          <a:xfrm>
            <a:off x="8610600" y="6424268"/>
            <a:ext cx="2743200" cy="365125"/>
          </a:xfrm>
          <a:prstGeom prst="rect">
            <a:avLst/>
          </a:prstGeom>
        </p:spPr>
        <p:txBody>
          <a:bodyPr/>
          <a:lstStyle>
            <a:lvl1pPr>
              <a:defRPr>
                <a:solidFill>
                  <a:srgbClr val="8C9CA6"/>
                </a:solidFill>
              </a:defRPr>
            </a:lvl1pPr>
          </a:lstStyle>
          <a:p>
            <a:fld id="{6E18DBF4-37B7-4C4F-9728-A1C100B177EE}" type="slidenum">
              <a:rPr lang="en-US" smtClean="0"/>
              <a:pPr/>
              <a:t>‹#›</a:t>
            </a:fld>
            <a:endParaRPr lang="en-US"/>
          </a:p>
        </p:txBody>
      </p:sp>
      <p:pic>
        <p:nvPicPr>
          <p:cNvPr id="24" name="圖片 23" descr="一張含有 電子用品 的圖片&#10;&#10;描述是以高可信度產生">
            <a:extLst>
              <a:ext uri="{FF2B5EF4-FFF2-40B4-BE49-F238E27FC236}">
                <a16:creationId xmlns:a16="http://schemas.microsoft.com/office/drawing/2014/main" xmlns="" id="{6C5B155C-AF30-4BA2-95B0-D4323F10EF2B}"/>
              </a:ext>
            </a:extLst>
          </p:cNvPr>
          <p:cNvPicPr>
            <a:picLocks noChangeAspect="1"/>
          </p:cNvPicPr>
          <p:nvPr userDrawn="1"/>
        </p:nvPicPr>
        <p:blipFill rotWithShape="1">
          <a:blip r:embed="rId2"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0" y="1"/>
            <a:ext cx="12191998" cy="4445206"/>
          </a:xfrm>
          <a:prstGeom prst="rect">
            <a:avLst/>
          </a:prstGeom>
        </p:spPr>
      </p:pic>
      <p:sp>
        <p:nvSpPr>
          <p:cNvPr id="9" name="Rectangle 8"/>
          <p:cNvSpPr/>
          <p:nvPr userDrawn="1"/>
        </p:nvSpPr>
        <p:spPr>
          <a:xfrm>
            <a:off x="2" y="-2"/>
            <a:ext cx="12191998" cy="4445206"/>
          </a:xfrm>
          <a:prstGeom prst="rect">
            <a:avLst/>
          </a:prstGeom>
          <a:solidFill>
            <a:srgbClr val="002C3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Tree>
    <p:extLst>
      <p:ext uri="{BB962C8B-B14F-4D97-AF65-F5344CB8AC3E}">
        <p14:creationId xmlns:p14="http://schemas.microsoft.com/office/powerpoint/2010/main" val="39734441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A963792E-B63E-488C-B04E-0F90F1AE06CA}"/>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xmlns="" id="{64C053F8-45B1-4DF5-A95B-8B05870B23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xmlns="" id="{7E74BA74-23B4-499E-9DF5-D436194D3E44}"/>
              </a:ext>
            </a:extLst>
          </p:cNvPr>
          <p:cNvSpPr>
            <a:spLocks noGrp="1"/>
          </p:cNvSpPr>
          <p:nvPr>
            <p:ph type="dt" sz="half" idx="10"/>
          </p:nvPr>
        </p:nvSpPr>
        <p:spPr/>
        <p:txBody>
          <a:bodyPr/>
          <a:lstStyle/>
          <a:p>
            <a:fld id="{3279EC40-7E2D-41CA-BC24-1EB2EF44A46A}"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C0471D2E-5BA2-4C54-95C5-64DEB59372BF}"/>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14415068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ACE56069-2F0C-447B-A433-C756CF398E44}"/>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xmlns="" id="{ABAC855D-83DC-4E87-981E-97EAF076C734}"/>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A9D6606D-03F9-4BEA-AE33-D4B4A404E6F5}"/>
              </a:ext>
            </a:extLst>
          </p:cNvPr>
          <p:cNvSpPr>
            <a:spLocks noGrp="1"/>
          </p:cNvSpPr>
          <p:nvPr>
            <p:ph type="dt" sz="half" idx="10"/>
          </p:nvPr>
        </p:nvSpPr>
        <p:spPr/>
        <p:txBody>
          <a:bodyPr/>
          <a:lstStyle/>
          <a:p>
            <a:fld id="{B888D8E4-9EDF-4609-AF7A-F8DC27AD0BC2}"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3F7A9F40-A692-41A9-B702-6B7048882654}"/>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3268378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B99D1C4C-32D2-4DCA-9576-18AD81E0CD96}"/>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xmlns="" id="{C8112D88-832D-4FA1-A9E4-EEE3319495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a:extLst>
              <a:ext uri="{FF2B5EF4-FFF2-40B4-BE49-F238E27FC236}">
                <a16:creationId xmlns:a16="http://schemas.microsoft.com/office/drawing/2014/main" xmlns="" id="{FE3BD36C-A3DE-400E-8779-C3CAC1D61C63}"/>
              </a:ext>
            </a:extLst>
          </p:cNvPr>
          <p:cNvSpPr>
            <a:spLocks noGrp="1"/>
          </p:cNvSpPr>
          <p:nvPr>
            <p:ph type="dt" sz="half" idx="10"/>
          </p:nvPr>
        </p:nvSpPr>
        <p:spPr/>
        <p:txBody>
          <a:bodyPr/>
          <a:lstStyle/>
          <a:p>
            <a:fld id="{FBDCFC31-48E3-4A27-8E63-0EB5B96933AD}"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4FF941BC-09BC-400E-80D4-7D3D7CB95294}"/>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15065719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403C33B7-B5DF-43E1-B6BB-51F60ADA3115}"/>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xmlns="" id="{E660FC00-A4E1-48F2-8467-945BAD270604}"/>
              </a:ext>
            </a:extLst>
          </p:cNvPr>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xmlns="" id="{9D35A07A-AD95-4844-B874-7F69011AEFE0}"/>
              </a:ext>
            </a:extLst>
          </p:cNvPr>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xmlns="" id="{69B6352F-8F34-44D1-93B3-9EECE8700454}"/>
              </a:ext>
            </a:extLst>
          </p:cNvPr>
          <p:cNvSpPr>
            <a:spLocks noGrp="1"/>
          </p:cNvSpPr>
          <p:nvPr>
            <p:ph type="dt" sz="half" idx="10"/>
          </p:nvPr>
        </p:nvSpPr>
        <p:spPr/>
        <p:txBody>
          <a:bodyPr/>
          <a:lstStyle/>
          <a:p>
            <a:fld id="{B1A4FA51-1142-41C1-9A88-B1A9A34DE13E}" type="datetime1">
              <a:rPr lang="zh-TW" altLang="en-US" smtClean="0"/>
              <a:t>2018/10/25</a:t>
            </a:fld>
            <a:endParaRPr lang="zh-TW" altLang="en-US"/>
          </a:p>
        </p:txBody>
      </p:sp>
      <p:sp>
        <p:nvSpPr>
          <p:cNvPr id="6" name="頁尾版面配置區 5">
            <a:extLst>
              <a:ext uri="{FF2B5EF4-FFF2-40B4-BE49-F238E27FC236}">
                <a16:creationId xmlns:a16="http://schemas.microsoft.com/office/drawing/2014/main" xmlns="" id="{71E02B75-1CD3-4BE6-8331-9AA8FB19ED11}"/>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26138943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648F3E8D-D3D5-4D91-A07D-7C49FA55D904}"/>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xmlns="" id="{428B15C4-C249-4DE5-91C4-963245857D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a:extLst>
              <a:ext uri="{FF2B5EF4-FFF2-40B4-BE49-F238E27FC236}">
                <a16:creationId xmlns:a16="http://schemas.microsoft.com/office/drawing/2014/main" xmlns="" id="{848DD75D-D5F8-4A5E-B9DE-06286FBE9055}"/>
              </a:ext>
            </a:extLst>
          </p:cNvPr>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xmlns="" id="{633F9404-DC86-4108-9E15-486BD7D270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a:extLst>
              <a:ext uri="{FF2B5EF4-FFF2-40B4-BE49-F238E27FC236}">
                <a16:creationId xmlns:a16="http://schemas.microsoft.com/office/drawing/2014/main" xmlns="" id="{FD9E95B9-632D-47F6-B00C-992BAD359BBE}"/>
              </a:ext>
            </a:extLst>
          </p:cNvPr>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xmlns="" id="{9E95EAD7-4E38-43AF-BABA-40B27451F856}"/>
              </a:ext>
            </a:extLst>
          </p:cNvPr>
          <p:cNvSpPr>
            <a:spLocks noGrp="1"/>
          </p:cNvSpPr>
          <p:nvPr>
            <p:ph type="dt" sz="half" idx="10"/>
          </p:nvPr>
        </p:nvSpPr>
        <p:spPr/>
        <p:txBody>
          <a:bodyPr/>
          <a:lstStyle/>
          <a:p>
            <a:fld id="{6D341849-8034-49F7-A44A-8935FE7E1D4A}" type="datetime1">
              <a:rPr lang="zh-TW" altLang="en-US" smtClean="0"/>
              <a:t>2018/10/25</a:t>
            </a:fld>
            <a:endParaRPr lang="zh-TW" altLang="en-US"/>
          </a:p>
        </p:txBody>
      </p:sp>
      <p:sp>
        <p:nvSpPr>
          <p:cNvPr id="8" name="頁尾版面配置區 7">
            <a:extLst>
              <a:ext uri="{FF2B5EF4-FFF2-40B4-BE49-F238E27FC236}">
                <a16:creationId xmlns:a16="http://schemas.microsoft.com/office/drawing/2014/main" xmlns="" id="{FEEBB2F5-0F39-4E8E-A035-0659D1FD2245}"/>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42659749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C43603F7-20D6-4BDE-9FB8-80701D7687A8}"/>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xmlns="" id="{DFB1D8AD-6134-4667-8673-03101ED0ECF8}"/>
              </a:ext>
            </a:extLst>
          </p:cNvPr>
          <p:cNvSpPr>
            <a:spLocks noGrp="1"/>
          </p:cNvSpPr>
          <p:nvPr>
            <p:ph type="dt" sz="half" idx="10"/>
          </p:nvPr>
        </p:nvSpPr>
        <p:spPr/>
        <p:txBody>
          <a:bodyPr/>
          <a:lstStyle/>
          <a:p>
            <a:fld id="{673CB80C-7418-4A18-84C6-889291F910E2}" type="datetime1">
              <a:rPr lang="zh-TW" altLang="en-US" smtClean="0"/>
              <a:t>2018/10/25</a:t>
            </a:fld>
            <a:endParaRPr lang="zh-TW" altLang="en-US"/>
          </a:p>
        </p:txBody>
      </p:sp>
      <p:sp>
        <p:nvSpPr>
          <p:cNvPr id="4" name="頁尾版面配置區 3">
            <a:extLst>
              <a:ext uri="{FF2B5EF4-FFF2-40B4-BE49-F238E27FC236}">
                <a16:creationId xmlns:a16="http://schemas.microsoft.com/office/drawing/2014/main" xmlns="" id="{DF6EC340-B2A5-42D0-BDB2-7F0367E9BB22}"/>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15811725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xmlns="" id="{536AF04D-C6D5-4449-B805-1B21EE05D6F2}"/>
              </a:ext>
            </a:extLst>
          </p:cNvPr>
          <p:cNvSpPr>
            <a:spLocks noGrp="1"/>
          </p:cNvSpPr>
          <p:nvPr>
            <p:ph type="dt" sz="half" idx="10"/>
          </p:nvPr>
        </p:nvSpPr>
        <p:spPr/>
        <p:txBody>
          <a:bodyPr/>
          <a:lstStyle/>
          <a:p>
            <a:fld id="{5F11168C-3B5F-4CBF-AE33-1F4EA7EFE3D2}" type="datetime1">
              <a:rPr lang="zh-TW" altLang="en-US" smtClean="0"/>
              <a:t>2018/10/25</a:t>
            </a:fld>
            <a:endParaRPr lang="zh-TW" altLang="en-US"/>
          </a:p>
        </p:txBody>
      </p:sp>
      <p:sp>
        <p:nvSpPr>
          <p:cNvPr id="3" name="頁尾版面配置區 2">
            <a:extLst>
              <a:ext uri="{FF2B5EF4-FFF2-40B4-BE49-F238E27FC236}">
                <a16:creationId xmlns:a16="http://schemas.microsoft.com/office/drawing/2014/main" xmlns="" id="{5992EF1F-EE41-4BFD-A17B-3AC9092DF2F5}"/>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35851011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141D0B31-F3AC-4DB9-A81C-C7B6AE290E0E}"/>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xmlns="" id="{0862E62F-7877-4C03-B6D3-257B5340AA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xmlns="" id="{0DC9EC9D-E3EA-44F7-BD92-1A8381F99D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xmlns="" id="{CF7AE515-CB31-4ADE-86D8-DCDBBE73E923}"/>
              </a:ext>
            </a:extLst>
          </p:cNvPr>
          <p:cNvSpPr>
            <a:spLocks noGrp="1"/>
          </p:cNvSpPr>
          <p:nvPr>
            <p:ph type="dt" sz="half" idx="10"/>
          </p:nvPr>
        </p:nvSpPr>
        <p:spPr/>
        <p:txBody>
          <a:bodyPr/>
          <a:lstStyle/>
          <a:p>
            <a:fld id="{3F47D130-8D69-4468-A0EB-5D6F2EA9B754}" type="datetime1">
              <a:rPr lang="zh-TW" altLang="en-US" smtClean="0"/>
              <a:t>2018/10/25</a:t>
            </a:fld>
            <a:endParaRPr lang="zh-TW" altLang="en-US"/>
          </a:p>
        </p:txBody>
      </p:sp>
      <p:sp>
        <p:nvSpPr>
          <p:cNvPr id="6" name="頁尾版面配置區 5">
            <a:extLst>
              <a:ext uri="{FF2B5EF4-FFF2-40B4-BE49-F238E27FC236}">
                <a16:creationId xmlns:a16="http://schemas.microsoft.com/office/drawing/2014/main" xmlns="" id="{DCDC4A03-E61B-431D-9068-437FF46223A6}"/>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38853927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90DD42F7-58F4-4286-8B79-5E7EE11AD816}"/>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xmlns="" id="{43FBC2D7-3290-41E1-82E9-4DD427240F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xmlns="" id="{896575CF-CD08-4F2D-80F4-2E05E6AE39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xmlns="" id="{4ADBAF13-270B-4258-9FD8-B66DDFC8D4F7}"/>
              </a:ext>
            </a:extLst>
          </p:cNvPr>
          <p:cNvSpPr>
            <a:spLocks noGrp="1"/>
          </p:cNvSpPr>
          <p:nvPr>
            <p:ph type="dt" sz="half" idx="10"/>
          </p:nvPr>
        </p:nvSpPr>
        <p:spPr/>
        <p:txBody>
          <a:bodyPr/>
          <a:lstStyle/>
          <a:p>
            <a:fld id="{FBEBA658-8D6D-4214-AF9C-05E7C4DDFC42}" type="datetime1">
              <a:rPr lang="zh-TW" altLang="en-US" smtClean="0"/>
              <a:t>2018/10/25</a:t>
            </a:fld>
            <a:endParaRPr lang="zh-TW" altLang="en-US"/>
          </a:p>
        </p:txBody>
      </p:sp>
      <p:sp>
        <p:nvSpPr>
          <p:cNvPr id="6" name="頁尾版面配置區 5">
            <a:extLst>
              <a:ext uri="{FF2B5EF4-FFF2-40B4-BE49-F238E27FC236}">
                <a16:creationId xmlns:a16="http://schemas.microsoft.com/office/drawing/2014/main" xmlns="" id="{9B96F0B4-5D55-47CB-969E-DB33E08CB65E}"/>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32140605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DA4F7B39-E503-4AC5-879B-5EE0FA09F70B}"/>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xmlns="" id="{006F6E1D-9B98-4BE6-BADE-B52D7730B92E}"/>
              </a:ext>
            </a:extLst>
          </p:cNvPr>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851244E0-9DEF-4E5C-B974-0FFA531F2430}"/>
              </a:ext>
            </a:extLst>
          </p:cNvPr>
          <p:cNvSpPr>
            <a:spLocks noGrp="1"/>
          </p:cNvSpPr>
          <p:nvPr>
            <p:ph type="dt" sz="half" idx="10"/>
          </p:nvPr>
        </p:nvSpPr>
        <p:spPr/>
        <p:txBody>
          <a:bodyPr/>
          <a:lstStyle/>
          <a:p>
            <a:fld id="{D747D47A-DABB-4DAA-984B-42A9FCD62D97}"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A8B3D5C9-5512-44C5-A6D1-EAB480207D5A}"/>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2421443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xmlns="" id="{FD31C069-3DC5-49B4-9FE1-40122D3E8EA5}"/>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xmlns="" id="{BF622B07-9D85-4EE5-B086-52C730846621}"/>
              </a:ext>
            </a:extLst>
          </p:cNvPr>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28680573-E781-4A87-8FFB-9B0678CFB9EB}"/>
              </a:ext>
            </a:extLst>
          </p:cNvPr>
          <p:cNvSpPr>
            <a:spLocks noGrp="1"/>
          </p:cNvSpPr>
          <p:nvPr>
            <p:ph type="dt" sz="half" idx="10"/>
          </p:nvPr>
        </p:nvSpPr>
        <p:spPr/>
        <p:txBody>
          <a:bodyPr/>
          <a:lstStyle/>
          <a:p>
            <a:fld id="{BD321898-B65C-4D4D-89DF-D819C6356226}"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67CD3D67-1BD6-4D70-97C1-11764A6FB86A}"/>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1FC244B3-E5FA-4D00-BE76-0891E1521010}"/>
              </a:ext>
            </a:extLst>
          </p:cNvPr>
          <p:cNvSpPr>
            <a:spLocks noGrp="1"/>
          </p:cNvSpPr>
          <p:nvPr>
            <p:ph type="sldNum" sz="quarter" idx="12"/>
          </p:nvPr>
        </p:nvSpPr>
        <p:spPr>
          <a:xfrm>
            <a:off x="8610600" y="6356350"/>
            <a:ext cx="2743200" cy="365125"/>
          </a:xfrm>
          <a:prstGeom prst="rect">
            <a:avLst/>
          </a:prstGeom>
        </p:spPr>
        <p:txBody>
          <a:bodyPr/>
          <a:lstStyle/>
          <a:p>
            <a:fld id="{ADA49219-806B-4F0A-B682-F06C2A3F7745}" type="slidenum">
              <a:rPr lang="zh-TW" altLang="en-US" smtClean="0"/>
              <a:t>‹#›</a:t>
            </a:fld>
            <a:endParaRPr lang="zh-TW" altLang="en-US"/>
          </a:p>
        </p:txBody>
      </p:sp>
    </p:spTree>
    <p:extLst>
      <p:ext uri="{BB962C8B-B14F-4D97-AF65-F5344CB8AC3E}">
        <p14:creationId xmlns:p14="http://schemas.microsoft.com/office/powerpoint/2010/main" val="5064242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8632269"/>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1_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BC27E590-1981-4923-9503-0E0AB108AAC9}"/>
              </a:ext>
            </a:extLst>
          </p:cNvPr>
          <p:cNvSpPr>
            <a:spLocks noGrp="1"/>
          </p:cNvSpPr>
          <p:nvPr>
            <p:ph type="title"/>
          </p:nvPr>
        </p:nvSpPr>
        <p:spPr>
          <a:xfrm>
            <a:off x="838200" y="311335"/>
            <a:ext cx="10515600" cy="1325563"/>
          </a:xfrm>
          <a:effectLst>
            <a:outerShdw blurRad="50800" dist="38100" dir="5400000" algn="t" rotWithShape="0">
              <a:prstClr val="black">
                <a:alpha val="40000"/>
              </a:prstClr>
            </a:outerShdw>
          </a:effectLst>
        </p:spPr>
        <p:txBody>
          <a:bodyPr>
            <a:normAutofit/>
          </a:bodyPr>
          <a:lstStyle>
            <a:lvl1pPr>
              <a:defRPr sz="5400" b="1">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
        <p:nvSpPr>
          <p:cNvPr id="3" name="內容版面配置區 2">
            <a:extLst>
              <a:ext uri="{FF2B5EF4-FFF2-40B4-BE49-F238E27FC236}">
                <a16:creationId xmlns:a16="http://schemas.microsoft.com/office/drawing/2014/main" xmlns="" id="{7BED3A0B-3C07-4F20-A40D-52F46CAA54B0}"/>
              </a:ext>
            </a:extLst>
          </p:cNvPr>
          <p:cNvSpPr>
            <a:spLocks noGrp="1"/>
          </p:cNvSpPr>
          <p:nvPr>
            <p:ph idx="1"/>
          </p:nvPr>
        </p:nvSpPr>
        <p:spPr/>
        <p:txBody>
          <a:bodyPr/>
          <a:lstStyle>
            <a:lvl1pPr>
              <a:defRPr>
                <a:latin typeface="微軟正黑體" panose="020B0604030504040204" pitchFamily="34" charset="-120"/>
                <a:ea typeface="微軟正黑體" panose="020B0604030504040204" pitchFamily="34" charset="-120"/>
              </a:defRPr>
            </a:lvl1pPr>
            <a:lvl2pPr>
              <a:defRPr>
                <a:latin typeface="微軟正黑體" panose="020B0604030504040204" pitchFamily="34" charset="-120"/>
                <a:ea typeface="微軟正黑體" panose="020B0604030504040204" pitchFamily="34" charset="-120"/>
              </a:defRPr>
            </a:lvl2pPr>
            <a:lvl3pPr>
              <a:defRPr>
                <a:latin typeface="微軟正黑體" panose="020B0604030504040204" pitchFamily="34" charset="-120"/>
                <a:ea typeface="微軟正黑體" panose="020B0604030504040204" pitchFamily="34" charset="-120"/>
              </a:defRPr>
            </a:lvl3pPr>
            <a:lvl4pPr>
              <a:defRPr>
                <a:latin typeface="微軟正黑體" panose="020B0604030504040204" pitchFamily="34" charset="-120"/>
                <a:ea typeface="微軟正黑體" panose="020B0604030504040204" pitchFamily="34" charset="-120"/>
              </a:defRPr>
            </a:lvl4pPr>
            <a:lvl5pPr>
              <a:defRPr>
                <a:latin typeface="微軟正黑體" panose="020B0604030504040204" pitchFamily="34" charset="-120"/>
                <a:ea typeface="微軟正黑體" panose="020B0604030504040204" pitchFamily="34" charset="-120"/>
              </a:defRPr>
            </a:lvl5p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版面配置區 3">
            <a:extLst>
              <a:ext uri="{FF2B5EF4-FFF2-40B4-BE49-F238E27FC236}">
                <a16:creationId xmlns:a16="http://schemas.microsoft.com/office/drawing/2014/main" xmlns="" id="{AC015177-10FF-4899-B549-CE89389CE194}"/>
              </a:ext>
            </a:extLst>
          </p:cNvPr>
          <p:cNvSpPr>
            <a:spLocks noGrp="1"/>
          </p:cNvSpPr>
          <p:nvPr>
            <p:ph type="dt" sz="half" idx="10"/>
          </p:nvPr>
        </p:nvSpPr>
        <p:spPr/>
        <p:txBody>
          <a:bodyPr/>
          <a:lstStyle/>
          <a:p>
            <a:fld id="{A81AEA06-7A84-4494-BABD-D5CD32DAB1F1}"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F4A67B6E-2A30-403E-AFD2-DF193A06C751}"/>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40281873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194038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2018/10/25</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Tree>
    <p:extLst>
      <p:ext uri="{BB962C8B-B14F-4D97-AF65-F5344CB8AC3E}">
        <p14:creationId xmlns:p14="http://schemas.microsoft.com/office/powerpoint/2010/main" val="2289193759"/>
      </p:ext>
    </p:extLst>
  </p:cSld>
  <p:clrMapOvr>
    <a:masterClrMapping/>
  </p:clrMapOvr>
  <p:transition spd="med" advClick="0" advTm="0">
    <p:push dir="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2_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E84D9E8-01D8-48B7-B2E8-5C1BCF68D9B5}"/>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xmlns="" id="{73C308E3-D767-4B19-8C27-FDAC73BE26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xmlns="" id="{1602229B-0662-494C-B2D3-F50F45A84F57}"/>
              </a:ext>
            </a:extLst>
          </p:cNvPr>
          <p:cNvSpPr>
            <a:spLocks noGrp="1"/>
          </p:cNvSpPr>
          <p:nvPr>
            <p:ph type="dt" sz="half" idx="10"/>
          </p:nvPr>
        </p:nvSpPr>
        <p:spPr/>
        <p:txBody>
          <a:bodyPr/>
          <a:lstStyle/>
          <a:p>
            <a:fld id="{BB130F6F-36AB-469A-A174-445BDA883B07}" type="datetime1">
              <a:rPr lang="zh-TW" altLang="en-US" smtClean="0">
                <a:solidFill>
                  <a:prstClr val="black">
                    <a:tint val="75000"/>
                  </a:prstClr>
                </a:solidFill>
              </a:rPr>
              <a:pPr/>
              <a:t>2018/10/25</a:t>
            </a:fld>
            <a:endParaRPr lang="zh-TW" altLang="en-US">
              <a:solidFill>
                <a:prstClr val="black">
                  <a:tint val="75000"/>
                </a:prstClr>
              </a:solidFill>
            </a:endParaRPr>
          </a:p>
        </p:txBody>
      </p:sp>
      <p:sp>
        <p:nvSpPr>
          <p:cNvPr id="5" name="頁尾版面配置區 4">
            <a:extLst>
              <a:ext uri="{FF2B5EF4-FFF2-40B4-BE49-F238E27FC236}">
                <a16:creationId xmlns:a16="http://schemas.microsoft.com/office/drawing/2014/main" xmlns="" id="{5505D29F-BC3C-4E0E-BD93-1B91C50A182E}"/>
              </a:ext>
            </a:extLst>
          </p:cNvPr>
          <p:cNvSpPr>
            <a:spLocks noGrp="1"/>
          </p:cNvSpPr>
          <p:nvPr>
            <p:ph type="ftr" sz="quarter" idx="11"/>
          </p:nvPr>
        </p:nvSpPr>
        <p:spPr/>
        <p:txBody>
          <a:bodyPr/>
          <a:lstStyle/>
          <a:p>
            <a:endParaRPr lang="zh-TW" altLang="en-US">
              <a:solidFill>
                <a:prstClr val="black">
                  <a:tint val="75000"/>
                </a:prstClr>
              </a:solidFill>
            </a:endParaRPr>
          </a:p>
        </p:txBody>
      </p:sp>
    </p:spTree>
    <p:extLst>
      <p:ext uri="{BB962C8B-B14F-4D97-AF65-F5344CB8AC3E}">
        <p14:creationId xmlns:p14="http://schemas.microsoft.com/office/powerpoint/2010/main" val="28067980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2_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BC27E590-1981-4923-9503-0E0AB108AAC9}"/>
              </a:ext>
            </a:extLst>
          </p:cNvPr>
          <p:cNvSpPr>
            <a:spLocks noGrp="1"/>
          </p:cNvSpPr>
          <p:nvPr>
            <p:ph type="title"/>
          </p:nvPr>
        </p:nvSpPr>
        <p:spPr>
          <a:xfrm>
            <a:off x="838200" y="311335"/>
            <a:ext cx="10515600" cy="1325563"/>
          </a:xfrm>
          <a:effectLst>
            <a:outerShdw blurRad="50800" dist="38100" dir="5400000" algn="t" rotWithShape="0">
              <a:prstClr val="black">
                <a:alpha val="40000"/>
              </a:prstClr>
            </a:outerShdw>
          </a:effectLst>
        </p:spPr>
        <p:txBody>
          <a:bodyPr>
            <a:normAutofit/>
          </a:bodyPr>
          <a:lstStyle>
            <a:lvl1pPr>
              <a:defRPr sz="5400" b="1">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
        <p:nvSpPr>
          <p:cNvPr id="3" name="內容版面配置區 2">
            <a:extLst>
              <a:ext uri="{FF2B5EF4-FFF2-40B4-BE49-F238E27FC236}">
                <a16:creationId xmlns:a16="http://schemas.microsoft.com/office/drawing/2014/main" xmlns="" id="{7BED3A0B-3C07-4F20-A40D-52F46CAA54B0}"/>
              </a:ext>
            </a:extLst>
          </p:cNvPr>
          <p:cNvSpPr>
            <a:spLocks noGrp="1"/>
          </p:cNvSpPr>
          <p:nvPr>
            <p:ph idx="1"/>
          </p:nvPr>
        </p:nvSpPr>
        <p:spPr/>
        <p:txBody>
          <a:bodyPr/>
          <a:lstStyle>
            <a:lvl1pPr>
              <a:defRPr>
                <a:latin typeface="微軟正黑體" panose="020B0604030504040204" pitchFamily="34" charset="-120"/>
                <a:ea typeface="微軟正黑體" panose="020B0604030504040204" pitchFamily="34" charset="-120"/>
              </a:defRPr>
            </a:lvl1pPr>
            <a:lvl2pPr>
              <a:defRPr>
                <a:latin typeface="微軟正黑體" panose="020B0604030504040204" pitchFamily="34" charset="-120"/>
                <a:ea typeface="微軟正黑體" panose="020B0604030504040204" pitchFamily="34" charset="-120"/>
              </a:defRPr>
            </a:lvl2pPr>
            <a:lvl3pPr>
              <a:defRPr>
                <a:latin typeface="微軟正黑體" panose="020B0604030504040204" pitchFamily="34" charset="-120"/>
                <a:ea typeface="微軟正黑體" panose="020B0604030504040204" pitchFamily="34" charset="-120"/>
              </a:defRPr>
            </a:lvl3pPr>
            <a:lvl4pPr>
              <a:defRPr>
                <a:latin typeface="微軟正黑體" panose="020B0604030504040204" pitchFamily="34" charset="-120"/>
                <a:ea typeface="微軟正黑體" panose="020B0604030504040204" pitchFamily="34" charset="-120"/>
              </a:defRPr>
            </a:lvl4pPr>
            <a:lvl5pPr>
              <a:defRPr>
                <a:latin typeface="微軟正黑體" panose="020B0604030504040204" pitchFamily="34" charset="-120"/>
                <a:ea typeface="微軟正黑體" panose="020B0604030504040204" pitchFamily="34" charset="-120"/>
              </a:defRPr>
            </a:lvl5p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版面配置區 3">
            <a:extLst>
              <a:ext uri="{FF2B5EF4-FFF2-40B4-BE49-F238E27FC236}">
                <a16:creationId xmlns:a16="http://schemas.microsoft.com/office/drawing/2014/main" xmlns="" id="{AC015177-10FF-4899-B549-CE89389CE194}"/>
              </a:ext>
            </a:extLst>
          </p:cNvPr>
          <p:cNvSpPr>
            <a:spLocks noGrp="1"/>
          </p:cNvSpPr>
          <p:nvPr>
            <p:ph type="dt" sz="half" idx="10"/>
          </p:nvPr>
        </p:nvSpPr>
        <p:spPr/>
        <p:txBody>
          <a:bodyPr/>
          <a:lstStyle/>
          <a:p>
            <a:fld id="{A81AEA06-7A84-4494-BABD-D5CD32DAB1F1}" type="datetime1">
              <a:rPr lang="zh-TW" altLang="en-US" smtClean="0">
                <a:solidFill>
                  <a:prstClr val="black">
                    <a:tint val="75000"/>
                  </a:prstClr>
                </a:solidFill>
              </a:rPr>
              <a:pPr/>
              <a:t>2018/10/25</a:t>
            </a:fld>
            <a:endParaRPr lang="zh-TW" altLang="en-US">
              <a:solidFill>
                <a:prstClr val="black">
                  <a:tint val="75000"/>
                </a:prstClr>
              </a:solidFill>
            </a:endParaRPr>
          </a:p>
        </p:txBody>
      </p:sp>
      <p:sp>
        <p:nvSpPr>
          <p:cNvPr id="5" name="頁尾版面配置區 4">
            <a:extLst>
              <a:ext uri="{FF2B5EF4-FFF2-40B4-BE49-F238E27FC236}">
                <a16:creationId xmlns:a16="http://schemas.microsoft.com/office/drawing/2014/main" xmlns="" id="{F4A67B6E-2A30-403E-AFD2-DF193A06C751}"/>
              </a:ext>
            </a:extLst>
          </p:cNvPr>
          <p:cNvSpPr>
            <a:spLocks noGrp="1"/>
          </p:cNvSpPr>
          <p:nvPr>
            <p:ph type="ftr" sz="quarter" idx="11"/>
          </p:nvPr>
        </p:nvSpPr>
        <p:spPr/>
        <p:txBody>
          <a:bodyPr/>
          <a:lstStyle/>
          <a:p>
            <a:endParaRPr lang="zh-TW" altLang="en-US">
              <a:solidFill>
                <a:prstClr val="black">
                  <a:tint val="75000"/>
                </a:prstClr>
              </a:solidFill>
            </a:endParaRPr>
          </a:p>
        </p:txBody>
      </p:sp>
    </p:spTree>
    <p:extLst>
      <p:ext uri="{BB962C8B-B14F-4D97-AF65-F5344CB8AC3E}">
        <p14:creationId xmlns:p14="http://schemas.microsoft.com/office/powerpoint/2010/main" val="35308646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xmlns="" id="{F2FA955C-081C-4A9D-B967-B97B8194E834}"/>
              </a:ext>
            </a:extLst>
          </p:cNvPr>
          <p:cNvSpPr>
            <a:spLocks noGrp="1"/>
          </p:cNvSpPr>
          <p:nvPr>
            <p:ph type="dt" sz="half" idx="10"/>
          </p:nvPr>
        </p:nvSpPr>
        <p:spPr/>
        <p:txBody>
          <a:bodyPr/>
          <a:lstStyle/>
          <a:p>
            <a:fld id="{36DCA50B-7549-495D-A9A3-FF756A3EC73C}" type="datetime1">
              <a:rPr lang="zh-TW" altLang="en-US" smtClean="0">
                <a:solidFill>
                  <a:prstClr val="black">
                    <a:tint val="75000"/>
                  </a:prstClr>
                </a:solidFill>
              </a:rPr>
              <a:pPr/>
              <a:t>2018/10/25</a:t>
            </a:fld>
            <a:endParaRPr lang="zh-TW" altLang="en-US">
              <a:solidFill>
                <a:prstClr val="black">
                  <a:tint val="75000"/>
                </a:prstClr>
              </a:solidFill>
            </a:endParaRPr>
          </a:p>
        </p:txBody>
      </p:sp>
      <p:sp>
        <p:nvSpPr>
          <p:cNvPr id="3" name="頁尾版面配置區 2">
            <a:extLst>
              <a:ext uri="{FF2B5EF4-FFF2-40B4-BE49-F238E27FC236}">
                <a16:creationId xmlns:a16="http://schemas.microsoft.com/office/drawing/2014/main" xmlns="" id="{1C667517-C3BF-4316-864C-05DDAFAC5E13}"/>
              </a:ext>
            </a:extLst>
          </p:cNvPr>
          <p:cNvSpPr>
            <a:spLocks noGrp="1"/>
          </p:cNvSpPr>
          <p:nvPr>
            <p:ph type="ftr" sz="quarter" idx="11"/>
          </p:nvPr>
        </p:nvSpPr>
        <p:spPr/>
        <p:txBody>
          <a:bodyPr/>
          <a:lstStyle/>
          <a:p>
            <a:endParaRPr lang="zh-TW" altLang="en-US">
              <a:solidFill>
                <a:prstClr val="black">
                  <a:tint val="75000"/>
                </a:prstClr>
              </a:solidFill>
            </a:endParaRPr>
          </a:p>
        </p:txBody>
      </p:sp>
    </p:spTree>
    <p:extLst>
      <p:ext uri="{BB962C8B-B14F-4D97-AF65-F5344CB8AC3E}">
        <p14:creationId xmlns:p14="http://schemas.microsoft.com/office/powerpoint/2010/main" val="34460642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solidFill>
                  <a:prstClr val="black">
                    <a:tint val="75000"/>
                  </a:prstClr>
                </a:solidFill>
              </a:rPr>
              <a:pPr>
                <a:defRPr/>
              </a:pPr>
              <a:t>2018/10/25</a:t>
            </a:fld>
            <a:endParaRPr lang="zh-CN" altLang="en-US">
              <a:solidFill>
                <a:prstClr val="black">
                  <a:tint val="75000"/>
                </a:prstClr>
              </a:solidFill>
            </a:endParaRPr>
          </a:p>
        </p:txBody>
      </p:sp>
      <p:sp>
        <p:nvSpPr>
          <p:cNvPr id="7" name="页脚占位符 3"/>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Tree>
    <p:extLst>
      <p:ext uri="{BB962C8B-B14F-4D97-AF65-F5344CB8AC3E}">
        <p14:creationId xmlns:p14="http://schemas.microsoft.com/office/powerpoint/2010/main" val="1429158904"/>
      </p:ext>
    </p:extLst>
  </p:cSld>
  <p:clrMapOvr>
    <a:masterClrMapping/>
  </p:clrMapOvr>
  <p:transition spd="med" advClick="0" advTm="0">
    <p:push dir="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222A35"/>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7" name="Rectangle 6"/>
          <p:cNvSpPr/>
          <p:nvPr userDrawn="1"/>
        </p:nvSpPr>
        <p:spPr>
          <a:xfrm>
            <a:off x="0" y="6021288"/>
            <a:ext cx="12192000"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1351">
              <a:solidFill>
                <a:prstClr val="white"/>
              </a:solidFill>
            </a:endParaRPr>
          </a:p>
        </p:txBody>
      </p:sp>
    </p:spTree>
    <p:extLst>
      <p:ext uri="{BB962C8B-B14F-4D97-AF65-F5344CB8AC3E}">
        <p14:creationId xmlns:p14="http://schemas.microsoft.com/office/powerpoint/2010/main" val="5712741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2_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51512569-3F1A-4054-A1EF-E6EA26B665B6}"/>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xmlns="" id="{9F527BEF-342D-465C-9E1E-A0DFB052517A}"/>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4CBBED98-BBD6-479D-A5F8-A14E8AEDDBE8}"/>
              </a:ext>
            </a:extLst>
          </p:cNvPr>
          <p:cNvSpPr>
            <a:spLocks noGrp="1"/>
          </p:cNvSpPr>
          <p:nvPr>
            <p:ph type="dt" sz="half" idx="10"/>
          </p:nvPr>
        </p:nvSpPr>
        <p:spPr/>
        <p:txBody>
          <a:bodyPr/>
          <a:lstStyle/>
          <a:p>
            <a:fld id="{F2B11236-1D9B-4F68-BDB1-C543767D2B8A}"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D8D31CBA-FFAA-4C4F-8B66-30B0410EAB5C}"/>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32096487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162BF09F-E5D1-4F4D-BACE-EA204451AE4D}"/>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xmlns="" id="{BBD1C2D0-DEBA-414A-90FE-E48612776E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xmlns="" id="{29F61717-BE27-4EEB-A39C-B88AEEBC3685}"/>
              </a:ext>
            </a:extLst>
          </p:cNvPr>
          <p:cNvSpPr>
            <a:spLocks noGrp="1"/>
          </p:cNvSpPr>
          <p:nvPr>
            <p:ph type="dt" sz="half" idx="10"/>
          </p:nvPr>
        </p:nvSpPr>
        <p:spPr/>
        <p:txBody>
          <a:bodyPr/>
          <a:lstStyle/>
          <a:p>
            <a:fld id="{09E6838E-252C-463E-8F7C-05E02E1BB00B}"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86847BA1-3E25-4049-AB88-25B2C444AA9C}"/>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6EF71428-8DE9-45DC-886E-E856C4D10AD2}"/>
              </a:ext>
            </a:extLst>
          </p:cNvPr>
          <p:cNvSpPr>
            <a:spLocks noGrp="1"/>
          </p:cNvSpPr>
          <p:nvPr>
            <p:ph type="sldNum" sz="quarter" idx="12"/>
          </p:nvPr>
        </p:nvSpPr>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38761720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7FB81B1B-5294-45BA-B6CF-8ECC5B0A380F}"/>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xmlns="" id="{312E3A78-E28F-48F3-AB8C-0F5E2ED35CD6}"/>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4F10B219-DBC5-4A42-A170-8112EC224225}"/>
              </a:ext>
            </a:extLst>
          </p:cNvPr>
          <p:cNvSpPr>
            <a:spLocks noGrp="1"/>
          </p:cNvSpPr>
          <p:nvPr>
            <p:ph type="dt" sz="half" idx="10"/>
          </p:nvPr>
        </p:nvSpPr>
        <p:spPr/>
        <p:txBody>
          <a:bodyPr/>
          <a:lstStyle/>
          <a:p>
            <a:fld id="{FD5AEB25-4382-4079-B982-59744C41F743}"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034F60EE-E1B1-46AF-B088-168A0ACB0F1F}"/>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40370948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80068C4F-5931-47D4-8B3D-0AC1CE703A30}"/>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xmlns="" id="{B9D87B81-5AC0-4074-A9BB-38874198AB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a:extLst>
              <a:ext uri="{FF2B5EF4-FFF2-40B4-BE49-F238E27FC236}">
                <a16:creationId xmlns:a16="http://schemas.microsoft.com/office/drawing/2014/main" xmlns="" id="{3C8F888E-2C2E-49BA-972A-6788C1EBBECB}"/>
              </a:ext>
            </a:extLst>
          </p:cNvPr>
          <p:cNvSpPr>
            <a:spLocks noGrp="1"/>
          </p:cNvSpPr>
          <p:nvPr>
            <p:ph type="dt" sz="half" idx="10"/>
          </p:nvPr>
        </p:nvSpPr>
        <p:spPr/>
        <p:txBody>
          <a:bodyPr/>
          <a:lstStyle/>
          <a:p>
            <a:fld id="{3F1B4F2D-383C-4DCA-A4FF-476895CC8880}"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3D060D8A-2A4E-404D-9CCE-5A75B3D62DBC}"/>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73E328B2-D30A-402F-9D68-418CAEB3C2EE}"/>
              </a:ext>
            </a:extLst>
          </p:cNvPr>
          <p:cNvSpPr>
            <a:spLocks noGrp="1"/>
          </p:cNvSpPr>
          <p:nvPr>
            <p:ph type="sldNum" sz="quarter" idx="12"/>
          </p:nvPr>
        </p:nvSpPr>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12596944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2247E16F-832F-4A89-BFDA-1C71C1E89128}"/>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xmlns="" id="{4884FA5F-0546-47F3-935D-1539809CE2EC}"/>
              </a:ext>
            </a:extLst>
          </p:cNvPr>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xmlns="" id="{04584149-B45A-4A50-9C7A-6FC57473C8E2}"/>
              </a:ext>
            </a:extLst>
          </p:cNvPr>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xmlns="" id="{5B07A67E-7183-49F7-B4EA-7EF1CE59D543}"/>
              </a:ext>
            </a:extLst>
          </p:cNvPr>
          <p:cNvSpPr>
            <a:spLocks noGrp="1"/>
          </p:cNvSpPr>
          <p:nvPr>
            <p:ph type="dt" sz="half" idx="10"/>
          </p:nvPr>
        </p:nvSpPr>
        <p:spPr/>
        <p:txBody>
          <a:bodyPr/>
          <a:lstStyle/>
          <a:p>
            <a:fld id="{5AF8F279-27B7-4C24-8EAF-3D3D3150AD7D}" type="datetime1">
              <a:rPr lang="zh-TW" altLang="en-US" smtClean="0"/>
              <a:t>2018/10/25</a:t>
            </a:fld>
            <a:endParaRPr lang="zh-TW" altLang="en-US"/>
          </a:p>
        </p:txBody>
      </p:sp>
      <p:sp>
        <p:nvSpPr>
          <p:cNvPr id="6" name="頁尾版面配置區 5">
            <a:extLst>
              <a:ext uri="{FF2B5EF4-FFF2-40B4-BE49-F238E27FC236}">
                <a16:creationId xmlns:a16="http://schemas.microsoft.com/office/drawing/2014/main" xmlns="" id="{42FD2846-08CF-47C7-AA97-6A6F40F55003}"/>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xmlns="" id="{0A0988CB-3C7D-4277-A628-166B9B9FE79B}"/>
              </a:ext>
            </a:extLst>
          </p:cNvPr>
          <p:cNvSpPr>
            <a:spLocks noGrp="1"/>
          </p:cNvSpPr>
          <p:nvPr>
            <p:ph type="sldNum" sz="quarter" idx="12"/>
          </p:nvPr>
        </p:nvSpPr>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32872400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55508FB-C28A-4304-9A0B-5660E5744830}"/>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xmlns="" id="{39FA1C7B-DEA5-47CC-8096-7F575EF1AB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a:extLst>
              <a:ext uri="{FF2B5EF4-FFF2-40B4-BE49-F238E27FC236}">
                <a16:creationId xmlns:a16="http://schemas.microsoft.com/office/drawing/2014/main" xmlns="" id="{3D206266-4C4B-4EC7-B25E-6C8F3003BFD7}"/>
              </a:ext>
            </a:extLst>
          </p:cNvPr>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xmlns="" id="{207E91E8-F7AC-40F7-9041-C930A097D9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a:extLst>
              <a:ext uri="{FF2B5EF4-FFF2-40B4-BE49-F238E27FC236}">
                <a16:creationId xmlns:a16="http://schemas.microsoft.com/office/drawing/2014/main" xmlns="" id="{6A27A3E7-20F6-4855-A717-50E11AE949E3}"/>
              </a:ext>
            </a:extLst>
          </p:cNvPr>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xmlns="" id="{04C9A635-713F-42D2-91C7-1FC3BC4EC6A2}"/>
              </a:ext>
            </a:extLst>
          </p:cNvPr>
          <p:cNvSpPr>
            <a:spLocks noGrp="1"/>
          </p:cNvSpPr>
          <p:nvPr>
            <p:ph type="dt" sz="half" idx="10"/>
          </p:nvPr>
        </p:nvSpPr>
        <p:spPr/>
        <p:txBody>
          <a:bodyPr/>
          <a:lstStyle/>
          <a:p>
            <a:fld id="{44ED241C-F5E2-444C-AC00-E3E2F8C87176}" type="datetime1">
              <a:rPr lang="zh-TW" altLang="en-US" smtClean="0"/>
              <a:t>2018/10/25</a:t>
            </a:fld>
            <a:endParaRPr lang="zh-TW" altLang="en-US"/>
          </a:p>
        </p:txBody>
      </p:sp>
      <p:sp>
        <p:nvSpPr>
          <p:cNvPr id="8" name="頁尾版面配置區 7">
            <a:extLst>
              <a:ext uri="{FF2B5EF4-FFF2-40B4-BE49-F238E27FC236}">
                <a16:creationId xmlns:a16="http://schemas.microsoft.com/office/drawing/2014/main" xmlns="" id="{E0B21D6F-E0A8-4060-BEEE-E7F1912F27B8}"/>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xmlns="" id="{BBE50C4B-9B00-4633-8F39-C7E04E6AE732}"/>
              </a:ext>
            </a:extLst>
          </p:cNvPr>
          <p:cNvSpPr>
            <a:spLocks noGrp="1"/>
          </p:cNvSpPr>
          <p:nvPr>
            <p:ph type="sldNum" sz="quarter" idx="12"/>
          </p:nvPr>
        </p:nvSpPr>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25950833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267DAE22-D1E0-46E8-81CF-A9B7174EC467}"/>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xmlns="" id="{DE5726AB-16EE-4D9C-ADB9-852547499D0F}"/>
              </a:ext>
            </a:extLst>
          </p:cNvPr>
          <p:cNvSpPr>
            <a:spLocks noGrp="1"/>
          </p:cNvSpPr>
          <p:nvPr>
            <p:ph type="dt" sz="half" idx="10"/>
          </p:nvPr>
        </p:nvSpPr>
        <p:spPr/>
        <p:txBody>
          <a:bodyPr/>
          <a:lstStyle/>
          <a:p>
            <a:fld id="{9DD016B8-DF25-4A58-8458-5D94550058FE}" type="datetime1">
              <a:rPr lang="zh-TW" altLang="en-US" smtClean="0"/>
              <a:t>2018/10/25</a:t>
            </a:fld>
            <a:endParaRPr lang="zh-TW" altLang="en-US"/>
          </a:p>
        </p:txBody>
      </p:sp>
      <p:sp>
        <p:nvSpPr>
          <p:cNvPr id="4" name="頁尾版面配置區 3">
            <a:extLst>
              <a:ext uri="{FF2B5EF4-FFF2-40B4-BE49-F238E27FC236}">
                <a16:creationId xmlns:a16="http://schemas.microsoft.com/office/drawing/2014/main" xmlns="" id="{A2940364-3832-412D-A3C0-670FCA33ED8E}"/>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xmlns="" id="{049A3C58-E5DD-4FEF-A39C-4AFC55F171AC}"/>
              </a:ext>
            </a:extLst>
          </p:cNvPr>
          <p:cNvSpPr>
            <a:spLocks noGrp="1"/>
          </p:cNvSpPr>
          <p:nvPr>
            <p:ph type="sldNum" sz="quarter" idx="12"/>
          </p:nvPr>
        </p:nvSpPr>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28990722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xmlns="" id="{472B3EAA-8DCC-451E-A179-C017E6D3C374}"/>
              </a:ext>
            </a:extLst>
          </p:cNvPr>
          <p:cNvSpPr>
            <a:spLocks noGrp="1"/>
          </p:cNvSpPr>
          <p:nvPr>
            <p:ph type="dt" sz="half" idx="10"/>
          </p:nvPr>
        </p:nvSpPr>
        <p:spPr/>
        <p:txBody>
          <a:bodyPr/>
          <a:lstStyle/>
          <a:p>
            <a:fld id="{ED8CD476-0C66-4D53-B381-7C295AF4A582}" type="datetime1">
              <a:rPr lang="zh-TW" altLang="en-US" smtClean="0"/>
              <a:t>2018/10/25</a:t>
            </a:fld>
            <a:endParaRPr lang="zh-TW" altLang="en-US"/>
          </a:p>
        </p:txBody>
      </p:sp>
      <p:sp>
        <p:nvSpPr>
          <p:cNvPr id="3" name="頁尾版面配置區 2">
            <a:extLst>
              <a:ext uri="{FF2B5EF4-FFF2-40B4-BE49-F238E27FC236}">
                <a16:creationId xmlns:a16="http://schemas.microsoft.com/office/drawing/2014/main" xmlns="" id="{F052AE0D-2341-4998-96F0-E7BF88EE01C3}"/>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xmlns="" id="{F743ACC8-82A1-4F52-ABD9-15E7B6D6A972}"/>
              </a:ext>
            </a:extLst>
          </p:cNvPr>
          <p:cNvSpPr>
            <a:spLocks noGrp="1"/>
          </p:cNvSpPr>
          <p:nvPr>
            <p:ph type="sldNum" sz="quarter" idx="12"/>
          </p:nvPr>
        </p:nvSpPr>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36016230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14777ED9-39A1-4C19-96C6-85C37012941B}"/>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xmlns="" id="{E6DC347A-C21F-4BC7-9676-5435A09A65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xmlns="" id="{381EDE33-D843-49B3-BBA2-C81A5B91DE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xmlns="" id="{8FC3A69C-3EE4-4B15-BC2A-EF36174ADE8E}"/>
              </a:ext>
            </a:extLst>
          </p:cNvPr>
          <p:cNvSpPr>
            <a:spLocks noGrp="1"/>
          </p:cNvSpPr>
          <p:nvPr>
            <p:ph type="dt" sz="half" idx="10"/>
          </p:nvPr>
        </p:nvSpPr>
        <p:spPr/>
        <p:txBody>
          <a:bodyPr/>
          <a:lstStyle/>
          <a:p>
            <a:fld id="{4FBF0833-BF04-4E5E-A010-801F84E014B2}" type="datetime1">
              <a:rPr lang="zh-TW" altLang="en-US" smtClean="0"/>
              <a:t>2018/10/25</a:t>
            </a:fld>
            <a:endParaRPr lang="zh-TW" altLang="en-US"/>
          </a:p>
        </p:txBody>
      </p:sp>
      <p:sp>
        <p:nvSpPr>
          <p:cNvPr id="6" name="頁尾版面配置區 5">
            <a:extLst>
              <a:ext uri="{FF2B5EF4-FFF2-40B4-BE49-F238E27FC236}">
                <a16:creationId xmlns:a16="http://schemas.microsoft.com/office/drawing/2014/main" xmlns="" id="{67AFB175-C6A3-4919-9AC9-57709F4B424F}"/>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xmlns="" id="{AD0F8EA8-2566-4FDA-B2E3-D3FEF4293CC0}"/>
              </a:ext>
            </a:extLst>
          </p:cNvPr>
          <p:cNvSpPr>
            <a:spLocks noGrp="1"/>
          </p:cNvSpPr>
          <p:nvPr>
            <p:ph type="sldNum" sz="quarter" idx="12"/>
          </p:nvPr>
        </p:nvSpPr>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38497460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C3B02CA5-CCA6-4760-97BD-3276589FBE55}"/>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xmlns="" id="{DD60AD7D-F294-490F-ABC6-DF54C9D71E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xmlns="" id="{41938300-E061-43A2-A606-575A6F4E2F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xmlns="" id="{CA9B53B7-D971-438E-9B59-726E8A217484}"/>
              </a:ext>
            </a:extLst>
          </p:cNvPr>
          <p:cNvSpPr>
            <a:spLocks noGrp="1"/>
          </p:cNvSpPr>
          <p:nvPr>
            <p:ph type="dt" sz="half" idx="10"/>
          </p:nvPr>
        </p:nvSpPr>
        <p:spPr/>
        <p:txBody>
          <a:bodyPr/>
          <a:lstStyle/>
          <a:p>
            <a:fld id="{14C14B9F-582C-4EC1-B749-3A42B30469F3}" type="datetime1">
              <a:rPr lang="zh-TW" altLang="en-US" smtClean="0"/>
              <a:t>2018/10/25</a:t>
            </a:fld>
            <a:endParaRPr lang="zh-TW" altLang="en-US"/>
          </a:p>
        </p:txBody>
      </p:sp>
      <p:sp>
        <p:nvSpPr>
          <p:cNvPr id="6" name="頁尾版面配置區 5">
            <a:extLst>
              <a:ext uri="{FF2B5EF4-FFF2-40B4-BE49-F238E27FC236}">
                <a16:creationId xmlns:a16="http://schemas.microsoft.com/office/drawing/2014/main" xmlns="" id="{F20C4C1F-5AC0-4208-A9C4-F4FA7A14554B}"/>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xmlns="" id="{DA2BF4F4-B262-4E0D-BB2D-710F74790B41}"/>
              </a:ext>
            </a:extLst>
          </p:cNvPr>
          <p:cNvSpPr>
            <a:spLocks noGrp="1"/>
          </p:cNvSpPr>
          <p:nvPr>
            <p:ph type="sldNum" sz="quarter" idx="12"/>
          </p:nvPr>
        </p:nvSpPr>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36261275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CE1AE370-996D-4AE3-BA37-4EB3E9ECBA4D}"/>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xmlns="" id="{F36D1934-ABAC-48A6-82F2-83248B893728}"/>
              </a:ext>
            </a:extLst>
          </p:cNvPr>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8A619098-56B3-43EB-ADC6-AE45D2270A67}"/>
              </a:ext>
            </a:extLst>
          </p:cNvPr>
          <p:cNvSpPr>
            <a:spLocks noGrp="1"/>
          </p:cNvSpPr>
          <p:nvPr>
            <p:ph type="dt" sz="half" idx="10"/>
          </p:nvPr>
        </p:nvSpPr>
        <p:spPr/>
        <p:txBody>
          <a:bodyPr/>
          <a:lstStyle/>
          <a:p>
            <a:fld id="{D25F4150-1888-4634-8758-FC81E34B15D9}"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78A40DD4-81D6-4A6F-A4C0-994D23B8E3A8}"/>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864EC2BA-02B2-4F9C-AA1A-8474F8D79F39}"/>
              </a:ext>
            </a:extLst>
          </p:cNvPr>
          <p:cNvSpPr>
            <a:spLocks noGrp="1"/>
          </p:cNvSpPr>
          <p:nvPr>
            <p:ph type="sldNum" sz="quarter" idx="12"/>
          </p:nvPr>
        </p:nvSpPr>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1746546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xmlns="" id="{8633B9F2-4B7B-499B-9266-AC4C987DEA54}"/>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xmlns="" id="{B7961F57-5E8D-4917-AFF0-75D16E2BC319}"/>
              </a:ext>
            </a:extLst>
          </p:cNvPr>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3A295FAC-D6B0-4B9F-A0A7-6D62F14EA9A3}"/>
              </a:ext>
            </a:extLst>
          </p:cNvPr>
          <p:cNvSpPr>
            <a:spLocks noGrp="1"/>
          </p:cNvSpPr>
          <p:nvPr>
            <p:ph type="dt" sz="half" idx="10"/>
          </p:nvPr>
        </p:nvSpPr>
        <p:spPr/>
        <p:txBody>
          <a:bodyPr/>
          <a:lstStyle/>
          <a:p>
            <a:fld id="{D59BC2D9-8E57-41D7-A67C-1C1E5EF97213}"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C4F8E522-D630-4474-BF8F-88FC2CC0F733}"/>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49583290-0EC7-4812-B818-81FADC13D820}"/>
              </a:ext>
            </a:extLst>
          </p:cNvPr>
          <p:cNvSpPr>
            <a:spLocks noGrp="1"/>
          </p:cNvSpPr>
          <p:nvPr>
            <p:ph type="sldNum" sz="quarter" idx="12"/>
          </p:nvPr>
        </p:nvSpPr>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38722170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1_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BC27E590-1981-4923-9503-0E0AB108AAC9}"/>
              </a:ext>
            </a:extLst>
          </p:cNvPr>
          <p:cNvSpPr>
            <a:spLocks noGrp="1"/>
          </p:cNvSpPr>
          <p:nvPr>
            <p:ph type="title"/>
          </p:nvPr>
        </p:nvSpPr>
        <p:spPr>
          <a:xfrm>
            <a:off x="838200" y="365125"/>
            <a:ext cx="10515600" cy="1325563"/>
          </a:xfrm>
        </p:spPr>
        <p:txBody>
          <a:bodyPr>
            <a:normAutofit/>
          </a:bodyPr>
          <a:lstStyle>
            <a:lvl1pPr>
              <a:defRPr sz="5400" b="1">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
        <p:nvSpPr>
          <p:cNvPr id="3" name="內容版面配置區 2">
            <a:extLst>
              <a:ext uri="{FF2B5EF4-FFF2-40B4-BE49-F238E27FC236}">
                <a16:creationId xmlns:a16="http://schemas.microsoft.com/office/drawing/2014/main" xmlns="" id="{7BED3A0B-3C07-4F20-A40D-52F46CAA54B0}"/>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AC015177-10FF-4899-B549-CE89389CE194}"/>
              </a:ext>
            </a:extLst>
          </p:cNvPr>
          <p:cNvSpPr>
            <a:spLocks noGrp="1"/>
          </p:cNvSpPr>
          <p:nvPr>
            <p:ph type="dt" sz="half" idx="10"/>
          </p:nvPr>
        </p:nvSpPr>
        <p:spPr/>
        <p:txBody>
          <a:bodyPr/>
          <a:lstStyle/>
          <a:p>
            <a:fld id="{A81AEA06-7A84-4494-BABD-D5CD32DAB1F1}"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F4A67B6E-2A30-403E-AFD2-DF193A06C751}"/>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16864107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E84D9E8-01D8-48B7-B2E8-5C1BCF68D9B5}"/>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xmlns="" id="{73C308E3-D767-4B19-8C27-FDAC73BE26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xmlns="" id="{1602229B-0662-494C-B2D3-F50F45A84F57}"/>
              </a:ext>
            </a:extLst>
          </p:cNvPr>
          <p:cNvSpPr>
            <a:spLocks noGrp="1"/>
          </p:cNvSpPr>
          <p:nvPr>
            <p:ph type="dt" sz="half" idx="10"/>
          </p:nvPr>
        </p:nvSpPr>
        <p:spPr/>
        <p:txBody>
          <a:bodyPr/>
          <a:lstStyle/>
          <a:p>
            <a:fld id="{BB130F6F-36AB-469A-A174-445BDA883B07}"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5505D29F-BC3C-4E0E-BD93-1B91C50A182E}"/>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24697536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BC27E590-1981-4923-9503-0E0AB108AAC9}"/>
              </a:ext>
            </a:extLst>
          </p:cNvPr>
          <p:cNvSpPr>
            <a:spLocks noGrp="1"/>
          </p:cNvSpPr>
          <p:nvPr>
            <p:ph type="title"/>
          </p:nvPr>
        </p:nvSpPr>
        <p:spPr>
          <a:xfrm>
            <a:off x="838200" y="311335"/>
            <a:ext cx="10515600" cy="1325563"/>
          </a:xfrm>
          <a:effectLst>
            <a:outerShdw blurRad="50800" dist="38100" dir="5400000" algn="t" rotWithShape="0">
              <a:prstClr val="black">
                <a:alpha val="40000"/>
              </a:prstClr>
            </a:outerShdw>
          </a:effectLst>
        </p:spPr>
        <p:txBody>
          <a:bodyPr>
            <a:normAutofit/>
          </a:bodyPr>
          <a:lstStyle>
            <a:lvl1pPr>
              <a:defRPr sz="5400" b="1">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
        <p:nvSpPr>
          <p:cNvPr id="3" name="內容版面配置區 2">
            <a:extLst>
              <a:ext uri="{FF2B5EF4-FFF2-40B4-BE49-F238E27FC236}">
                <a16:creationId xmlns:a16="http://schemas.microsoft.com/office/drawing/2014/main" xmlns="" id="{7BED3A0B-3C07-4F20-A40D-52F46CAA54B0}"/>
              </a:ext>
            </a:extLst>
          </p:cNvPr>
          <p:cNvSpPr>
            <a:spLocks noGrp="1"/>
          </p:cNvSpPr>
          <p:nvPr>
            <p:ph idx="1"/>
          </p:nvPr>
        </p:nvSpPr>
        <p:spPr/>
        <p:txBody>
          <a:bodyPr/>
          <a:lstStyle>
            <a:lvl1pPr>
              <a:defRPr>
                <a:latin typeface="微軟正黑體" panose="020B0604030504040204" pitchFamily="34" charset="-120"/>
                <a:ea typeface="微軟正黑體" panose="020B0604030504040204" pitchFamily="34" charset="-120"/>
              </a:defRPr>
            </a:lvl1pPr>
            <a:lvl2pPr>
              <a:defRPr>
                <a:latin typeface="微軟正黑體" panose="020B0604030504040204" pitchFamily="34" charset="-120"/>
                <a:ea typeface="微軟正黑體" panose="020B0604030504040204" pitchFamily="34" charset="-120"/>
              </a:defRPr>
            </a:lvl2pPr>
            <a:lvl3pPr>
              <a:defRPr>
                <a:latin typeface="微軟正黑體" panose="020B0604030504040204" pitchFamily="34" charset="-120"/>
                <a:ea typeface="微軟正黑體" panose="020B0604030504040204" pitchFamily="34" charset="-120"/>
              </a:defRPr>
            </a:lvl3pPr>
            <a:lvl4pPr>
              <a:defRPr>
                <a:latin typeface="微軟正黑體" panose="020B0604030504040204" pitchFamily="34" charset="-120"/>
                <a:ea typeface="微軟正黑體" panose="020B0604030504040204" pitchFamily="34" charset="-120"/>
              </a:defRPr>
            </a:lvl4pPr>
            <a:lvl5pPr>
              <a:defRPr>
                <a:latin typeface="微軟正黑體" panose="020B0604030504040204" pitchFamily="34" charset="-120"/>
                <a:ea typeface="微軟正黑體" panose="020B0604030504040204" pitchFamily="34" charset="-120"/>
              </a:defRPr>
            </a:lvl5p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版面配置區 3">
            <a:extLst>
              <a:ext uri="{FF2B5EF4-FFF2-40B4-BE49-F238E27FC236}">
                <a16:creationId xmlns:a16="http://schemas.microsoft.com/office/drawing/2014/main" xmlns="" id="{AC015177-10FF-4899-B549-CE89389CE194}"/>
              </a:ext>
            </a:extLst>
          </p:cNvPr>
          <p:cNvSpPr>
            <a:spLocks noGrp="1"/>
          </p:cNvSpPr>
          <p:nvPr>
            <p:ph type="dt" sz="half" idx="10"/>
          </p:nvPr>
        </p:nvSpPr>
        <p:spPr/>
        <p:txBody>
          <a:bodyPr/>
          <a:lstStyle/>
          <a:p>
            <a:fld id="{A81AEA06-7A84-4494-BABD-D5CD32DAB1F1}"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F4A67B6E-2A30-403E-AFD2-DF193A06C751}"/>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255766900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xmlns="" id="{F2FA955C-081C-4A9D-B967-B97B8194E834}"/>
              </a:ext>
            </a:extLst>
          </p:cNvPr>
          <p:cNvSpPr>
            <a:spLocks noGrp="1"/>
          </p:cNvSpPr>
          <p:nvPr>
            <p:ph type="dt" sz="half" idx="10"/>
          </p:nvPr>
        </p:nvSpPr>
        <p:spPr/>
        <p:txBody>
          <a:bodyPr/>
          <a:lstStyle/>
          <a:p>
            <a:fld id="{36DCA50B-7549-495D-A9A3-FF756A3EC73C}" type="datetime1">
              <a:rPr lang="zh-TW" altLang="en-US" smtClean="0"/>
              <a:t>2018/10/25</a:t>
            </a:fld>
            <a:endParaRPr lang="zh-TW" altLang="en-US"/>
          </a:p>
        </p:txBody>
      </p:sp>
      <p:sp>
        <p:nvSpPr>
          <p:cNvPr id="3" name="頁尾版面配置區 2">
            <a:extLst>
              <a:ext uri="{FF2B5EF4-FFF2-40B4-BE49-F238E27FC236}">
                <a16:creationId xmlns:a16="http://schemas.microsoft.com/office/drawing/2014/main" xmlns="" id="{1C667517-C3BF-4316-864C-05DDAFAC5E13}"/>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963745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12342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2018/10/25</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Tree>
    <p:extLst>
      <p:ext uri="{BB962C8B-B14F-4D97-AF65-F5344CB8AC3E}">
        <p14:creationId xmlns:p14="http://schemas.microsoft.com/office/powerpoint/2010/main" val="1271386882"/>
      </p:ext>
    </p:extLst>
  </p:cSld>
  <p:clrMapOvr>
    <a:masterClrMapping/>
  </p:clrMapOvr>
  <p:transition spd="med" advClick="0" advTm="0">
    <p:push dir="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1_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ACE56069-2F0C-447B-A433-C756CF398E44}"/>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xmlns="" id="{ABAC855D-83DC-4E87-981E-97EAF076C734}"/>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A9D6606D-03F9-4BEA-AE33-D4B4A404E6F5}"/>
              </a:ext>
            </a:extLst>
          </p:cNvPr>
          <p:cNvSpPr>
            <a:spLocks noGrp="1"/>
          </p:cNvSpPr>
          <p:nvPr>
            <p:ph type="dt" sz="half" idx="10"/>
          </p:nvPr>
        </p:nvSpPr>
        <p:spPr/>
        <p:txBody>
          <a:bodyPr/>
          <a:lstStyle/>
          <a:p>
            <a:fld id="{B888D8E4-9EDF-4609-AF7A-F8DC27AD0BC2}"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3F7A9F40-A692-41A9-B702-6B7048882654}"/>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70164599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B99D1C4C-32D2-4DCA-9576-18AD81E0CD96}"/>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xmlns="" id="{C8112D88-832D-4FA1-A9E4-EEE3319495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a:extLst>
              <a:ext uri="{FF2B5EF4-FFF2-40B4-BE49-F238E27FC236}">
                <a16:creationId xmlns:a16="http://schemas.microsoft.com/office/drawing/2014/main" xmlns="" id="{FE3BD36C-A3DE-400E-8779-C3CAC1D61C63}"/>
              </a:ext>
            </a:extLst>
          </p:cNvPr>
          <p:cNvSpPr>
            <a:spLocks noGrp="1"/>
          </p:cNvSpPr>
          <p:nvPr>
            <p:ph type="dt" sz="half" idx="10"/>
          </p:nvPr>
        </p:nvSpPr>
        <p:spPr/>
        <p:txBody>
          <a:bodyPr/>
          <a:lstStyle/>
          <a:p>
            <a:fld id="{FBDCFC31-48E3-4A27-8E63-0EB5B96933AD}"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4FF941BC-09BC-400E-80D4-7D3D7CB95294}"/>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41461352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403C33B7-B5DF-43E1-B6BB-51F60ADA3115}"/>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xmlns="" id="{E660FC00-A4E1-48F2-8467-945BAD270604}"/>
              </a:ext>
            </a:extLst>
          </p:cNvPr>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xmlns="" id="{9D35A07A-AD95-4844-B874-7F69011AEFE0}"/>
              </a:ext>
            </a:extLst>
          </p:cNvPr>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xmlns="" id="{69B6352F-8F34-44D1-93B3-9EECE8700454}"/>
              </a:ext>
            </a:extLst>
          </p:cNvPr>
          <p:cNvSpPr>
            <a:spLocks noGrp="1"/>
          </p:cNvSpPr>
          <p:nvPr>
            <p:ph type="dt" sz="half" idx="10"/>
          </p:nvPr>
        </p:nvSpPr>
        <p:spPr/>
        <p:txBody>
          <a:bodyPr/>
          <a:lstStyle/>
          <a:p>
            <a:fld id="{B1A4FA51-1142-41C1-9A88-B1A9A34DE13E}" type="datetime1">
              <a:rPr lang="zh-TW" altLang="en-US" smtClean="0"/>
              <a:t>2018/10/25</a:t>
            </a:fld>
            <a:endParaRPr lang="zh-TW" altLang="en-US"/>
          </a:p>
        </p:txBody>
      </p:sp>
      <p:sp>
        <p:nvSpPr>
          <p:cNvPr id="6" name="頁尾版面配置區 5">
            <a:extLst>
              <a:ext uri="{FF2B5EF4-FFF2-40B4-BE49-F238E27FC236}">
                <a16:creationId xmlns:a16="http://schemas.microsoft.com/office/drawing/2014/main" xmlns="" id="{71E02B75-1CD3-4BE6-8331-9AA8FB19ED11}"/>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14872939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648F3E8D-D3D5-4D91-A07D-7C49FA55D904}"/>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xmlns="" id="{428B15C4-C249-4DE5-91C4-963245857D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a:extLst>
              <a:ext uri="{FF2B5EF4-FFF2-40B4-BE49-F238E27FC236}">
                <a16:creationId xmlns:a16="http://schemas.microsoft.com/office/drawing/2014/main" xmlns="" id="{848DD75D-D5F8-4A5E-B9DE-06286FBE9055}"/>
              </a:ext>
            </a:extLst>
          </p:cNvPr>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xmlns="" id="{633F9404-DC86-4108-9E15-486BD7D270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a:extLst>
              <a:ext uri="{FF2B5EF4-FFF2-40B4-BE49-F238E27FC236}">
                <a16:creationId xmlns:a16="http://schemas.microsoft.com/office/drawing/2014/main" xmlns="" id="{FD9E95B9-632D-47F6-B00C-992BAD359BBE}"/>
              </a:ext>
            </a:extLst>
          </p:cNvPr>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xmlns="" id="{9E95EAD7-4E38-43AF-BABA-40B27451F856}"/>
              </a:ext>
            </a:extLst>
          </p:cNvPr>
          <p:cNvSpPr>
            <a:spLocks noGrp="1"/>
          </p:cNvSpPr>
          <p:nvPr>
            <p:ph type="dt" sz="half" idx="10"/>
          </p:nvPr>
        </p:nvSpPr>
        <p:spPr/>
        <p:txBody>
          <a:bodyPr/>
          <a:lstStyle/>
          <a:p>
            <a:fld id="{6D341849-8034-49F7-A44A-8935FE7E1D4A}" type="datetime1">
              <a:rPr lang="zh-TW" altLang="en-US" smtClean="0"/>
              <a:t>2018/10/25</a:t>
            </a:fld>
            <a:endParaRPr lang="zh-TW" altLang="en-US"/>
          </a:p>
        </p:txBody>
      </p:sp>
      <p:sp>
        <p:nvSpPr>
          <p:cNvPr id="8" name="頁尾版面配置區 7">
            <a:extLst>
              <a:ext uri="{FF2B5EF4-FFF2-40B4-BE49-F238E27FC236}">
                <a16:creationId xmlns:a16="http://schemas.microsoft.com/office/drawing/2014/main" xmlns="" id="{FEEBB2F5-0F39-4E8E-A035-0659D1FD2245}"/>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8941212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C43603F7-20D6-4BDE-9FB8-80701D7687A8}"/>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xmlns="" id="{DFB1D8AD-6134-4667-8673-03101ED0ECF8}"/>
              </a:ext>
            </a:extLst>
          </p:cNvPr>
          <p:cNvSpPr>
            <a:spLocks noGrp="1"/>
          </p:cNvSpPr>
          <p:nvPr>
            <p:ph type="dt" sz="half" idx="10"/>
          </p:nvPr>
        </p:nvSpPr>
        <p:spPr/>
        <p:txBody>
          <a:bodyPr/>
          <a:lstStyle/>
          <a:p>
            <a:fld id="{673CB80C-7418-4A18-84C6-889291F910E2}" type="datetime1">
              <a:rPr lang="zh-TW" altLang="en-US" smtClean="0"/>
              <a:t>2018/10/25</a:t>
            </a:fld>
            <a:endParaRPr lang="zh-TW" altLang="en-US"/>
          </a:p>
        </p:txBody>
      </p:sp>
      <p:sp>
        <p:nvSpPr>
          <p:cNvPr id="4" name="頁尾版面配置區 3">
            <a:extLst>
              <a:ext uri="{FF2B5EF4-FFF2-40B4-BE49-F238E27FC236}">
                <a16:creationId xmlns:a16="http://schemas.microsoft.com/office/drawing/2014/main" xmlns="" id="{DF6EC340-B2A5-42D0-BDB2-7F0367E9BB22}"/>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382968686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141D0B31-F3AC-4DB9-A81C-C7B6AE290E0E}"/>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xmlns="" id="{0862E62F-7877-4C03-B6D3-257B5340AA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xmlns="" id="{0DC9EC9D-E3EA-44F7-BD92-1A8381F99D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xmlns="" id="{CF7AE515-CB31-4ADE-86D8-DCDBBE73E923}"/>
              </a:ext>
            </a:extLst>
          </p:cNvPr>
          <p:cNvSpPr>
            <a:spLocks noGrp="1"/>
          </p:cNvSpPr>
          <p:nvPr>
            <p:ph type="dt" sz="half" idx="10"/>
          </p:nvPr>
        </p:nvSpPr>
        <p:spPr/>
        <p:txBody>
          <a:bodyPr/>
          <a:lstStyle/>
          <a:p>
            <a:fld id="{3F47D130-8D69-4468-A0EB-5D6F2EA9B754}" type="datetime1">
              <a:rPr lang="zh-TW" altLang="en-US" smtClean="0"/>
              <a:t>2018/10/25</a:t>
            </a:fld>
            <a:endParaRPr lang="zh-TW" altLang="en-US"/>
          </a:p>
        </p:txBody>
      </p:sp>
      <p:sp>
        <p:nvSpPr>
          <p:cNvPr id="6" name="頁尾版面配置區 5">
            <a:extLst>
              <a:ext uri="{FF2B5EF4-FFF2-40B4-BE49-F238E27FC236}">
                <a16:creationId xmlns:a16="http://schemas.microsoft.com/office/drawing/2014/main" xmlns="" id="{DCDC4A03-E61B-431D-9068-437FF46223A6}"/>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401605077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90DD42F7-58F4-4286-8B79-5E7EE11AD816}"/>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xmlns="" id="{43FBC2D7-3290-41E1-82E9-4DD427240F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xmlns="" id="{896575CF-CD08-4F2D-80F4-2E05E6AE39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xmlns="" id="{4ADBAF13-270B-4258-9FD8-B66DDFC8D4F7}"/>
              </a:ext>
            </a:extLst>
          </p:cNvPr>
          <p:cNvSpPr>
            <a:spLocks noGrp="1"/>
          </p:cNvSpPr>
          <p:nvPr>
            <p:ph type="dt" sz="half" idx="10"/>
          </p:nvPr>
        </p:nvSpPr>
        <p:spPr/>
        <p:txBody>
          <a:bodyPr/>
          <a:lstStyle/>
          <a:p>
            <a:fld id="{FBEBA658-8D6D-4214-AF9C-05E7C4DDFC42}" type="datetime1">
              <a:rPr lang="zh-TW" altLang="en-US" smtClean="0"/>
              <a:t>2018/10/25</a:t>
            </a:fld>
            <a:endParaRPr lang="zh-TW" altLang="en-US"/>
          </a:p>
        </p:txBody>
      </p:sp>
      <p:sp>
        <p:nvSpPr>
          <p:cNvPr id="6" name="頁尾版面配置區 5">
            <a:extLst>
              <a:ext uri="{FF2B5EF4-FFF2-40B4-BE49-F238E27FC236}">
                <a16:creationId xmlns:a16="http://schemas.microsoft.com/office/drawing/2014/main" xmlns="" id="{9B96F0B4-5D55-47CB-969E-DB33E08CB65E}"/>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9309249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DA4F7B39-E503-4AC5-879B-5EE0FA09F70B}"/>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xmlns="" id="{006F6E1D-9B98-4BE6-BADE-B52D7730B92E}"/>
              </a:ext>
            </a:extLst>
          </p:cNvPr>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851244E0-9DEF-4E5C-B974-0FFA531F2430}"/>
              </a:ext>
            </a:extLst>
          </p:cNvPr>
          <p:cNvSpPr>
            <a:spLocks noGrp="1"/>
          </p:cNvSpPr>
          <p:nvPr>
            <p:ph type="dt" sz="half" idx="10"/>
          </p:nvPr>
        </p:nvSpPr>
        <p:spPr/>
        <p:txBody>
          <a:bodyPr/>
          <a:lstStyle/>
          <a:p>
            <a:fld id="{D747D47A-DABB-4DAA-984B-42A9FCD62D97}"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A8B3D5C9-5512-44C5-A6D1-EAB480207D5A}"/>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29226882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xmlns="" id="{FD31C069-3DC5-49B4-9FE1-40122D3E8EA5}"/>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xmlns="" id="{BF622B07-9D85-4EE5-B086-52C730846621}"/>
              </a:ext>
            </a:extLst>
          </p:cNvPr>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28680573-E781-4A87-8FFB-9B0678CFB9EB}"/>
              </a:ext>
            </a:extLst>
          </p:cNvPr>
          <p:cNvSpPr>
            <a:spLocks noGrp="1"/>
          </p:cNvSpPr>
          <p:nvPr>
            <p:ph type="dt" sz="half" idx="10"/>
          </p:nvPr>
        </p:nvSpPr>
        <p:spPr/>
        <p:txBody>
          <a:bodyPr/>
          <a:lstStyle/>
          <a:p>
            <a:fld id="{BD321898-B65C-4D4D-89DF-D819C6356226}"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67CD3D67-1BD6-4D70-97C1-11764A6FB86A}"/>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1FC244B3-E5FA-4D00-BE76-0891E1521010}"/>
              </a:ext>
            </a:extLst>
          </p:cNvPr>
          <p:cNvSpPr>
            <a:spLocks noGrp="1"/>
          </p:cNvSpPr>
          <p:nvPr>
            <p:ph type="sldNum" sz="quarter" idx="12"/>
          </p:nvPr>
        </p:nvSpPr>
        <p:spPr>
          <a:xfrm>
            <a:off x="8610600" y="6356350"/>
            <a:ext cx="2743200" cy="365125"/>
          </a:xfrm>
          <a:prstGeom prst="rect">
            <a:avLst/>
          </a:prstGeom>
        </p:spPr>
        <p:txBody>
          <a:bodyPr/>
          <a:lstStyle/>
          <a:p>
            <a:fld id="{ADA49219-806B-4F0A-B682-F06C2A3F7745}" type="slidenum">
              <a:rPr lang="zh-TW" altLang="en-US" smtClean="0"/>
              <a:t>‹#›</a:t>
            </a:fld>
            <a:endParaRPr lang="zh-TW" altLang="en-US"/>
          </a:p>
        </p:txBody>
      </p:sp>
    </p:spTree>
    <p:extLst>
      <p:ext uri="{BB962C8B-B14F-4D97-AF65-F5344CB8AC3E}">
        <p14:creationId xmlns:p14="http://schemas.microsoft.com/office/powerpoint/2010/main" val="233629231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817542"/>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3_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162BF09F-E5D1-4F4D-BACE-EA204451AE4D}"/>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xmlns="" id="{BBD1C2D0-DEBA-414A-90FE-E48612776E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xmlns="" id="{29F61717-BE27-4EEB-A39C-B88AEEBC3685}"/>
              </a:ext>
            </a:extLst>
          </p:cNvPr>
          <p:cNvSpPr>
            <a:spLocks noGrp="1"/>
          </p:cNvSpPr>
          <p:nvPr>
            <p:ph type="dt" sz="half" idx="10"/>
          </p:nvPr>
        </p:nvSpPr>
        <p:spPr/>
        <p:txBody>
          <a:bodyPr/>
          <a:lstStyle/>
          <a:p>
            <a:fld id="{09E6838E-252C-463E-8F7C-05E02E1BB00B}"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86847BA1-3E25-4049-AB88-25B2C444AA9C}"/>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6EF71428-8DE9-45DC-886E-E856C4D10AD2}"/>
              </a:ext>
            </a:extLst>
          </p:cNvPr>
          <p:cNvSpPr>
            <a:spLocks noGrp="1"/>
          </p:cNvSpPr>
          <p:nvPr>
            <p:ph type="sldNum" sz="quarter" idx="12"/>
          </p:nvPr>
        </p:nvSpPr>
        <p:spPr>
          <a:xfrm>
            <a:off x="8610600" y="6356350"/>
            <a:ext cx="2743200" cy="365125"/>
          </a:xfrm>
          <a:prstGeom prst="rect">
            <a:avLst/>
          </a:prstGeom>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283037799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2_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7FB81B1B-5294-45BA-B6CF-8ECC5B0A380F}"/>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xmlns="" id="{312E3A78-E28F-48F3-AB8C-0F5E2ED35CD6}"/>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4F10B219-DBC5-4A42-A170-8112EC224225}"/>
              </a:ext>
            </a:extLst>
          </p:cNvPr>
          <p:cNvSpPr>
            <a:spLocks noGrp="1"/>
          </p:cNvSpPr>
          <p:nvPr>
            <p:ph type="dt" sz="half" idx="10"/>
          </p:nvPr>
        </p:nvSpPr>
        <p:spPr/>
        <p:txBody>
          <a:bodyPr/>
          <a:lstStyle/>
          <a:p>
            <a:fld id="{FD5AEB25-4382-4079-B982-59744C41F743}"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034F60EE-E1B1-46AF-B088-168A0ACB0F1F}"/>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8B560EB7-FBB1-44D0-B672-74FB3BE8EFAC}"/>
              </a:ext>
            </a:extLst>
          </p:cNvPr>
          <p:cNvSpPr>
            <a:spLocks noGrp="1"/>
          </p:cNvSpPr>
          <p:nvPr>
            <p:ph type="sldNum" sz="quarter" idx="12"/>
          </p:nvPr>
        </p:nvSpPr>
        <p:spPr>
          <a:xfrm>
            <a:off x="9448800" y="6492875"/>
            <a:ext cx="2743200" cy="365125"/>
          </a:xfrm>
          <a:prstGeom prst="rect">
            <a:avLst/>
          </a:prstGeom>
        </p:spPr>
        <p:txBody>
          <a:bodyPr/>
          <a:lstStyle>
            <a:lvl1pPr>
              <a:defRPr sz="1400" b="1">
                <a:solidFill>
                  <a:schemeClr val="tx1"/>
                </a:solidFill>
                <a:latin typeface="微軟正黑體" panose="020B0604030504040204" pitchFamily="34" charset="-120"/>
                <a:ea typeface="微軟正黑體" panose="020B0604030504040204" pitchFamily="34" charset="-120"/>
              </a:defRPr>
            </a:lvl1pPr>
          </a:lstStyle>
          <a:p>
            <a:fld id="{D9A49C59-0E41-4F6E-9D37-D3F90511E4A6}" type="slidenum">
              <a:rPr lang="zh-TW" altLang="en-US" smtClean="0"/>
              <a:pPr/>
              <a:t>‹#›</a:t>
            </a:fld>
            <a:endParaRPr lang="zh-TW" altLang="en-US"/>
          </a:p>
        </p:txBody>
      </p:sp>
    </p:spTree>
    <p:extLst>
      <p:ext uri="{BB962C8B-B14F-4D97-AF65-F5344CB8AC3E}">
        <p14:creationId xmlns:p14="http://schemas.microsoft.com/office/powerpoint/2010/main" val="104965674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2_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80068C4F-5931-47D4-8B3D-0AC1CE703A30}"/>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xmlns="" id="{B9D87B81-5AC0-4074-A9BB-38874198AB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a:extLst>
              <a:ext uri="{FF2B5EF4-FFF2-40B4-BE49-F238E27FC236}">
                <a16:creationId xmlns:a16="http://schemas.microsoft.com/office/drawing/2014/main" xmlns="" id="{3C8F888E-2C2E-49BA-972A-6788C1EBBECB}"/>
              </a:ext>
            </a:extLst>
          </p:cNvPr>
          <p:cNvSpPr>
            <a:spLocks noGrp="1"/>
          </p:cNvSpPr>
          <p:nvPr>
            <p:ph type="dt" sz="half" idx="10"/>
          </p:nvPr>
        </p:nvSpPr>
        <p:spPr/>
        <p:txBody>
          <a:bodyPr/>
          <a:lstStyle/>
          <a:p>
            <a:fld id="{3F1B4F2D-383C-4DCA-A4FF-476895CC8880}"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3D060D8A-2A4E-404D-9CCE-5A75B3D62DBC}"/>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73E328B2-D30A-402F-9D68-418CAEB3C2EE}"/>
              </a:ext>
            </a:extLst>
          </p:cNvPr>
          <p:cNvSpPr>
            <a:spLocks noGrp="1"/>
          </p:cNvSpPr>
          <p:nvPr>
            <p:ph type="sldNum" sz="quarter" idx="12"/>
          </p:nvPr>
        </p:nvSpPr>
        <p:spPr>
          <a:xfrm>
            <a:off x="8610600" y="6356350"/>
            <a:ext cx="2743200" cy="365125"/>
          </a:xfrm>
          <a:prstGeom prst="rect">
            <a:avLst/>
          </a:prstGeom>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332676629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1_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2247E16F-832F-4A89-BFDA-1C71C1E89128}"/>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xmlns="" id="{4884FA5F-0546-47F3-935D-1539809CE2EC}"/>
              </a:ext>
            </a:extLst>
          </p:cNvPr>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xmlns="" id="{04584149-B45A-4A50-9C7A-6FC57473C8E2}"/>
              </a:ext>
            </a:extLst>
          </p:cNvPr>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xmlns="" id="{5B07A67E-7183-49F7-B4EA-7EF1CE59D543}"/>
              </a:ext>
            </a:extLst>
          </p:cNvPr>
          <p:cNvSpPr>
            <a:spLocks noGrp="1"/>
          </p:cNvSpPr>
          <p:nvPr>
            <p:ph type="dt" sz="half" idx="10"/>
          </p:nvPr>
        </p:nvSpPr>
        <p:spPr/>
        <p:txBody>
          <a:bodyPr/>
          <a:lstStyle/>
          <a:p>
            <a:fld id="{5AF8F279-27B7-4C24-8EAF-3D3D3150AD7D}" type="datetime1">
              <a:rPr lang="zh-TW" altLang="en-US" smtClean="0"/>
              <a:t>2018/10/25</a:t>
            </a:fld>
            <a:endParaRPr lang="zh-TW" altLang="en-US"/>
          </a:p>
        </p:txBody>
      </p:sp>
      <p:sp>
        <p:nvSpPr>
          <p:cNvPr id="6" name="頁尾版面配置區 5">
            <a:extLst>
              <a:ext uri="{FF2B5EF4-FFF2-40B4-BE49-F238E27FC236}">
                <a16:creationId xmlns:a16="http://schemas.microsoft.com/office/drawing/2014/main" xmlns="" id="{42FD2846-08CF-47C7-AA97-6A6F40F55003}"/>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xmlns="" id="{0A0988CB-3C7D-4277-A628-166B9B9FE79B}"/>
              </a:ext>
            </a:extLst>
          </p:cNvPr>
          <p:cNvSpPr>
            <a:spLocks noGrp="1"/>
          </p:cNvSpPr>
          <p:nvPr>
            <p:ph type="sldNum" sz="quarter" idx="12"/>
          </p:nvPr>
        </p:nvSpPr>
        <p:spPr>
          <a:xfrm>
            <a:off x="8610600" y="6356350"/>
            <a:ext cx="2743200" cy="365125"/>
          </a:xfrm>
          <a:prstGeom prst="rect">
            <a:avLst/>
          </a:prstGeom>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273692117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1_比對">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55508FB-C28A-4304-9A0B-5660E5744830}"/>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xmlns="" id="{39FA1C7B-DEA5-47CC-8096-7F575EF1AB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a:extLst>
              <a:ext uri="{FF2B5EF4-FFF2-40B4-BE49-F238E27FC236}">
                <a16:creationId xmlns:a16="http://schemas.microsoft.com/office/drawing/2014/main" xmlns="" id="{3D206266-4C4B-4EC7-B25E-6C8F3003BFD7}"/>
              </a:ext>
            </a:extLst>
          </p:cNvPr>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xmlns="" id="{207E91E8-F7AC-40F7-9041-C930A097D9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a:extLst>
              <a:ext uri="{FF2B5EF4-FFF2-40B4-BE49-F238E27FC236}">
                <a16:creationId xmlns:a16="http://schemas.microsoft.com/office/drawing/2014/main" xmlns="" id="{6A27A3E7-20F6-4855-A717-50E11AE949E3}"/>
              </a:ext>
            </a:extLst>
          </p:cNvPr>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xmlns="" id="{04C9A635-713F-42D2-91C7-1FC3BC4EC6A2}"/>
              </a:ext>
            </a:extLst>
          </p:cNvPr>
          <p:cNvSpPr>
            <a:spLocks noGrp="1"/>
          </p:cNvSpPr>
          <p:nvPr>
            <p:ph type="dt" sz="half" idx="10"/>
          </p:nvPr>
        </p:nvSpPr>
        <p:spPr/>
        <p:txBody>
          <a:bodyPr/>
          <a:lstStyle/>
          <a:p>
            <a:fld id="{44ED241C-F5E2-444C-AC00-E3E2F8C87176}" type="datetime1">
              <a:rPr lang="zh-TW" altLang="en-US" smtClean="0"/>
              <a:t>2018/10/25</a:t>
            </a:fld>
            <a:endParaRPr lang="zh-TW" altLang="en-US"/>
          </a:p>
        </p:txBody>
      </p:sp>
      <p:sp>
        <p:nvSpPr>
          <p:cNvPr id="8" name="頁尾版面配置區 7">
            <a:extLst>
              <a:ext uri="{FF2B5EF4-FFF2-40B4-BE49-F238E27FC236}">
                <a16:creationId xmlns:a16="http://schemas.microsoft.com/office/drawing/2014/main" xmlns="" id="{E0B21D6F-E0A8-4060-BEEE-E7F1912F27B8}"/>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xmlns="" id="{BBE50C4B-9B00-4633-8F39-C7E04E6AE732}"/>
              </a:ext>
            </a:extLst>
          </p:cNvPr>
          <p:cNvSpPr>
            <a:spLocks noGrp="1"/>
          </p:cNvSpPr>
          <p:nvPr>
            <p:ph type="sldNum" sz="quarter" idx="12"/>
          </p:nvPr>
        </p:nvSpPr>
        <p:spPr>
          <a:xfrm>
            <a:off x="8610600" y="6356350"/>
            <a:ext cx="2743200" cy="365125"/>
          </a:xfrm>
          <a:prstGeom prst="rect">
            <a:avLst/>
          </a:prstGeom>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343939203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2_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267DAE22-D1E0-46E8-81CF-A9B7174EC467}"/>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xmlns="" id="{DE5726AB-16EE-4D9C-ADB9-852547499D0F}"/>
              </a:ext>
            </a:extLst>
          </p:cNvPr>
          <p:cNvSpPr>
            <a:spLocks noGrp="1"/>
          </p:cNvSpPr>
          <p:nvPr>
            <p:ph type="dt" sz="half" idx="10"/>
          </p:nvPr>
        </p:nvSpPr>
        <p:spPr/>
        <p:txBody>
          <a:bodyPr/>
          <a:lstStyle/>
          <a:p>
            <a:fld id="{9DD016B8-DF25-4A58-8458-5D94550058FE}" type="datetime1">
              <a:rPr lang="zh-TW" altLang="en-US" smtClean="0"/>
              <a:t>2018/10/25</a:t>
            </a:fld>
            <a:endParaRPr lang="zh-TW" altLang="en-US"/>
          </a:p>
        </p:txBody>
      </p:sp>
      <p:sp>
        <p:nvSpPr>
          <p:cNvPr id="4" name="頁尾版面配置區 3">
            <a:extLst>
              <a:ext uri="{FF2B5EF4-FFF2-40B4-BE49-F238E27FC236}">
                <a16:creationId xmlns:a16="http://schemas.microsoft.com/office/drawing/2014/main" xmlns="" id="{A2940364-3832-412D-A3C0-670FCA33ED8E}"/>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xmlns="" id="{049A3C58-E5DD-4FEF-A39C-4AFC55F171AC}"/>
              </a:ext>
            </a:extLst>
          </p:cNvPr>
          <p:cNvSpPr>
            <a:spLocks noGrp="1"/>
          </p:cNvSpPr>
          <p:nvPr>
            <p:ph type="sldNum" sz="quarter" idx="12"/>
          </p:nvPr>
        </p:nvSpPr>
        <p:spPr>
          <a:xfrm>
            <a:off x="8610600" y="6356350"/>
            <a:ext cx="2743200" cy="365125"/>
          </a:xfrm>
          <a:prstGeom prst="rect">
            <a:avLst/>
          </a:prstGeom>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22289450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xmlns="" id="{472B3EAA-8DCC-451E-A179-C017E6D3C374}"/>
              </a:ext>
            </a:extLst>
          </p:cNvPr>
          <p:cNvSpPr>
            <a:spLocks noGrp="1"/>
          </p:cNvSpPr>
          <p:nvPr>
            <p:ph type="dt" sz="half" idx="10"/>
          </p:nvPr>
        </p:nvSpPr>
        <p:spPr/>
        <p:txBody>
          <a:bodyPr/>
          <a:lstStyle/>
          <a:p>
            <a:fld id="{ED8CD476-0C66-4D53-B381-7C295AF4A582}" type="datetime1">
              <a:rPr lang="zh-TW" altLang="en-US" smtClean="0"/>
              <a:t>2018/10/25</a:t>
            </a:fld>
            <a:endParaRPr lang="zh-TW" altLang="en-US"/>
          </a:p>
        </p:txBody>
      </p:sp>
      <p:sp>
        <p:nvSpPr>
          <p:cNvPr id="3" name="頁尾版面配置區 2">
            <a:extLst>
              <a:ext uri="{FF2B5EF4-FFF2-40B4-BE49-F238E27FC236}">
                <a16:creationId xmlns:a16="http://schemas.microsoft.com/office/drawing/2014/main" xmlns="" id="{F052AE0D-2341-4998-96F0-E7BF88EE01C3}"/>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xmlns="" id="{F743ACC8-82A1-4F52-ABD9-15E7B6D6A972}"/>
              </a:ext>
            </a:extLst>
          </p:cNvPr>
          <p:cNvSpPr>
            <a:spLocks noGrp="1"/>
          </p:cNvSpPr>
          <p:nvPr>
            <p:ph type="sldNum" sz="quarter" idx="12"/>
          </p:nvPr>
        </p:nvSpPr>
        <p:spPr>
          <a:xfrm>
            <a:off x="8610600" y="6356350"/>
            <a:ext cx="2743200" cy="365125"/>
          </a:xfrm>
          <a:prstGeom prst="rect">
            <a:avLst/>
          </a:prstGeom>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343192255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2_含標題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14777ED9-39A1-4C19-96C6-85C37012941B}"/>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xmlns="" id="{E6DC347A-C21F-4BC7-9676-5435A09A65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xmlns="" id="{381EDE33-D843-49B3-BBA2-C81A5B91DE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xmlns="" id="{8FC3A69C-3EE4-4B15-BC2A-EF36174ADE8E}"/>
              </a:ext>
            </a:extLst>
          </p:cNvPr>
          <p:cNvSpPr>
            <a:spLocks noGrp="1"/>
          </p:cNvSpPr>
          <p:nvPr>
            <p:ph type="dt" sz="half" idx="10"/>
          </p:nvPr>
        </p:nvSpPr>
        <p:spPr/>
        <p:txBody>
          <a:bodyPr/>
          <a:lstStyle/>
          <a:p>
            <a:fld id="{4FBF0833-BF04-4E5E-A010-801F84E014B2}" type="datetime1">
              <a:rPr lang="zh-TW" altLang="en-US" smtClean="0"/>
              <a:t>2018/10/25</a:t>
            </a:fld>
            <a:endParaRPr lang="zh-TW" altLang="en-US"/>
          </a:p>
        </p:txBody>
      </p:sp>
      <p:sp>
        <p:nvSpPr>
          <p:cNvPr id="6" name="頁尾版面配置區 5">
            <a:extLst>
              <a:ext uri="{FF2B5EF4-FFF2-40B4-BE49-F238E27FC236}">
                <a16:creationId xmlns:a16="http://schemas.microsoft.com/office/drawing/2014/main" xmlns="" id="{67AFB175-C6A3-4919-9AC9-57709F4B424F}"/>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xmlns="" id="{AD0F8EA8-2566-4FDA-B2E3-D3FEF4293CC0}"/>
              </a:ext>
            </a:extLst>
          </p:cNvPr>
          <p:cNvSpPr>
            <a:spLocks noGrp="1"/>
          </p:cNvSpPr>
          <p:nvPr>
            <p:ph type="sldNum" sz="quarter" idx="12"/>
          </p:nvPr>
        </p:nvSpPr>
        <p:spPr>
          <a:xfrm>
            <a:off x="8610600" y="6356350"/>
            <a:ext cx="2743200" cy="365125"/>
          </a:xfrm>
          <a:prstGeom prst="rect">
            <a:avLst/>
          </a:prstGeom>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58013210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2_含標題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C3B02CA5-CCA6-4760-97BD-3276589FBE55}"/>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xmlns="" id="{DD60AD7D-F294-490F-ABC6-DF54C9D71E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xmlns="" id="{41938300-E061-43A2-A606-575A6F4E2F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xmlns="" id="{CA9B53B7-D971-438E-9B59-726E8A217484}"/>
              </a:ext>
            </a:extLst>
          </p:cNvPr>
          <p:cNvSpPr>
            <a:spLocks noGrp="1"/>
          </p:cNvSpPr>
          <p:nvPr>
            <p:ph type="dt" sz="half" idx="10"/>
          </p:nvPr>
        </p:nvSpPr>
        <p:spPr/>
        <p:txBody>
          <a:bodyPr/>
          <a:lstStyle/>
          <a:p>
            <a:fld id="{14C14B9F-582C-4EC1-B749-3A42B30469F3}" type="datetime1">
              <a:rPr lang="zh-TW" altLang="en-US" smtClean="0"/>
              <a:t>2018/10/25</a:t>
            </a:fld>
            <a:endParaRPr lang="zh-TW" altLang="en-US"/>
          </a:p>
        </p:txBody>
      </p:sp>
      <p:sp>
        <p:nvSpPr>
          <p:cNvPr id="6" name="頁尾版面配置區 5">
            <a:extLst>
              <a:ext uri="{FF2B5EF4-FFF2-40B4-BE49-F238E27FC236}">
                <a16:creationId xmlns:a16="http://schemas.microsoft.com/office/drawing/2014/main" xmlns="" id="{F20C4C1F-5AC0-4208-A9C4-F4FA7A14554B}"/>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xmlns="" id="{DA2BF4F4-B262-4E0D-BB2D-710F74790B41}"/>
              </a:ext>
            </a:extLst>
          </p:cNvPr>
          <p:cNvSpPr>
            <a:spLocks noGrp="1"/>
          </p:cNvSpPr>
          <p:nvPr>
            <p:ph type="sldNum" sz="quarter" idx="12"/>
          </p:nvPr>
        </p:nvSpPr>
        <p:spPr>
          <a:xfrm>
            <a:off x="8610600" y="6356350"/>
            <a:ext cx="2743200" cy="365125"/>
          </a:xfrm>
          <a:prstGeom prst="rect">
            <a:avLst/>
          </a:prstGeom>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327319846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2_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CE1AE370-996D-4AE3-BA37-4EB3E9ECBA4D}"/>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xmlns="" id="{F36D1934-ABAC-48A6-82F2-83248B893728}"/>
              </a:ext>
            </a:extLst>
          </p:cNvPr>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8A619098-56B3-43EB-ADC6-AE45D2270A67}"/>
              </a:ext>
            </a:extLst>
          </p:cNvPr>
          <p:cNvSpPr>
            <a:spLocks noGrp="1"/>
          </p:cNvSpPr>
          <p:nvPr>
            <p:ph type="dt" sz="half" idx="10"/>
          </p:nvPr>
        </p:nvSpPr>
        <p:spPr/>
        <p:txBody>
          <a:bodyPr/>
          <a:lstStyle/>
          <a:p>
            <a:fld id="{D25F4150-1888-4634-8758-FC81E34B15D9}"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78A40DD4-81D6-4A6F-A4C0-994D23B8E3A8}"/>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864EC2BA-02B2-4F9C-AA1A-8474F8D79F39}"/>
              </a:ext>
            </a:extLst>
          </p:cNvPr>
          <p:cNvSpPr>
            <a:spLocks noGrp="1"/>
          </p:cNvSpPr>
          <p:nvPr>
            <p:ph type="sldNum" sz="quarter" idx="12"/>
          </p:nvPr>
        </p:nvSpPr>
        <p:spPr>
          <a:xfrm>
            <a:off x="8610600" y="6356350"/>
            <a:ext cx="2743200" cy="365125"/>
          </a:xfrm>
          <a:prstGeom prst="rect">
            <a:avLst/>
          </a:prstGeom>
        </p:spPr>
        <p:txBody>
          <a:bodyPr/>
          <a:lstStyle/>
          <a:p>
            <a:fld id="{D9A49C59-0E41-4F6E-9D37-D3F90511E4A6}" type="slidenum">
              <a:rPr lang="zh-TW" altLang="en-US" smtClean="0"/>
              <a:t>‹#›</a:t>
            </a:fld>
            <a:endParaRPr lang="zh-TW" altLang="en-US"/>
          </a:p>
        </p:txBody>
      </p:sp>
    </p:spTree>
    <p:extLst>
      <p:ext uri="{BB962C8B-B14F-4D97-AF65-F5344CB8AC3E}">
        <p14:creationId xmlns:p14="http://schemas.microsoft.com/office/powerpoint/2010/main" val="10697295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2_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3A9A509E-F2E3-4257-BB22-D0914E04063A}"/>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xmlns="" id="{4C726391-BD39-4EB0-9387-CEAC5294CE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a:extLst>
              <a:ext uri="{FF2B5EF4-FFF2-40B4-BE49-F238E27FC236}">
                <a16:creationId xmlns:a16="http://schemas.microsoft.com/office/drawing/2014/main" xmlns="" id="{118BDDD8-9B20-4481-85D1-7FE4E1D988D4}"/>
              </a:ext>
            </a:extLst>
          </p:cNvPr>
          <p:cNvSpPr>
            <a:spLocks noGrp="1"/>
          </p:cNvSpPr>
          <p:nvPr>
            <p:ph type="dt" sz="half" idx="10"/>
          </p:nvPr>
        </p:nvSpPr>
        <p:spPr/>
        <p:txBody>
          <a:bodyPr/>
          <a:lstStyle/>
          <a:p>
            <a:fld id="{2117E365-0F53-4CD9-BD9F-F7FA8975C126}"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E96E5679-C66B-46B0-AB01-30A61CBB6089}"/>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78F721C4-84D8-43CD-821B-B26AA9504758}"/>
              </a:ext>
            </a:extLst>
          </p:cNvPr>
          <p:cNvSpPr>
            <a:spLocks noGrp="1"/>
          </p:cNvSpPr>
          <p:nvPr>
            <p:ph type="sldNum" sz="quarter" idx="12"/>
          </p:nvPr>
        </p:nvSpPr>
        <p:spPr>
          <a:xfrm>
            <a:off x="9162690" y="6346406"/>
            <a:ext cx="2743200" cy="365125"/>
          </a:xfrm>
          <a:prstGeom prst="rect">
            <a:avLst/>
          </a:prstGeom>
        </p:spPr>
        <p:txBody>
          <a:bodyPr/>
          <a:lstStyle/>
          <a:p>
            <a:fld id="{87D7326F-F872-43C7-899F-D6C33D170011}" type="slidenum">
              <a:rPr lang="zh-TW" altLang="en-US" smtClean="0"/>
              <a:pPr/>
              <a:t>‹#›</a:t>
            </a:fld>
            <a:endParaRPr lang="zh-TW" altLang="en-US"/>
          </a:p>
        </p:txBody>
      </p:sp>
    </p:spTree>
    <p:extLst>
      <p:ext uri="{BB962C8B-B14F-4D97-AF65-F5344CB8AC3E}">
        <p14:creationId xmlns:p14="http://schemas.microsoft.com/office/powerpoint/2010/main" val="302088755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1_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784FE22E-F57B-4CFB-BAAC-01B51664202C}"/>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xmlns="" id="{4307C7A2-BD3C-40B2-9E00-341255D770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a:extLst>
              <a:ext uri="{FF2B5EF4-FFF2-40B4-BE49-F238E27FC236}">
                <a16:creationId xmlns:a16="http://schemas.microsoft.com/office/drawing/2014/main" xmlns="" id="{8DB4BEA3-08E6-4E52-80A1-350FA21ADC61}"/>
              </a:ext>
            </a:extLst>
          </p:cNvPr>
          <p:cNvSpPr>
            <a:spLocks noGrp="1"/>
          </p:cNvSpPr>
          <p:nvPr>
            <p:ph type="dt" sz="half" idx="10"/>
          </p:nvPr>
        </p:nvSpPr>
        <p:spPr/>
        <p:txBody>
          <a:bodyPr/>
          <a:lstStyle/>
          <a:p>
            <a:fld id="{C926D437-632A-455D-BEBB-CCB8EE785C07}"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0DD7045B-89DF-4E7B-9E7E-F09CABD7D7E1}"/>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B7694C13-51EB-4B10-9E66-796B2CE20B29}"/>
              </a:ext>
            </a:extLst>
          </p:cNvPr>
          <p:cNvSpPr>
            <a:spLocks noGrp="1"/>
          </p:cNvSpPr>
          <p:nvPr>
            <p:ph type="sldNum" sz="quarter" idx="12"/>
          </p:nvPr>
        </p:nvSpPr>
        <p:spPr>
          <a:xfrm>
            <a:off x="9162690" y="6346406"/>
            <a:ext cx="2743200" cy="365125"/>
          </a:xfrm>
          <a:prstGeom prst="rect">
            <a:avLst/>
          </a:prstGeom>
        </p:spPr>
        <p:txBody>
          <a:bodyPr/>
          <a:lstStyle/>
          <a:p>
            <a:fld id="{87D7326F-F872-43C7-899F-D6C33D170011}" type="slidenum">
              <a:rPr lang="zh-TW" altLang="en-US" smtClean="0"/>
              <a:pPr/>
              <a:t>‹#›</a:t>
            </a:fld>
            <a:endParaRPr lang="zh-TW" altLang="en-US"/>
          </a:p>
        </p:txBody>
      </p:sp>
    </p:spTree>
    <p:extLst>
      <p:ext uri="{BB962C8B-B14F-4D97-AF65-F5344CB8AC3E}">
        <p14:creationId xmlns:p14="http://schemas.microsoft.com/office/powerpoint/2010/main" val="294071161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2_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A063214-EF41-4FDF-AFEB-20DD74599BFD}"/>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xmlns="" id="{52C90605-6B57-4D27-8681-C66504588D87}"/>
              </a:ext>
            </a:extLst>
          </p:cNvPr>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xmlns="" id="{069B77A1-A082-4B36-9087-A9B74B0CF629}"/>
              </a:ext>
            </a:extLst>
          </p:cNvPr>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xmlns="" id="{2EFF188E-688B-4E3A-9ACE-3F616249EA77}"/>
              </a:ext>
            </a:extLst>
          </p:cNvPr>
          <p:cNvSpPr>
            <a:spLocks noGrp="1"/>
          </p:cNvSpPr>
          <p:nvPr>
            <p:ph type="dt" sz="half" idx="10"/>
          </p:nvPr>
        </p:nvSpPr>
        <p:spPr/>
        <p:txBody>
          <a:bodyPr/>
          <a:lstStyle/>
          <a:p>
            <a:fld id="{5C7F45F8-FACF-4CD2-8DA5-E15000E1B0DA}" type="datetime1">
              <a:rPr lang="zh-TW" altLang="en-US" smtClean="0"/>
              <a:t>2018/10/25</a:t>
            </a:fld>
            <a:endParaRPr lang="zh-TW" altLang="en-US"/>
          </a:p>
        </p:txBody>
      </p:sp>
      <p:sp>
        <p:nvSpPr>
          <p:cNvPr id="6" name="頁尾版面配置區 5">
            <a:extLst>
              <a:ext uri="{FF2B5EF4-FFF2-40B4-BE49-F238E27FC236}">
                <a16:creationId xmlns:a16="http://schemas.microsoft.com/office/drawing/2014/main" xmlns="" id="{DB95090A-BE8B-437E-8E63-4E80E7C49C68}"/>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xmlns="" id="{D4B90852-FD88-4D59-9CA4-84FF4C6F4E89}"/>
              </a:ext>
            </a:extLst>
          </p:cNvPr>
          <p:cNvSpPr>
            <a:spLocks noGrp="1"/>
          </p:cNvSpPr>
          <p:nvPr>
            <p:ph type="sldNum" sz="quarter" idx="12"/>
          </p:nvPr>
        </p:nvSpPr>
        <p:spPr>
          <a:xfrm>
            <a:off x="9162690" y="6346406"/>
            <a:ext cx="2743200" cy="365125"/>
          </a:xfrm>
          <a:prstGeom prst="rect">
            <a:avLst/>
          </a:prstGeom>
        </p:spPr>
        <p:txBody>
          <a:bodyPr/>
          <a:lstStyle/>
          <a:p>
            <a:fld id="{87D7326F-F872-43C7-899F-D6C33D170011}" type="slidenum">
              <a:rPr lang="zh-TW" altLang="en-US" smtClean="0"/>
              <a:pPr/>
              <a:t>‹#›</a:t>
            </a:fld>
            <a:endParaRPr lang="zh-TW" altLang="en-US"/>
          </a:p>
        </p:txBody>
      </p:sp>
    </p:spTree>
    <p:extLst>
      <p:ext uri="{BB962C8B-B14F-4D97-AF65-F5344CB8AC3E}">
        <p14:creationId xmlns:p14="http://schemas.microsoft.com/office/powerpoint/2010/main" val="269911761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2_比對">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8C727ADD-E6C8-4134-8E95-913F367F6266}"/>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xmlns="" id="{A9B24E5A-2D2A-4557-808B-73E92EFD59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a:extLst>
              <a:ext uri="{FF2B5EF4-FFF2-40B4-BE49-F238E27FC236}">
                <a16:creationId xmlns:a16="http://schemas.microsoft.com/office/drawing/2014/main" xmlns="" id="{B4150427-19B0-469A-B3BA-DC4F1FBDF641}"/>
              </a:ext>
            </a:extLst>
          </p:cNvPr>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xmlns="" id="{0B70FAED-88C4-4157-823B-1C45102FA0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a:extLst>
              <a:ext uri="{FF2B5EF4-FFF2-40B4-BE49-F238E27FC236}">
                <a16:creationId xmlns:a16="http://schemas.microsoft.com/office/drawing/2014/main" xmlns="" id="{8A821DBF-4D2E-4301-B397-A69D456F1B53}"/>
              </a:ext>
            </a:extLst>
          </p:cNvPr>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xmlns="" id="{A112740E-D799-4399-AA09-9EDE3456DDEF}"/>
              </a:ext>
            </a:extLst>
          </p:cNvPr>
          <p:cNvSpPr>
            <a:spLocks noGrp="1"/>
          </p:cNvSpPr>
          <p:nvPr>
            <p:ph type="dt" sz="half" idx="10"/>
          </p:nvPr>
        </p:nvSpPr>
        <p:spPr/>
        <p:txBody>
          <a:bodyPr/>
          <a:lstStyle/>
          <a:p>
            <a:fld id="{CF5CED0F-5140-4ECE-A61F-D74FECAFE2AA}" type="datetime1">
              <a:rPr lang="zh-TW" altLang="en-US" smtClean="0"/>
              <a:t>2018/10/25</a:t>
            </a:fld>
            <a:endParaRPr lang="zh-TW" altLang="en-US"/>
          </a:p>
        </p:txBody>
      </p:sp>
      <p:sp>
        <p:nvSpPr>
          <p:cNvPr id="8" name="頁尾版面配置區 7">
            <a:extLst>
              <a:ext uri="{FF2B5EF4-FFF2-40B4-BE49-F238E27FC236}">
                <a16:creationId xmlns:a16="http://schemas.microsoft.com/office/drawing/2014/main" xmlns="" id="{D383D1E8-D779-4FC5-AA33-98F32F10C4EB}"/>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xmlns="" id="{61026756-669E-4CCC-9708-9EBD7F0A9139}"/>
              </a:ext>
            </a:extLst>
          </p:cNvPr>
          <p:cNvSpPr>
            <a:spLocks noGrp="1"/>
          </p:cNvSpPr>
          <p:nvPr>
            <p:ph type="sldNum" sz="quarter" idx="12"/>
          </p:nvPr>
        </p:nvSpPr>
        <p:spPr>
          <a:xfrm>
            <a:off x="9162690" y="6346406"/>
            <a:ext cx="2743200" cy="365125"/>
          </a:xfrm>
          <a:prstGeom prst="rect">
            <a:avLst/>
          </a:prstGeom>
        </p:spPr>
        <p:txBody>
          <a:bodyPr/>
          <a:lstStyle/>
          <a:p>
            <a:fld id="{87D7326F-F872-43C7-899F-D6C33D170011}" type="slidenum">
              <a:rPr lang="zh-TW" altLang="en-US" smtClean="0"/>
              <a:pPr/>
              <a:t>‹#›</a:t>
            </a:fld>
            <a:endParaRPr lang="zh-TW" altLang="en-US"/>
          </a:p>
        </p:txBody>
      </p:sp>
    </p:spTree>
    <p:extLst>
      <p:ext uri="{BB962C8B-B14F-4D97-AF65-F5344CB8AC3E}">
        <p14:creationId xmlns:p14="http://schemas.microsoft.com/office/powerpoint/2010/main" val="124181613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1_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363E0A07-AF8F-498C-BF0D-E4A2E98023CB}"/>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xmlns="" id="{C2DA338C-0839-42ED-83B2-0970943815E7}"/>
              </a:ext>
            </a:extLst>
          </p:cNvPr>
          <p:cNvSpPr>
            <a:spLocks noGrp="1"/>
          </p:cNvSpPr>
          <p:nvPr>
            <p:ph type="dt" sz="half" idx="10"/>
          </p:nvPr>
        </p:nvSpPr>
        <p:spPr/>
        <p:txBody>
          <a:bodyPr/>
          <a:lstStyle/>
          <a:p>
            <a:fld id="{39224B66-652B-42FE-8EC3-EC4D9EB679B1}" type="datetime1">
              <a:rPr lang="zh-TW" altLang="en-US" smtClean="0"/>
              <a:t>2018/10/25</a:t>
            </a:fld>
            <a:endParaRPr lang="zh-TW" altLang="en-US"/>
          </a:p>
        </p:txBody>
      </p:sp>
      <p:sp>
        <p:nvSpPr>
          <p:cNvPr id="4" name="頁尾版面配置區 3">
            <a:extLst>
              <a:ext uri="{FF2B5EF4-FFF2-40B4-BE49-F238E27FC236}">
                <a16:creationId xmlns:a16="http://schemas.microsoft.com/office/drawing/2014/main" xmlns="" id="{66A49A2A-5DA5-4F60-BD9B-461A54995CD2}"/>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xmlns="" id="{7BFC6C57-FE05-4317-A463-605E549EC41A}"/>
              </a:ext>
            </a:extLst>
          </p:cNvPr>
          <p:cNvSpPr>
            <a:spLocks noGrp="1"/>
          </p:cNvSpPr>
          <p:nvPr>
            <p:ph type="sldNum" sz="quarter" idx="12"/>
          </p:nvPr>
        </p:nvSpPr>
        <p:spPr>
          <a:xfrm>
            <a:off x="9162690" y="6346406"/>
            <a:ext cx="2743200" cy="365125"/>
          </a:xfrm>
          <a:prstGeom prst="rect">
            <a:avLst/>
          </a:prstGeom>
        </p:spPr>
        <p:txBody>
          <a:bodyPr/>
          <a:lstStyle/>
          <a:p>
            <a:fld id="{87D7326F-F872-43C7-899F-D6C33D170011}" type="slidenum">
              <a:rPr lang="zh-TW" altLang="en-US" smtClean="0"/>
              <a:pPr/>
              <a:t>‹#›</a:t>
            </a:fld>
            <a:endParaRPr lang="zh-TW" altLang="en-US"/>
          </a:p>
        </p:txBody>
      </p:sp>
    </p:spTree>
    <p:extLst>
      <p:ext uri="{BB962C8B-B14F-4D97-AF65-F5344CB8AC3E}">
        <p14:creationId xmlns:p14="http://schemas.microsoft.com/office/powerpoint/2010/main" val="112019790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xmlns="" id="{78CFCA15-6F5D-4966-9B94-74074FF612FB}"/>
              </a:ext>
            </a:extLst>
          </p:cNvPr>
          <p:cNvSpPr>
            <a:spLocks noGrp="1"/>
          </p:cNvSpPr>
          <p:nvPr>
            <p:ph type="dt" sz="half" idx="10"/>
          </p:nvPr>
        </p:nvSpPr>
        <p:spPr/>
        <p:txBody>
          <a:bodyPr/>
          <a:lstStyle/>
          <a:p>
            <a:fld id="{C61F4A25-BB67-4FA9-A0A6-0EE61B46DEC8}" type="datetime1">
              <a:rPr lang="zh-TW" altLang="en-US" smtClean="0"/>
              <a:t>2018/10/25</a:t>
            </a:fld>
            <a:endParaRPr lang="zh-TW" altLang="en-US"/>
          </a:p>
        </p:txBody>
      </p:sp>
      <p:sp>
        <p:nvSpPr>
          <p:cNvPr id="3" name="頁尾版面配置區 2">
            <a:extLst>
              <a:ext uri="{FF2B5EF4-FFF2-40B4-BE49-F238E27FC236}">
                <a16:creationId xmlns:a16="http://schemas.microsoft.com/office/drawing/2014/main" xmlns="" id="{E34F42A8-8719-4E5F-9D13-C5D5AB80DC09}"/>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xmlns="" id="{0D20008D-55DA-4232-96D2-4794C5C50E43}"/>
              </a:ext>
            </a:extLst>
          </p:cNvPr>
          <p:cNvSpPr>
            <a:spLocks noGrp="1"/>
          </p:cNvSpPr>
          <p:nvPr>
            <p:ph type="sldNum" sz="quarter" idx="12"/>
          </p:nvPr>
        </p:nvSpPr>
        <p:spPr>
          <a:xfrm>
            <a:off x="9162690" y="6346406"/>
            <a:ext cx="2743200" cy="365125"/>
          </a:xfrm>
          <a:prstGeom prst="rect">
            <a:avLst/>
          </a:prstGeom>
        </p:spPr>
        <p:txBody>
          <a:bodyPr/>
          <a:lstStyle/>
          <a:p>
            <a:fld id="{87D7326F-F872-43C7-899F-D6C33D170011}" type="slidenum">
              <a:rPr lang="zh-TW" altLang="en-US" smtClean="0"/>
              <a:pPr/>
              <a:t>‹#›</a:t>
            </a:fld>
            <a:endParaRPr lang="zh-TW" altLang="en-US"/>
          </a:p>
        </p:txBody>
      </p:sp>
    </p:spTree>
    <p:extLst>
      <p:ext uri="{BB962C8B-B14F-4D97-AF65-F5344CB8AC3E}">
        <p14:creationId xmlns:p14="http://schemas.microsoft.com/office/powerpoint/2010/main" val="49967750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1_含標題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1FCDDB15-86D3-4C43-8321-73A6892D6085}"/>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xmlns="" id="{06804CF3-F0DD-40C2-A639-F9474828D7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xmlns="" id="{668A16A5-01EE-4BD8-BA56-90E5BC2403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xmlns="" id="{F30D99EB-66B6-4327-A510-5DEF30F68281}"/>
              </a:ext>
            </a:extLst>
          </p:cNvPr>
          <p:cNvSpPr>
            <a:spLocks noGrp="1"/>
          </p:cNvSpPr>
          <p:nvPr>
            <p:ph type="dt" sz="half" idx="10"/>
          </p:nvPr>
        </p:nvSpPr>
        <p:spPr/>
        <p:txBody>
          <a:bodyPr/>
          <a:lstStyle/>
          <a:p>
            <a:fld id="{AB07F868-CE86-4738-ADE2-E7CA72C49544}" type="datetime1">
              <a:rPr lang="zh-TW" altLang="en-US" smtClean="0"/>
              <a:t>2018/10/25</a:t>
            </a:fld>
            <a:endParaRPr lang="zh-TW" altLang="en-US"/>
          </a:p>
        </p:txBody>
      </p:sp>
      <p:sp>
        <p:nvSpPr>
          <p:cNvPr id="6" name="頁尾版面配置區 5">
            <a:extLst>
              <a:ext uri="{FF2B5EF4-FFF2-40B4-BE49-F238E27FC236}">
                <a16:creationId xmlns:a16="http://schemas.microsoft.com/office/drawing/2014/main" xmlns="" id="{173B21DF-6FDD-44A9-8AFB-309C5F55FC6F}"/>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xmlns="" id="{B7AC0EB4-204A-4358-A4D5-CCC813385C21}"/>
              </a:ext>
            </a:extLst>
          </p:cNvPr>
          <p:cNvSpPr>
            <a:spLocks noGrp="1"/>
          </p:cNvSpPr>
          <p:nvPr>
            <p:ph type="sldNum" sz="quarter" idx="12"/>
          </p:nvPr>
        </p:nvSpPr>
        <p:spPr>
          <a:xfrm>
            <a:off x="9162690" y="6346406"/>
            <a:ext cx="2743200" cy="365125"/>
          </a:xfrm>
          <a:prstGeom prst="rect">
            <a:avLst/>
          </a:prstGeom>
        </p:spPr>
        <p:txBody>
          <a:bodyPr/>
          <a:lstStyle/>
          <a:p>
            <a:fld id="{87D7326F-F872-43C7-899F-D6C33D170011}" type="slidenum">
              <a:rPr lang="zh-TW" altLang="en-US" smtClean="0"/>
              <a:pPr/>
              <a:t>‹#›</a:t>
            </a:fld>
            <a:endParaRPr lang="zh-TW" altLang="en-US" dirty="0"/>
          </a:p>
        </p:txBody>
      </p:sp>
    </p:spTree>
    <p:extLst>
      <p:ext uri="{BB962C8B-B14F-4D97-AF65-F5344CB8AC3E}">
        <p14:creationId xmlns:p14="http://schemas.microsoft.com/office/powerpoint/2010/main" val="149528174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1_含標題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20DB2056-DFB2-4617-BB44-27F841B81570}"/>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xmlns="" id="{CC6AA39C-CC79-4DF7-A5D4-76DBF36DA7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xmlns="" id="{0950FE95-8342-4CBA-A928-98C4360AC9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xmlns="" id="{B6FB9C9C-C42C-4EDC-977B-263AF5DC05FA}"/>
              </a:ext>
            </a:extLst>
          </p:cNvPr>
          <p:cNvSpPr>
            <a:spLocks noGrp="1"/>
          </p:cNvSpPr>
          <p:nvPr>
            <p:ph type="dt" sz="half" idx="10"/>
          </p:nvPr>
        </p:nvSpPr>
        <p:spPr/>
        <p:txBody>
          <a:bodyPr/>
          <a:lstStyle/>
          <a:p>
            <a:fld id="{4C6CC0E3-53BD-48C1-9779-BCE5B405FE9F}" type="datetime1">
              <a:rPr lang="zh-TW" altLang="en-US" smtClean="0"/>
              <a:t>2018/10/25</a:t>
            </a:fld>
            <a:endParaRPr lang="zh-TW" altLang="en-US"/>
          </a:p>
        </p:txBody>
      </p:sp>
      <p:sp>
        <p:nvSpPr>
          <p:cNvPr id="6" name="頁尾版面配置區 5">
            <a:extLst>
              <a:ext uri="{FF2B5EF4-FFF2-40B4-BE49-F238E27FC236}">
                <a16:creationId xmlns:a16="http://schemas.microsoft.com/office/drawing/2014/main" xmlns="" id="{7D3A5C61-C6CB-4F66-B4CC-CB16B4E0E2F2}"/>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xmlns="" id="{A2CBE219-B152-43B4-818B-ED5D51A76E5D}"/>
              </a:ext>
            </a:extLst>
          </p:cNvPr>
          <p:cNvSpPr>
            <a:spLocks noGrp="1"/>
          </p:cNvSpPr>
          <p:nvPr>
            <p:ph type="sldNum" sz="quarter" idx="12"/>
          </p:nvPr>
        </p:nvSpPr>
        <p:spPr>
          <a:xfrm>
            <a:off x="9162690" y="6346406"/>
            <a:ext cx="2743200" cy="365125"/>
          </a:xfrm>
          <a:prstGeom prst="rect">
            <a:avLst/>
          </a:prstGeom>
        </p:spPr>
        <p:txBody>
          <a:bodyPr/>
          <a:lstStyle/>
          <a:p>
            <a:fld id="{87D7326F-F872-43C7-899F-D6C33D170011}" type="slidenum">
              <a:rPr lang="zh-TW" altLang="en-US" smtClean="0"/>
              <a:pPr/>
              <a:t>‹#›</a:t>
            </a:fld>
            <a:endParaRPr lang="zh-TW" altLang="en-US"/>
          </a:p>
        </p:txBody>
      </p:sp>
    </p:spTree>
    <p:extLst>
      <p:ext uri="{BB962C8B-B14F-4D97-AF65-F5344CB8AC3E}">
        <p14:creationId xmlns:p14="http://schemas.microsoft.com/office/powerpoint/2010/main" val="2346587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1_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91B73365-B0E2-443E-9057-2A817918E9BF}"/>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xmlns="" id="{6D1DC43B-90A6-4236-AD2C-EE0001FEE646}"/>
              </a:ext>
            </a:extLst>
          </p:cNvPr>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5DA2BB62-6629-461F-8056-0E5882BBCE20}"/>
              </a:ext>
            </a:extLst>
          </p:cNvPr>
          <p:cNvSpPr>
            <a:spLocks noGrp="1"/>
          </p:cNvSpPr>
          <p:nvPr>
            <p:ph type="dt" sz="half" idx="10"/>
          </p:nvPr>
        </p:nvSpPr>
        <p:spPr/>
        <p:txBody>
          <a:bodyPr/>
          <a:lstStyle/>
          <a:p>
            <a:fld id="{2BED4D0A-A378-4C92-AFC8-DF0FE54FAEED}"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80BC5A92-124C-43DC-8F49-7AA6CBD9F3BD}"/>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0FCD69FB-47E1-4ACC-9CC7-FECB91CAA440}"/>
              </a:ext>
            </a:extLst>
          </p:cNvPr>
          <p:cNvSpPr>
            <a:spLocks noGrp="1"/>
          </p:cNvSpPr>
          <p:nvPr>
            <p:ph type="sldNum" sz="quarter" idx="12"/>
          </p:nvPr>
        </p:nvSpPr>
        <p:spPr>
          <a:xfrm>
            <a:off x="9162690" y="6346406"/>
            <a:ext cx="2743200" cy="365125"/>
          </a:xfrm>
          <a:prstGeom prst="rect">
            <a:avLst/>
          </a:prstGeom>
        </p:spPr>
        <p:txBody>
          <a:bodyPr/>
          <a:lstStyle/>
          <a:p>
            <a:fld id="{87D7326F-F872-43C7-899F-D6C33D170011}" type="slidenum">
              <a:rPr lang="zh-TW" altLang="en-US" smtClean="0"/>
              <a:pPr/>
              <a:t>‹#›</a:t>
            </a:fld>
            <a:endParaRPr lang="zh-TW" altLang="en-US"/>
          </a:p>
        </p:txBody>
      </p:sp>
    </p:spTree>
    <p:extLst>
      <p:ext uri="{BB962C8B-B14F-4D97-AF65-F5344CB8AC3E}">
        <p14:creationId xmlns:p14="http://schemas.microsoft.com/office/powerpoint/2010/main" val="86982967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1_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xmlns="" id="{B294D210-837E-4E44-A379-39F29296CC19}"/>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xmlns="" id="{932C5738-8C64-4E76-8820-5E843F67114D}"/>
              </a:ext>
            </a:extLst>
          </p:cNvPr>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E9D84DEF-2D16-49A3-B165-8C118196B35E}"/>
              </a:ext>
            </a:extLst>
          </p:cNvPr>
          <p:cNvSpPr>
            <a:spLocks noGrp="1"/>
          </p:cNvSpPr>
          <p:nvPr>
            <p:ph type="dt" sz="half" idx="10"/>
          </p:nvPr>
        </p:nvSpPr>
        <p:spPr/>
        <p:txBody>
          <a:bodyPr/>
          <a:lstStyle/>
          <a:p>
            <a:fld id="{76E47F35-B8D5-4E26-ABFA-A63D1E671863}"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2918C6A7-6C4A-4678-B562-1BC100812181}"/>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D2B4A150-652D-4388-8A24-1AF4FF864E18}"/>
              </a:ext>
            </a:extLst>
          </p:cNvPr>
          <p:cNvSpPr>
            <a:spLocks noGrp="1"/>
          </p:cNvSpPr>
          <p:nvPr>
            <p:ph type="sldNum" sz="quarter" idx="12"/>
          </p:nvPr>
        </p:nvSpPr>
        <p:spPr>
          <a:xfrm>
            <a:off x="9162690" y="6346406"/>
            <a:ext cx="2743200" cy="365125"/>
          </a:xfrm>
          <a:prstGeom prst="rect">
            <a:avLst/>
          </a:prstGeom>
        </p:spPr>
        <p:txBody>
          <a:bodyPr/>
          <a:lstStyle/>
          <a:p>
            <a:fld id="{87D7326F-F872-43C7-899F-D6C33D170011}" type="slidenum">
              <a:rPr lang="zh-TW" altLang="en-US" smtClean="0"/>
              <a:pPr/>
              <a:t>‹#›</a:t>
            </a:fld>
            <a:endParaRPr lang="zh-TW" altLang="en-US"/>
          </a:p>
        </p:txBody>
      </p:sp>
    </p:spTree>
    <p:extLst>
      <p:ext uri="{BB962C8B-B14F-4D97-AF65-F5344CB8AC3E}">
        <p14:creationId xmlns:p14="http://schemas.microsoft.com/office/powerpoint/2010/main" val="106714352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4_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1" y="1122363"/>
            <a:ext cx="9144000" cy="2387600"/>
          </a:xfrm>
        </p:spPr>
        <p:txBody>
          <a:bodyPr anchor="b"/>
          <a:lstStyle>
            <a:lvl1pPr algn="ctr">
              <a:defRPr sz="6000"/>
            </a:lvl1pPr>
          </a:lstStyle>
          <a:p>
            <a:r>
              <a:rPr kumimoji="1" lang="zh-TW" altLang="en-US"/>
              <a:t>按一下以編輯母片標題樣式</a:t>
            </a:r>
          </a:p>
        </p:txBody>
      </p:sp>
      <p:sp>
        <p:nvSpPr>
          <p:cNvPr id="3" name="副標題 2"/>
          <p:cNvSpPr>
            <a:spLocks noGrp="1"/>
          </p:cNvSpPr>
          <p:nvPr>
            <p:ph type="subTitle" idx="1"/>
          </p:nvPr>
        </p:nvSpPr>
        <p:spPr>
          <a:xfrm>
            <a:off x="1524001" y="3602078"/>
            <a:ext cx="9144000" cy="1655763"/>
          </a:xfrm>
        </p:spPr>
        <p:txBody>
          <a:bodyPr/>
          <a:lstStyle>
            <a:lvl1pPr marL="0" indent="0" algn="ctr">
              <a:buNone/>
              <a:defRPr sz="2400"/>
            </a:lvl1pPr>
            <a:lvl2pPr marL="456248" indent="0" algn="ctr">
              <a:buNone/>
              <a:defRPr sz="2000"/>
            </a:lvl2pPr>
            <a:lvl3pPr marL="912471" indent="0" algn="ctr">
              <a:buNone/>
              <a:defRPr sz="1900"/>
            </a:lvl3pPr>
            <a:lvl4pPr marL="1368742" indent="0" algn="ctr">
              <a:buNone/>
              <a:defRPr sz="1600"/>
            </a:lvl4pPr>
            <a:lvl5pPr marL="1824964" indent="0" algn="ctr">
              <a:buNone/>
              <a:defRPr sz="1600"/>
            </a:lvl5pPr>
            <a:lvl6pPr marL="2281211" indent="0" algn="ctr">
              <a:buNone/>
              <a:defRPr sz="1600"/>
            </a:lvl6pPr>
            <a:lvl7pPr marL="2737449" indent="0" algn="ctr">
              <a:buNone/>
              <a:defRPr sz="1600"/>
            </a:lvl7pPr>
            <a:lvl8pPr marL="3193683" indent="0" algn="ctr">
              <a:buNone/>
              <a:defRPr sz="1600"/>
            </a:lvl8pPr>
            <a:lvl9pPr marL="3649930" indent="0" algn="ctr">
              <a:buNone/>
              <a:defRPr sz="1600"/>
            </a:lvl9pPr>
          </a:lstStyle>
          <a:p>
            <a:r>
              <a:rPr kumimoji="1" lang="zh-TW" altLang="en-US"/>
              <a:t>按一下以編輯母片副標題樣式</a:t>
            </a:r>
          </a:p>
        </p:txBody>
      </p:sp>
      <p:sp>
        <p:nvSpPr>
          <p:cNvPr id="4" name="日期版面配置區 3"/>
          <p:cNvSpPr>
            <a:spLocks noGrp="1"/>
          </p:cNvSpPr>
          <p:nvPr>
            <p:ph type="dt" sz="half" idx="10"/>
          </p:nvPr>
        </p:nvSpPr>
        <p:spPr/>
        <p:txBody>
          <a:bodyPr/>
          <a:lstStyle/>
          <a:p>
            <a:endParaRPr kumimoji="1"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kumimoji="1" lang="zh-TW" altLang="en-US">
              <a:solidFill>
                <a:prstClr val="black">
                  <a:tint val="75000"/>
                </a:prstClr>
              </a:solidFill>
            </a:endParaRPr>
          </a:p>
        </p:txBody>
      </p:sp>
      <p:sp>
        <p:nvSpPr>
          <p:cNvPr id="6" name="投影片編號版面配置區 5"/>
          <p:cNvSpPr>
            <a:spLocks noGrp="1"/>
          </p:cNvSpPr>
          <p:nvPr>
            <p:ph type="sldNum" sz="quarter" idx="12"/>
          </p:nvPr>
        </p:nvSpPr>
        <p:spPr>
          <a:xfrm>
            <a:off x="8610600" y="6356909"/>
            <a:ext cx="2743200" cy="365125"/>
          </a:xfrm>
          <a:prstGeom prst="rect">
            <a:avLst/>
          </a:prstGeom>
        </p:spPr>
        <p:txBody>
          <a:bodyPr/>
          <a:lstStyle/>
          <a:p>
            <a:fld id="{13F9F4FB-E17C-1C44-BB9D-707569E92FFB}" type="slidenum">
              <a:rPr kumimoji="1" lang="zh-TW" altLang="en-US" smtClean="0">
                <a:solidFill>
                  <a:prstClr val="black">
                    <a:tint val="75000"/>
                  </a:prstClr>
                </a:solidFill>
              </a:rPr>
              <a:pPr/>
              <a:t>‹#›</a:t>
            </a:fld>
            <a:endParaRPr kumimoji="1" lang="zh-TW" altLang="en-US">
              <a:solidFill>
                <a:prstClr val="black">
                  <a:tint val="75000"/>
                </a:prstClr>
              </a:solidFill>
            </a:endParaRPr>
          </a:p>
        </p:txBody>
      </p:sp>
    </p:spTree>
    <p:extLst>
      <p:ext uri="{BB962C8B-B14F-4D97-AF65-F5344CB8AC3E}">
        <p14:creationId xmlns:p14="http://schemas.microsoft.com/office/powerpoint/2010/main" val="89397606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zh-TW" altLang="en-US"/>
              <a:t>按一下以編輯母片標題樣式</a:t>
            </a:r>
          </a:p>
        </p:txBody>
      </p:sp>
      <p:sp>
        <p:nvSpPr>
          <p:cNvPr id="3" name="內容版面配置區 2"/>
          <p:cNvSpPr>
            <a:spLocks noGrp="1"/>
          </p:cNvSpPr>
          <p:nvPr>
            <p:ph idx="1"/>
          </p:nvPr>
        </p:nvSpPr>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4" name="日期版面配置區 3"/>
          <p:cNvSpPr>
            <a:spLocks noGrp="1"/>
          </p:cNvSpPr>
          <p:nvPr>
            <p:ph type="dt" sz="half" idx="10"/>
          </p:nvPr>
        </p:nvSpPr>
        <p:spPr/>
        <p:txBody>
          <a:bodyPr/>
          <a:lstStyle/>
          <a:p>
            <a:endParaRPr kumimoji="1"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kumimoji="1" lang="zh-TW" altLang="en-US">
              <a:solidFill>
                <a:prstClr val="black">
                  <a:tint val="75000"/>
                </a:prstClr>
              </a:solidFill>
            </a:endParaRPr>
          </a:p>
        </p:txBody>
      </p:sp>
      <p:sp>
        <p:nvSpPr>
          <p:cNvPr id="6" name="投影片編號版面配置區 5"/>
          <p:cNvSpPr>
            <a:spLocks noGrp="1"/>
          </p:cNvSpPr>
          <p:nvPr>
            <p:ph type="sldNum" sz="quarter" idx="12"/>
          </p:nvPr>
        </p:nvSpPr>
        <p:spPr>
          <a:xfrm>
            <a:off x="8610600" y="6356909"/>
            <a:ext cx="2743200" cy="365125"/>
          </a:xfrm>
          <a:prstGeom prst="rect">
            <a:avLst/>
          </a:prstGeom>
        </p:spPr>
        <p:txBody>
          <a:bodyPr/>
          <a:lstStyle/>
          <a:p>
            <a:fld id="{13F9F4FB-E17C-1C44-BB9D-707569E92FFB}" type="slidenum">
              <a:rPr kumimoji="1" lang="zh-TW" altLang="en-US" smtClean="0">
                <a:solidFill>
                  <a:prstClr val="black">
                    <a:tint val="75000"/>
                  </a:prstClr>
                </a:solidFill>
              </a:rPr>
              <a:pPr/>
              <a:t>‹#›</a:t>
            </a:fld>
            <a:endParaRPr kumimoji="1" lang="zh-TW" altLang="en-US">
              <a:solidFill>
                <a:prstClr val="black">
                  <a:tint val="75000"/>
                </a:prstClr>
              </a:solidFill>
            </a:endParaRPr>
          </a:p>
        </p:txBody>
      </p:sp>
    </p:spTree>
    <p:extLst>
      <p:ext uri="{BB962C8B-B14F-4D97-AF65-F5344CB8AC3E}">
        <p14:creationId xmlns:p14="http://schemas.microsoft.com/office/powerpoint/2010/main" val="162825402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3_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2130" y="1710321"/>
            <a:ext cx="10515600" cy="2852737"/>
          </a:xfrm>
        </p:spPr>
        <p:txBody>
          <a:bodyPr anchor="b"/>
          <a:lstStyle>
            <a:lvl1pPr>
              <a:defRPr sz="6000"/>
            </a:lvl1pPr>
          </a:lstStyle>
          <a:p>
            <a:r>
              <a:rPr kumimoji="1" lang="zh-TW" altLang="en-US"/>
              <a:t>按一下以編輯母片標題樣式</a:t>
            </a:r>
          </a:p>
        </p:txBody>
      </p:sp>
      <p:sp>
        <p:nvSpPr>
          <p:cNvPr id="3" name="文字版面配置區 2"/>
          <p:cNvSpPr>
            <a:spLocks noGrp="1"/>
          </p:cNvSpPr>
          <p:nvPr>
            <p:ph type="body" idx="1"/>
          </p:nvPr>
        </p:nvSpPr>
        <p:spPr>
          <a:xfrm>
            <a:off x="832130" y="4590022"/>
            <a:ext cx="10515600" cy="1500187"/>
          </a:xfrm>
        </p:spPr>
        <p:txBody>
          <a:bodyPr/>
          <a:lstStyle>
            <a:lvl1pPr marL="0" indent="0">
              <a:buNone/>
              <a:defRPr sz="2400">
                <a:solidFill>
                  <a:schemeClr val="tx1">
                    <a:tint val="75000"/>
                  </a:schemeClr>
                </a:solidFill>
              </a:defRPr>
            </a:lvl1pPr>
            <a:lvl2pPr marL="456248" indent="0">
              <a:buNone/>
              <a:defRPr sz="2000">
                <a:solidFill>
                  <a:schemeClr val="tx1">
                    <a:tint val="75000"/>
                  </a:schemeClr>
                </a:solidFill>
              </a:defRPr>
            </a:lvl2pPr>
            <a:lvl3pPr marL="912471" indent="0">
              <a:buNone/>
              <a:defRPr sz="1900">
                <a:solidFill>
                  <a:schemeClr val="tx1">
                    <a:tint val="75000"/>
                  </a:schemeClr>
                </a:solidFill>
              </a:defRPr>
            </a:lvl3pPr>
            <a:lvl4pPr marL="1368742" indent="0">
              <a:buNone/>
              <a:defRPr sz="1600">
                <a:solidFill>
                  <a:schemeClr val="tx1">
                    <a:tint val="75000"/>
                  </a:schemeClr>
                </a:solidFill>
              </a:defRPr>
            </a:lvl4pPr>
            <a:lvl5pPr marL="1824964" indent="0">
              <a:buNone/>
              <a:defRPr sz="1600">
                <a:solidFill>
                  <a:schemeClr val="tx1">
                    <a:tint val="75000"/>
                  </a:schemeClr>
                </a:solidFill>
              </a:defRPr>
            </a:lvl5pPr>
            <a:lvl6pPr marL="2281211" indent="0">
              <a:buNone/>
              <a:defRPr sz="1600">
                <a:solidFill>
                  <a:schemeClr val="tx1">
                    <a:tint val="75000"/>
                  </a:schemeClr>
                </a:solidFill>
              </a:defRPr>
            </a:lvl6pPr>
            <a:lvl7pPr marL="2737449" indent="0">
              <a:buNone/>
              <a:defRPr sz="1600">
                <a:solidFill>
                  <a:schemeClr val="tx1">
                    <a:tint val="75000"/>
                  </a:schemeClr>
                </a:solidFill>
              </a:defRPr>
            </a:lvl7pPr>
            <a:lvl8pPr marL="3193683" indent="0">
              <a:buNone/>
              <a:defRPr sz="1600">
                <a:solidFill>
                  <a:schemeClr val="tx1">
                    <a:tint val="75000"/>
                  </a:schemeClr>
                </a:solidFill>
              </a:defRPr>
            </a:lvl8pPr>
            <a:lvl9pPr marL="3649930" indent="0">
              <a:buNone/>
              <a:defRPr sz="1600">
                <a:solidFill>
                  <a:schemeClr val="tx1">
                    <a:tint val="75000"/>
                  </a:schemeClr>
                </a:solidFill>
              </a:defRPr>
            </a:lvl9pPr>
          </a:lstStyle>
          <a:p>
            <a:pPr lvl="0"/>
            <a:r>
              <a:rPr kumimoji="1" lang="zh-TW" altLang="en-US"/>
              <a:t>按一下以編輯母片文字樣式</a:t>
            </a:r>
          </a:p>
        </p:txBody>
      </p:sp>
      <p:sp>
        <p:nvSpPr>
          <p:cNvPr id="4" name="日期版面配置區 3"/>
          <p:cNvSpPr>
            <a:spLocks noGrp="1"/>
          </p:cNvSpPr>
          <p:nvPr>
            <p:ph type="dt" sz="half" idx="10"/>
          </p:nvPr>
        </p:nvSpPr>
        <p:spPr/>
        <p:txBody>
          <a:bodyPr/>
          <a:lstStyle/>
          <a:p>
            <a:endParaRPr kumimoji="1"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kumimoji="1" lang="zh-TW" altLang="en-US">
              <a:solidFill>
                <a:prstClr val="black">
                  <a:tint val="75000"/>
                </a:prstClr>
              </a:solidFill>
            </a:endParaRPr>
          </a:p>
        </p:txBody>
      </p:sp>
      <p:sp>
        <p:nvSpPr>
          <p:cNvPr id="6" name="投影片編號版面配置區 5"/>
          <p:cNvSpPr>
            <a:spLocks noGrp="1"/>
          </p:cNvSpPr>
          <p:nvPr>
            <p:ph type="sldNum" sz="quarter" idx="12"/>
          </p:nvPr>
        </p:nvSpPr>
        <p:spPr>
          <a:xfrm>
            <a:off x="8610600" y="6356909"/>
            <a:ext cx="2743200" cy="365125"/>
          </a:xfrm>
          <a:prstGeom prst="rect">
            <a:avLst/>
          </a:prstGeom>
        </p:spPr>
        <p:txBody>
          <a:bodyPr/>
          <a:lstStyle/>
          <a:p>
            <a:fld id="{13F9F4FB-E17C-1C44-BB9D-707569E92FFB}" type="slidenum">
              <a:rPr kumimoji="1" lang="zh-TW" altLang="en-US" smtClean="0">
                <a:solidFill>
                  <a:prstClr val="black">
                    <a:tint val="75000"/>
                  </a:prstClr>
                </a:solidFill>
              </a:rPr>
              <a:pPr/>
              <a:t>‹#›</a:t>
            </a:fld>
            <a:endParaRPr kumimoji="1" lang="zh-TW" altLang="en-US">
              <a:solidFill>
                <a:prstClr val="black">
                  <a:tint val="75000"/>
                </a:prstClr>
              </a:solidFill>
            </a:endParaRPr>
          </a:p>
        </p:txBody>
      </p:sp>
    </p:spTree>
    <p:extLst>
      <p:ext uri="{BB962C8B-B14F-4D97-AF65-F5344CB8AC3E}">
        <p14:creationId xmlns:p14="http://schemas.microsoft.com/office/powerpoint/2010/main" val="358487450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zh-TW" altLang="en-US"/>
              <a:t>按一下以編輯母片標題樣式</a:t>
            </a:r>
          </a:p>
        </p:txBody>
      </p:sp>
      <p:sp>
        <p:nvSpPr>
          <p:cNvPr id="3" name="內容版面配置區 2"/>
          <p:cNvSpPr>
            <a:spLocks noGrp="1"/>
          </p:cNvSpPr>
          <p:nvPr>
            <p:ph sz="half" idx="1"/>
          </p:nvPr>
        </p:nvSpPr>
        <p:spPr>
          <a:xfrm>
            <a:off x="838200" y="1825625"/>
            <a:ext cx="5181600" cy="4351339"/>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4" name="內容版面配置區 3"/>
          <p:cNvSpPr>
            <a:spLocks noGrp="1"/>
          </p:cNvSpPr>
          <p:nvPr>
            <p:ph sz="half" idx="2"/>
          </p:nvPr>
        </p:nvSpPr>
        <p:spPr>
          <a:xfrm>
            <a:off x="6172200" y="1825625"/>
            <a:ext cx="5181600" cy="4351339"/>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5" name="日期版面配置區 4"/>
          <p:cNvSpPr>
            <a:spLocks noGrp="1"/>
          </p:cNvSpPr>
          <p:nvPr>
            <p:ph type="dt" sz="half" idx="10"/>
          </p:nvPr>
        </p:nvSpPr>
        <p:spPr/>
        <p:txBody>
          <a:bodyPr/>
          <a:lstStyle/>
          <a:p>
            <a:endParaRPr kumimoji="1"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kumimoji="1" lang="zh-TW" altLang="en-US">
              <a:solidFill>
                <a:prstClr val="black">
                  <a:tint val="75000"/>
                </a:prstClr>
              </a:solidFill>
            </a:endParaRPr>
          </a:p>
        </p:txBody>
      </p:sp>
      <p:sp>
        <p:nvSpPr>
          <p:cNvPr id="7" name="投影片編號版面配置區 6"/>
          <p:cNvSpPr>
            <a:spLocks noGrp="1"/>
          </p:cNvSpPr>
          <p:nvPr>
            <p:ph type="sldNum" sz="quarter" idx="12"/>
          </p:nvPr>
        </p:nvSpPr>
        <p:spPr>
          <a:xfrm>
            <a:off x="8610600" y="6356909"/>
            <a:ext cx="2743200" cy="365125"/>
          </a:xfrm>
          <a:prstGeom prst="rect">
            <a:avLst/>
          </a:prstGeom>
        </p:spPr>
        <p:txBody>
          <a:bodyPr/>
          <a:lstStyle/>
          <a:p>
            <a:fld id="{13F9F4FB-E17C-1C44-BB9D-707569E92FFB}" type="slidenum">
              <a:rPr kumimoji="1" lang="zh-TW" altLang="en-US" smtClean="0">
                <a:solidFill>
                  <a:prstClr val="black">
                    <a:tint val="75000"/>
                  </a:prstClr>
                </a:solidFill>
              </a:rPr>
              <a:pPr/>
              <a:t>‹#›</a:t>
            </a:fld>
            <a:endParaRPr kumimoji="1" lang="zh-TW" altLang="en-US">
              <a:solidFill>
                <a:prstClr val="black">
                  <a:tint val="75000"/>
                </a:prstClr>
              </a:solidFill>
            </a:endParaRPr>
          </a:p>
        </p:txBody>
      </p:sp>
    </p:spTree>
    <p:extLst>
      <p:ext uri="{BB962C8B-B14F-4D97-AF65-F5344CB8AC3E}">
        <p14:creationId xmlns:p14="http://schemas.microsoft.com/office/powerpoint/2010/main" val="35953340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p:cNvSpPr>
            <a:spLocks noGrp="1"/>
          </p:cNvSpPr>
          <p:nvPr>
            <p:ph type="title"/>
          </p:nvPr>
        </p:nvSpPr>
        <p:spPr>
          <a:xfrm>
            <a:off x="840066" y="365129"/>
            <a:ext cx="10515600" cy="1325563"/>
          </a:xfrm>
        </p:spPr>
        <p:txBody>
          <a:bodyPr/>
          <a:lstStyle/>
          <a:p>
            <a:r>
              <a:rPr kumimoji="1" lang="zh-TW" altLang="en-US"/>
              <a:t>按一下以編輯母片標題樣式</a:t>
            </a:r>
          </a:p>
        </p:txBody>
      </p:sp>
      <p:sp>
        <p:nvSpPr>
          <p:cNvPr id="3" name="文字版面配置區 2"/>
          <p:cNvSpPr>
            <a:spLocks noGrp="1"/>
          </p:cNvSpPr>
          <p:nvPr>
            <p:ph type="body" idx="1"/>
          </p:nvPr>
        </p:nvSpPr>
        <p:spPr>
          <a:xfrm>
            <a:off x="840072" y="1681163"/>
            <a:ext cx="5157788" cy="823912"/>
          </a:xfrm>
        </p:spPr>
        <p:txBody>
          <a:bodyPr anchor="b"/>
          <a:lstStyle>
            <a:lvl1pPr marL="0" indent="0">
              <a:buNone/>
              <a:defRPr sz="2400" b="1"/>
            </a:lvl1pPr>
            <a:lvl2pPr marL="456248" indent="0">
              <a:buNone/>
              <a:defRPr sz="2000" b="1"/>
            </a:lvl2pPr>
            <a:lvl3pPr marL="912471" indent="0">
              <a:buNone/>
              <a:defRPr sz="1900" b="1"/>
            </a:lvl3pPr>
            <a:lvl4pPr marL="1368742" indent="0">
              <a:buNone/>
              <a:defRPr sz="1600" b="1"/>
            </a:lvl4pPr>
            <a:lvl5pPr marL="1824964" indent="0">
              <a:buNone/>
              <a:defRPr sz="1600" b="1"/>
            </a:lvl5pPr>
            <a:lvl6pPr marL="2281211" indent="0">
              <a:buNone/>
              <a:defRPr sz="1600" b="1"/>
            </a:lvl6pPr>
            <a:lvl7pPr marL="2737449" indent="0">
              <a:buNone/>
              <a:defRPr sz="1600" b="1"/>
            </a:lvl7pPr>
            <a:lvl8pPr marL="3193683" indent="0">
              <a:buNone/>
              <a:defRPr sz="1600" b="1"/>
            </a:lvl8pPr>
            <a:lvl9pPr marL="3649930" indent="0">
              <a:buNone/>
              <a:defRPr sz="1600" b="1"/>
            </a:lvl9pPr>
          </a:lstStyle>
          <a:p>
            <a:pPr lvl="0"/>
            <a:r>
              <a:rPr kumimoji="1" lang="zh-TW" altLang="en-US"/>
              <a:t>按一下以編輯母片文字樣式</a:t>
            </a:r>
          </a:p>
        </p:txBody>
      </p:sp>
      <p:sp>
        <p:nvSpPr>
          <p:cNvPr id="4" name="內容版面配置區 3"/>
          <p:cNvSpPr>
            <a:spLocks noGrp="1"/>
          </p:cNvSpPr>
          <p:nvPr>
            <p:ph sz="half" idx="2"/>
          </p:nvPr>
        </p:nvSpPr>
        <p:spPr>
          <a:xfrm>
            <a:off x="840072" y="2505075"/>
            <a:ext cx="5157788" cy="3684588"/>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5" name="文字版面配置區 4"/>
          <p:cNvSpPr>
            <a:spLocks noGrp="1"/>
          </p:cNvSpPr>
          <p:nvPr>
            <p:ph type="body" sz="quarter" idx="3"/>
          </p:nvPr>
        </p:nvSpPr>
        <p:spPr>
          <a:xfrm>
            <a:off x="6172504" y="1681163"/>
            <a:ext cx="5183188" cy="823912"/>
          </a:xfrm>
        </p:spPr>
        <p:txBody>
          <a:bodyPr anchor="b"/>
          <a:lstStyle>
            <a:lvl1pPr marL="0" indent="0">
              <a:buNone/>
              <a:defRPr sz="2400" b="1"/>
            </a:lvl1pPr>
            <a:lvl2pPr marL="456248" indent="0">
              <a:buNone/>
              <a:defRPr sz="2000" b="1"/>
            </a:lvl2pPr>
            <a:lvl3pPr marL="912471" indent="0">
              <a:buNone/>
              <a:defRPr sz="1900" b="1"/>
            </a:lvl3pPr>
            <a:lvl4pPr marL="1368742" indent="0">
              <a:buNone/>
              <a:defRPr sz="1600" b="1"/>
            </a:lvl4pPr>
            <a:lvl5pPr marL="1824964" indent="0">
              <a:buNone/>
              <a:defRPr sz="1600" b="1"/>
            </a:lvl5pPr>
            <a:lvl6pPr marL="2281211" indent="0">
              <a:buNone/>
              <a:defRPr sz="1600" b="1"/>
            </a:lvl6pPr>
            <a:lvl7pPr marL="2737449" indent="0">
              <a:buNone/>
              <a:defRPr sz="1600" b="1"/>
            </a:lvl7pPr>
            <a:lvl8pPr marL="3193683" indent="0">
              <a:buNone/>
              <a:defRPr sz="1600" b="1"/>
            </a:lvl8pPr>
            <a:lvl9pPr marL="3649930" indent="0">
              <a:buNone/>
              <a:defRPr sz="1600" b="1"/>
            </a:lvl9pPr>
          </a:lstStyle>
          <a:p>
            <a:pPr lvl="0"/>
            <a:r>
              <a:rPr kumimoji="1" lang="zh-TW" altLang="en-US"/>
              <a:t>按一下以編輯母片文字樣式</a:t>
            </a:r>
          </a:p>
        </p:txBody>
      </p:sp>
      <p:sp>
        <p:nvSpPr>
          <p:cNvPr id="6" name="內容版面配置區 5"/>
          <p:cNvSpPr>
            <a:spLocks noGrp="1"/>
          </p:cNvSpPr>
          <p:nvPr>
            <p:ph sz="quarter" idx="4"/>
          </p:nvPr>
        </p:nvSpPr>
        <p:spPr>
          <a:xfrm>
            <a:off x="6172504" y="2505075"/>
            <a:ext cx="5183188" cy="3684588"/>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7" name="日期版面配置區 6"/>
          <p:cNvSpPr>
            <a:spLocks noGrp="1"/>
          </p:cNvSpPr>
          <p:nvPr>
            <p:ph type="dt" sz="half" idx="10"/>
          </p:nvPr>
        </p:nvSpPr>
        <p:spPr/>
        <p:txBody>
          <a:bodyPr/>
          <a:lstStyle/>
          <a:p>
            <a:endParaRPr kumimoji="1"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kumimoji="1" lang="zh-TW" altLang="en-US">
              <a:solidFill>
                <a:prstClr val="black">
                  <a:tint val="75000"/>
                </a:prstClr>
              </a:solidFill>
            </a:endParaRPr>
          </a:p>
        </p:txBody>
      </p:sp>
      <p:sp>
        <p:nvSpPr>
          <p:cNvPr id="9" name="投影片編號版面配置區 8"/>
          <p:cNvSpPr>
            <a:spLocks noGrp="1"/>
          </p:cNvSpPr>
          <p:nvPr>
            <p:ph type="sldNum" sz="quarter" idx="12"/>
          </p:nvPr>
        </p:nvSpPr>
        <p:spPr>
          <a:xfrm>
            <a:off x="8610600" y="6356909"/>
            <a:ext cx="2743200" cy="365125"/>
          </a:xfrm>
          <a:prstGeom prst="rect">
            <a:avLst/>
          </a:prstGeom>
        </p:spPr>
        <p:txBody>
          <a:bodyPr/>
          <a:lstStyle/>
          <a:p>
            <a:fld id="{13F9F4FB-E17C-1C44-BB9D-707569E92FFB}" type="slidenum">
              <a:rPr kumimoji="1" lang="zh-TW" altLang="en-US" smtClean="0">
                <a:solidFill>
                  <a:prstClr val="black">
                    <a:tint val="75000"/>
                  </a:prstClr>
                </a:solidFill>
              </a:rPr>
              <a:pPr/>
              <a:t>‹#›</a:t>
            </a:fld>
            <a:endParaRPr kumimoji="1" lang="zh-TW" altLang="en-US">
              <a:solidFill>
                <a:prstClr val="black">
                  <a:tint val="75000"/>
                </a:prstClr>
              </a:solidFill>
            </a:endParaRPr>
          </a:p>
        </p:txBody>
      </p:sp>
    </p:spTree>
    <p:extLst>
      <p:ext uri="{BB962C8B-B14F-4D97-AF65-F5344CB8AC3E}">
        <p14:creationId xmlns:p14="http://schemas.microsoft.com/office/powerpoint/2010/main" val="290257680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3_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zh-TW" altLang="en-US"/>
              <a:t>按一下以編輯母片標題樣式</a:t>
            </a:r>
          </a:p>
        </p:txBody>
      </p:sp>
      <p:sp>
        <p:nvSpPr>
          <p:cNvPr id="3" name="日期版面配置區 2"/>
          <p:cNvSpPr>
            <a:spLocks noGrp="1"/>
          </p:cNvSpPr>
          <p:nvPr>
            <p:ph type="dt" sz="half" idx="10"/>
          </p:nvPr>
        </p:nvSpPr>
        <p:spPr/>
        <p:txBody>
          <a:bodyPr/>
          <a:lstStyle/>
          <a:p>
            <a:endParaRPr kumimoji="1"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kumimoji="1" lang="zh-TW" altLang="en-US">
              <a:solidFill>
                <a:prstClr val="black">
                  <a:tint val="75000"/>
                </a:prstClr>
              </a:solidFill>
            </a:endParaRPr>
          </a:p>
        </p:txBody>
      </p:sp>
      <p:sp>
        <p:nvSpPr>
          <p:cNvPr id="5" name="投影片編號版面配置區 4"/>
          <p:cNvSpPr>
            <a:spLocks noGrp="1"/>
          </p:cNvSpPr>
          <p:nvPr>
            <p:ph type="sldNum" sz="quarter" idx="12"/>
          </p:nvPr>
        </p:nvSpPr>
        <p:spPr>
          <a:xfrm>
            <a:off x="8610600" y="6356909"/>
            <a:ext cx="2743200" cy="365125"/>
          </a:xfrm>
          <a:prstGeom prst="rect">
            <a:avLst/>
          </a:prstGeom>
        </p:spPr>
        <p:txBody>
          <a:bodyPr/>
          <a:lstStyle/>
          <a:p>
            <a:fld id="{13F9F4FB-E17C-1C44-BB9D-707569E92FFB}" type="slidenum">
              <a:rPr kumimoji="1" lang="zh-TW" altLang="en-US" smtClean="0">
                <a:solidFill>
                  <a:prstClr val="black">
                    <a:tint val="75000"/>
                  </a:prstClr>
                </a:solidFill>
              </a:rPr>
              <a:pPr/>
              <a:t>‹#›</a:t>
            </a:fld>
            <a:endParaRPr kumimoji="1" lang="zh-TW" altLang="en-US">
              <a:solidFill>
                <a:prstClr val="black">
                  <a:tint val="75000"/>
                </a:prstClr>
              </a:solidFill>
            </a:endParaRPr>
          </a:p>
        </p:txBody>
      </p:sp>
    </p:spTree>
    <p:extLst>
      <p:ext uri="{BB962C8B-B14F-4D97-AF65-F5344CB8AC3E}">
        <p14:creationId xmlns:p14="http://schemas.microsoft.com/office/powerpoint/2010/main" val="140111642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endParaRPr kumimoji="1"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kumimoji="1" lang="zh-TW" altLang="en-US">
              <a:solidFill>
                <a:prstClr val="black">
                  <a:tint val="75000"/>
                </a:prstClr>
              </a:solidFill>
            </a:endParaRPr>
          </a:p>
        </p:txBody>
      </p:sp>
      <p:sp>
        <p:nvSpPr>
          <p:cNvPr id="4" name="投影片編號版面配置區 3"/>
          <p:cNvSpPr>
            <a:spLocks noGrp="1"/>
          </p:cNvSpPr>
          <p:nvPr>
            <p:ph type="sldNum" sz="quarter" idx="12"/>
          </p:nvPr>
        </p:nvSpPr>
        <p:spPr>
          <a:xfrm>
            <a:off x="8610600" y="6356909"/>
            <a:ext cx="2743200" cy="365125"/>
          </a:xfrm>
          <a:prstGeom prst="rect">
            <a:avLst/>
          </a:prstGeom>
        </p:spPr>
        <p:txBody>
          <a:bodyPr/>
          <a:lstStyle/>
          <a:p>
            <a:fld id="{13F9F4FB-E17C-1C44-BB9D-707569E92FFB}" type="slidenum">
              <a:rPr kumimoji="1" lang="zh-TW" altLang="en-US" smtClean="0">
                <a:solidFill>
                  <a:prstClr val="black">
                    <a:tint val="75000"/>
                  </a:prstClr>
                </a:solidFill>
              </a:rPr>
              <a:pPr/>
              <a:t>‹#›</a:t>
            </a:fld>
            <a:endParaRPr kumimoji="1" lang="zh-TW" altLang="en-US">
              <a:solidFill>
                <a:prstClr val="black">
                  <a:tint val="75000"/>
                </a:prstClr>
              </a:solidFill>
            </a:endParaRPr>
          </a:p>
        </p:txBody>
      </p:sp>
    </p:spTree>
    <p:extLst>
      <p:ext uri="{BB962C8B-B14F-4D97-AF65-F5344CB8AC3E}">
        <p14:creationId xmlns:p14="http://schemas.microsoft.com/office/powerpoint/2010/main" val="393671467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3_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40066" y="457200"/>
            <a:ext cx="3932237" cy="1600200"/>
          </a:xfrm>
        </p:spPr>
        <p:txBody>
          <a:bodyPr anchor="b"/>
          <a:lstStyle>
            <a:lvl1pPr>
              <a:defRPr sz="3200"/>
            </a:lvl1pPr>
          </a:lstStyle>
          <a:p>
            <a:r>
              <a:rPr kumimoji="1" lang="zh-TW" altLang="en-US"/>
              <a:t>按一下以編輯母片標題樣式</a:t>
            </a:r>
          </a:p>
        </p:txBody>
      </p:sp>
      <p:sp>
        <p:nvSpPr>
          <p:cNvPr id="3" name="內容版面配置區 2"/>
          <p:cNvSpPr>
            <a:spLocks noGrp="1"/>
          </p:cNvSpPr>
          <p:nvPr>
            <p:ph idx="1"/>
          </p:nvPr>
        </p:nvSpPr>
        <p:spPr>
          <a:xfrm>
            <a:off x="5183188" y="98800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4" name="文字版面配置區 3"/>
          <p:cNvSpPr>
            <a:spLocks noGrp="1"/>
          </p:cNvSpPr>
          <p:nvPr>
            <p:ph type="body" sz="half" idx="2"/>
          </p:nvPr>
        </p:nvSpPr>
        <p:spPr>
          <a:xfrm>
            <a:off x="840066" y="2057403"/>
            <a:ext cx="3932237" cy="3811588"/>
          </a:xfrm>
        </p:spPr>
        <p:txBody>
          <a:bodyPr/>
          <a:lstStyle>
            <a:lvl1pPr marL="0" indent="0">
              <a:buNone/>
              <a:defRPr sz="1600"/>
            </a:lvl1pPr>
            <a:lvl2pPr marL="456248" indent="0">
              <a:buNone/>
              <a:defRPr sz="1500"/>
            </a:lvl2pPr>
            <a:lvl3pPr marL="912471" indent="0">
              <a:buNone/>
              <a:defRPr sz="1200"/>
            </a:lvl3pPr>
            <a:lvl4pPr marL="1368742" indent="0">
              <a:buNone/>
              <a:defRPr sz="1100"/>
            </a:lvl4pPr>
            <a:lvl5pPr marL="1824964" indent="0">
              <a:buNone/>
              <a:defRPr sz="1100"/>
            </a:lvl5pPr>
            <a:lvl6pPr marL="2281211" indent="0">
              <a:buNone/>
              <a:defRPr sz="1100"/>
            </a:lvl6pPr>
            <a:lvl7pPr marL="2737449" indent="0">
              <a:buNone/>
              <a:defRPr sz="1100"/>
            </a:lvl7pPr>
            <a:lvl8pPr marL="3193683" indent="0">
              <a:buNone/>
              <a:defRPr sz="1100"/>
            </a:lvl8pPr>
            <a:lvl9pPr marL="3649930" indent="0">
              <a:buNone/>
              <a:defRPr sz="1100"/>
            </a:lvl9pPr>
          </a:lstStyle>
          <a:p>
            <a:pPr lvl="0"/>
            <a:r>
              <a:rPr kumimoji="1" lang="zh-TW" altLang="en-US"/>
              <a:t>按一下以編輯母片文字樣式</a:t>
            </a:r>
          </a:p>
        </p:txBody>
      </p:sp>
      <p:sp>
        <p:nvSpPr>
          <p:cNvPr id="5" name="日期版面配置區 4"/>
          <p:cNvSpPr>
            <a:spLocks noGrp="1"/>
          </p:cNvSpPr>
          <p:nvPr>
            <p:ph type="dt" sz="half" idx="10"/>
          </p:nvPr>
        </p:nvSpPr>
        <p:spPr/>
        <p:txBody>
          <a:bodyPr/>
          <a:lstStyle/>
          <a:p>
            <a:endParaRPr kumimoji="1"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kumimoji="1" lang="zh-TW" altLang="en-US">
              <a:solidFill>
                <a:prstClr val="black">
                  <a:tint val="75000"/>
                </a:prstClr>
              </a:solidFill>
            </a:endParaRPr>
          </a:p>
        </p:txBody>
      </p:sp>
      <p:sp>
        <p:nvSpPr>
          <p:cNvPr id="7" name="投影片編號版面配置區 6"/>
          <p:cNvSpPr>
            <a:spLocks noGrp="1"/>
          </p:cNvSpPr>
          <p:nvPr>
            <p:ph type="sldNum" sz="quarter" idx="12"/>
          </p:nvPr>
        </p:nvSpPr>
        <p:spPr>
          <a:xfrm>
            <a:off x="8610600" y="6356909"/>
            <a:ext cx="2743200" cy="365125"/>
          </a:xfrm>
          <a:prstGeom prst="rect">
            <a:avLst/>
          </a:prstGeom>
        </p:spPr>
        <p:txBody>
          <a:bodyPr/>
          <a:lstStyle/>
          <a:p>
            <a:fld id="{13F9F4FB-E17C-1C44-BB9D-707569E92FFB}" type="slidenum">
              <a:rPr kumimoji="1" lang="zh-TW" altLang="en-US" smtClean="0">
                <a:solidFill>
                  <a:prstClr val="black">
                    <a:tint val="75000"/>
                  </a:prstClr>
                </a:solidFill>
              </a:rPr>
              <a:pPr/>
              <a:t>‹#›</a:t>
            </a:fld>
            <a:endParaRPr kumimoji="1" lang="zh-TW" altLang="en-US">
              <a:solidFill>
                <a:prstClr val="black">
                  <a:tint val="75000"/>
                </a:prstClr>
              </a:solidFill>
            </a:endParaRPr>
          </a:p>
        </p:txBody>
      </p:sp>
    </p:spTree>
    <p:extLst>
      <p:ext uri="{BB962C8B-B14F-4D97-AF65-F5344CB8AC3E}">
        <p14:creationId xmlns:p14="http://schemas.microsoft.com/office/powerpoint/2010/main" val="146275132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3_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40066" y="457200"/>
            <a:ext cx="3932237" cy="1600200"/>
          </a:xfrm>
        </p:spPr>
        <p:txBody>
          <a:bodyPr anchor="b"/>
          <a:lstStyle>
            <a:lvl1pPr>
              <a:defRPr sz="3200"/>
            </a:lvl1pPr>
          </a:lstStyle>
          <a:p>
            <a:r>
              <a:rPr kumimoji="1" lang="zh-TW" altLang="en-US"/>
              <a:t>按一下以編輯母片標題樣式</a:t>
            </a:r>
          </a:p>
        </p:txBody>
      </p:sp>
      <p:sp>
        <p:nvSpPr>
          <p:cNvPr id="3" name="圖片版面配置區 2"/>
          <p:cNvSpPr>
            <a:spLocks noGrp="1"/>
          </p:cNvSpPr>
          <p:nvPr>
            <p:ph type="pic" idx="1"/>
          </p:nvPr>
        </p:nvSpPr>
        <p:spPr>
          <a:xfrm>
            <a:off x="5183188" y="988007"/>
            <a:ext cx="6172200" cy="4873625"/>
          </a:xfrm>
        </p:spPr>
        <p:txBody>
          <a:bodyPr/>
          <a:lstStyle>
            <a:lvl1pPr marL="0" indent="0">
              <a:buNone/>
              <a:defRPr sz="3200"/>
            </a:lvl1pPr>
            <a:lvl2pPr marL="456248" indent="0">
              <a:buNone/>
              <a:defRPr sz="2800"/>
            </a:lvl2pPr>
            <a:lvl3pPr marL="912471" indent="0">
              <a:buNone/>
              <a:defRPr sz="2400"/>
            </a:lvl3pPr>
            <a:lvl4pPr marL="1368742" indent="0">
              <a:buNone/>
              <a:defRPr sz="2000"/>
            </a:lvl4pPr>
            <a:lvl5pPr marL="1824964" indent="0">
              <a:buNone/>
              <a:defRPr sz="2000"/>
            </a:lvl5pPr>
            <a:lvl6pPr marL="2281211" indent="0">
              <a:buNone/>
              <a:defRPr sz="2000"/>
            </a:lvl6pPr>
            <a:lvl7pPr marL="2737449" indent="0">
              <a:buNone/>
              <a:defRPr sz="2000"/>
            </a:lvl7pPr>
            <a:lvl8pPr marL="3193683" indent="0">
              <a:buNone/>
              <a:defRPr sz="2000"/>
            </a:lvl8pPr>
            <a:lvl9pPr marL="3649930" indent="0">
              <a:buNone/>
              <a:defRPr sz="2000"/>
            </a:lvl9pPr>
          </a:lstStyle>
          <a:p>
            <a:endParaRPr kumimoji="1" lang="zh-TW" altLang="en-US"/>
          </a:p>
        </p:txBody>
      </p:sp>
      <p:sp>
        <p:nvSpPr>
          <p:cNvPr id="4" name="文字版面配置區 3"/>
          <p:cNvSpPr>
            <a:spLocks noGrp="1"/>
          </p:cNvSpPr>
          <p:nvPr>
            <p:ph type="body" sz="half" idx="2"/>
          </p:nvPr>
        </p:nvSpPr>
        <p:spPr>
          <a:xfrm>
            <a:off x="840066" y="2057403"/>
            <a:ext cx="3932237" cy="3811588"/>
          </a:xfrm>
        </p:spPr>
        <p:txBody>
          <a:bodyPr/>
          <a:lstStyle>
            <a:lvl1pPr marL="0" indent="0">
              <a:buNone/>
              <a:defRPr sz="1600"/>
            </a:lvl1pPr>
            <a:lvl2pPr marL="456248" indent="0">
              <a:buNone/>
              <a:defRPr sz="1500"/>
            </a:lvl2pPr>
            <a:lvl3pPr marL="912471" indent="0">
              <a:buNone/>
              <a:defRPr sz="1200"/>
            </a:lvl3pPr>
            <a:lvl4pPr marL="1368742" indent="0">
              <a:buNone/>
              <a:defRPr sz="1100"/>
            </a:lvl4pPr>
            <a:lvl5pPr marL="1824964" indent="0">
              <a:buNone/>
              <a:defRPr sz="1100"/>
            </a:lvl5pPr>
            <a:lvl6pPr marL="2281211" indent="0">
              <a:buNone/>
              <a:defRPr sz="1100"/>
            </a:lvl6pPr>
            <a:lvl7pPr marL="2737449" indent="0">
              <a:buNone/>
              <a:defRPr sz="1100"/>
            </a:lvl7pPr>
            <a:lvl8pPr marL="3193683" indent="0">
              <a:buNone/>
              <a:defRPr sz="1100"/>
            </a:lvl8pPr>
            <a:lvl9pPr marL="3649930" indent="0">
              <a:buNone/>
              <a:defRPr sz="1100"/>
            </a:lvl9pPr>
          </a:lstStyle>
          <a:p>
            <a:pPr lvl="0"/>
            <a:r>
              <a:rPr kumimoji="1" lang="zh-TW" altLang="en-US"/>
              <a:t>按一下以編輯母片文字樣式</a:t>
            </a:r>
          </a:p>
        </p:txBody>
      </p:sp>
      <p:sp>
        <p:nvSpPr>
          <p:cNvPr id="5" name="日期版面配置區 4"/>
          <p:cNvSpPr>
            <a:spLocks noGrp="1"/>
          </p:cNvSpPr>
          <p:nvPr>
            <p:ph type="dt" sz="half" idx="10"/>
          </p:nvPr>
        </p:nvSpPr>
        <p:spPr/>
        <p:txBody>
          <a:bodyPr/>
          <a:lstStyle/>
          <a:p>
            <a:endParaRPr kumimoji="1"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kumimoji="1" lang="zh-TW" altLang="en-US">
              <a:solidFill>
                <a:prstClr val="black">
                  <a:tint val="75000"/>
                </a:prstClr>
              </a:solidFill>
            </a:endParaRPr>
          </a:p>
        </p:txBody>
      </p:sp>
      <p:sp>
        <p:nvSpPr>
          <p:cNvPr id="7" name="投影片編號版面配置區 6"/>
          <p:cNvSpPr>
            <a:spLocks noGrp="1"/>
          </p:cNvSpPr>
          <p:nvPr>
            <p:ph type="sldNum" sz="quarter" idx="12"/>
          </p:nvPr>
        </p:nvSpPr>
        <p:spPr>
          <a:xfrm>
            <a:off x="8610600" y="6356909"/>
            <a:ext cx="2743200" cy="365125"/>
          </a:xfrm>
          <a:prstGeom prst="rect">
            <a:avLst/>
          </a:prstGeom>
        </p:spPr>
        <p:txBody>
          <a:bodyPr/>
          <a:lstStyle/>
          <a:p>
            <a:fld id="{13F9F4FB-E17C-1C44-BB9D-707569E92FFB}" type="slidenum">
              <a:rPr kumimoji="1" lang="zh-TW" altLang="en-US" smtClean="0">
                <a:solidFill>
                  <a:prstClr val="black">
                    <a:tint val="75000"/>
                  </a:prstClr>
                </a:solidFill>
              </a:rPr>
              <a:pPr/>
              <a:t>‹#›</a:t>
            </a:fld>
            <a:endParaRPr kumimoji="1" lang="zh-TW" altLang="en-US">
              <a:solidFill>
                <a:prstClr val="black">
                  <a:tint val="75000"/>
                </a:prstClr>
              </a:solidFill>
            </a:endParaRPr>
          </a:p>
        </p:txBody>
      </p:sp>
    </p:spTree>
    <p:extLst>
      <p:ext uri="{BB962C8B-B14F-4D97-AF65-F5344CB8AC3E}">
        <p14:creationId xmlns:p14="http://schemas.microsoft.com/office/powerpoint/2010/main" val="420754452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3_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4" name="日期版面配置區 3"/>
          <p:cNvSpPr>
            <a:spLocks noGrp="1"/>
          </p:cNvSpPr>
          <p:nvPr>
            <p:ph type="dt" sz="half" idx="10"/>
          </p:nvPr>
        </p:nvSpPr>
        <p:spPr/>
        <p:txBody>
          <a:bodyPr/>
          <a:lstStyle/>
          <a:p>
            <a:endParaRPr kumimoji="1"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kumimoji="1" lang="zh-TW" altLang="en-US">
              <a:solidFill>
                <a:prstClr val="black">
                  <a:tint val="75000"/>
                </a:prstClr>
              </a:solidFill>
            </a:endParaRPr>
          </a:p>
        </p:txBody>
      </p:sp>
      <p:sp>
        <p:nvSpPr>
          <p:cNvPr id="6" name="投影片編號版面配置區 5"/>
          <p:cNvSpPr>
            <a:spLocks noGrp="1"/>
          </p:cNvSpPr>
          <p:nvPr>
            <p:ph type="sldNum" sz="quarter" idx="12"/>
          </p:nvPr>
        </p:nvSpPr>
        <p:spPr>
          <a:xfrm>
            <a:off x="8610600" y="6356909"/>
            <a:ext cx="2743200" cy="365125"/>
          </a:xfrm>
          <a:prstGeom prst="rect">
            <a:avLst/>
          </a:prstGeom>
        </p:spPr>
        <p:txBody>
          <a:bodyPr/>
          <a:lstStyle/>
          <a:p>
            <a:fld id="{13F9F4FB-E17C-1C44-BB9D-707569E92FFB}" type="slidenum">
              <a:rPr kumimoji="1" lang="zh-TW" altLang="en-US" smtClean="0">
                <a:solidFill>
                  <a:prstClr val="black">
                    <a:tint val="75000"/>
                  </a:prstClr>
                </a:solidFill>
              </a:rPr>
              <a:pPr/>
              <a:t>‹#›</a:t>
            </a:fld>
            <a:endParaRPr kumimoji="1" lang="zh-TW" altLang="en-US">
              <a:solidFill>
                <a:prstClr val="black">
                  <a:tint val="75000"/>
                </a:prstClr>
              </a:solidFill>
            </a:endParaRPr>
          </a:p>
        </p:txBody>
      </p:sp>
    </p:spTree>
    <p:extLst>
      <p:ext uri="{BB962C8B-B14F-4D97-AF65-F5344CB8AC3E}">
        <p14:creationId xmlns:p14="http://schemas.microsoft.com/office/powerpoint/2010/main" val="316190357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3_直排標題及文字">
    <p:spTree>
      <p:nvGrpSpPr>
        <p:cNvPr id="1" name=""/>
        <p:cNvGrpSpPr/>
        <p:nvPr/>
      </p:nvGrpSpPr>
      <p:grpSpPr>
        <a:xfrm>
          <a:off x="0" y="0"/>
          <a:ext cx="0" cy="0"/>
          <a:chOff x="0" y="0"/>
          <a:chExt cx="0" cy="0"/>
        </a:xfrm>
      </p:grpSpPr>
      <p:sp>
        <p:nvSpPr>
          <p:cNvPr id="2" name="垂直標題 1"/>
          <p:cNvSpPr>
            <a:spLocks noGrp="1"/>
          </p:cNvSpPr>
          <p:nvPr>
            <p:ph type="title" orient="vert"/>
          </p:nvPr>
        </p:nvSpPr>
        <p:spPr>
          <a:xfrm>
            <a:off x="8724902" y="365192"/>
            <a:ext cx="2628900" cy="5811839"/>
          </a:xfrm>
        </p:spPr>
        <p:txBody>
          <a:bodyPr vert="eaVert"/>
          <a:lstStyle/>
          <a:p>
            <a:r>
              <a:rPr kumimoji="1" lang="zh-TW" altLang="en-US"/>
              <a:t>按一下以編輯母片標題樣式</a:t>
            </a:r>
          </a:p>
        </p:txBody>
      </p:sp>
      <p:sp>
        <p:nvSpPr>
          <p:cNvPr id="3" name="直排文字版面配置區 2"/>
          <p:cNvSpPr>
            <a:spLocks noGrp="1"/>
          </p:cNvSpPr>
          <p:nvPr>
            <p:ph type="body" orient="vert" idx="1"/>
          </p:nvPr>
        </p:nvSpPr>
        <p:spPr>
          <a:xfrm>
            <a:off x="838226" y="365192"/>
            <a:ext cx="7734300" cy="5811839"/>
          </a:xfrm>
        </p:spPr>
        <p:txBody>
          <a:bodyPr vert="eaVert"/>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4" name="日期版面配置區 3"/>
          <p:cNvSpPr>
            <a:spLocks noGrp="1"/>
          </p:cNvSpPr>
          <p:nvPr>
            <p:ph type="dt" sz="half" idx="10"/>
          </p:nvPr>
        </p:nvSpPr>
        <p:spPr/>
        <p:txBody>
          <a:bodyPr/>
          <a:lstStyle/>
          <a:p>
            <a:endParaRPr kumimoji="1"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kumimoji="1" lang="zh-TW" altLang="en-US">
              <a:solidFill>
                <a:prstClr val="black">
                  <a:tint val="75000"/>
                </a:prstClr>
              </a:solidFill>
            </a:endParaRPr>
          </a:p>
        </p:txBody>
      </p:sp>
      <p:sp>
        <p:nvSpPr>
          <p:cNvPr id="6" name="投影片編號版面配置區 5"/>
          <p:cNvSpPr>
            <a:spLocks noGrp="1"/>
          </p:cNvSpPr>
          <p:nvPr>
            <p:ph type="sldNum" sz="quarter" idx="12"/>
          </p:nvPr>
        </p:nvSpPr>
        <p:spPr>
          <a:xfrm>
            <a:off x="8610600" y="6356909"/>
            <a:ext cx="2743200" cy="365125"/>
          </a:xfrm>
          <a:prstGeom prst="rect">
            <a:avLst/>
          </a:prstGeom>
        </p:spPr>
        <p:txBody>
          <a:bodyPr/>
          <a:lstStyle/>
          <a:p>
            <a:fld id="{13F9F4FB-E17C-1C44-BB9D-707569E92FFB}" type="slidenum">
              <a:rPr kumimoji="1" lang="zh-TW" altLang="en-US" smtClean="0">
                <a:solidFill>
                  <a:prstClr val="black">
                    <a:tint val="75000"/>
                  </a:prstClr>
                </a:solidFill>
              </a:rPr>
              <a:pPr/>
              <a:t>‹#›</a:t>
            </a:fld>
            <a:endParaRPr kumimoji="1" lang="zh-TW" altLang="en-US">
              <a:solidFill>
                <a:prstClr val="black">
                  <a:tint val="75000"/>
                </a:prstClr>
              </a:solidFill>
            </a:endParaRPr>
          </a:p>
        </p:txBody>
      </p:sp>
    </p:spTree>
    <p:extLst>
      <p:ext uri="{BB962C8B-B14F-4D97-AF65-F5344CB8AC3E}">
        <p14:creationId xmlns:p14="http://schemas.microsoft.com/office/powerpoint/2010/main" val="238819211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3_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51512569-3F1A-4054-A1EF-E6EA26B665B6}"/>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xmlns="" id="{9F527BEF-342D-465C-9E1E-A0DFB052517A}"/>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4CBBED98-BBD6-479D-A5F8-A14E8AEDDBE8}"/>
              </a:ext>
            </a:extLst>
          </p:cNvPr>
          <p:cNvSpPr>
            <a:spLocks noGrp="1"/>
          </p:cNvSpPr>
          <p:nvPr>
            <p:ph type="dt" sz="half" idx="10"/>
          </p:nvPr>
        </p:nvSpPr>
        <p:spPr/>
        <p:txBody>
          <a:bodyPr/>
          <a:lstStyle/>
          <a:p>
            <a:fld id="{F2B11236-1D9B-4F68-BDB1-C543767D2B8A}"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D8D31CBA-FFAA-4C4F-8B66-30B0410EAB5C}"/>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xmlns="" id="{5083D873-C4F9-4C7B-BF34-FF478837127F}"/>
              </a:ext>
            </a:extLst>
          </p:cNvPr>
          <p:cNvSpPr>
            <a:spLocks noGrp="1"/>
          </p:cNvSpPr>
          <p:nvPr>
            <p:ph type="sldNum" sz="quarter" idx="12"/>
          </p:nvPr>
        </p:nvSpPr>
        <p:spPr>
          <a:xfrm>
            <a:off x="9320784" y="6484366"/>
            <a:ext cx="2743200" cy="365125"/>
          </a:xfrm>
          <a:prstGeom prst="rect">
            <a:avLst/>
          </a:prstGeom>
        </p:spPr>
        <p:txBody>
          <a:bodyPr/>
          <a:lstStyle/>
          <a:p>
            <a:fld id="{87D7326F-F872-43C7-899F-D6C33D170011}" type="slidenum">
              <a:rPr lang="zh-TW" altLang="en-US" smtClean="0"/>
              <a:pPr/>
              <a:t>‹#›</a:t>
            </a:fld>
            <a:endParaRPr lang="zh-TW" altLang="en-US"/>
          </a:p>
        </p:txBody>
      </p:sp>
    </p:spTree>
    <p:extLst>
      <p:ext uri="{BB962C8B-B14F-4D97-AF65-F5344CB8AC3E}">
        <p14:creationId xmlns:p14="http://schemas.microsoft.com/office/powerpoint/2010/main" val="2769304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theme" Target="../theme/theme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theme" Target="../theme/theme4.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9" Type="http://schemas.openxmlformats.org/officeDocument/2006/relationships/slideLayout" Target="../slideLayouts/slideLayout99.xml"/><Relationship Id="rId21" Type="http://schemas.openxmlformats.org/officeDocument/2006/relationships/slideLayout" Target="../slideLayouts/slideLayout81.xml"/><Relationship Id="rId34" Type="http://schemas.openxmlformats.org/officeDocument/2006/relationships/slideLayout" Target="../slideLayouts/slideLayout94.xml"/><Relationship Id="rId42" Type="http://schemas.openxmlformats.org/officeDocument/2006/relationships/slideLayout" Target="../slideLayouts/slideLayout102.xml"/><Relationship Id="rId47" Type="http://schemas.openxmlformats.org/officeDocument/2006/relationships/slideLayout" Target="../slideLayouts/slideLayout107.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9" Type="http://schemas.openxmlformats.org/officeDocument/2006/relationships/slideLayout" Target="../slideLayouts/slideLayout89.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32" Type="http://schemas.openxmlformats.org/officeDocument/2006/relationships/slideLayout" Target="../slideLayouts/slideLayout92.xml"/><Relationship Id="rId37" Type="http://schemas.openxmlformats.org/officeDocument/2006/relationships/slideLayout" Target="../slideLayouts/slideLayout97.xml"/><Relationship Id="rId40" Type="http://schemas.openxmlformats.org/officeDocument/2006/relationships/slideLayout" Target="../slideLayouts/slideLayout100.xml"/><Relationship Id="rId45" Type="http://schemas.openxmlformats.org/officeDocument/2006/relationships/slideLayout" Target="../slideLayouts/slideLayout105.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36" Type="http://schemas.openxmlformats.org/officeDocument/2006/relationships/slideLayout" Target="../slideLayouts/slideLayout96.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31" Type="http://schemas.openxmlformats.org/officeDocument/2006/relationships/slideLayout" Target="../slideLayouts/slideLayout91.xml"/><Relationship Id="rId44" Type="http://schemas.openxmlformats.org/officeDocument/2006/relationships/slideLayout" Target="../slideLayouts/slideLayout104.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slideLayout" Target="../slideLayouts/slideLayout90.xml"/><Relationship Id="rId35" Type="http://schemas.openxmlformats.org/officeDocument/2006/relationships/slideLayout" Target="../slideLayouts/slideLayout95.xml"/><Relationship Id="rId43" Type="http://schemas.openxmlformats.org/officeDocument/2006/relationships/slideLayout" Target="../slideLayouts/slideLayout103.xml"/><Relationship Id="rId48" Type="http://schemas.openxmlformats.org/officeDocument/2006/relationships/theme" Target="../theme/theme5.xml"/><Relationship Id="rId8" Type="http://schemas.openxmlformats.org/officeDocument/2006/relationships/slideLayout" Target="../slideLayouts/slideLayout68.xml"/><Relationship Id="rId3" Type="http://schemas.openxmlformats.org/officeDocument/2006/relationships/slideLayout" Target="../slideLayouts/slideLayout63.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33" Type="http://schemas.openxmlformats.org/officeDocument/2006/relationships/slideLayout" Target="../slideLayouts/slideLayout93.xml"/><Relationship Id="rId38" Type="http://schemas.openxmlformats.org/officeDocument/2006/relationships/slideLayout" Target="../slideLayouts/slideLayout98.xml"/><Relationship Id="rId46" Type="http://schemas.openxmlformats.org/officeDocument/2006/relationships/slideLayout" Target="../slideLayouts/slideLayout106.xml"/><Relationship Id="rId20" Type="http://schemas.openxmlformats.org/officeDocument/2006/relationships/slideLayout" Target="../slideLayouts/slideLayout80.xml"/><Relationship Id="rId41"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TW"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xmlns="" id="{EA972A62-8269-4149-BA41-869E7C82D144}"/>
              </a:ext>
            </a:extLst>
          </p:cNvPr>
          <p:cNvSpPr txBox="1">
            <a:spLocks/>
          </p:cNvSpPr>
          <p:nvPr userDrawn="1"/>
        </p:nvSpPr>
        <p:spPr>
          <a:xfrm>
            <a:off x="9451885" y="6503959"/>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32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7BC2CBB-FE9F-4344-9924-0335D280BBDB}" type="slidenum">
              <a:rPr lang="zh-TW" altLang="en-US" sz="1800" smtClean="0">
                <a:solidFill>
                  <a:schemeClr val="tx1">
                    <a:lumMod val="75000"/>
                    <a:lumOff val="25000"/>
                  </a:schemeClr>
                </a:solidFill>
                <a:latin typeface="微軟正黑體" panose="020B0604030504040204" pitchFamily="34" charset="-120"/>
                <a:ea typeface="微軟正黑體" panose="020B0604030504040204" pitchFamily="34" charset="-120"/>
              </a:rPr>
              <a:pPr/>
              <a:t>‹#›</a:t>
            </a:fld>
            <a:r>
              <a:rPr lang="zh-TW" altLang="en-US" sz="1800" dirty="0">
                <a:solidFill>
                  <a:schemeClr val="tx1">
                    <a:lumMod val="75000"/>
                    <a:lumOff val="25000"/>
                  </a:schemeClr>
                </a:solidFill>
                <a:latin typeface="微軟正黑體" panose="020B0604030504040204" pitchFamily="34" charset="-120"/>
                <a:ea typeface="微軟正黑體" panose="020B0604030504040204" pitchFamily="34" charset="-120"/>
              </a:rPr>
              <a:t>／</a:t>
            </a:r>
            <a:r>
              <a:rPr lang="en-US" altLang="zh-TW" sz="1800" dirty="0">
                <a:solidFill>
                  <a:schemeClr val="tx1">
                    <a:lumMod val="75000"/>
                    <a:lumOff val="25000"/>
                  </a:schemeClr>
                </a:solidFill>
                <a:latin typeface="微軟正黑體" panose="020B0604030504040204" pitchFamily="34" charset="-120"/>
                <a:ea typeface="微軟正黑體" panose="020B0604030504040204" pitchFamily="34" charset="-120"/>
              </a:rPr>
              <a:t>43</a:t>
            </a:r>
            <a:endParaRPr lang="zh-TW" altLang="en-US" sz="18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566360919"/>
      </p:ext>
    </p:extLst>
  </p:cSld>
  <p:clrMap bg1="lt1" tx1="dk1" bg2="lt2" tx2="dk2" accent1="accent1" accent2="accent2" accent3="accent3" accent4="accent4" accent5="accent5" accent6="accent6" hlink="hlink" folHlink="folHlink"/>
  <p:sldLayoutIdLst>
    <p:sldLayoutId id="2147488140" r:id="rId1"/>
    <p:sldLayoutId id="2147488141" r:id="rId2"/>
    <p:sldLayoutId id="2147488142" r:id="rId3"/>
    <p:sldLayoutId id="2147488143" r:id="rId4"/>
    <p:sldLayoutId id="2147488144" r:id="rId5"/>
    <p:sldLayoutId id="2147488145" r:id="rId6"/>
    <p:sldLayoutId id="2147488146" r:id="rId7"/>
    <p:sldLayoutId id="2147488147" r:id="rId8"/>
    <p:sldLayoutId id="2147488148" r:id="rId9"/>
    <p:sldLayoutId id="2147488149" r:id="rId10"/>
    <p:sldLayoutId id="2147488150" r:id="rId11"/>
    <p:sldLayoutId id="2147488114" r:id="rId12"/>
    <p:sldLayoutId id="2147488125" r:id="rId13"/>
    <p:sldLayoutId id="2147488155" r:id="rId14"/>
    <p:sldLayoutId id="2147488156" r:id="rId1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xmlns="" id="{AA6D38E4-2609-4260-8512-9D6A7C5DD7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xmlns="" id="{B90EC813-A569-4311-8840-ED0A70786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D00DF151-BF37-4AE1-BAEA-E3F1F9FCE6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4CDE16-D12D-44AD-AD2E-A010EEEF3FB9}"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030FB1DA-E9BD-40D6-93F9-BC17ECF908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7" name="投影片編號版面配置區 5">
            <a:extLst>
              <a:ext uri="{FF2B5EF4-FFF2-40B4-BE49-F238E27FC236}">
                <a16:creationId xmlns:a16="http://schemas.microsoft.com/office/drawing/2014/main" xmlns="" id="{41A9D4FB-1C98-4F77-ADE9-5045AFBED0F0}"/>
              </a:ext>
            </a:extLst>
          </p:cNvPr>
          <p:cNvSpPr txBox="1">
            <a:spLocks/>
          </p:cNvSpPr>
          <p:nvPr userDrawn="1"/>
        </p:nvSpPr>
        <p:spPr>
          <a:xfrm>
            <a:off x="9451885" y="6503959"/>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32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7BC2CBB-FE9F-4344-9924-0335D280BBDB}" type="slidenum">
              <a:rPr lang="zh-TW" altLang="en-US" sz="1800" smtClean="0">
                <a:solidFill>
                  <a:schemeClr val="tx1">
                    <a:lumMod val="75000"/>
                    <a:lumOff val="25000"/>
                  </a:schemeClr>
                </a:solidFill>
                <a:latin typeface="微軟正黑體" panose="020B0604030504040204" pitchFamily="34" charset="-120"/>
                <a:ea typeface="微軟正黑體" panose="020B0604030504040204" pitchFamily="34" charset="-120"/>
              </a:rPr>
              <a:pPr/>
              <a:t>‹#›</a:t>
            </a:fld>
            <a:r>
              <a:rPr lang="zh-TW" altLang="en-US" sz="1800" dirty="0">
                <a:solidFill>
                  <a:schemeClr val="tx1">
                    <a:lumMod val="75000"/>
                    <a:lumOff val="25000"/>
                  </a:schemeClr>
                </a:solidFill>
                <a:latin typeface="微軟正黑體" panose="020B0604030504040204" pitchFamily="34" charset="-120"/>
                <a:ea typeface="微軟正黑體" panose="020B0604030504040204" pitchFamily="34" charset="-120"/>
              </a:rPr>
              <a:t>／</a:t>
            </a:r>
            <a:r>
              <a:rPr lang="en-US" altLang="zh-TW" sz="1800" dirty="0">
                <a:solidFill>
                  <a:schemeClr val="tx1">
                    <a:lumMod val="75000"/>
                    <a:lumOff val="25000"/>
                  </a:schemeClr>
                </a:solidFill>
                <a:latin typeface="微軟正黑體" panose="020B0604030504040204" pitchFamily="34" charset="-120"/>
                <a:ea typeface="微軟正黑體" panose="020B0604030504040204" pitchFamily="34" charset="-120"/>
              </a:rPr>
              <a:t>43</a:t>
            </a:r>
          </a:p>
        </p:txBody>
      </p:sp>
    </p:spTree>
    <p:extLst>
      <p:ext uri="{BB962C8B-B14F-4D97-AF65-F5344CB8AC3E}">
        <p14:creationId xmlns:p14="http://schemas.microsoft.com/office/powerpoint/2010/main" val="1015428933"/>
      </p:ext>
    </p:extLst>
  </p:cSld>
  <p:clrMap bg1="lt1" tx1="dk1" bg2="lt2" tx2="dk2" accent1="accent1" accent2="accent2" accent3="accent3" accent4="accent4" accent5="accent5" accent6="accent6" hlink="hlink" folHlink="folHlink"/>
  <p:sldLayoutIdLst>
    <p:sldLayoutId id="2147488158" r:id="rId1"/>
    <p:sldLayoutId id="2147488159" r:id="rId2"/>
    <p:sldLayoutId id="2147488160" r:id="rId3"/>
    <p:sldLayoutId id="2147488161" r:id="rId4"/>
    <p:sldLayoutId id="2147488162" r:id="rId5"/>
    <p:sldLayoutId id="2147488163" r:id="rId6"/>
    <p:sldLayoutId id="2147488164" r:id="rId7"/>
    <p:sldLayoutId id="2147488165" r:id="rId8"/>
    <p:sldLayoutId id="2147488166" r:id="rId9"/>
    <p:sldLayoutId id="2147488167" r:id="rId10"/>
    <p:sldLayoutId id="2147488168" r:id="rId11"/>
    <p:sldLayoutId id="214748816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xmlns="" id="{28E83EC8-92B8-4961-B05A-F4970F3F98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xmlns="" id="{F1D162FE-3148-41DB-B1F7-797DFA492B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2323E6C3-663C-4196-9325-8F35602A4B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191C12-A446-4BB4-8429-36331F03B31A}"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C69E78D9-1FD8-4949-9575-045A121F92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7" name="投影片編號版面配置區 5">
            <a:extLst>
              <a:ext uri="{FF2B5EF4-FFF2-40B4-BE49-F238E27FC236}">
                <a16:creationId xmlns:a16="http://schemas.microsoft.com/office/drawing/2014/main" xmlns="" id="{41A9D4FB-1C98-4F77-ADE9-5045AFBED0F0}"/>
              </a:ext>
            </a:extLst>
          </p:cNvPr>
          <p:cNvSpPr txBox="1">
            <a:spLocks/>
          </p:cNvSpPr>
          <p:nvPr userDrawn="1"/>
        </p:nvSpPr>
        <p:spPr>
          <a:xfrm>
            <a:off x="9451885" y="6503959"/>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32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7BC2CBB-FE9F-4344-9924-0335D280BBDB}" type="slidenum">
              <a:rPr lang="zh-TW" altLang="en-US" sz="1800" smtClean="0">
                <a:solidFill>
                  <a:schemeClr val="tx1">
                    <a:lumMod val="75000"/>
                    <a:lumOff val="25000"/>
                  </a:schemeClr>
                </a:solidFill>
                <a:latin typeface="微軟正黑體" panose="020B0604030504040204" pitchFamily="34" charset="-120"/>
                <a:ea typeface="微軟正黑體" panose="020B0604030504040204" pitchFamily="34" charset="-120"/>
              </a:rPr>
              <a:pPr/>
              <a:t>‹#›</a:t>
            </a:fld>
            <a:r>
              <a:rPr lang="zh-TW" altLang="en-US" sz="1800" dirty="0">
                <a:solidFill>
                  <a:schemeClr val="tx1">
                    <a:lumMod val="75000"/>
                    <a:lumOff val="25000"/>
                  </a:schemeClr>
                </a:solidFill>
                <a:latin typeface="微軟正黑體" panose="020B0604030504040204" pitchFamily="34" charset="-120"/>
                <a:ea typeface="微軟正黑體" panose="020B0604030504040204" pitchFamily="34" charset="-120"/>
              </a:rPr>
              <a:t>／</a:t>
            </a:r>
            <a:r>
              <a:rPr lang="en-US" altLang="zh-TW" sz="1800" dirty="0">
                <a:solidFill>
                  <a:schemeClr val="tx1">
                    <a:lumMod val="75000"/>
                    <a:lumOff val="25000"/>
                  </a:schemeClr>
                </a:solidFill>
                <a:latin typeface="微軟正黑體" panose="020B0604030504040204" pitchFamily="34" charset="-120"/>
                <a:ea typeface="微軟正黑體" panose="020B0604030504040204" pitchFamily="34" charset="-120"/>
              </a:rPr>
              <a:t>43</a:t>
            </a:r>
            <a:endParaRPr lang="zh-TW" altLang="en-US" sz="18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815812433"/>
      </p:ext>
    </p:extLst>
  </p:cSld>
  <p:clrMap bg1="lt1" tx1="dk1" bg2="lt2" tx2="dk2" accent1="accent1" accent2="accent2" accent3="accent3" accent4="accent4" accent5="accent5" accent6="accent6" hlink="hlink" folHlink="folHlink"/>
  <p:sldLayoutIdLst>
    <p:sldLayoutId id="2147488171" r:id="rId1"/>
    <p:sldLayoutId id="2147488172" r:id="rId2"/>
    <p:sldLayoutId id="2147488173" r:id="rId3"/>
    <p:sldLayoutId id="2147488174" r:id="rId4"/>
    <p:sldLayoutId id="2147488175" r:id="rId5"/>
    <p:sldLayoutId id="2147488176" r:id="rId6"/>
    <p:sldLayoutId id="2147488177" r:id="rId7"/>
    <p:sldLayoutId id="2147488178" r:id="rId8"/>
    <p:sldLayoutId id="2147488179" r:id="rId9"/>
    <p:sldLayoutId id="2147488180" r:id="rId10"/>
    <p:sldLayoutId id="2147488181" r:id="rId11"/>
    <p:sldLayoutId id="2147488182" r:id="rId12"/>
    <p:sldLayoutId id="2147488183" r:id="rId13"/>
    <p:sldLayoutId id="2147488184" r:id="rId14"/>
    <p:sldLayoutId id="2147488185" r:id="rId15"/>
    <p:sldLayoutId id="2147488186" r:id="rId16"/>
    <p:sldLayoutId id="2147488187" r:id="rId17"/>
    <p:sldLayoutId id="2147488188" r:id="rId18"/>
    <p:sldLayoutId id="2147488189"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xmlns="" id="{B75AD5A2-9055-4AA1-953F-60948808D1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xmlns="" id="{FDABC836-1547-4D84-9B93-319450E28E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5B6BF3C1-118D-43FF-B90B-67E160DC47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02512A-D52D-435A-86F6-D38939E56D24}"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EEF67CB1-AB43-4EE1-986E-BEDFEF1DC7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xmlns="" id="{AB73B9C2-4384-4358-8F38-7EA6CB84F9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49C59-0E41-4F6E-9D37-D3F90511E4A6}" type="slidenum">
              <a:rPr lang="zh-TW" altLang="en-US" smtClean="0"/>
              <a:t>‹#›</a:t>
            </a:fld>
            <a:endParaRPr lang="zh-TW" altLang="en-US"/>
          </a:p>
        </p:txBody>
      </p:sp>
      <p:sp>
        <p:nvSpPr>
          <p:cNvPr id="7" name="投影片編號版面配置區 5">
            <a:extLst>
              <a:ext uri="{FF2B5EF4-FFF2-40B4-BE49-F238E27FC236}">
                <a16:creationId xmlns:a16="http://schemas.microsoft.com/office/drawing/2014/main" xmlns="" id="{51EF31C7-69B7-4C51-90D2-2202B78E2F60}"/>
              </a:ext>
            </a:extLst>
          </p:cNvPr>
          <p:cNvSpPr txBox="1">
            <a:spLocks/>
          </p:cNvSpPr>
          <p:nvPr userDrawn="1"/>
        </p:nvSpPr>
        <p:spPr>
          <a:xfrm>
            <a:off x="9451885" y="6503959"/>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32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7BC2CBB-FE9F-4344-9924-0335D280BBDB}" type="slidenum">
              <a:rPr lang="zh-TW" altLang="en-US" sz="1800" smtClean="0">
                <a:solidFill>
                  <a:schemeClr val="tx1">
                    <a:lumMod val="75000"/>
                    <a:lumOff val="25000"/>
                  </a:schemeClr>
                </a:solidFill>
                <a:latin typeface="微軟正黑體" panose="020B0604030504040204" pitchFamily="34" charset="-120"/>
                <a:ea typeface="微軟正黑體" panose="020B0604030504040204" pitchFamily="34" charset="-120"/>
              </a:rPr>
              <a:pPr/>
              <a:t>‹#›</a:t>
            </a:fld>
            <a:r>
              <a:rPr lang="zh-TW" altLang="en-US" sz="1800" dirty="0">
                <a:solidFill>
                  <a:schemeClr val="tx1">
                    <a:lumMod val="75000"/>
                    <a:lumOff val="25000"/>
                  </a:schemeClr>
                </a:solidFill>
                <a:latin typeface="微軟正黑體" panose="020B0604030504040204" pitchFamily="34" charset="-120"/>
                <a:ea typeface="微軟正黑體" panose="020B0604030504040204" pitchFamily="34" charset="-120"/>
              </a:rPr>
              <a:t>／</a:t>
            </a:r>
            <a:r>
              <a:rPr lang="en-US" altLang="zh-TW" sz="1800" dirty="0">
                <a:solidFill>
                  <a:schemeClr val="tx1">
                    <a:lumMod val="75000"/>
                    <a:lumOff val="25000"/>
                  </a:schemeClr>
                </a:solidFill>
                <a:latin typeface="微軟正黑體" panose="020B0604030504040204" pitchFamily="34" charset="-120"/>
                <a:ea typeface="微軟正黑體" panose="020B0604030504040204" pitchFamily="34" charset="-120"/>
              </a:rPr>
              <a:t>43</a:t>
            </a:r>
            <a:endParaRPr lang="zh-TW" altLang="en-US" sz="18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77194385"/>
      </p:ext>
    </p:extLst>
  </p:cSld>
  <p:clrMap bg1="lt1" tx1="dk1" bg2="lt2" tx2="dk2" accent1="accent1" accent2="accent2" accent3="accent3" accent4="accent4" accent5="accent5" accent6="accent6" hlink="hlink" folHlink="folHlink"/>
  <p:sldLayoutIdLst>
    <p:sldLayoutId id="2147488191" r:id="rId1"/>
    <p:sldLayoutId id="2147488192" r:id="rId2"/>
    <p:sldLayoutId id="2147488193" r:id="rId3"/>
    <p:sldLayoutId id="2147488194" r:id="rId4"/>
    <p:sldLayoutId id="2147488195" r:id="rId5"/>
    <p:sldLayoutId id="2147488196" r:id="rId6"/>
    <p:sldLayoutId id="2147488197" r:id="rId7"/>
    <p:sldLayoutId id="2147488198" r:id="rId8"/>
    <p:sldLayoutId id="2147488199" r:id="rId9"/>
    <p:sldLayoutId id="2147488200" r:id="rId10"/>
    <p:sldLayoutId id="2147488201" r:id="rId11"/>
    <p:sldLayoutId id="2147488202" r:id="rId12"/>
    <p:sldLayoutId id="2147488203" r:id="rId13"/>
    <p:sldLayoutId id="2147488204"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xmlns="" id="{AA6D38E4-2609-4260-8512-9D6A7C5DD7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xmlns="" id="{B90EC813-A569-4311-8840-ED0A70786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xmlns="" id="{D00DF151-BF37-4AE1-BAEA-E3F1F9FCE6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4CDE16-D12D-44AD-AD2E-A010EEEF3FB9}" type="datetime1">
              <a:rPr lang="zh-TW" altLang="en-US" smtClean="0"/>
              <a:t>2018/10/25</a:t>
            </a:fld>
            <a:endParaRPr lang="zh-TW" altLang="en-US"/>
          </a:p>
        </p:txBody>
      </p:sp>
      <p:sp>
        <p:nvSpPr>
          <p:cNvPr id="5" name="頁尾版面配置區 4">
            <a:extLst>
              <a:ext uri="{FF2B5EF4-FFF2-40B4-BE49-F238E27FC236}">
                <a16:creationId xmlns:a16="http://schemas.microsoft.com/office/drawing/2014/main" xmlns="" id="{030FB1DA-E9BD-40D6-93F9-BC17ECF908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7" name="投影片編號版面配置區 5">
            <a:extLst>
              <a:ext uri="{FF2B5EF4-FFF2-40B4-BE49-F238E27FC236}">
                <a16:creationId xmlns:a16="http://schemas.microsoft.com/office/drawing/2014/main" xmlns="" id="{41A9D4FB-1C98-4F77-ADE9-5045AFBED0F0}"/>
              </a:ext>
            </a:extLst>
          </p:cNvPr>
          <p:cNvSpPr txBox="1">
            <a:spLocks/>
          </p:cNvSpPr>
          <p:nvPr userDrawn="1"/>
        </p:nvSpPr>
        <p:spPr>
          <a:xfrm>
            <a:off x="9451885" y="6503959"/>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32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7BC2CBB-FE9F-4344-9924-0335D280BBDB}" type="slidenum">
              <a:rPr lang="zh-TW" altLang="en-US" sz="1800" smtClean="0">
                <a:solidFill>
                  <a:schemeClr val="tx1">
                    <a:lumMod val="75000"/>
                    <a:lumOff val="25000"/>
                  </a:schemeClr>
                </a:solidFill>
                <a:latin typeface="微軟正黑體" panose="020B0604030504040204" pitchFamily="34" charset="-120"/>
                <a:ea typeface="微軟正黑體" panose="020B0604030504040204" pitchFamily="34" charset="-120"/>
              </a:rPr>
              <a:pPr/>
              <a:t>‹#›</a:t>
            </a:fld>
            <a:r>
              <a:rPr lang="zh-TW" altLang="en-US" sz="1800" dirty="0">
                <a:solidFill>
                  <a:schemeClr val="tx1">
                    <a:lumMod val="75000"/>
                    <a:lumOff val="25000"/>
                  </a:schemeClr>
                </a:solidFill>
                <a:latin typeface="微軟正黑體" panose="020B0604030504040204" pitchFamily="34" charset="-120"/>
                <a:ea typeface="微軟正黑體" panose="020B0604030504040204" pitchFamily="34" charset="-120"/>
              </a:rPr>
              <a:t>／</a:t>
            </a:r>
            <a:r>
              <a:rPr lang="en-US" altLang="zh-TW" sz="1800" dirty="0">
                <a:solidFill>
                  <a:schemeClr val="tx1">
                    <a:lumMod val="75000"/>
                    <a:lumOff val="25000"/>
                  </a:schemeClr>
                </a:solidFill>
                <a:latin typeface="微軟正黑體" panose="020B0604030504040204" pitchFamily="34" charset="-120"/>
                <a:ea typeface="微軟正黑體" panose="020B0604030504040204" pitchFamily="34" charset="-120"/>
              </a:rPr>
              <a:t>43</a:t>
            </a:r>
            <a:endParaRPr lang="zh-TW" altLang="en-US" sz="18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604178294"/>
      </p:ext>
    </p:extLst>
  </p:cSld>
  <p:clrMap bg1="lt1" tx1="dk1" bg2="lt2" tx2="dk2" accent1="accent1" accent2="accent2" accent3="accent3" accent4="accent4" accent5="accent5" accent6="accent6" hlink="hlink" folHlink="folHlink"/>
  <p:sldLayoutIdLst>
    <p:sldLayoutId id="2147488206" r:id="rId1"/>
    <p:sldLayoutId id="2147488207" r:id="rId2"/>
    <p:sldLayoutId id="2147488208" r:id="rId3"/>
    <p:sldLayoutId id="2147488209" r:id="rId4"/>
    <p:sldLayoutId id="2147488210" r:id="rId5"/>
    <p:sldLayoutId id="2147488211" r:id="rId6"/>
    <p:sldLayoutId id="2147488212" r:id="rId7"/>
    <p:sldLayoutId id="2147488213" r:id="rId8"/>
    <p:sldLayoutId id="2147488214" r:id="rId9"/>
    <p:sldLayoutId id="2147488215" r:id="rId10"/>
    <p:sldLayoutId id="2147488217" r:id="rId11"/>
    <p:sldLayoutId id="2147488218" r:id="rId12"/>
    <p:sldLayoutId id="2147488219" r:id="rId13"/>
    <p:sldLayoutId id="2147488220" r:id="rId14"/>
    <p:sldLayoutId id="2147488221" r:id="rId15"/>
    <p:sldLayoutId id="2147488222" r:id="rId16"/>
    <p:sldLayoutId id="2147488223" r:id="rId17"/>
    <p:sldLayoutId id="2147488224" r:id="rId18"/>
    <p:sldLayoutId id="2147488225" r:id="rId19"/>
    <p:sldLayoutId id="2147488226" r:id="rId20"/>
    <p:sldLayoutId id="2147488227" r:id="rId21"/>
    <p:sldLayoutId id="2147488228" r:id="rId22"/>
    <p:sldLayoutId id="2147488229" r:id="rId23"/>
    <p:sldLayoutId id="2147488230" r:id="rId24"/>
    <p:sldLayoutId id="2147488231" r:id="rId25"/>
    <p:sldLayoutId id="2147488232" r:id="rId26"/>
    <p:sldLayoutId id="2147488233" r:id="rId27"/>
    <p:sldLayoutId id="2147488234" r:id="rId28"/>
    <p:sldLayoutId id="2147488235" r:id="rId29"/>
    <p:sldLayoutId id="2147488236" r:id="rId30"/>
    <p:sldLayoutId id="2147488237" r:id="rId31"/>
    <p:sldLayoutId id="2147488238" r:id="rId32"/>
    <p:sldLayoutId id="2147488239" r:id="rId33"/>
    <p:sldLayoutId id="2147488240" r:id="rId34"/>
    <p:sldLayoutId id="2147488241" r:id="rId35"/>
    <p:sldLayoutId id="2147488242" r:id="rId36"/>
    <p:sldLayoutId id="2147488243" r:id="rId37"/>
    <p:sldLayoutId id="2147488244" r:id="rId38"/>
    <p:sldLayoutId id="2147488245" r:id="rId39"/>
    <p:sldLayoutId id="2147488246" r:id="rId40"/>
    <p:sldLayoutId id="2147488247" r:id="rId41"/>
    <p:sldLayoutId id="2147488248" r:id="rId42"/>
    <p:sldLayoutId id="2147488249" r:id="rId43"/>
    <p:sldLayoutId id="2147488250" r:id="rId44"/>
    <p:sldLayoutId id="2147488251" r:id="rId45"/>
    <p:sldLayoutId id="2147488252" r:id="rId46"/>
    <p:sldLayoutId id="2147488254" r:id="rId4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8.jpeg"/><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jpe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44.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29.gif"/></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4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0EF716DD-3579-497D-91D8-291F1115079E}"/>
              </a:ext>
            </a:extLst>
          </p:cNvPr>
          <p:cNvSpPr/>
          <p:nvPr/>
        </p:nvSpPr>
        <p:spPr>
          <a:xfrm>
            <a:off x="1741484" y="2206222"/>
            <a:ext cx="327843" cy="121606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endParaRPr kumimoji="0" lang="zh-TW" altLang="en-US" sz="1488">
              <a:solidFill>
                <a:prstClr val="white"/>
              </a:solidFill>
              <a:latin typeface="Calibri" panose="020F0502020204030204"/>
              <a:ea typeface="新細明體" panose="02020500000000000000" pitchFamily="18" charset="-120"/>
            </a:endParaRPr>
          </a:p>
        </p:txBody>
      </p:sp>
      <p:sp>
        <p:nvSpPr>
          <p:cNvPr id="4" name="矩形 3">
            <a:extLst>
              <a:ext uri="{FF2B5EF4-FFF2-40B4-BE49-F238E27FC236}">
                <a16:creationId xmlns:a16="http://schemas.microsoft.com/office/drawing/2014/main" xmlns="" id="{9B473DE6-1781-4BA2-B919-3D8FD52D309D}"/>
              </a:ext>
            </a:extLst>
          </p:cNvPr>
          <p:cNvSpPr/>
          <p:nvPr/>
        </p:nvSpPr>
        <p:spPr>
          <a:xfrm>
            <a:off x="1457129" y="1786289"/>
            <a:ext cx="365758" cy="15388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endParaRPr kumimoji="0" lang="zh-TW" altLang="en-US" sz="1488">
              <a:solidFill>
                <a:prstClr val="white"/>
              </a:solidFill>
              <a:latin typeface="Calibri" panose="020F0502020204030204"/>
              <a:ea typeface="新細明體" panose="02020500000000000000" pitchFamily="18" charset="-120"/>
            </a:endParaRPr>
          </a:p>
        </p:txBody>
      </p:sp>
      <p:sp>
        <p:nvSpPr>
          <p:cNvPr id="2" name="標題 1">
            <a:extLst>
              <a:ext uri="{FF2B5EF4-FFF2-40B4-BE49-F238E27FC236}">
                <a16:creationId xmlns:a16="http://schemas.microsoft.com/office/drawing/2014/main" xmlns="" id="{A4B4D647-7608-4354-BAD6-C6F3D9224F27}"/>
              </a:ext>
            </a:extLst>
          </p:cNvPr>
          <p:cNvSpPr>
            <a:spLocks noGrp="1"/>
          </p:cNvSpPr>
          <p:nvPr>
            <p:ph type="ctrTitle"/>
          </p:nvPr>
        </p:nvSpPr>
        <p:spPr>
          <a:xfrm>
            <a:off x="1999091" y="1399597"/>
            <a:ext cx="9258402" cy="1974122"/>
          </a:xfrm>
        </p:spPr>
        <p:txBody>
          <a:bodyPr>
            <a:normAutofit/>
          </a:bodyPr>
          <a:lstStyle/>
          <a:p>
            <a:r>
              <a:rPr lang="zh-TW" altLang="en-US" sz="5400" b="1" dirty="0">
                <a:solidFill>
                  <a:prstClr val="black">
                    <a:lumMod val="65000"/>
                    <a:lumOff val="35000"/>
                  </a:prst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公司轉型推動現況</a:t>
            </a:r>
          </a:p>
        </p:txBody>
      </p:sp>
      <p:cxnSp>
        <p:nvCxnSpPr>
          <p:cNvPr id="7" name="直線接點 6">
            <a:extLst>
              <a:ext uri="{FF2B5EF4-FFF2-40B4-BE49-F238E27FC236}">
                <a16:creationId xmlns:a16="http://schemas.microsoft.com/office/drawing/2014/main" xmlns="" id="{BAD3C02B-EA3D-4121-8B32-F8FB01915B6D}"/>
              </a:ext>
            </a:extLst>
          </p:cNvPr>
          <p:cNvCxnSpPr>
            <a:cxnSpLocks/>
          </p:cNvCxnSpPr>
          <p:nvPr/>
        </p:nvCxnSpPr>
        <p:spPr>
          <a:xfrm>
            <a:off x="1600978" y="3422291"/>
            <a:ext cx="9332780" cy="13423"/>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9" name="文字方塊 9">
            <a:extLst>
              <a:ext uri="{FF2B5EF4-FFF2-40B4-BE49-F238E27FC236}">
                <a16:creationId xmlns:a16="http://schemas.microsoft.com/office/drawing/2014/main" xmlns="" id="{E9E9ED6D-3F06-476A-9424-C2E3D62A6C6E}"/>
              </a:ext>
            </a:extLst>
          </p:cNvPr>
          <p:cNvSpPr txBox="1"/>
          <p:nvPr/>
        </p:nvSpPr>
        <p:spPr>
          <a:xfrm>
            <a:off x="2885" y="6596390"/>
            <a:ext cx="1454244" cy="261610"/>
          </a:xfrm>
          <a:prstGeom prst="rect">
            <a:avLst/>
          </a:prstGeom>
          <a:solidFill>
            <a:schemeClr val="tx2">
              <a:lumMod val="60000"/>
              <a:lumOff val="40000"/>
            </a:schemeClr>
          </a:solidFill>
        </p:spPr>
        <p:txBody>
          <a:bodyPr wrap="non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本簡報圖片取自網路</a:t>
            </a:r>
          </a:p>
        </p:txBody>
      </p:sp>
      <p:sp>
        <p:nvSpPr>
          <p:cNvPr id="3" name="矩形 2">
            <a:extLst>
              <a:ext uri="{FF2B5EF4-FFF2-40B4-BE49-F238E27FC236}">
                <a16:creationId xmlns:a16="http://schemas.microsoft.com/office/drawing/2014/main" xmlns="" id="{6DF8C3CD-A6E7-4582-9F8C-BE92E8C01EF9}"/>
              </a:ext>
            </a:extLst>
          </p:cNvPr>
          <p:cNvSpPr/>
          <p:nvPr/>
        </p:nvSpPr>
        <p:spPr>
          <a:xfrm>
            <a:off x="10931976" y="6413174"/>
            <a:ext cx="1224136" cy="4002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文本框 4">
            <a:extLst>
              <a:ext uri="{FF2B5EF4-FFF2-40B4-BE49-F238E27FC236}">
                <a16:creationId xmlns:a16="http://schemas.microsoft.com/office/drawing/2014/main" xmlns="" id="{34C77DBC-BCAC-4DA7-85B1-738202B095CE}"/>
              </a:ext>
            </a:extLst>
          </p:cNvPr>
          <p:cNvSpPr txBox="1"/>
          <p:nvPr/>
        </p:nvSpPr>
        <p:spPr>
          <a:xfrm>
            <a:off x="4707930" y="4077072"/>
            <a:ext cx="3840724" cy="1215713"/>
          </a:xfrm>
          <a:prstGeom prst="rect">
            <a:avLst/>
          </a:prstGeom>
          <a:noFill/>
        </p:spPr>
        <p:txBody>
          <a:bodyPr wrap="square" lIns="91436" tIns="45718" rIns="91436" bIns="45718" rtlCol="0">
            <a:spAutoFit/>
          </a:bodyPr>
          <a:lstStyle/>
          <a:p>
            <a:pPr algn="ctr" eaLnBrk="1" fontAlgn="auto" hangingPunct="1">
              <a:spcBef>
                <a:spcPts val="600"/>
              </a:spcBef>
              <a:spcAft>
                <a:spcPts val="0"/>
              </a:spcAft>
            </a:pPr>
            <a:r>
              <a:rPr lang="zh-TW" altLang="en-US" sz="3600" b="1" dirty="0">
                <a:solidFill>
                  <a:srgbClr val="E7E6E6">
                    <a:lumMod val="25000"/>
                  </a:srgbClr>
                </a:solidFill>
                <a:latin typeface="微软雅黑"/>
                <a:ea typeface="微软雅黑"/>
                <a:cs typeface="Arial"/>
              </a:rPr>
              <a:t>李鴻洲</a:t>
            </a:r>
            <a:endParaRPr lang="en-US" altLang="zh-TW" sz="3600" b="1" dirty="0">
              <a:solidFill>
                <a:srgbClr val="E7E6E6">
                  <a:lumMod val="25000"/>
                </a:srgbClr>
              </a:solidFill>
              <a:latin typeface="微软雅黑"/>
              <a:ea typeface="微软雅黑"/>
              <a:cs typeface="Arial"/>
            </a:endParaRPr>
          </a:p>
          <a:p>
            <a:pPr algn="ctr" eaLnBrk="1" fontAlgn="auto" hangingPunct="1">
              <a:spcBef>
                <a:spcPts val="600"/>
              </a:spcBef>
              <a:spcAft>
                <a:spcPts val="0"/>
              </a:spcAft>
            </a:pPr>
            <a:r>
              <a:rPr lang="en-US" altLang="zh-TW" sz="3200" b="1" dirty="0" smtClean="0">
                <a:solidFill>
                  <a:srgbClr val="E7E6E6">
                    <a:lumMod val="25000"/>
                  </a:srgbClr>
                </a:solidFill>
                <a:latin typeface="Eras Bold ITC" panose="020B0907030504020204" pitchFamily="34" charset="0"/>
                <a:ea typeface="微软雅黑"/>
                <a:cs typeface="Arial"/>
              </a:rPr>
              <a:t>107.10.29</a:t>
            </a:r>
            <a:endParaRPr lang="zh-CN" altLang="en-US" sz="3200" b="1" dirty="0">
              <a:solidFill>
                <a:srgbClr val="E7E6E6">
                  <a:lumMod val="25000"/>
                </a:srgbClr>
              </a:solidFill>
              <a:latin typeface="Eras Bold ITC" panose="020B0907030504020204" pitchFamily="34" charset="0"/>
              <a:ea typeface="微软雅黑"/>
              <a:cs typeface="Arial"/>
            </a:endParaRPr>
          </a:p>
        </p:txBody>
      </p:sp>
      <p:sp>
        <p:nvSpPr>
          <p:cNvPr id="6" name="文字方塊 5"/>
          <p:cNvSpPr txBox="1"/>
          <p:nvPr/>
        </p:nvSpPr>
        <p:spPr>
          <a:xfrm>
            <a:off x="-5913" y="108935"/>
            <a:ext cx="2807179" cy="338554"/>
          </a:xfrm>
          <a:prstGeom prst="rect">
            <a:avLst/>
          </a:prstGeom>
          <a:noFill/>
        </p:spPr>
        <p:txBody>
          <a:bodyPr wrap="none" rtlCol="0">
            <a:spAutoFit/>
          </a:bodyPr>
          <a:lstStyle/>
          <a:p>
            <a:r>
              <a:rPr lang="en-US" altLang="zh-TW" sz="1600" b="1" dirty="0" smtClean="0">
                <a:solidFill>
                  <a:schemeClr val="bg2">
                    <a:lumMod val="75000"/>
                  </a:schemeClr>
                </a:solidFill>
                <a:latin typeface="微軟正黑體" panose="020B0604030504040204" pitchFamily="34" charset="-120"/>
                <a:ea typeface="微軟正黑體" panose="020B0604030504040204" pitchFamily="34" charset="-120"/>
              </a:rPr>
              <a:t>107</a:t>
            </a:r>
            <a:r>
              <a:rPr lang="zh-TW" altLang="en-US" sz="1600" b="1" dirty="0" smtClean="0">
                <a:solidFill>
                  <a:schemeClr val="bg2">
                    <a:lumMod val="75000"/>
                  </a:schemeClr>
                </a:solidFill>
                <a:latin typeface="微軟正黑體" panose="020B0604030504040204" pitchFamily="34" charset="-120"/>
                <a:ea typeface="微軟正黑體" panose="020B0604030504040204" pitchFamily="34" charset="-120"/>
              </a:rPr>
              <a:t>年度勞工教育訓練研習會</a:t>
            </a:r>
            <a:endParaRPr lang="en-US" altLang="zh-TW" sz="1600" b="1" dirty="0" smtClean="0">
              <a:solidFill>
                <a:schemeClr val="bg2">
                  <a:lumMod val="7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9244648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TextBox 74">
            <a:extLst>
              <a:ext uri="{FF2B5EF4-FFF2-40B4-BE49-F238E27FC236}">
                <a16:creationId xmlns:a16="http://schemas.microsoft.com/office/drawing/2014/main" xmlns="" id="{61392B35-2B1C-4106-B6F4-D861F586366C}"/>
              </a:ext>
            </a:extLst>
          </p:cNvPr>
          <p:cNvSpPr txBox="1"/>
          <p:nvPr/>
        </p:nvSpPr>
        <p:spPr>
          <a:xfrm>
            <a:off x="2399763" y="634202"/>
            <a:ext cx="3520591" cy="846985"/>
          </a:xfrm>
          <a:prstGeom prst="rect">
            <a:avLst/>
          </a:prstGeom>
          <a:noFill/>
        </p:spPr>
        <p:txBody>
          <a:bodyPr wrap="square" lIns="107275" tIns="53637" rIns="107275" bIns="53637" rtlCol="0">
            <a:spAutoFit/>
          </a:bodyPr>
          <a:lstStyle/>
          <a:p>
            <a:pPr algn="ctr" defTabSz="1072743"/>
            <a:r>
              <a:rPr lang="zh-TW" altLang="en-US" sz="4800" b="1" dirty="0">
                <a:solidFill>
                  <a:prstClr val="black">
                    <a:lumMod val="65000"/>
                    <a:lumOff val="35000"/>
                  </a:prst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報告大綱</a:t>
            </a:r>
            <a:endParaRPr lang="zh-CN" altLang="en-US" sz="4800" b="1" dirty="0">
              <a:solidFill>
                <a:prstClr val="black">
                  <a:lumMod val="65000"/>
                  <a:lumOff val="35000"/>
                </a:prst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49" name="矩形 48">
            <a:extLst>
              <a:ext uri="{FF2B5EF4-FFF2-40B4-BE49-F238E27FC236}">
                <a16:creationId xmlns:a16="http://schemas.microsoft.com/office/drawing/2014/main" xmlns="" id="{923703F5-AF2C-4CD3-96E5-21775A5DA9FF}"/>
              </a:ext>
            </a:extLst>
          </p:cNvPr>
          <p:cNvSpPr/>
          <p:nvPr/>
        </p:nvSpPr>
        <p:spPr>
          <a:xfrm>
            <a:off x="1642023" y="202197"/>
            <a:ext cx="442366" cy="18611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50" name="直線接點 49">
            <a:extLst>
              <a:ext uri="{FF2B5EF4-FFF2-40B4-BE49-F238E27FC236}">
                <a16:creationId xmlns:a16="http://schemas.microsoft.com/office/drawing/2014/main" xmlns="" id="{003B8ACD-216D-49CA-B5FF-779E088DC650}"/>
              </a:ext>
            </a:extLst>
          </p:cNvPr>
          <p:cNvCxnSpPr>
            <a:cxnSpLocks/>
          </p:cNvCxnSpPr>
          <p:nvPr/>
        </p:nvCxnSpPr>
        <p:spPr>
          <a:xfrm flipV="1">
            <a:off x="2226675" y="1675863"/>
            <a:ext cx="10434679" cy="1"/>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51" name="矩形 50">
            <a:extLst>
              <a:ext uri="{FF2B5EF4-FFF2-40B4-BE49-F238E27FC236}">
                <a16:creationId xmlns:a16="http://schemas.microsoft.com/office/drawing/2014/main" xmlns="" id="{D22AC842-A933-41F6-9E7C-16F64F603816}"/>
              </a:ext>
            </a:extLst>
          </p:cNvPr>
          <p:cNvSpPr/>
          <p:nvPr/>
        </p:nvSpPr>
        <p:spPr>
          <a:xfrm>
            <a:off x="2036345" y="858180"/>
            <a:ext cx="396509" cy="147077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2" name="內容版面配置區 3">
            <a:extLst>
              <a:ext uri="{FF2B5EF4-FFF2-40B4-BE49-F238E27FC236}">
                <a16:creationId xmlns:a16="http://schemas.microsoft.com/office/drawing/2014/main" xmlns="" id="{19773295-92A0-4492-96AB-8C8C594B7DE7}"/>
              </a:ext>
            </a:extLst>
          </p:cNvPr>
          <p:cNvSpPr txBox="1">
            <a:spLocks/>
          </p:cNvSpPr>
          <p:nvPr/>
        </p:nvSpPr>
        <p:spPr>
          <a:xfrm>
            <a:off x="4132480" y="2063365"/>
            <a:ext cx="5070562" cy="41807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93763" indent="-893763" fontAlgn="auto">
              <a:lnSpc>
                <a:spcPct val="100000"/>
              </a:lnSpc>
              <a:spcBef>
                <a:spcPts val="1200"/>
              </a:spcBef>
              <a:spcAft>
                <a:spcPts val="0"/>
              </a:spcAft>
              <a:buNone/>
              <a:defRPr/>
            </a:pPr>
            <a:r>
              <a:rPr kumimoji="0" lang="zh-TW" altLang="en-US" sz="4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一、轉型挑戰</a:t>
            </a:r>
            <a:endParaRPr kumimoji="0" lang="en-US" altLang="zh-TW" sz="4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893763" indent="-893763" fontAlgn="auto">
              <a:lnSpc>
                <a:spcPct val="100000"/>
              </a:lnSpc>
              <a:spcBef>
                <a:spcPts val="1200"/>
              </a:spcBef>
              <a:spcAft>
                <a:spcPts val="0"/>
              </a:spcAft>
              <a:buNone/>
              <a:defRPr/>
            </a:pPr>
            <a:r>
              <a:rPr kumimoji="0" lang="zh-TW" altLang="en-US" sz="4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二、他山之石</a:t>
            </a:r>
            <a:endParaRPr kumimoji="0" lang="en-US" altLang="zh-TW" sz="4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893763" indent="-893763">
              <a:lnSpc>
                <a:spcPct val="100000"/>
              </a:lnSpc>
              <a:spcBef>
                <a:spcPts val="1200"/>
              </a:spcBef>
              <a:buNone/>
              <a:defRPr/>
            </a:pPr>
            <a:r>
              <a:rPr lang="zh-TW" altLang="en-US" sz="4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三、轉型規劃</a:t>
            </a:r>
            <a:endParaRPr kumimoji="0" lang="en-US" altLang="zh-TW" sz="4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452438" indent="-452438" fontAlgn="auto">
              <a:lnSpc>
                <a:spcPct val="100000"/>
              </a:lnSpc>
              <a:spcBef>
                <a:spcPts val="1200"/>
              </a:spcBef>
              <a:spcAft>
                <a:spcPts val="0"/>
              </a:spcAft>
              <a:buNone/>
              <a:defRPr/>
            </a:pPr>
            <a:r>
              <a:rPr lang="zh-TW" altLang="en-US" sz="4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四</a:t>
            </a:r>
            <a:r>
              <a:rPr kumimoji="0" lang="zh-TW" altLang="en-US" sz="4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、推動現況</a:t>
            </a:r>
            <a:endParaRPr kumimoji="0" lang="en-US" altLang="zh-TW" sz="4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452438" indent="-452438" fontAlgn="auto">
              <a:lnSpc>
                <a:spcPct val="100000"/>
              </a:lnSpc>
              <a:spcBef>
                <a:spcPts val="1200"/>
              </a:spcBef>
              <a:spcAft>
                <a:spcPts val="0"/>
              </a:spcAft>
              <a:buNone/>
              <a:defRPr/>
            </a:pPr>
            <a:r>
              <a:rPr kumimoji="0" lang="zh-TW" altLang="en-US" sz="4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五、結        語</a:t>
            </a:r>
            <a:endParaRPr kumimoji="0" lang="en-US" altLang="zh-TW" sz="4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44958239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xmlns="" id="{0DC3F4F9-1006-49E0-BCEB-D2AE74EAE31B}"/>
              </a:ext>
            </a:extLst>
          </p:cNvPr>
          <p:cNvSpPr/>
          <p:nvPr/>
        </p:nvSpPr>
        <p:spPr>
          <a:xfrm>
            <a:off x="3866726" y="2581299"/>
            <a:ext cx="4942833" cy="999878"/>
          </a:xfrm>
          <a:prstGeom prst="rect">
            <a:avLst/>
          </a:prstGeom>
          <a:solidFill>
            <a:srgbClr val="29798E"/>
          </a:soli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36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20" name="矩形 19">
            <a:extLst>
              <a:ext uri="{FF2B5EF4-FFF2-40B4-BE49-F238E27FC236}">
                <a16:creationId xmlns:a16="http://schemas.microsoft.com/office/drawing/2014/main" xmlns="" id="{C3A2B314-511B-4BC0-9966-F5038E74A3A5}"/>
              </a:ext>
            </a:extLst>
          </p:cNvPr>
          <p:cNvSpPr/>
          <p:nvPr/>
        </p:nvSpPr>
        <p:spPr>
          <a:xfrm>
            <a:off x="3143672" y="2132856"/>
            <a:ext cx="1283325" cy="837072"/>
          </a:xfrm>
          <a:prstGeom prst="rect">
            <a:avLst/>
          </a:prstGeom>
          <a:solidFill>
            <a:srgbClr val="E46C0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TW" altLang="en-US"/>
          </a:p>
        </p:txBody>
      </p:sp>
      <p:sp>
        <p:nvSpPr>
          <p:cNvPr id="18" name="矩形 17">
            <a:extLst>
              <a:ext uri="{FF2B5EF4-FFF2-40B4-BE49-F238E27FC236}">
                <a16:creationId xmlns:a16="http://schemas.microsoft.com/office/drawing/2014/main" xmlns="" id="{F9DE01DE-118B-47AA-B82C-86788165F8F7}"/>
              </a:ext>
            </a:extLst>
          </p:cNvPr>
          <p:cNvSpPr/>
          <p:nvPr/>
        </p:nvSpPr>
        <p:spPr>
          <a:xfrm>
            <a:off x="3468943" y="2213724"/>
            <a:ext cx="697627" cy="707886"/>
          </a:xfrm>
          <a:prstGeom prst="rect">
            <a:avLst/>
          </a:prstGeom>
          <a:noFill/>
        </p:spPr>
        <p:txBody>
          <a:bodyPr wrap="none" lIns="91440" tIns="45720" rIns="91440" bIns="45720">
            <a:spAutoFit/>
          </a:bodyPr>
          <a:lstStyle/>
          <a:p>
            <a:pPr algn="ctr" eaLnBrk="1" fontAlgn="auto" hangingPunct="1">
              <a:spcBef>
                <a:spcPts val="0"/>
              </a:spcBef>
              <a:spcAft>
                <a:spcPts val="0"/>
              </a:spcAft>
            </a:pPr>
            <a:r>
              <a:rPr kumimoji="0" lang="zh-TW" altLang="en-US" sz="4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a:t>
            </a:r>
          </a:p>
        </p:txBody>
      </p:sp>
      <p:sp>
        <p:nvSpPr>
          <p:cNvPr id="21" name="矩形 20">
            <a:extLst>
              <a:ext uri="{FF2B5EF4-FFF2-40B4-BE49-F238E27FC236}">
                <a16:creationId xmlns:a16="http://schemas.microsoft.com/office/drawing/2014/main" xmlns="" id="{3F5F95DD-5408-47BB-B10A-AD2C4FB4AE1C}"/>
              </a:ext>
            </a:extLst>
          </p:cNvPr>
          <p:cNvSpPr/>
          <p:nvPr/>
        </p:nvSpPr>
        <p:spPr>
          <a:xfrm>
            <a:off x="4903890" y="2696517"/>
            <a:ext cx="2441695" cy="769441"/>
          </a:xfrm>
          <a:prstGeom prst="rect">
            <a:avLst/>
          </a:prstGeom>
          <a:noFill/>
        </p:spPr>
        <p:txBody>
          <a:bodyPr wrap="none" lIns="91440" tIns="45720" rIns="91440" bIns="45720">
            <a:spAutoFit/>
          </a:bodyPr>
          <a:lstStyle/>
          <a:p>
            <a:pPr algn="ctr" eaLnBrk="1" fontAlgn="auto" hangingPunct="1">
              <a:spcBef>
                <a:spcPts val="0"/>
              </a:spcBef>
              <a:spcAft>
                <a:spcPts val="0"/>
              </a:spcAft>
            </a:pPr>
            <a:r>
              <a:rPr kumimoji="0" lang="zh-TW" altLang="en-US" sz="44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轉型挑戰</a:t>
            </a:r>
          </a:p>
        </p:txBody>
      </p:sp>
    </p:spTree>
    <p:extLst>
      <p:ext uri="{BB962C8B-B14F-4D97-AF65-F5344CB8AC3E}">
        <p14:creationId xmlns:p14="http://schemas.microsoft.com/office/powerpoint/2010/main" val="24670335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a:extLst>
              <a:ext uri="{FF2B5EF4-FFF2-40B4-BE49-F238E27FC236}">
                <a16:creationId xmlns:a16="http://schemas.microsoft.com/office/drawing/2014/main" xmlns="" id="{3B85DB01-233D-41F9-9BF0-EB462415BA0F}"/>
              </a:ext>
            </a:extLst>
          </p:cNvPr>
          <p:cNvSpPr/>
          <p:nvPr/>
        </p:nvSpPr>
        <p:spPr>
          <a:xfrm>
            <a:off x="-18889" y="0"/>
            <a:ext cx="12210889" cy="3437299"/>
          </a:xfrm>
          <a:prstGeom prst="rect">
            <a:avLst/>
          </a:prstGeom>
          <a:solidFill>
            <a:srgbClr val="FFCA21"/>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endParaRPr kumimoji="0" lang="zh-TW" altLang="en-US" sz="1800" kern="0" dirty="0">
              <a:solidFill>
                <a:prstClr val="white"/>
              </a:solidFill>
              <a:latin typeface="Calibri" panose="020F0502020204030204"/>
            </a:endParaRPr>
          </a:p>
        </p:txBody>
      </p:sp>
      <p:sp>
        <p:nvSpPr>
          <p:cNvPr id="16" name="矩形 15">
            <a:extLst>
              <a:ext uri="{FF2B5EF4-FFF2-40B4-BE49-F238E27FC236}">
                <a16:creationId xmlns:a16="http://schemas.microsoft.com/office/drawing/2014/main" xmlns="" id="{28C2CC41-B6F3-42BB-93B8-4CE4D9036AE2}"/>
              </a:ext>
            </a:extLst>
          </p:cNvPr>
          <p:cNvSpPr/>
          <p:nvPr/>
        </p:nvSpPr>
        <p:spPr>
          <a:xfrm>
            <a:off x="-9445" y="3437299"/>
            <a:ext cx="12210889" cy="3420701"/>
          </a:xfrm>
          <a:prstGeom prst="rect">
            <a:avLst/>
          </a:prstGeom>
          <a:solidFill>
            <a:srgbClr val="7AB850">
              <a:alpha val="84706"/>
            </a:srgbClr>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endParaRPr kumimoji="0" lang="zh-TW" altLang="en-US" sz="1800" kern="0" dirty="0">
              <a:solidFill>
                <a:prstClr val="white"/>
              </a:solidFill>
              <a:latin typeface="Calibri" panose="020F0502020204030204"/>
            </a:endParaRPr>
          </a:p>
        </p:txBody>
      </p:sp>
      <p:sp>
        <p:nvSpPr>
          <p:cNvPr id="17" name="Freeform 225">
            <a:extLst>
              <a:ext uri="{FF2B5EF4-FFF2-40B4-BE49-F238E27FC236}">
                <a16:creationId xmlns:a16="http://schemas.microsoft.com/office/drawing/2014/main" xmlns="" id="{826FA2BC-9DE7-481A-9030-D30FEC1E35A3}"/>
              </a:ext>
            </a:extLst>
          </p:cNvPr>
          <p:cNvSpPr>
            <a:spLocks/>
          </p:cNvSpPr>
          <p:nvPr/>
        </p:nvSpPr>
        <p:spPr bwMode="auto">
          <a:xfrm>
            <a:off x="-12000" y="4096461"/>
            <a:ext cx="12204000" cy="577234"/>
          </a:xfrm>
          <a:custGeom>
            <a:avLst/>
            <a:gdLst>
              <a:gd name="T0" fmla="*/ 0 w 2301"/>
              <a:gd name="T1" fmla="*/ 0 h 28"/>
              <a:gd name="T2" fmla="*/ 2301 w 2301"/>
              <a:gd name="T3" fmla="*/ 0 h 28"/>
              <a:gd name="T4" fmla="*/ 2301 w 2301"/>
              <a:gd name="T5" fmla="*/ 28 h 28"/>
              <a:gd name="T6" fmla="*/ 0 w 2301"/>
              <a:gd name="T7" fmla="*/ 28 h 28"/>
              <a:gd name="T8" fmla="*/ 0 w 2301"/>
              <a:gd name="T9" fmla="*/ 0 h 28"/>
              <a:gd name="T10" fmla="*/ 0 w 2301"/>
              <a:gd name="T11" fmla="*/ 0 h 28"/>
            </a:gdLst>
            <a:ahLst/>
            <a:cxnLst>
              <a:cxn ang="0">
                <a:pos x="T0" y="T1"/>
              </a:cxn>
              <a:cxn ang="0">
                <a:pos x="T2" y="T3"/>
              </a:cxn>
              <a:cxn ang="0">
                <a:pos x="T4" y="T5"/>
              </a:cxn>
              <a:cxn ang="0">
                <a:pos x="T6" y="T7"/>
              </a:cxn>
              <a:cxn ang="0">
                <a:pos x="T8" y="T9"/>
              </a:cxn>
              <a:cxn ang="0">
                <a:pos x="T10" y="T11"/>
              </a:cxn>
            </a:cxnLst>
            <a:rect l="0" t="0" r="r" b="b"/>
            <a:pathLst>
              <a:path w="2301" h="28">
                <a:moveTo>
                  <a:pt x="0" y="0"/>
                </a:moveTo>
                <a:lnTo>
                  <a:pt x="2301" y="0"/>
                </a:lnTo>
                <a:lnTo>
                  <a:pt x="2301" y="28"/>
                </a:lnTo>
                <a:lnTo>
                  <a:pt x="0" y="28"/>
                </a:lnTo>
                <a:lnTo>
                  <a:pt x="0" y="0"/>
                </a:lnTo>
                <a:lnTo>
                  <a:pt x="0" y="0"/>
                </a:lnTo>
                <a:close/>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defRPr/>
            </a:pPr>
            <a:endParaRPr kumimoji="0" lang="zh-CN" altLang="en-US" sz="1800">
              <a:solidFill>
                <a:prstClr val="black"/>
              </a:solidFill>
              <a:latin typeface="Calibri" panose="020F0502020204030204"/>
              <a:ea typeface="等线" panose="02010600030101010101" pitchFamily="2" charset="-122"/>
            </a:endParaRPr>
          </a:p>
        </p:txBody>
      </p:sp>
      <p:grpSp>
        <p:nvGrpSpPr>
          <p:cNvPr id="18" name="群組 17">
            <a:extLst>
              <a:ext uri="{FF2B5EF4-FFF2-40B4-BE49-F238E27FC236}">
                <a16:creationId xmlns:a16="http://schemas.microsoft.com/office/drawing/2014/main" xmlns="" id="{68275CB8-089A-4C0A-8191-F16C049FE6FC}"/>
              </a:ext>
            </a:extLst>
          </p:cNvPr>
          <p:cNvGrpSpPr/>
          <p:nvPr/>
        </p:nvGrpSpPr>
        <p:grpSpPr>
          <a:xfrm>
            <a:off x="7117284" y="3925715"/>
            <a:ext cx="972000" cy="972000"/>
            <a:chOff x="4095065" y="1625035"/>
            <a:chExt cx="541394" cy="541394"/>
          </a:xfrm>
        </p:grpSpPr>
        <p:sp>
          <p:nvSpPr>
            <p:cNvPr id="19" name="Oval 232">
              <a:extLst>
                <a:ext uri="{FF2B5EF4-FFF2-40B4-BE49-F238E27FC236}">
                  <a16:creationId xmlns:a16="http://schemas.microsoft.com/office/drawing/2014/main" xmlns="" id="{D53AEDA8-8D98-4B67-9DE2-BFB5C8E52251}"/>
                </a:ext>
              </a:extLst>
            </p:cNvPr>
            <p:cNvSpPr>
              <a:spLocks noChangeArrowheads="1"/>
            </p:cNvSpPr>
            <p:nvPr/>
          </p:nvSpPr>
          <p:spPr bwMode="auto">
            <a:xfrm>
              <a:off x="4095065" y="1625035"/>
              <a:ext cx="541394" cy="541394"/>
            </a:xfrm>
            <a:prstGeom prst="ellipse">
              <a:avLst/>
            </a:pr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defRPr/>
              </a:pPr>
              <a:endParaRPr kumimoji="0" lang="zh-CN" altLang="en-US" sz="1800">
                <a:solidFill>
                  <a:prstClr val="black"/>
                </a:solidFill>
                <a:latin typeface="Calibri" panose="020F0502020204030204"/>
                <a:ea typeface="等线" panose="02010600030101010101" pitchFamily="2" charset="-122"/>
              </a:endParaRPr>
            </a:p>
          </p:txBody>
        </p:sp>
        <p:sp>
          <p:nvSpPr>
            <p:cNvPr id="20" name="Oval 233">
              <a:extLst>
                <a:ext uri="{FF2B5EF4-FFF2-40B4-BE49-F238E27FC236}">
                  <a16:creationId xmlns:a16="http://schemas.microsoft.com/office/drawing/2014/main" xmlns="" id="{19C0769D-0DE3-4E83-925B-8F645828BAE2}"/>
                </a:ext>
              </a:extLst>
            </p:cNvPr>
            <p:cNvSpPr>
              <a:spLocks noChangeArrowheads="1"/>
            </p:cNvSpPr>
            <p:nvPr/>
          </p:nvSpPr>
          <p:spPr bwMode="auto">
            <a:xfrm>
              <a:off x="4205179" y="1730560"/>
              <a:ext cx="311990" cy="3165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defRPr/>
              </a:pPr>
              <a:endParaRPr kumimoji="0" lang="zh-CN" altLang="en-US" sz="1800">
                <a:solidFill>
                  <a:prstClr val="black"/>
                </a:solidFill>
                <a:latin typeface="Calibri" panose="020F0502020204030204"/>
                <a:ea typeface="等线" panose="02010600030101010101" pitchFamily="2" charset="-122"/>
              </a:endParaRPr>
            </a:p>
          </p:txBody>
        </p:sp>
        <p:sp>
          <p:nvSpPr>
            <p:cNvPr id="21" name="Oval 234">
              <a:extLst>
                <a:ext uri="{FF2B5EF4-FFF2-40B4-BE49-F238E27FC236}">
                  <a16:creationId xmlns:a16="http://schemas.microsoft.com/office/drawing/2014/main" xmlns="" id="{DED24E60-3DA7-4687-8805-9F92DEC4F19B}"/>
                </a:ext>
              </a:extLst>
            </p:cNvPr>
            <p:cNvSpPr>
              <a:spLocks noChangeArrowheads="1"/>
            </p:cNvSpPr>
            <p:nvPr/>
          </p:nvSpPr>
          <p:spPr bwMode="auto">
            <a:xfrm>
              <a:off x="4257941" y="1775878"/>
              <a:ext cx="206465" cy="220228"/>
            </a:xfrm>
            <a:prstGeom prst="ellipse">
              <a:avLst/>
            </a:prstGeom>
            <a:solidFill>
              <a:srgbClr val="EBAC07"/>
            </a:solidFill>
            <a:ln>
              <a:noFill/>
            </a:ln>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defRPr/>
              </a:pPr>
              <a:endParaRPr kumimoji="0" lang="zh-CN" altLang="en-US" sz="1800" dirty="0">
                <a:solidFill>
                  <a:prstClr val="black"/>
                </a:solidFill>
                <a:latin typeface="Calibri" panose="020F0502020204030204"/>
                <a:ea typeface="等线" panose="02010600030101010101" pitchFamily="2" charset="-122"/>
              </a:endParaRPr>
            </a:p>
          </p:txBody>
        </p:sp>
      </p:grpSp>
      <p:sp>
        <p:nvSpPr>
          <p:cNvPr id="22" name="文字方塊 21">
            <a:extLst>
              <a:ext uri="{FF2B5EF4-FFF2-40B4-BE49-F238E27FC236}">
                <a16:creationId xmlns:a16="http://schemas.microsoft.com/office/drawing/2014/main" xmlns="" id="{FF94A4A2-05E0-4F68-8830-784CA79E0026}"/>
              </a:ext>
            </a:extLst>
          </p:cNvPr>
          <p:cNvSpPr txBox="1"/>
          <p:nvPr/>
        </p:nvSpPr>
        <p:spPr>
          <a:xfrm>
            <a:off x="5231904" y="4089804"/>
            <a:ext cx="902811" cy="523220"/>
          </a:xfrm>
          <a:prstGeom prst="rect">
            <a:avLst/>
          </a:prstGeom>
          <a:noFill/>
        </p:spPr>
        <p:txBody>
          <a:bodyPr wrap="none" rtlCol="0">
            <a:spAutoFit/>
          </a:bodyPr>
          <a:lstStyle>
            <a:defPPr>
              <a:defRPr lang="zh-TW"/>
            </a:defPPr>
            <a:lvl1pPr marR="0" lvl="0" indent="0" fontAlgn="auto">
              <a:lnSpc>
                <a:spcPct val="100000"/>
              </a:lnSpc>
              <a:spcBef>
                <a:spcPts val="0"/>
              </a:spcBef>
              <a:spcAft>
                <a:spcPts val="0"/>
              </a:spcAft>
              <a:buClrTx/>
              <a:buSzTx/>
              <a:buFontTx/>
              <a:buNone/>
              <a:tabLst/>
              <a:defRPr kumimoji="0" sz="2600" b="1" i="0" u="none" strike="noStrike" cap="none" spc="0" normalizeH="0" baseline="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現狀</a:t>
            </a:r>
            <a:endParaRPr kumimoji="0" lang="en-US" altLang="zh-TW" sz="2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23" name="文字方塊 22">
            <a:extLst>
              <a:ext uri="{FF2B5EF4-FFF2-40B4-BE49-F238E27FC236}">
                <a16:creationId xmlns:a16="http://schemas.microsoft.com/office/drawing/2014/main" xmlns="" id="{EE065670-E10E-411F-8FBE-6D472D6C6D2F}"/>
              </a:ext>
            </a:extLst>
          </p:cNvPr>
          <p:cNvSpPr txBox="1"/>
          <p:nvPr/>
        </p:nvSpPr>
        <p:spPr>
          <a:xfrm>
            <a:off x="8177300" y="4129706"/>
            <a:ext cx="3751348" cy="523220"/>
          </a:xfrm>
          <a:prstGeom prst="rect">
            <a:avLst/>
          </a:prstGeom>
          <a:noFill/>
        </p:spPr>
        <p:txBody>
          <a:bodyPr wrap="none" rtlCol="0">
            <a:spAutoFit/>
          </a:bodyPr>
          <a:lstStyle>
            <a:defPPr>
              <a:defRPr lang="zh-TW"/>
            </a:defPPr>
            <a:lvl1pPr marR="0" lvl="0" indent="0" fontAlgn="auto">
              <a:lnSpc>
                <a:spcPct val="100000"/>
              </a:lnSpc>
              <a:spcBef>
                <a:spcPts val="0"/>
              </a:spcBef>
              <a:spcAft>
                <a:spcPts val="0"/>
              </a:spcAft>
              <a:buClrTx/>
              <a:buSzTx/>
              <a:buFontTx/>
              <a:buNone/>
              <a:tabLst/>
              <a:defRPr kumimoji="0" sz="2600" b="1" i="0" u="none" strike="noStrike" cap="none" spc="0" normalizeH="0" baseline="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電業法修正通過</a:t>
            </a:r>
            <a:r>
              <a:rPr kumimoji="0" lang="en-US" altLang="zh-TW" sz="2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6~9</a:t>
            </a:r>
            <a:r>
              <a:rPr kumimoji="0" lang="zh-TW" altLang="en-US" sz="2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年</a:t>
            </a:r>
            <a:endParaRPr kumimoji="0" lang="en-US" altLang="zh-TW" sz="2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24" name="文字方塊 23">
            <a:extLst>
              <a:ext uri="{FF2B5EF4-FFF2-40B4-BE49-F238E27FC236}">
                <a16:creationId xmlns:a16="http://schemas.microsoft.com/office/drawing/2014/main" xmlns="" id="{D941A588-33B4-4ED5-8DC3-900EFB5E267D}"/>
              </a:ext>
            </a:extLst>
          </p:cNvPr>
          <p:cNvSpPr txBox="1"/>
          <p:nvPr/>
        </p:nvSpPr>
        <p:spPr>
          <a:xfrm>
            <a:off x="167522" y="4865514"/>
            <a:ext cx="3492846" cy="1938972"/>
          </a:xfrm>
          <a:prstGeom prst="rect">
            <a:avLst/>
          </a:prstGeom>
          <a:noFill/>
        </p:spPr>
        <p:txBody>
          <a:bodyPr wrap="square" lIns="91418" tIns="45710" rIns="91418" bIns="45710" rtlCol="0">
            <a:spAutoFit/>
          </a:bodyPr>
          <a:lstStyle/>
          <a:p>
            <a:pPr marL="342900" indent="-342900" eaLnBrk="1" fontAlgn="auto" hangingPunct="1">
              <a:spcBef>
                <a:spcPts val="0"/>
              </a:spcBef>
              <a:spcAft>
                <a:spcPts val="0"/>
              </a:spcAft>
              <a:buFont typeface="Wingdings" panose="05000000000000000000" pitchFamily="2" charset="2"/>
              <a:buChar char="l"/>
              <a:defRPr/>
            </a:pPr>
            <a:r>
              <a:rPr kumimoji="0" lang="zh-TW" altLang="en-US" b="1" dirty="0">
                <a:solidFill>
                  <a:prstClr val="black"/>
                </a:solidFill>
                <a:latin typeface="Calibri" panose="020F0502020204030204"/>
                <a:ea typeface="Noto Sans T Chinese Black" pitchFamily="34" charset="-120"/>
              </a:rPr>
              <a:t>台電公司為一家國營綜合電業</a:t>
            </a:r>
            <a:endParaRPr kumimoji="0" lang="en-US" altLang="zh-TW" b="1" dirty="0">
              <a:solidFill>
                <a:prstClr val="black"/>
              </a:solidFill>
              <a:latin typeface="Calibri" panose="020F0502020204030204"/>
              <a:ea typeface="Noto Sans T Chinese Black" pitchFamily="34" charset="-120"/>
            </a:endParaRPr>
          </a:p>
          <a:p>
            <a:pPr marL="342900" indent="-342900" eaLnBrk="1" fontAlgn="auto" hangingPunct="1">
              <a:spcBef>
                <a:spcPts val="0"/>
              </a:spcBef>
              <a:spcAft>
                <a:spcPts val="0"/>
              </a:spcAft>
              <a:buFont typeface="Wingdings" panose="05000000000000000000" pitchFamily="2" charset="2"/>
              <a:buChar char="l"/>
              <a:defRPr/>
            </a:pPr>
            <a:r>
              <a:rPr kumimoji="0" lang="zh-TW" altLang="en-US" b="1" dirty="0">
                <a:solidFill>
                  <a:prstClr val="black"/>
                </a:solidFill>
                <a:latin typeface="Calibri" panose="020F0502020204030204"/>
                <a:ea typeface="Noto Sans T Chinese Black" pitchFamily="34" charset="-120"/>
              </a:rPr>
              <a:t>經營涵蓋發電、輸電、配電及售電業務</a:t>
            </a:r>
            <a:endParaRPr kumimoji="0" lang="en-US" altLang="zh-TW" b="1" dirty="0">
              <a:solidFill>
                <a:prstClr val="black"/>
              </a:solidFill>
              <a:latin typeface="Calibri" panose="020F0502020204030204"/>
              <a:ea typeface="Noto Sans T Chinese Black" pitchFamily="34" charset="-120"/>
            </a:endParaRPr>
          </a:p>
          <a:p>
            <a:pPr marL="342900" indent="-342900" eaLnBrk="1" fontAlgn="auto" hangingPunct="1">
              <a:spcBef>
                <a:spcPts val="0"/>
              </a:spcBef>
              <a:spcAft>
                <a:spcPts val="0"/>
              </a:spcAft>
              <a:buFont typeface="Wingdings" panose="05000000000000000000" pitchFamily="2" charset="2"/>
              <a:buChar char="l"/>
              <a:defRPr/>
            </a:pPr>
            <a:r>
              <a:rPr kumimoji="0" lang="zh-TW" altLang="en-US" b="1" dirty="0">
                <a:solidFill>
                  <a:prstClr val="black"/>
                </a:solidFill>
                <a:latin typeface="Calibri" panose="020F0502020204030204"/>
                <a:ea typeface="Noto Sans T Chinese Black" pitchFamily="34" charset="-120"/>
              </a:rPr>
              <a:t>負有供給電力之責</a:t>
            </a:r>
          </a:p>
        </p:txBody>
      </p:sp>
      <p:sp>
        <p:nvSpPr>
          <p:cNvPr id="25" name="矩形 24">
            <a:extLst>
              <a:ext uri="{FF2B5EF4-FFF2-40B4-BE49-F238E27FC236}">
                <a16:creationId xmlns:a16="http://schemas.microsoft.com/office/drawing/2014/main" xmlns="" id="{60D39F3A-041B-4D8B-9AE3-FCB665DC6FD0}"/>
              </a:ext>
            </a:extLst>
          </p:cNvPr>
          <p:cNvSpPr/>
          <p:nvPr/>
        </p:nvSpPr>
        <p:spPr>
          <a:xfrm>
            <a:off x="8136934" y="4653136"/>
            <a:ext cx="4007738" cy="2246749"/>
          </a:xfrm>
          <a:prstGeom prst="rect">
            <a:avLst/>
          </a:prstGeom>
          <a:noFill/>
        </p:spPr>
        <p:txBody>
          <a:bodyPr wrap="square" lIns="91418" tIns="45710" rIns="91418" bIns="45710" rtlCol="0">
            <a:spAutoFit/>
          </a:bodyPr>
          <a:lstStyle/>
          <a:p>
            <a:pPr eaLnBrk="1" fontAlgn="auto" hangingPunct="1">
              <a:spcBef>
                <a:spcPts val="0"/>
              </a:spcBef>
              <a:spcAft>
                <a:spcPts val="0"/>
              </a:spcAft>
              <a:defRPr/>
            </a:pPr>
            <a:r>
              <a:rPr kumimoji="0" lang="zh-TW" altLang="zh-TW" b="1" dirty="0">
                <a:solidFill>
                  <a:prstClr val="black"/>
                </a:solidFill>
                <a:effectLst>
                  <a:outerShdw blurRad="38100" dist="38100" dir="2700000" algn="tl">
                    <a:srgbClr val="000000">
                      <a:alpha val="43137"/>
                    </a:srgbClr>
                  </a:outerShdw>
                </a:effectLst>
                <a:latin typeface="Calibri" panose="020F0502020204030204"/>
                <a:ea typeface="Noto Sans T Chinese Black" pitchFamily="34" charset="-120"/>
              </a:rPr>
              <a:t>為達</a:t>
            </a:r>
            <a:r>
              <a:rPr kumimoji="0" lang="zh-TW" altLang="zh-TW" sz="2800" b="1" dirty="0">
                <a:solidFill>
                  <a:srgbClr val="840E62"/>
                </a:solidFill>
                <a:effectLst>
                  <a:outerShdw blurRad="38100" dist="38100" dir="2700000" algn="tl">
                    <a:srgbClr val="000000">
                      <a:alpha val="43137"/>
                    </a:srgbClr>
                  </a:outerShdw>
                </a:effectLst>
                <a:latin typeface="Calibri" panose="020F0502020204030204"/>
                <a:ea typeface="Noto Sans T Chinese Black" pitchFamily="34" charset="-120"/>
              </a:rPr>
              <a:t>穩定供電</a:t>
            </a:r>
            <a:r>
              <a:rPr kumimoji="0" lang="zh-TW" altLang="zh-TW" b="1" dirty="0">
                <a:solidFill>
                  <a:prstClr val="black"/>
                </a:solidFill>
                <a:effectLst>
                  <a:outerShdw blurRad="38100" dist="38100" dir="2700000" algn="tl">
                    <a:srgbClr val="000000">
                      <a:alpha val="43137"/>
                    </a:srgbClr>
                  </a:outerShdw>
                </a:effectLst>
                <a:latin typeface="Calibri" panose="020F0502020204030204"/>
                <a:ea typeface="Noto Sans T Chinese Black" pitchFamily="34" charset="-120"/>
              </a:rPr>
              <a:t>，台電之</a:t>
            </a:r>
            <a:r>
              <a:rPr kumimoji="0" lang="zh-TW" altLang="zh-TW" sz="2800" b="1" dirty="0">
                <a:solidFill>
                  <a:srgbClr val="840E62"/>
                </a:solidFill>
                <a:effectLst>
                  <a:outerShdw blurRad="38100" dist="38100" dir="2700000" algn="tl">
                    <a:srgbClr val="000000">
                      <a:alpha val="43137"/>
                    </a:srgbClr>
                  </a:outerShdw>
                </a:effectLst>
                <a:latin typeface="Calibri" panose="020F0502020204030204"/>
                <a:ea typeface="Noto Sans T Chinese Black" pitchFamily="34" charset="-120"/>
              </a:rPr>
              <a:t>發電業</a:t>
            </a:r>
            <a:r>
              <a:rPr kumimoji="0" lang="zh-TW" altLang="zh-TW" b="1" dirty="0">
                <a:solidFill>
                  <a:prstClr val="black"/>
                </a:solidFill>
                <a:effectLst>
                  <a:outerShdw blurRad="38100" dist="38100" dir="2700000" algn="tl">
                    <a:srgbClr val="000000">
                      <a:alpha val="43137"/>
                    </a:srgbClr>
                  </a:outerShdw>
                </a:effectLst>
                <a:latin typeface="Calibri" panose="020F0502020204030204"/>
                <a:ea typeface="Noto Sans T Chinese Black" pitchFamily="34" charset="-120"/>
              </a:rPr>
              <a:t>及</a:t>
            </a:r>
            <a:r>
              <a:rPr kumimoji="0" lang="zh-TW" altLang="zh-TW" sz="2800" b="1" dirty="0">
                <a:solidFill>
                  <a:srgbClr val="840E62"/>
                </a:solidFill>
                <a:effectLst>
                  <a:outerShdw blurRad="38100" dist="38100" dir="2700000" algn="tl">
                    <a:srgbClr val="000000">
                      <a:alpha val="43137"/>
                    </a:srgbClr>
                  </a:outerShdw>
                </a:effectLst>
                <a:latin typeface="Calibri" panose="020F0502020204030204"/>
                <a:ea typeface="Noto Sans T Chinese Black" pitchFamily="34" charset="-120"/>
              </a:rPr>
              <a:t>輸配電業專業分工</a:t>
            </a:r>
            <a:r>
              <a:rPr kumimoji="0" lang="zh-TW" altLang="zh-TW" b="1" dirty="0">
                <a:solidFill>
                  <a:prstClr val="black"/>
                </a:solidFill>
                <a:effectLst>
                  <a:outerShdw blurRad="38100" dist="38100" dir="2700000" algn="tl">
                    <a:srgbClr val="000000">
                      <a:alpha val="43137"/>
                    </a:srgbClr>
                  </a:outerShdw>
                </a:effectLst>
                <a:latin typeface="Calibri" panose="020F0502020204030204"/>
                <a:ea typeface="Noto Sans T Chinese Black" pitchFamily="34" charset="-120"/>
              </a:rPr>
              <a:t>後，轉型為</a:t>
            </a:r>
            <a:r>
              <a:rPr kumimoji="0" lang="zh-TW" altLang="zh-TW" sz="2800" b="1" dirty="0">
                <a:solidFill>
                  <a:srgbClr val="840E62"/>
                </a:solidFill>
                <a:effectLst>
                  <a:outerShdw blurRad="38100" dist="38100" dir="2700000" algn="tl">
                    <a:srgbClr val="000000">
                      <a:alpha val="43137"/>
                    </a:srgbClr>
                  </a:outerShdw>
                </a:effectLst>
                <a:latin typeface="Calibri" panose="020F0502020204030204"/>
                <a:ea typeface="Noto Sans T Chinese Black" pitchFamily="34" charset="-120"/>
              </a:rPr>
              <a:t>控股母公司</a:t>
            </a:r>
            <a:r>
              <a:rPr kumimoji="0" lang="zh-TW" altLang="zh-TW" b="1" dirty="0">
                <a:solidFill>
                  <a:prstClr val="black"/>
                </a:solidFill>
                <a:effectLst>
                  <a:outerShdw blurRad="38100" dist="38100" dir="2700000" algn="tl">
                    <a:srgbClr val="000000">
                      <a:alpha val="43137"/>
                    </a:srgbClr>
                  </a:outerShdw>
                </a:effectLst>
                <a:latin typeface="Calibri" panose="020F0502020204030204"/>
                <a:ea typeface="Noto Sans T Chinese Black" pitchFamily="34" charset="-120"/>
              </a:rPr>
              <a:t>，其下成立</a:t>
            </a:r>
            <a:r>
              <a:rPr kumimoji="0" lang="zh-TW" altLang="zh-TW" sz="2800" b="1" dirty="0">
                <a:solidFill>
                  <a:srgbClr val="840E62"/>
                </a:solidFill>
                <a:effectLst>
                  <a:outerShdw blurRad="38100" dist="38100" dir="2700000" algn="tl">
                    <a:srgbClr val="000000">
                      <a:alpha val="43137"/>
                    </a:srgbClr>
                  </a:outerShdw>
                </a:effectLst>
                <a:latin typeface="Calibri" panose="020F0502020204030204"/>
                <a:ea typeface="Noto Sans T Chinese Black" pitchFamily="34" charset="-120"/>
              </a:rPr>
              <a:t>發電</a:t>
            </a:r>
            <a:r>
              <a:rPr kumimoji="0" lang="zh-TW" altLang="zh-TW" b="1" dirty="0">
                <a:solidFill>
                  <a:prstClr val="black"/>
                </a:solidFill>
                <a:effectLst>
                  <a:outerShdw blurRad="38100" dist="38100" dir="2700000" algn="tl">
                    <a:srgbClr val="000000">
                      <a:alpha val="43137"/>
                    </a:srgbClr>
                  </a:outerShdw>
                </a:effectLst>
                <a:latin typeface="Calibri" panose="020F0502020204030204"/>
                <a:ea typeface="Noto Sans T Chinese Black" pitchFamily="34" charset="-120"/>
              </a:rPr>
              <a:t>及</a:t>
            </a:r>
            <a:r>
              <a:rPr kumimoji="0" lang="zh-TW" altLang="zh-TW" sz="2800" b="1" dirty="0">
                <a:solidFill>
                  <a:srgbClr val="840E62"/>
                </a:solidFill>
                <a:effectLst>
                  <a:outerShdw blurRad="38100" dist="38100" dir="2700000" algn="tl">
                    <a:srgbClr val="000000">
                      <a:alpha val="43137"/>
                    </a:srgbClr>
                  </a:outerShdw>
                </a:effectLst>
                <a:latin typeface="Calibri" panose="020F0502020204030204"/>
                <a:ea typeface="Noto Sans T Chinese Black" pitchFamily="34" charset="-120"/>
              </a:rPr>
              <a:t>輸配售電公司</a:t>
            </a:r>
            <a:r>
              <a:rPr kumimoji="0" lang="en-US" altLang="zh-TW" sz="2800" b="1" dirty="0">
                <a:solidFill>
                  <a:prstClr val="black"/>
                </a:solidFill>
                <a:effectLst>
                  <a:outerShdw blurRad="38100" dist="38100" dir="2700000" algn="tl">
                    <a:srgbClr val="000000">
                      <a:alpha val="43137"/>
                    </a:srgbClr>
                  </a:outerShdw>
                </a:effectLst>
                <a:latin typeface="Calibri"/>
                <a:ea typeface="Noto Sans T Chinese Black" pitchFamily="34" charset="-120"/>
              </a:rPr>
              <a:t> </a:t>
            </a:r>
            <a:r>
              <a:rPr kumimoji="0" lang="en-US" altLang="zh-TW" b="1" dirty="0">
                <a:solidFill>
                  <a:prstClr val="black"/>
                </a:solidFill>
                <a:effectLst>
                  <a:outerShdw blurRad="38100" dist="38100" dir="2700000" algn="tl">
                    <a:srgbClr val="000000">
                      <a:alpha val="43137"/>
                    </a:srgbClr>
                  </a:outerShdw>
                </a:effectLst>
                <a:latin typeface="Calibri" panose="020F0502020204030204"/>
                <a:ea typeface="Noto Sans T Chinese Black" pitchFamily="34" charset="-120"/>
              </a:rPr>
              <a:t>(§6)</a:t>
            </a:r>
            <a:endParaRPr kumimoji="0" lang="zh-TW" altLang="en-US" b="1" dirty="0">
              <a:solidFill>
                <a:prstClr val="black"/>
              </a:solidFill>
              <a:effectLst>
                <a:outerShdw blurRad="38100" dist="38100" dir="2700000" algn="tl">
                  <a:srgbClr val="000000">
                    <a:alpha val="43137"/>
                  </a:srgbClr>
                </a:outerShdw>
              </a:effectLst>
              <a:latin typeface="Calibri" panose="020F0502020204030204"/>
              <a:ea typeface="Noto Sans T Chinese Black" pitchFamily="34" charset="-120"/>
            </a:endParaRPr>
          </a:p>
        </p:txBody>
      </p:sp>
      <p:sp>
        <p:nvSpPr>
          <p:cNvPr id="26" name="矩形 25">
            <a:extLst>
              <a:ext uri="{FF2B5EF4-FFF2-40B4-BE49-F238E27FC236}">
                <a16:creationId xmlns:a16="http://schemas.microsoft.com/office/drawing/2014/main" xmlns="" id="{CBD62551-5FD0-454E-AFF8-63723FB577C9}"/>
              </a:ext>
            </a:extLst>
          </p:cNvPr>
          <p:cNvSpPr/>
          <p:nvPr/>
        </p:nvSpPr>
        <p:spPr>
          <a:xfrm>
            <a:off x="3860888" y="4861344"/>
            <a:ext cx="3678902" cy="1569640"/>
          </a:xfrm>
          <a:prstGeom prst="rect">
            <a:avLst/>
          </a:prstGeom>
          <a:noFill/>
        </p:spPr>
        <p:txBody>
          <a:bodyPr wrap="square" lIns="91418" tIns="45710" rIns="91418" bIns="45710" rtlCol="0">
            <a:spAutoFit/>
          </a:bodyPr>
          <a:lstStyle/>
          <a:p>
            <a:pPr marL="342900" indent="-342900" eaLnBrk="1" fontAlgn="auto" hangingPunct="1">
              <a:spcBef>
                <a:spcPts val="0"/>
              </a:spcBef>
              <a:spcAft>
                <a:spcPts val="0"/>
              </a:spcAft>
              <a:buFont typeface="Wingdings" panose="05000000000000000000" pitchFamily="2" charset="2"/>
              <a:buChar char="l"/>
              <a:defRPr/>
            </a:pPr>
            <a:r>
              <a:rPr kumimoji="0" lang="zh-TW" altLang="en-US" b="1" dirty="0">
                <a:solidFill>
                  <a:prstClr val="black"/>
                </a:solidFill>
                <a:latin typeface="Calibri" panose="020F0502020204030204"/>
                <a:ea typeface="Noto Sans T Chinese Black" pitchFamily="34" charset="-120"/>
              </a:rPr>
              <a:t>台電公司仍為一家國營綜合電業</a:t>
            </a:r>
            <a:endParaRPr kumimoji="0" lang="en-US" altLang="zh-TW" b="1" dirty="0">
              <a:solidFill>
                <a:prstClr val="black"/>
              </a:solidFill>
              <a:latin typeface="Calibri" panose="020F0502020204030204"/>
              <a:ea typeface="Noto Sans T Chinese Black" pitchFamily="34" charset="-120"/>
            </a:endParaRPr>
          </a:p>
          <a:p>
            <a:pPr marL="342900" indent="-342900" eaLnBrk="1" fontAlgn="auto" hangingPunct="1">
              <a:spcBef>
                <a:spcPts val="0"/>
              </a:spcBef>
              <a:spcAft>
                <a:spcPts val="0"/>
              </a:spcAft>
              <a:buFont typeface="Wingdings" panose="05000000000000000000" pitchFamily="2" charset="2"/>
              <a:buChar char="l"/>
              <a:defRPr/>
            </a:pPr>
            <a:r>
              <a:rPr kumimoji="0" lang="zh-TW" altLang="en-US" b="1" dirty="0">
                <a:solidFill>
                  <a:prstClr val="black"/>
                </a:solidFill>
                <a:latin typeface="Calibri" panose="020F0502020204030204"/>
                <a:ea typeface="Noto Sans T Chinese Black" pitchFamily="34" charset="-120"/>
              </a:rPr>
              <a:t>旗下</a:t>
            </a:r>
            <a:r>
              <a:rPr kumimoji="0" lang="zh-TW" altLang="zh-TW" b="1" dirty="0">
                <a:solidFill>
                  <a:prstClr val="black"/>
                </a:solidFill>
                <a:latin typeface="Calibri" panose="020F0502020204030204"/>
                <a:ea typeface="Noto Sans T Chinese Black" pitchFamily="34" charset="-120"/>
              </a:rPr>
              <a:t>分為發電業、輸配電業及</a:t>
            </a:r>
            <a:r>
              <a:rPr kumimoji="0" lang="zh-TW" altLang="en-US" b="1" dirty="0">
                <a:solidFill>
                  <a:prstClr val="black"/>
                </a:solidFill>
                <a:latin typeface="Calibri" panose="020F0502020204030204"/>
                <a:ea typeface="Noto Sans T Chinese Black" pitchFamily="34" charset="-120"/>
              </a:rPr>
              <a:t>公用</a:t>
            </a:r>
            <a:r>
              <a:rPr kumimoji="0" lang="zh-TW" altLang="zh-TW" b="1" dirty="0">
                <a:solidFill>
                  <a:prstClr val="black"/>
                </a:solidFill>
                <a:latin typeface="Calibri" panose="020F0502020204030204"/>
                <a:ea typeface="Noto Sans T Chinese Black" pitchFamily="34" charset="-120"/>
              </a:rPr>
              <a:t>售電業</a:t>
            </a:r>
            <a:r>
              <a:rPr kumimoji="0" lang="en-US" altLang="zh-TW" b="1" dirty="0">
                <a:solidFill>
                  <a:prstClr val="black"/>
                </a:solidFill>
                <a:latin typeface="Calibri" panose="020F0502020204030204"/>
                <a:ea typeface="Noto Sans T Chinese Black" pitchFamily="34" charset="-120"/>
              </a:rPr>
              <a:t> (§2)</a:t>
            </a:r>
            <a:endParaRPr kumimoji="0" lang="zh-TW" altLang="en-US" b="1" dirty="0">
              <a:solidFill>
                <a:prstClr val="black"/>
              </a:solidFill>
              <a:latin typeface="Calibri" panose="020F0502020204030204"/>
              <a:ea typeface="Noto Sans T Chinese Black" pitchFamily="34" charset="-120"/>
            </a:endParaRPr>
          </a:p>
        </p:txBody>
      </p:sp>
      <p:sp>
        <p:nvSpPr>
          <p:cNvPr id="27" name="文字方塊 26">
            <a:extLst>
              <a:ext uri="{FF2B5EF4-FFF2-40B4-BE49-F238E27FC236}">
                <a16:creationId xmlns:a16="http://schemas.microsoft.com/office/drawing/2014/main" xmlns="" id="{DBC5C221-3790-4420-9D8B-ED352321A33C}"/>
              </a:ext>
            </a:extLst>
          </p:cNvPr>
          <p:cNvSpPr txBox="1"/>
          <p:nvPr/>
        </p:nvSpPr>
        <p:spPr>
          <a:xfrm>
            <a:off x="607227" y="4129706"/>
            <a:ext cx="2339102" cy="523220"/>
          </a:xfrm>
          <a:prstGeom prst="rect">
            <a:avLst/>
          </a:prstGeom>
          <a:noFill/>
        </p:spPr>
        <p:txBody>
          <a:bodyPr wrap="none" rtlCol="0">
            <a:spAutoFit/>
          </a:bodyPr>
          <a:lstStyle/>
          <a:p>
            <a:pPr eaLnBrk="1" fontAlgn="auto" hangingPunct="1">
              <a:spcBef>
                <a:spcPts val="0"/>
              </a:spcBef>
              <a:spcAft>
                <a:spcPts val="0"/>
              </a:spcAft>
              <a:defRPr/>
            </a:pPr>
            <a:r>
              <a:rPr kumimoji="0" lang="zh-TW" altLang="en-US"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電業法修正前</a:t>
            </a:r>
            <a:endParaRPr kumimoji="0" lang="en-US" altLang="zh-TW"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8" name="矩形 27">
            <a:extLst>
              <a:ext uri="{FF2B5EF4-FFF2-40B4-BE49-F238E27FC236}">
                <a16:creationId xmlns:a16="http://schemas.microsoft.com/office/drawing/2014/main" xmlns="" id="{6EE0EC44-2E56-4C26-916C-EC7005D2F873}"/>
              </a:ext>
            </a:extLst>
          </p:cNvPr>
          <p:cNvSpPr/>
          <p:nvPr/>
        </p:nvSpPr>
        <p:spPr>
          <a:xfrm>
            <a:off x="3132094" y="3356992"/>
            <a:ext cx="1269899" cy="584775"/>
          </a:xfrm>
          <a:prstGeom prst="rect">
            <a:avLst/>
          </a:prstGeom>
          <a:noFill/>
        </p:spPr>
        <p:txBody>
          <a:bodyPr wrap="none">
            <a:spAutoFit/>
          </a:bodyPr>
          <a:lstStyle/>
          <a:p>
            <a:pPr eaLnBrk="1" fontAlgn="auto" hangingPunct="1">
              <a:spcBef>
                <a:spcPts val="0"/>
              </a:spcBef>
              <a:spcAft>
                <a:spcPts val="0"/>
              </a:spcAft>
              <a:defRPr/>
            </a:pPr>
            <a:r>
              <a:rPr kumimoji="0" lang="en-US" altLang="zh-TW" sz="3200" b="1" dirty="0">
                <a:solidFill>
                  <a:srgbClr val="4472C4">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106.1</a:t>
            </a:r>
            <a:endParaRPr kumimoji="0" lang="zh-TW" altLang="en-US" sz="3200" dirty="0">
              <a:solidFill>
                <a:srgbClr val="4472C4">
                  <a:lumMod val="50000"/>
                </a:srgbClr>
              </a:solidFill>
              <a:effectLst>
                <a:outerShdw blurRad="38100" dist="38100" dir="2700000" algn="tl">
                  <a:srgbClr val="000000">
                    <a:alpha val="43137"/>
                  </a:srgbClr>
                </a:outerShdw>
              </a:effectLst>
              <a:latin typeface="Calibri" panose="020F0502020204030204"/>
            </a:endParaRPr>
          </a:p>
        </p:txBody>
      </p:sp>
      <p:sp>
        <p:nvSpPr>
          <p:cNvPr id="29" name="矩形 28">
            <a:extLst>
              <a:ext uri="{FF2B5EF4-FFF2-40B4-BE49-F238E27FC236}">
                <a16:creationId xmlns:a16="http://schemas.microsoft.com/office/drawing/2014/main" xmlns="" id="{AA4EB964-E6E0-40A9-9710-3955AF260855}"/>
              </a:ext>
            </a:extLst>
          </p:cNvPr>
          <p:cNvSpPr/>
          <p:nvPr/>
        </p:nvSpPr>
        <p:spPr>
          <a:xfrm>
            <a:off x="6960096" y="3402593"/>
            <a:ext cx="1269899" cy="584775"/>
          </a:xfrm>
          <a:prstGeom prst="rect">
            <a:avLst/>
          </a:prstGeom>
          <a:noFill/>
        </p:spPr>
        <p:txBody>
          <a:bodyPr wrap="none">
            <a:spAutoFit/>
          </a:bodyPr>
          <a:lstStyle/>
          <a:p>
            <a:pPr eaLnBrk="1" fontAlgn="auto" hangingPunct="1">
              <a:spcBef>
                <a:spcPts val="0"/>
              </a:spcBef>
              <a:spcAft>
                <a:spcPts val="0"/>
              </a:spcAft>
              <a:defRPr/>
            </a:pPr>
            <a:r>
              <a:rPr kumimoji="0" lang="en-US" altLang="zh-TW" sz="3200" b="1" dirty="0">
                <a:solidFill>
                  <a:srgbClr val="4472C4">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112.1</a:t>
            </a:r>
          </a:p>
        </p:txBody>
      </p:sp>
      <p:grpSp>
        <p:nvGrpSpPr>
          <p:cNvPr id="31" name="群組 30">
            <a:extLst>
              <a:ext uri="{FF2B5EF4-FFF2-40B4-BE49-F238E27FC236}">
                <a16:creationId xmlns:a16="http://schemas.microsoft.com/office/drawing/2014/main" xmlns="" id="{26B365B0-F281-424B-9438-198C1FA340ED}"/>
              </a:ext>
            </a:extLst>
          </p:cNvPr>
          <p:cNvGrpSpPr/>
          <p:nvPr/>
        </p:nvGrpSpPr>
        <p:grpSpPr>
          <a:xfrm>
            <a:off x="3289282" y="3887296"/>
            <a:ext cx="972000" cy="972000"/>
            <a:chOff x="11105660" y="1625035"/>
            <a:chExt cx="541394" cy="541394"/>
          </a:xfrm>
        </p:grpSpPr>
        <p:sp>
          <p:nvSpPr>
            <p:cNvPr id="32" name="Oval 244">
              <a:extLst>
                <a:ext uri="{FF2B5EF4-FFF2-40B4-BE49-F238E27FC236}">
                  <a16:creationId xmlns:a16="http://schemas.microsoft.com/office/drawing/2014/main" xmlns="" id="{D81797ED-5ADF-4EEA-96DD-865866E0C6A6}"/>
                </a:ext>
              </a:extLst>
            </p:cNvPr>
            <p:cNvSpPr>
              <a:spLocks noChangeArrowheads="1"/>
            </p:cNvSpPr>
            <p:nvPr/>
          </p:nvSpPr>
          <p:spPr bwMode="auto">
            <a:xfrm>
              <a:off x="11105660" y="1625035"/>
              <a:ext cx="541394" cy="541394"/>
            </a:xfrm>
            <a:prstGeom prst="ellipse">
              <a:avLst/>
            </a:pr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defRPr/>
              </a:pPr>
              <a:endParaRPr kumimoji="0" lang="zh-CN" altLang="en-US" sz="1800">
                <a:solidFill>
                  <a:prstClr val="black"/>
                </a:solidFill>
                <a:latin typeface="Calibri" panose="020F0502020204030204"/>
                <a:ea typeface="等线" panose="02010600030101010101" pitchFamily="2" charset="-122"/>
              </a:endParaRPr>
            </a:p>
          </p:txBody>
        </p:sp>
        <p:sp>
          <p:nvSpPr>
            <p:cNvPr id="33" name="Oval 245">
              <a:extLst>
                <a:ext uri="{FF2B5EF4-FFF2-40B4-BE49-F238E27FC236}">
                  <a16:creationId xmlns:a16="http://schemas.microsoft.com/office/drawing/2014/main" xmlns="" id="{25455C4A-F05E-4F4D-9517-E7405281ABF2}"/>
                </a:ext>
              </a:extLst>
            </p:cNvPr>
            <p:cNvSpPr>
              <a:spLocks noChangeArrowheads="1"/>
            </p:cNvSpPr>
            <p:nvPr/>
          </p:nvSpPr>
          <p:spPr bwMode="auto">
            <a:xfrm>
              <a:off x="11215774" y="1730560"/>
              <a:ext cx="311990" cy="3165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defRPr/>
              </a:pPr>
              <a:endParaRPr kumimoji="0" lang="zh-CN" altLang="en-US" sz="1800">
                <a:solidFill>
                  <a:prstClr val="black"/>
                </a:solidFill>
                <a:latin typeface="Calibri" panose="020F0502020204030204"/>
                <a:ea typeface="等线" panose="02010600030101010101" pitchFamily="2" charset="-122"/>
              </a:endParaRPr>
            </a:p>
          </p:txBody>
        </p:sp>
        <p:sp>
          <p:nvSpPr>
            <p:cNvPr id="34" name="Oval 246">
              <a:extLst>
                <a:ext uri="{FF2B5EF4-FFF2-40B4-BE49-F238E27FC236}">
                  <a16:creationId xmlns:a16="http://schemas.microsoft.com/office/drawing/2014/main" xmlns="" id="{692F1EFC-0639-4650-9C9A-D26DA696685F}"/>
                </a:ext>
              </a:extLst>
            </p:cNvPr>
            <p:cNvSpPr>
              <a:spLocks noChangeArrowheads="1"/>
            </p:cNvSpPr>
            <p:nvPr/>
          </p:nvSpPr>
          <p:spPr bwMode="auto">
            <a:xfrm>
              <a:off x="11263948" y="1775839"/>
              <a:ext cx="215641" cy="220228"/>
            </a:xfrm>
            <a:prstGeom prst="ellipse">
              <a:avLst/>
            </a:prstGeom>
            <a:solidFill>
              <a:srgbClr val="7B60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defRPr/>
              </a:pPr>
              <a:endParaRPr kumimoji="0" lang="zh-CN" altLang="en-US" sz="1800" dirty="0">
                <a:solidFill>
                  <a:prstClr val="black"/>
                </a:solidFill>
                <a:latin typeface="Calibri" panose="020F0502020204030204"/>
                <a:ea typeface="等线" panose="02010600030101010101" pitchFamily="2" charset="-122"/>
              </a:endParaRPr>
            </a:p>
          </p:txBody>
        </p:sp>
      </p:grpSp>
      <p:grpSp>
        <p:nvGrpSpPr>
          <p:cNvPr id="8" name="群組 7">
            <a:extLst>
              <a:ext uri="{FF2B5EF4-FFF2-40B4-BE49-F238E27FC236}">
                <a16:creationId xmlns:a16="http://schemas.microsoft.com/office/drawing/2014/main" xmlns="" id="{D2DB27D2-8A62-4383-8142-8D0E41F17C1E}"/>
              </a:ext>
            </a:extLst>
          </p:cNvPr>
          <p:cNvGrpSpPr/>
          <p:nvPr/>
        </p:nvGrpSpPr>
        <p:grpSpPr>
          <a:xfrm>
            <a:off x="560844" y="921809"/>
            <a:ext cx="11618889" cy="2334060"/>
            <a:chOff x="562437" y="1396866"/>
            <a:chExt cx="11644549" cy="2295474"/>
          </a:xfrm>
        </p:grpSpPr>
        <p:grpSp>
          <p:nvGrpSpPr>
            <p:cNvPr id="76" name="群組 75">
              <a:extLst>
                <a:ext uri="{FF2B5EF4-FFF2-40B4-BE49-F238E27FC236}">
                  <a16:creationId xmlns:a16="http://schemas.microsoft.com/office/drawing/2014/main" xmlns="" id="{EA50F917-B6C9-4D12-B693-07ACE3964CB0}"/>
                </a:ext>
              </a:extLst>
            </p:cNvPr>
            <p:cNvGrpSpPr/>
            <p:nvPr/>
          </p:nvGrpSpPr>
          <p:grpSpPr>
            <a:xfrm>
              <a:off x="3144469" y="1396866"/>
              <a:ext cx="2419756" cy="2295474"/>
              <a:chOff x="3373446" y="709281"/>
              <a:chExt cx="1413408" cy="1560317"/>
            </a:xfrm>
          </p:grpSpPr>
          <p:sp>
            <p:nvSpPr>
              <p:cNvPr id="77" name="矩形: 圓角 76">
                <a:extLst>
                  <a:ext uri="{FF2B5EF4-FFF2-40B4-BE49-F238E27FC236}">
                    <a16:creationId xmlns:a16="http://schemas.microsoft.com/office/drawing/2014/main" xmlns="" id="{234AB5DD-C5D4-420C-943F-02B85D3B7D41}"/>
                  </a:ext>
                </a:extLst>
              </p:cNvPr>
              <p:cNvSpPr/>
              <p:nvPr/>
            </p:nvSpPr>
            <p:spPr>
              <a:xfrm>
                <a:off x="3373446" y="709281"/>
                <a:ext cx="550380" cy="1560316"/>
              </a:xfrm>
              <a:prstGeom prst="roundRect">
                <a:avLst/>
              </a:prstGeom>
              <a:solidFill>
                <a:srgbClr val="00ACC0">
                  <a:lumMod val="50000"/>
                </a:srgbClr>
              </a:solidFill>
            </p:spPr>
            <p:txBody>
              <a:bodyPr wrap="square" anchor="ctr">
                <a:noAutofit/>
              </a:bodyPr>
              <a:lstStyle/>
              <a:p>
                <a:pPr algn="ctr" eaLnBrk="1" fontAlgn="auto" hangingPunct="1">
                  <a:spcBef>
                    <a:spcPts val="0"/>
                  </a:spcBef>
                  <a:spcAft>
                    <a:spcPts val="0"/>
                  </a:spcAft>
                  <a:defRPr/>
                </a:pPr>
                <a:r>
                  <a:rPr kumimoji="0" lang="zh-TW" altLang="en-US" sz="32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能源轉型</a:t>
                </a:r>
                <a:endParaRPr kumimoji="0" lang="en-US" altLang="zh-TW" sz="32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78" name="矩形: 圓角 77">
                <a:extLst>
                  <a:ext uri="{FF2B5EF4-FFF2-40B4-BE49-F238E27FC236}">
                    <a16:creationId xmlns:a16="http://schemas.microsoft.com/office/drawing/2014/main" xmlns="" id="{723C27B8-523F-475E-9824-9C47C9040A75}"/>
                  </a:ext>
                </a:extLst>
              </p:cNvPr>
              <p:cNvSpPr/>
              <p:nvPr/>
            </p:nvSpPr>
            <p:spPr>
              <a:xfrm>
                <a:off x="4090380" y="727337"/>
                <a:ext cx="696473" cy="736897"/>
              </a:xfrm>
              <a:prstGeom prst="roundRect">
                <a:avLst/>
              </a:prstGeom>
              <a:solidFill>
                <a:srgbClr val="70AD47">
                  <a:lumMod val="50000"/>
                </a:srgbClr>
              </a:solidFill>
              <a:ln>
                <a:noFill/>
              </a:ln>
              <a:effectLst>
                <a:outerShdw blurRad="57150" dist="19050" dir="5400000" algn="ctr" rotWithShape="0">
                  <a:srgbClr val="000000">
                    <a:alpha val="63000"/>
                  </a:srgbClr>
                </a:outerShdw>
              </a:effectLst>
            </p:spPr>
            <p:txBody>
              <a:bodyPr rtlCol="0" anchor="ctr"/>
              <a:lstStyle/>
              <a:p>
                <a:pPr algn="ctr" eaLnBrk="1" fontAlgn="auto" hangingPunct="1">
                  <a:spcBef>
                    <a:spcPts val="0"/>
                  </a:spcBef>
                  <a:spcAft>
                    <a:spcPts val="0"/>
                  </a:spcAft>
                  <a:defRPr/>
                </a:pPr>
                <a:r>
                  <a:rPr kumimoji="0" lang="zh-TW" altLang="en-US" sz="28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綠電</a:t>
                </a:r>
                <a:endParaRPr kumimoji="0" lang="en-US" altLang="zh-TW" sz="28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eaLnBrk="1" fontAlgn="auto" hangingPunct="1">
                  <a:spcBef>
                    <a:spcPts val="0"/>
                  </a:spcBef>
                  <a:spcAft>
                    <a:spcPts val="0"/>
                  </a:spcAft>
                  <a:defRPr/>
                </a:pPr>
                <a:r>
                  <a:rPr kumimoji="0" lang="zh-TW" altLang="en-US" sz="28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先行</a:t>
                </a:r>
                <a:endParaRPr kumimoji="0" lang="en-US" altLang="zh-TW" sz="28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79" name="矩形: 圓角 78">
                <a:extLst>
                  <a:ext uri="{FF2B5EF4-FFF2-40B4-BE49-F238E27FC236}">
                    <a16:creationId xmlns:a16="http://schemas.microsoft.com/office/drawing/2014/main" xmlns="" id="{2C370F57-F996-4A8B-9FB8-CDFC064DCD2D}"/>
                  </a:ext>
                </a:extLst>
              </p:cNvPr>
              <p:cNvSpPr/>
              <p:nvPr/>
            </p:nvSpPr>
            <p:spPr>
              <a:xfrm>
                <a:off x="4090381" y="1571010"/>
                <a:ext cx="696473" cy="698588"/>
              </a:xfrm>
              <a:prstGeom prst="roundRect">
                <a:avLst/>
              </a:prstGeom>
              <a:solidFill>
                <a:srgbClr val="70AD47">
                  <a:lumMod val="50000"/>
                </a:srgbClr>
              </a:solidFill>
              <a:ln>
                <a:noFill/>
              </a:ln>
              <a:effectLst>
                <a:outerShdw blurRad="57150" dist="19050" dir="5400000" algn="ctr" rotWithShape="0">
                  <a:srgbClr val="000000">
                    <a:alpha val="63000"/>
                  </a:srgbClr>
                </a:outerShdw>
              </a:effectLst>
            </p:spPr>
            <p:txBody>
              <a:bodyPr rtlCol="0" anchor="ctr"/>
              <a:lstStyle/>
              <a:p>
                <a:pPr algn="ctr" eaLnBrk="1" fontAlgn="auto" hangingPunct="1">
                  <a:spcBef>
                    <a:spcPts val="0"/>
                  </a:spcBef>
                  <a:spcAft>
                    <a:spcPts val="0"/>
                  </a:spcAft>
                  <a:defRPr/>
                </a:pPr>
                <a:r>
                  <a:rPr kumimoji="0" lang="zh-TW" altLang="en-US" sz="28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非核</a:t>
                </a:r>
                <a:endParaRPr kumimoji="0" lang="en-US" altLang="zh-TW" sz="28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eaLnBrk="1" fontAlgn="auto" hangingPunct="1">
                  <a:spcBef>
                    <a:spcPts val="0"/>
                  </a:spcBef>
                  <a:spcAft>
                    <a:spcPts val="0"/>
                  </a:spcAft>
                  <a:defRPr/>
                </a:pPr>
                <a:r>
                  <a:rPr kumimoji="0" lang="zh-TW" altLang="en-US" sz="28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家園</a:t>
                </a:r>
                <a:endParaRPr kumimoji="0" lang="en-US" altLang="zh-TW" sz="28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80" name="矩形 79">
              <a:extLst>
                <a:ext uri="{FF2B5EF4-FFF2-40B4-BE49-F238E27FC236}">
                  <a16:creationId xmlns:a16="http://schemas.microsoft.com/office/drawing/2014/main" xmlns="" id="{21F089C7-5344-4EBE-A705-E181D3ACDE09}"/>
                </a:ext>
              </a:extLst>
            </p:cNvPr>
            <p:cNvSpPr/>
            <p:nvPr/>
          </p:nvSpPr>
          <p:spPr>
            <a:xfrm>
              <a:off x="5684750" y="1429078"/>
              <a:ext cx="4683394" cy="1406099"/>
            </a:xfrm>
            <a:prstGeom prst="rect">
              <a:avLst/>
            </a:prstGeom>
          </p:spPr>
          <p:txBody>
            <a:bodyPr wrap="none">
              <a:spAutoFit/>
            </a:bodyPr>
            <a:lstStyle/>
            <a:p>
              <a:pPr marL="177800" indent="-177800" eaLnBrk="1" fontAlgn="auto" hangingPunct="1">
                <a:spcBef>
                  <a:spcPts val="0"/>
                </a:spcBef>
                <a:spcAft>
                  <a:spcPts val="0"/>
                </a:spcAft>
                <a:buFont typeface="Arial" pitchFamily="34" charset="0"/>
                <a:buChar char="•"/>
                <a:defRPr/>
              </a:pPr>
              <a:r>
                <a:rPr kumimoji="0" lang="zh-TW" altLang="en-US" b="1" kern="0"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開放再生能源發電業轉供及直供</a:t>
              </a:r>
              <a:endParaRPr kumimoji="0" lang="en-US" altLang="zh-TW" b="1" kern="0"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177800" indent="-177800" eaLnBrk="1" fontAlgn="auto" hangingPunct="1">
                <a:spcBef>
                  <a:spcPts val="0"/>
                </a:spcBef>
                <a:spcAft>
                  <a:spcPts val="0"/>
                </a:spcAft>
                <a:buFont typeface="Arial" pitchFamily="34" charset="0"/>
                <a:buChar char="•"/>
                <a:defRPr/>
              </a:pPr>
              <a:r>
                <a:rPr kumimoji="0" lang="zh-TW" altLang="en-US" b="1" kern="0"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開放再生能源售電業</a:t>
              </a:r>
            </a:p>
            <a:p>
              <a:pPr marL="177800" indent="-177800" eaLnBrk="1" fontAlgn="auto" hangingPunct="1">
                <a:spcBef>
                  <a:spcPts val="0"/>
                </a:spcBef>
                <a:spcAft>
                  <a:spcPts val="0"/>
                </a:spcAft>
                <a:buFont typeface="Arial" pitchFamily="34" charset="0"/>
                <a:buChar char="•"/>
                <a:defRPr/>
              </a:pPr>
              <a:r>
                <a:rPr kumimoji="0" lang="zh-TW" altLang="en-US" b="1" kern="0"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開放所有用戶綠電選擇權</a:t>
              </a:r>
              <a:endParaRPr kumimoji="0" lang="en-US" altLang="zh-TW" b="1" kern="0"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81" name="矩形 80">
              <a:extLst>
                <a:ext uri="{FF2B5EF4-FFF2-40B4-BE49-F238E27FC236}">
                  <a16:creationId xmlns:a16="http://schemas.microsoft.com/office/drawing/2014/main" xmlns="" id="{87709D78-50F5-4AD4-BC8F-2AD26E69E0D9}"/>
                </a:ext>
              </a:extLst>
            </p:cNvPr>
            <p:cNvSpPr/>
            <p:nvPr/>
          </p:nvSpPr>
          <p:spPr>
            <a:xfrm>
              <a:off x="5673183" y="2993406"/>
              <a:ext cx="6533803" cy="580316"/>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7800" indent="-177800" fontAlgn="auto">
                <a:lnSpc>
                  <a:spcPct val="120000"/>
                </a:lnSpc>
                <a:spcBef>
                  <a:spcPts val="0"/>
                </a:spcBef>
                <a:spcAft>
                  <a:spcPts val="0"/>
                </a:spcAft>
                <a:buFont typeface="Arial" pitchFamily="34" charset="0"/>
                <a:buChar char="•"/>
                <a:defRPr/>
              </a:pPr>
              <a:r>
                <a:rPr kumimoji="0" lang="en-US" altLang="zh-TW" sz="2400" b="1" kern="0"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114</a:t>
              </a:r>
              <a:r>
                <a:rPr kumimoji="0" lang="zh-TW" altLang="en-US" sz="2400" b="1" kern="0"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年核能發電設施全部停止運轉</a:t>
              </a:r>
              <a:endParaRPr kumimoji="0" lang="en-US" altLang="zh-TW" sz="2400" b="1" kern="0"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6" name="群組 5">
              <a:extLst>
                <a:ext uri="{FF2B5EF4-FFF2-40B4-BE49-F238E27FC236}">
                  <a16:creationId xmlns:a16="http://schemas.microsoft.com/office/drawing/2014/main" xmlns="" id="{551CE5F4-EB53-4F1B-9A3A-6E45BF15A03C}"/>
                </a:ext>
              </a:extLst>
            </p:cNvPr>
            <p:cNvGrpSpPr/>
            <p:nvPr/>
          </p:nvGrpSpPr>
          <p:grpSpPr>
            <a:xfrm>
              <a:off x="562437" y="1739215"/>
              <a:ext cx="2473074" cy="1931523"/>
              <a:chOff x="673474" y="1835767"/>
              <a:chExt cx="2189257" cy="1737534"/>
            </a:xfrm>
          </p:grpSpPr>
          <p:pic>
            <p:nvPicPr>
              <p:cNvPr id="30" name="Picture 2" descr="ãcontent iconãçåçæå°çµæ">
                <a:extLst>
                  <a:ext uri="{FF2B5EF4-FFF2-40B4-BE49-F238E27FC236}">
                    <a16:creationId xmlns:a16="http://schemas.microsoft.com/office/drawing/2014/main" xmlns="" id="{6D7B95EB-AC55-46C7-B5A7-A532E79D257F}"/>
                  </a:ext>
                </a:extLst>
              </p:cNvPr>
              <p:cNvPicPr>
                <a:picLocks noChangeAspect="1" noChangeArrowheads="1"/>
              </p:cNvPicPr>
              <p:nvPr/>
            </p:nvPicPr>
            <p:blipFill>
              <a:blip r:embed="rId3"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73474" y="1835767"/>
                <a:ext cx="2189257" cy="1737534"/>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圓角 4">
                <a:extLst>
                  <a:ext uri="{FF2B5EF4-FFF2-40B4-BE49-F238E27FC236}">
                    <a16:creationId xmlns:a16="http://schemas.microsoft.com/office/drawing/2014/main" xmlns="" id="{11A282F2-F08A-4947-92AC-F1FD93640EA4}"/>
                  </a:ext>
                </a:extLst>
              </p:cNvPr>
              <p:cNvSpPr/>
              <p:nvPr/>
            </p:nvSpPr>
            <p:spPr>
              <a:xfrm>
                <a:off x="1126897" y="2429437"/>
                <a:ext cx="1282412" cy="955577"/>
              </a:xfrm>
              <a:prstGeom prst="roundRect">
                <a:avLst/>
              </a:prstGeom>
              <a:solidFill>
                <a:srgbClr val="FFCA2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TW" sz="2000" b="1" dirty="0">
                    <a:solidFill>
                      <a:srgbClr val="303A3F"/>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rPr>
                  <a:t>Electricity</a:t>
                </a:r>
              </a:p>
              <a:p>
                <a:pPr algn="ctr"/>
                <a:r>
                  <a:rPr lang="en-US" altLang="zh-TW" sz="2000" b="1" dirty="0">
                    <a:solidFill>
                      <a:srgbClr val="303A3F"/>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rPr>
                  <a:t>Act</a:t>
                </a:r>
                <a:endParaRPr lang="zh-TW" altLang="en-US" sz="2000" b="1" dirty="0">
                  <a:solidFill>
                    <a:srgbClr val="303A3F"/>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endParaRPr>
              </a:p>
            </p:txBody>
          </p:sp>
        </p:grpSp>
      </p:grpSp>
      <p:sp>
        <p:nvSpPr>
          <p:cNvPr id="61" name="Rectangle 16">
            <a:extLst>
              <a:ext uri="{FF2B5EF4-FFF2-40B4-BE49-F238E27FC236}">
                <a16:creationId xmlns:a16="http://schemas.microsoft.com/office/drawing/2014/main" xmlns="" id="{7EC1DD5A-33DB-4D5D-8733-6956C8032F57}"/>
              </a:ext>
            </a:extLst>
          </p:cNvPr>
          <p:cNvSpPr txBox="1">
            <a:spLocks noChangeArrowheads="1"/>
          </p:cNvSpPr>
          <p:nvPr/>
        </p:nvSpPr>
        <p:spPr bwMode="auto">
          <a:xfrm>
            <a:off x="293988" y="262397"/>
            <a:ext cx="6805144" cy="508271"/>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defPPr>
              <a:defRPr lang="zh-TW"/>
            </a:defPPr>
            <a:lvl1pPr marR="0" lvl="0" indent="0" algn="ctr" fontAlgn="auto">
              <a:lnSpc>
                <a:spcPct val="100000"/>
              </a:lnSpc>
              <a:spcBef>
                <a:spcPts val="0"/>
              </a:spcBef>
              <a:spcAft>
                <a:spcPts val="0"/>
              </a:spcAft>
              <a:buClrTx/>
              <a:buSzTx/>
              <a:buFontTx/>
              <a:buNone/>
              <a:tabLst/>
              <a:defRPr sz="3600" b="1">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eaLnBrk="1" hangingPunct="1">
              <a:defRPr/>
            </a:pPr>
            <a:r>
              <a:rPr kumimoji="0" lang="zh-TW" altLang="en-US" sz="4800" kern="0" dirty="0">
                <a:solidFill>
                  <a:prstClr val="black"/>
                </a:solidFill>
                <a:effectLst>
                  <a:outerShdw blurRad="38100" dist="38100" dir="2700000" algn="tl">
                    <a:srgbClr val="000000">
                      <a:alpha val="43137"/>
                    </a:srgbClr>
                  </a:outerShdw>
                </a:effectLst>
              </a:rPr>
              <a:t>電業法修法</a:t>
            </a:r>
          </a:p>
        </p:txBody>
      </p:sp>
      <p:sp>
        <p:nvSpPr>
          <p:cNvPr id="7" name="矩形 6">
            <a:extLst>
              <a:ext uri="{FF2B5EF4-FFF2-40B4-BE49-F238E27FC236}">
                <a16:creationId xmlns:a16="http://schemas.microsoft.com/office/drawing/2014/main" xmlns="" id="{695093AE-9253-4FA9-B035-1F05F239F69F}"/>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一、轉型挑戰</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4258900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箭號: 五邊形 7">
            <a:extLst>
              <a:ext uri="{FF2B5EF4-FFF2-40B4-BE49-F238E27FC236}">
                <a16:creationId xmlns:a16="http://schemas.microsoft.com/office/drawing/2014/main" xmlns="" id="{3EB29963-9A4C-48A4-A58B-00F9B91CDE10}"/>
              </a:ext>
            </a:extLst>
          </p:cNvPr>
          <p:cNvSpPr/>
          <p:nvPr/>
        </p:nvSpPr>
        <p:spPr>
          <a:xfrm>
            <a:off x="47328" y="1725391"/>
            <a:ext cx="11952000" cy="158219"/>
          </a:xfrm>
          <a:prstGeom prst="homePlate">
            <a:avLst/>
          </a:prstGeom>
          <a:solidFill>
            <a:sysClr val="windowText" lastClr="000000">
              <a:lumMod val="50000"/>
              <a:lumOff val="5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新細明體" panose="02020500000000000000" pitchFamily="18" charset="-120"/>
              <a:cs typeface="+mn-cs"/>
            </a:endParaRPr>
          </a:p>
        </p:txBody>
      </p:sp>
      <p:sp>
        <p:nvSpPr>
          <p:cNvPr id="9" name="Oval 245">
            <a:extLst>
              <a:ext uri="{FF2B5EF4-FFF2-40B4-BE49-F238E27FC236}">
                <a16:creationId xmlns:a16="http://schemas.microsoft.com/office/drawing/2014/main" xmlns="" id="{A8751E50-1547-4FBE-9005-E42F0E3E2007}"/>
              </a:ext>
            </a:extLst>
          </p:cNvPr>
          <p:cNvSpPr>
            <a:spLocks noChangeArrowheads="1"/>
          </p:cNvSpPr>
          <p:nvPr/>
        </p:nvSpPr>
        <p:spPr bwMode="auto">
          <a:xfrm>
            <a:off x="1018777" y="1623872"/>
            <a:ext cx="372432" cy="36106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defRPr/>
            </a:pPr>
            <a:endParaRPr kumimoji="0" lang="zh-CN" altLang="en-US" sz="1800">
              <a:solidFill>
                <a:prstClr val="black"/>
              </a:solidFill>
              <a:effectLst>
                <a:outerShdw blurRad="38100" dist="38100" dir="2700000" algn="tl">
                  <a:srgbClr val="000000">
                    <a:alpha val="43137"/>
                  </a:srgbClr>
                </a:outerShdw>
              </a:effectLst>
              <a:latin typeface="Calibri" panose="020F0502020204030204"/>
              <a:ea typeface="等线" panose="02010600030101010101" pitchFamily="2" charset="-122"/>
            </a:endParaRPr>
          </a:p>
        </p:txBody>
      </p:sp>
      <p:sp>
        <p:nvSpPr>
          <p:cNvPr id="10" name="矩形 9">
            <a:extLst>
              <a:ext uri="{FF2B5EF4-FFF2-40B4-BE49-F238E27FC236}">
                <a16:creationId xmlns:a16="http://schemas.microsoft.com/office/drawing/2014/main" xmlns="" id="{7F144AE4-D039-4985-B85D-07AFE21A7B2E}"/>
              </a:ext>
            </a:extLst>
          </p:cNvPr>
          <p:cNvSpPr/>
          <p:nvPr/>
        </p:nvSpPr>
        <p:spPr>
          <a:xfrm>
            <a:off x="5666985" y="2415914"/>
            <a:ext cx="6096000" cy="400110"/>
          </a:xfrm>
          <a:prstGeom prst="rect">
            <a:avLst/>
          </a:prstGeom>
        </p:spPr>
        <p:txBody>
          <a:bodyPr>
            <a:spAutoFit/>
          </a:bodyPr>
          <a:lstStyle/>
          <a:p>
            <a:pPr marL="342900" marR="53340" indent="-342900" algn="just" eaLnBrk="1" fontAlgn="auto" hangingPunct="1">
              <a:lnSpc>
                <a:spcPts val="2400"/>
              </a:lnSpc>
              <a:spcBef>
                <a:spcPts val="0"/>
              </a:spcBef>
              <a:spcAft>
                <a:spcPts val="0"/>
              </a:spcAft>
              <a:buFont typeface="Wingdings" panose="05000000000000000000" pitchFamily="2" charset="2"/>
              <a:buChar char=""/>
              <a:tabLst>
                <a:tab pos="630555" algn="l"/>
              </a:tabLst>
              <a:defRPr/>
            </a:pPr>
            <a:endParaRPr kumimoji="0" lang="zh-TW" altLang="zh-TW" sz="1400" dirty="0">
              <a:solidFill>
                <a:prstClr val="black"/>
              </a:solidFill>
              <a:effectLst>
                <a:outerShdw blurRad="38100" dist="38100" dir="2700000" algn="tl">
                  <a:srgbClr val="000000">
                    <a:alpha val="43137"/>
                  </a:srgbClr>
                </a:outerShdw>
              </a:effectLst>
              <a:latin typeface="新細明體" panose="02020500000000000000" pitchFamily="18" charset="-120"/>
              <a:cs typeface="新細明體" panose="02020500000000000000" pitchFamily="18" charset="-120"/>
            </a:endParaRPr>
          </a:p>
        </p:txBody>
      </p:sp>
      <p:grpSp>
        <p:nvGrpSpPr>
          <p:cNvPr id="11" name="群組 10">
            <a:extLst>
              <a:ext uri="{FF2B5EF4-FFF2-40B4-BE49-F238E27FC236}">
                <a16:creationId xmlns:a16="http://schemas.microsoft.com/office/drawing/2014/main" xmlns="" id="{28656A98-0A4F-48BB-B533-FED9869DA727}"/>
              </a:ext>
            </a:extLst>
          </p:cNvPr>
          <p:cNvGrpSpPr/>
          <p:nvPr/>
        </p:nvGrpSpPr>
        <p:grpSpPr>
          <a:xfrm>
            <a:off x="5726318" y="1603030"/>
            <a:ext cx="372432" cy="361064"/>
            <a:chOff x="11215774" y="1730560"/>
            <a:chExt cx="311990" cy="316579"/>
          </a:xfrm>
        </p:grpSpPr>
        <p:sp>
          <p:nvSpPr>
            <p:cNvPr id="12" name="Oval 245">
              <a:extLst>
                <a:ext uri="{FF2B5EF4-FFF2-40B4-BE49-F238E27FC236}">
                  <a16:creationId xmlns:a16="http://schemas.microsoft.com/office/drawing/2014/main" xmlns="" id="{293AECBC-0CEA-4C12-BA65-9500B6D6E7BF}"/>
                </a:ext>
              </a:extLst>
            </p:cNvPr>
            <p:cNvSpPr>
              <a:spLocks noChangeArrowheads="1"/>
            </p:cNvSpPr>
            <p:nvPr/>
          </p:nvSpPr>
          <p:spPr bwMode="auto">
            <a:xfrm>
              <a:off x="11215774" y="1730560"/>
              <a:ext cx="311990" cy="3165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等线" panose="02010600030101010101" pitchFamily="2" charset="-122"/>
              </a:endParaRPr>
            </a:p>
          </p:txBody>
        </p:sp>
        <p:sp>
          <p:nvSpPr>
            <p:cNvPr id="13" name="Oval 246">
              <a:extLst>
                <a:ext uri="{FF2B5EF4-FFF2-40B4-BE49-F238E27FC236}">
                  <a16:creationId xmlns:a16="http://schemas.microsoft.com/office/drawing/2014/main" xmlns="" id="{6FE27CB6-4592-4C0D-ACF2-BD04843F7558}"/>
                </a:ext>
              </a:extLst>
            </p:cNvPr>
            <p:cNvSpPr>
              <a:spLocks noChangeArrowheads="1"/>
            </p:cNvSpPr>
            <p:nvPr/>
          </p:nvSpPr>
          <p:spPr bwMode="auto">
            <a:xfrm>
              <a:off x="11268139" y="1774522"/>
              <a:ext cx="215641" cy="220228"/>
            </a:xfrm>
            <a:prstGeom prst="ellipse">
              <a:avLst/>
            </a:prstGeom>
            <a:solidFill>
              <a:srgbClr val="70AD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等线" panose="02010600030101010101" pitchFamily="2" charset="-122"/>
              </a:endParaRPr>
            </a:p>
          </p:txBody>
        </p:sp>
      </p:grpSp>
      <p:sp>
        <p:nvSpPr>
          <p:cNvPr id="14" name="Oval 246">
            <a:extLst>
              <a:ext uri="{FF2B5EF4-FFF2-40B4-BE49-F238E27FC236}">
                <a16:creationId xmlns:a16="http://schemas.microsoft.com/office/drawing/2014/main" xmlns="" id="{633FE01A-E894-4118-B9BF-1830758F5881}"/>
              </a:ext>
            </a:extLst>
          </p:cNvPr>
          <p:cNvSpPr>
            <a:spLocks noChangeArrowheads="1"/>
          </p:cNvSpPr>
          <p:nvPr/>
        </p:nvSpPr>
        <p:spPr bwMode="auto">
          <a:xfrm>
            <a:off x="1064038" y="1678817"/>
            <a:ext cx="257417" cy="251174"/>
          </a:xfrm>
          <a:prstGeom prst="ellipse">
            <a:avLst/>
          </a:prstGeom>
          <a:solidFill>
            <a:srgbClr val="C00000"/>
          </a:solidFill>
          <a:ln>
            <a:noFill/>
          </a:ln>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defRPr/>
            </a:pPr>
            <a:endParaRPr kumimoji="0" lang="zh-CN" altLang="en-US" sz="1800" dirty="0">
              <a:solidFill>
                <a:prstClr val="black"/>
              </a:solidFill>
              <a:effectLst>
                <a:outerShdw blurRad="38100" dist="38100" dir="2700000" algn="tl">
                  <a:srgbClr val="000000">
                    <a:alpha val="43137"/>
                  </a:srgbClr>
                </a:outerShdw>
              </a:effectLst>
              <a:latin typeface="Calibri" panose="020F0502020204030204"/>
              <a:ea typeface="等线" panose="02010600030101010101" pitchFamily="2" charset="-122"/>
            </a:endParaRPr>
          </a:p>
        </p:txBody>
      </p:sp>
      <p:sp>
        <p:nvSpPr>
          <p:cNvPr id="15" name="矩形 14">
            <a:extLst>
              <a:ext uri="{FF2B5EF4-FFF2-40B4-BE49-F238E27FC236}">
                <a16:creationId xmlns:a16="http://schemas.microsoft.com/office/drawing/2014/main" xmlns="" id="{A496380F-1BCA-42D0-A9BA-ACFA2BA8A94A}"/>
              </a:ext>
            </a:extLst>
          </p:cNvPr>
          <p:cNvSpPr/>
          <p:nvPr/>
        </p:nvSpPr>
        <p:spPr>
          <a:xfrm>
            <a:off x="478781" y="1984936"/>
            <a:ext cx="1170513" cy="461665"/>
          </a:xfrm>
          <a:prstGeom prst="rect">
            <a:avLst/>
          </a:prstGeom>
        </p:spPr>
        <p:txBody>
          <a:bodyPr wrap="none">
            <a:spAutoFit/>
          </a:bodyPr>
          <a:lstStyle/>
          <a:p>
            <a:pPr algn="ctr" eaLnBrk="1" hangingPunct="1">
              <a:defRPr/>
            </a:pPr>
            <a:r>
              <a:rPr kumimoji="0" lang="zh-TW" altLang="en-US"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開放</a:t>
            </a:r>
            <a:r>
              <a:rPr lang="en-US" altLang="zh-TW" sz="2000" b="1" dirty="0">
                <a:solidFill>
                  <a:prstClr val="black"/>
                </a:solidFill>
                <a:effectLst>
                  <a:outerShdw blurRad="38100" dist="38100" dir="2700000" algn="tl">
                    <a:srgbClr val="000000">
                      <a:alpha val="43137"/>
                    </a:srgbClr>
                  </a:outerShdw>
                </a:effectLst>
                <a:latin typeface="Rockwell Condensed" panose="02060603050405020104" pitchFamily="18" charset="0"/>
                <a:ea typeface="微軟正黑體" panose="020B0604030504040204" pitchFamily="34" charset="-120"/>
              </a:rPr>
              <a:t>IPP</a:t>
            </a:r>
            <a:endParaRPr lang="zh-TW" altLang="en-US" sz="2000" b="1" dirty="0">
              <a:solidFill>
                <a:prstClr val="black"/>
              </a:solidFill>
              <a:effectLst>
                <a:outerShdw blurRad="38100" dist="38100" dir="2700000" algn="tl">
                  <a:srgbClr val="000000">
                    <a:alpha val="43137"/>
                  </a:srgbClr>
                </a:outerShdw>
              </a:effectLst>
              <a:latin typeface="Rockwell Condensed" panose="02060603050405020104" pitchFamily="18" charset="0"/>
              <a:ea typeface="微軟正黑體" panose="020B0604030504040204" pitchFamily="34" charset="-120"/>
            </a:endParaRPr>
          </a:p>
        </p:txBody>
      </p:sp>
      <p:grpSp>
        <p:nvGrpSpPr>
          <p:cNvPr id="19" name="群組 18">
            <a:extLst>
              <a:ext uri="{FF2B5EF4-FFF2-40B4-BE49-F238E27FC236}">
                <a16:creationId xmlns:a16="http://schemas.microsoft.com/office/drawing/2014/main" xmlns="" id="{1E48C4A8-3152-4EFA-8C5E-84876C584D33}"/>
              </a:ext>
            </a:extLst>
          </p:cNvPr>
          <p:cNvGrpSpPr/>
          <p:nvPr/>
        </p:nvGrpSpPr>
        <p:grpSpPr>
          <a:xfrm>
            <a:off x="9236918" y="1623872"/>
            <a:ext cx="372432" cy="361064"/>
            <a:chOff x="11215774" y="1730560"/>
            <a:chExt cx="311990" cy="316579"/>
          </a:xfrm>
        </p:grpSpPr>
        <p:sp>
          <p:nvSpPr>
            <p:cNvPr id="20" name="Oval 245">
              <a:extLst>
                <a:ext uri="{FF2B5EF4-FFF2-40B4-BE49-F238E27FC236}">
                  <a16:creationId xmlns:a16="http://schemas.microsoft.com/office/drawing/2014/main" xmlns="" id="{E5746098-9313-471C-916C-16E0DBE5AC43}"/>
                </a:ext>
              </a:extLst>
            </p:cNvPr>
            <p:cNvSpPr>
              <a:spLocks noChangeArrowheads="1"/>
            </p:cNvSpPr>
            <p:nvPr/>
          </p:nvSpPr>
          <p:spPr bwMode="auto">
            <a:xfrm>
              <a:off x="11215774" y="1730560"/>
              <a:ext cx="311990" cy="3165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defRPr/>
              </a:pPr>
              <a:endParaRPr kumimoji="0" lang="zh-CN" altLang="en-US" sz="1800">
                <a:solidFill>
                  <a:prstClr val="black"/>
                </a:solidFill>
                <a:effectLst>
                  <a:outerShdw blurRad="38100" dist="38100" dir="2700000" algn="tl">
                    <a:srgbClr val="000000">
                      <a:alpha val="43137"/>
                    </a:srgbClr>
                  </a:outerShdw>
                </a:effectLst>
                <a:latin typeface="Calibri" panose="020F0502020204030204"/>
                <a:ea typeface="等线" panose="02010600030101010101" pitchFamily="2" charset="-122"/>
              </a:endParaRPr>
            </a:p>
          </p:txBody>
        </p:sp>
        <p:sp>
          <p:nvSpPr>
            <p:cNvPr id="21" name="Oval 246">
              <a:extLst>
                <a:ext uri="{FF2B5EF4-FFF2-40B4-BE49-F238E27FC236}">
                  <a16:creationId xmlns:a16="http://schemas.microsoft.com/office/drawing/2014/main" xmlns="" id="{9DF9F690-10EB-44F4-A53E-793BE52C2F66}"/>
                </a:ext>
              </a:extLst>
            </p:cNvPr>
            <p:cNvSpPr>
              <a:spLocks noChangeArrowheads="1"/>
            </p:cNvSpPr>
            <p:nvPr/>
          </p:nvSpPr>
          <p:spPr bwMode="auto">
            <a:xfrm>
              <a:off x="11268139" y="1774522"/>
              <a:ext cx="215641" cy="220228"/>
            </a:xfrm>
            <a:prstGeom prst="ellipse">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defRPr/>
              </a:pPr>
              <a:endParaRPr kumimoji="0" lang="zh-CN" altLang="en-US" sz="1800" dirty="0">
                <a:solidFill>
                  <a:prstClr val="black"/>
                </a:solidFill>
                <a:effectLst>
                  <a:outerShdw blurRad="38100" dist="38100" dir="2700000" algn="tl">
                    <a:srgbClr val="000000">
                      <a:alpha val="43137"/>
                    </a:srgbClr>
                  </a:outerShdw>
                </a:effectLst>
                <a:latin typeface="Calibri" panose="020F0502020204030204"/>
                <a:ea typeface="等线" panose="02010600030101010101" pitchFamily="2" charset="-122"/>
              </a:endParaRPr>
            </a:p>
          </p:txBody>
        </p:sp>
      </p:grpSp>
      <p:sp>
        <p:nvSpPr>
          <p:cNvPr id="22" name="矩形 21">
            <a:extLst>
              <a:ext uri="{FF2B5EF4-FFF2-40B4-BE49-F238E27FC236}">
                <a16:creationId xmlns:a16="http://schemas.microsoft.com/office/drawing/2014/main" xmlns="" id="{6B0F2A9C-1149-4988-8651-48595C9D50DB}"/>
              </a:ext>
            </a:extLst>
          </p:cNvPr>
          <p:cNvSpPr/>
          <p:nvPr/>
        </p:nvSpPr>
        <p:spPr>
          <a:xfrm>
            <a:off x="699915" y="1201901"/>
            <a:ext cx="889987" cy="523220"/>
          </a:xfrm>
          <a:prstGeom prst="rect">
            <a:avLst/>
          </a:prstGeom>
        </p:spPr>
        <p:txBody>
          <a:bodyPr wrap="none">
            <a:spAutoFit/>
          </a:bodyPr>
          <a:lstStyle/>
          <a:p>
            <a:pPr eaLnBrk="1" hangingPunct="1">
              <a:defRPr/>
            </a:pPr>
            <a:r>
              <a:rPr lang="en-US" altLang="zh-TW" sz="2800" b="1" i="1" dirty="0">
                <a:solidFill>
                  <a:srgbClr val="70AD47">
                    <a:lumMod val="75000"/>
                  </a:srgbClr>
                </a:solidFill>
                <a:effectLst>
                  <a:outerShdw blurRad="38100" dist="38100" dir="2700000" algn="tl">
                    <a:srgbClr val="000000">
                      <a:alpha val="43137"/>
                    </a:srgbClr>
                  </a:outerShdw>
                </a:effectLst>
                <a:latin typeface="Tw Cen MT Condensed Extra Bold" panose="020B0803020202020204" pitchFamily="34" charset="0"/>
                <a:ea typeface="微軟正黑體" panose="020B0604030504040204" pitchFamily="34" charset="-120"/>
              </a:rPr>
              <a:t>1995</a:t>
            </a:r>
          </a:p>
        </p:txBody>
      </p:sp>
      <p:sp>
        <p:nvSpPr>
          <p:cNvPr id="23" name="矩形 22">
            <a:extLst>
              <a:ext uri="{FF2B5EF4-FFF2-40B4-BE49-F238E27FC236}">
                <a16:creationId xmlns:a16="http://schemas.microsoft.com/office/drawing/2014/main" xmlns="" id="{0E24A7BE-0801-4D04-A57B-71F57B500D99}"/>
              </a:ext>
            </a:extLst>
          </p:cNvPr>
          <p:cNvSpPr/>
          <p:nvPr/>
        </p:nvSpPr>
        <p:spPr>
          <a:xfrm>
            <a:off x="1943880" y="1204565"/>
            <a:ext cx="889987" cy="523220"/>
          </a:xfrm>
          <a:prstGeom prst="rect">
            <a:avLst/>
          </a:prstGeom>
        </p:spPr>
        <p:txBody>
          <a:bodyPr wrap="none">
            <a:spAutoFit/>
          </a:bodyPr>
          <a:lstStyle/>
          <a:p>
            <a:pPr eaLnBrk="1" hangingPunct="1">
              <a:defRPr/>
            </a:pPr>
            <a:r>
              <a:rPr lang="en-US" altLang="zh-TW" sz="2800" b="1" i="1" dirty="0">
                <a:solidFill>
                  <a:srgbClr val="70AD47">
                    <a:lumMod val="75000"/>
                  </a:srgbClr>
                </a:solidFill>
                <a:effectLst>
                  <a:outerShdw blurRad="38100" dist="38100" dir="2700000" algn="tl">
                    <a:srgbClr val="000000">
                      <a:alpha val="43137"/>
                    </a:srgbClr>
                  </a:outerShdw>
                </a:effectLst>
                <a:latin typeface="Tw Cen MT Condensed Extra Bold" panose="020B0803020202020204" pitchFamily="34" charset="0"/>
                <a:ea typeface="微軟正黑體" panose="020B0604030504040204" pitchFamily="34" charset="-120"/>
              </a:rPr>
              <a:t>2000</a:t>
            </a:r>
          </a:p>
        </p:txBody>
      </p:sp>
      <p:grpSp>
        <p:nvGrpSpPr>
          <p:cNvPr id="24" name="群組 23">
            <a:extLst>
              <a:ext uri="{FF2B5EF4-FFF2-40B4-BE49-F238E27FC236}">
                <a16:creationId xmlns:a16="http://schemas.microsoft.com/office/drawing/2014/main" xmlns="" id="{B3A72062-40BE-4F4C-B2BB-E644A4E65890}"/>
              </a:ext>
            </a:extLst>
          </p:cNvPr>
          <p:cNvGrpSpPr/>
          <p:nvPr/>
        </p:nvGrpSpPr>
        <p:grpSpPr>
          <a:xfrm>
            <a:off x="2201309" y="1645982"/>
            <a:ext cx="372432" cy="361064"/>
            <a:chOff x="11215774" y="1730560"/>
            <a:chExt cx="311990" cy="316579"/>
          </a:xfrm>
        </p:grpSpPr>
        <p:sp>
          <p:nvSpPr>
            <p:cNvPr id="25" name="Oval 245">
              <a:extLst>
                <a:ext uri="{FF2B5EF4-FFF2-40B4-BE49-F238E27FC236}">
                  <a16:creationId xmlns:a16="http://schemas.microsoft.com/office/drawing/2014/main" xmlns="" id="{BF227041-AB3B-434E-B368-B9CD8C934CD6}"/>
                </a:ext>
              </a:extLst>
            </p:cNvPr>
            <p:cNvSpPr>
              <a:spLocks noChangeArrowheads="1"/>
            </p:cNvSpPr>
            <p:nvPr/>
          </p:nvSpPr>
          <p:spPr bwMode="auto">
            <a:xfrm>
              <a:off x="11215774" y="1730560"/>
              <a:ext cx="311990" cy="3165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等线" panose="02010600030101010101" pitchFamily="2" charset="-122"/>
              </a:endParaRPr>
            </a:p>
          </p:txBody>
        </p:sp>
        <p:sp>
          <p:nvSpPr>
            <p:cNvPr id="26" name="Oval 246">
              <a:extLst>
                <a:ext uri="{FF2B5EF4-FFF2-40B4-BE49-F238E27FC236}">
                  <a16:creationId xmlns:a16="http://schemas.microsoft.com/office/drawing/2014/main" xmlns="" id="{E7278667-E693-494A-B77A-D1BF4F8B17F8}"/>
                </a:ext>
              </a:extLst>
            </p:cNvPr>
            <p:cNvSpPr>
              <a:spLocks noChangeArrowheads="1"/>
            </p:cNvSpPr>
            <p:nvPr/>
          </p:nvSpPr>
          <p:spPr bwMode="auto">
            <a:xfrm>
              <a:off x="11268139" y="1774522"/>
              <a:ext cx="215641" cy="220228"/>
            </a:xfrm>
            <a:prstGeom prst="ellipse">
              <a:avLst/>
            </a:prstGeom>
            <a:solidFill>
              <a:srgbClr val="70AD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等线" panose="02010600030101010101" pitchFamily="2" charset="-122"/>
              </a:endParaRPr>
            </a:p>
          </p:txBody>
        </p:sp>
      </p:grpSp>
      <p:sp>
        <p:nvSpPr>
          <p:cNvPr id="27" name="想法泡泡: 雲朵 26">
            <a:extLst>
              <a:ext uri="{FF2B5EF4-FFF2-40B4-BE49-F238E27FC236}">
                <a16:creationId xmlns:a16="http://schemas.microsoft.com/office/drawing/2014/main" xmlns="" id="{63B55124-1B1C-4820-B939-22C9E9E44387}"/>
              </a:ext>
            </a:extLst>
          </p:cNvPr>
          <p:cNvSpPr/>
          <p:nvPr/>
        </p:nvSpPr>
        <p:spPr>
          <a:xfrm>
            <a:off x="7442340" y="8527"/>
            <a:ext cx="2802096" cy="1305253"/>
          </a:xfrm>
          <a:prstGeom prst="cloudCallout">
            <a:avLst>
              <a:gd name="adj1" fmla="val 43165"/>
              <a:gd name="adj2" fmla="val 18580"/>
            </a:avLst>
          </a:prstGeom>
          <a:solidFill>
            <a:srgbClr val="FFCCCC"/>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31" name="矩形 30">
            <a:extLst>
              <a:ext uri="{FF2B5EF4-FFF2-40B4-BE49-F238E27FC236}">
                <a16:creationId xmlns:a16="http://schemas.microsoft.com/office/drawing/2014/main" xmlns="" id="{BB03AB92-584C-4825-8B8B-13E9163A917B}"/>
              </a:ext>
            </a:extLst>
          </p:cNvPr>
          <p:cNvSpPr/>
          <p:nvPr/>
        </p:nvSpPr>
        <p:spPr>
          <a:xfrm>
            <a:off x="7412723" y="268068"/>
            <a:ext cx="2802096" cy="954107"/>
          </a:xfrm>
          <a:prstGeom prst="rect">
            <a:avLst/>
          </a:prstGeom>
        </p:spPr>
        <p:txBody>
          <a:bodyPr wrap="square">
            <a:spAutoFit/>
          </a:bodyPr>
          <a:lstStyle/>
          <a:p>
            <a:pPr algn="ctr" eaLnBrk="1" fontAlgn="auto" hangingPunct="1">
              <a:spcBef>
                <a:spcPts val="0"/>
              </a:spcBef>
              <a:spcAft>
                <a:spcPts val="0"/>
              </a:spcAft>
              <a:defRPr/>
            </a:pPr>
            <a:r>
              <a:rPr kumimoji="0" lang="zh-TW" altLang="en-US" sz="28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全面開放</a:t>
            </a:r>
            <a:endParaRPr kumimoji="0" lang="en-US" altLang="zh-TW" sz="28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eaLnBrk="1" fontAlgn="auto" hangingPunct="1">
              <a:spcBef>
                <a:spcPts val="0"/>
              </a:spcBef>
              <a:spcAft>
                <a:spcPts val="0"/>
              </a:spcAft>
              <a:defRPr/>
            </a:pPr>
            <a:r>
              <a:rPr kumimoji="0" lang="zh-TW" altLang="en-US" sz="28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用戶選擇權</a:t>
            </a:r>
          </a:p>
        </p:txBody>
      </p:sp>
      <p:grpSp>
        <p:nvGrpSpPr>
          <p:cNvPr id="32" name="群組 31">
            <a:extLst>
              <a:ext uri="{FF2B5EF4-FFF2-40B4-BE49-F238E27FC236}">
                <a16:creationId xmlns:a16="http://schemas.microsoft.com/office/drawing/2014/main" xmlns="" id="{10DA7CB1-A27C-4521-91AF-30312FF12508}"/>
              </a:ext>
            </a:extLst>
          </p:cNvPr>
          <p:cNvGrpSpPr/>
          <p:nvPr/>
        </p:nvGrpSpPr>
        <p:grpSpPr>
          <a:xfrm>
            <a:off x="6978604" y="1614272"/>
            <a:ext cx="372432" cy="361064"/>
            <a:chOff x="11215774" y="1730560"/>
            <a:chExt cx="311990" cy="316579"/>
          </a:xfrm>
        </p:grpSpPr>
        <p:sp>
          <p:nvSpPr>
            <p:cNvPr id="33" name="Oval 245">
              <a:extLst>
                <a:ext uri="{FF2B5EF4-FFF2-40B4-BE49-F238E27FC236}">
                  <a16:creationId xmlns:a16="http://schemas.microsoft.com/office/drawing/2014/main" xmlns="" id="{C5BACCB3-61D2-41C0-904E-96B700B56E06}"/>
                </a:ext>
              </a:extLst>
            </p:cNvPr>
            <p:cNvSpPr>
              <a:spLocks noChangeArrowheads="1"/>
            </p:cNvSpPr>
            <p:nvPr/>
          </p:nvSpPr>
          <p:spPr bwMode="auto">
            <a:xfrm>
              <a:off x="11215774" y="1730560"/>
              <a:ext cx="311990" cy="31657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等线" panose="02010600030101010101" pitchFamily="2" charset="-122"/>
              </a:endParaRPr>
            </a:p>
          </p:txBody>
        </p:sp>
        <p:sp>
          <p:nvSpPr>
            <p:cNvPr id="34" name="Oval 246">
              <a:extLst>
                <a:ext uri="{FF2B5EF4-FFF2-40B4-BE49-F238E27FC236}">
                  <a16:creationId xmlns:a16="http://schemas.microsoft.com/office/drawing/2014/main" xmlns="" id="{100A0804-91C2-4A6D-8D00-71635BF962C9}"/>
                </a:ext>
              </a:extLst>
            </p:cNvPr>
            <p:cNvSpPr>
              <a:spLocks noChangeArrowheads="1"/>
            </p:cNvSpPr>
            <p:nvPr/>
          </p:nvSpPr>
          <p:spPr bwMode="auto">
            <a:xfrm>
              <a:off x="11268139" y="1774522"/>
              <a:ext cx="215641" cy="220228"/>
            </a:xfrm>
            <a:prstGeom prst="ellipse">
              <a:avLst/>
            </a:prstGeom>
            <a:solidFill>
              <a:srgbClr val="70AD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等线" panose="02010600030101010101" pitchFamily="2" charset="-122"/>
              </a:endParaRPr>
            </a:p>
          </p:txBody>
        </p:sp>
      </p:grpSp>
      <p:sp>
        <p:nvSpPr>
          <p:cNvPr id="35" name="矩形 34">
            <a:extLst>
              <a:ext uri="{FF2B5EF4-FFF2-40B4-BE49-F238E27FC236}">
                <a16:creationId xmlns:a16="http://schemas.microsoft.com/office/drawing/2014/main" xmlns="" id="{86BB253B-190E-4052-AAB3-112F0A86DCE2}"/>
              </a:ext>
            </a:extLst>
          </p:cNvPr>
          <p:cNvSpPr/>
          <p:nvPr/>
        </p:nvSpPr>
        <p:spPr>
          <a:xfrm>
            <a:off x="6690210" y="1222878"/>
            <a:ext cx="889987" cy="523220"/>
          </a:xfrm>
          <a:prstGeom prst="rect">
            <a:avLst/>
          </a:prstGeom>
        </p:spPr>
        <p:txBody>
          <a:bodyPr wrap="none">
            <a:spAutoFit/>
          </a:bodyPr>
          <a:lstStyle/>
          <a:p>
            <a:pPr eaLnBrk="1" hangingPunct="1">
              <a:defRPr/>
            </a:pPr>
            <a:r>
              <a:rPr lang="en-US" altLang="zh-TW" sz="2800" b="1" i="1" dirty="0">
                <a:solidFill>
                  <a:srgbClr val="70AD47">
                    <a:lumMod val="75000"/>
                  </a:srgbClr>
                </a:solidFill>
                <a:effectLst>
                  <a:outerShdw blurRad="38100" dist="38100" dir="2700000" algn="tl">
                    <a:srgbClr val="000000">
                      <a:alpha val="43137"/>
                    </a:srgbClr>
                  </a:outerShdw>
                </a:effectLst>
                <a:latin typeface="Tw Cen MT Condensed Extra Bold" panose="020B0803020202020204" pitchFamily="34" charset="0"/>
                <a:ea typeface="微軟正黑體" panose="020B0604030504040204" pitchFamily="34" charset="-120"/>
              </a:rPr>
              <a:t>2005</a:t>
            </a:r>
          </a:p>
        </p:txBody>
      </p:sp>
      <p:sp>
        <p:nvSpPr>
          <p:cNvPr id="36" name="矩形 35">
            <a:extLst>
              <a:ext uri="{FF2B5EF4-FFF2-40B4-BE49-F238E27FC236}">
                <a16:creationId xmlns:a16="http://schemas.microsoft.com/office/drawing/2014/main" xmlns="" id="{B1056644-0877-4B11-AAE9-2B670C5BBCAB}"/>
              </a:ext>
            </a:extLst>
          </p:cNvPr>
          <p:cNvSpPr/>
          <p:nvPr/>
        </p:nvSpPr>
        <p:spPr>
          <a:xfrm>
            <a:off x="2301673" y="2228033"/>
            <a:ext cx="6202457" cy="461665"/>
          </a:xfrm>
          <a:prstGeom prst="rect">
            <a:avLst/>
          </a:prstGeom>
        </p:spPr>
        <p:txBody>
          <a:bodyPr wrap="square">
            <a:spAutoFit/>
          </a:bodyPr>
          <a:lstStyle/>
          <a:p>
            <a:pPr eaLnBrk="1" fontAlgn="auto" hangingPunct="1">
              <a:spcBef>
                <a:spcPts val="0"/>
              </a:spcBef>
              <a:spcAft>
                <a:spcPts val="0"/>
              </a:spcAft>
              <a:defRPr/>
            </a:pPr>
            <a:r>
              <a:rPr kumimoji="0" lang="zh-CN" altLang="en-US"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按契約容量</a:t>
            </a:r>
            <a:r>
              <a:rPr kumimoji="0" lang="zh-TW" altLang="en-US"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逐步開放用戶購電選擇權</a:t>
            </a:r>
            <a:endParaRPr kumimoji="0" lang="en-US" altLang="zh-TW"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37" name="矩形 36">
            <a:extLst>
              <a:ext uri="{FF2B5EF4-FFF2-40B4-BE49-F238E27FC236}">
                <a16:creationId xmlns:a16="http://schemas.microsoft.com/office/drawing/2014/main" xmlns="" id="{6116286E-F70E-468B-AD02-40E74E564CE3}"/>
              </a:ext>
            </a:extLst>
          </p:cNvPr>
          <p:cNvSpPr/>
          <p:nvPr/>
        </p:nvSpPr>
        <p:spPr>
          <a:xfrm>
            <a:off x="5358932" y="1208868"/>
            <a:ext cx="889987" cy="523220"/>
          </a:xfrm>
          <a:prstGeom prst="rect">
            <a:avLst/>
          </a:prstGeom>
        </p:spPr>
        <p:txBody>
          <a:bodyPr wrap="none">
            <a:spAutoFit/>
          </a:bodyPr>
          <a:lstStyle/>
          <a:p>
            <a:pPr eaLnBrk="1" hangingPunct="1">
              <a:defRPr/>
            </a:pPr>
            <a:r>
              <a:rPr lang="en-US" altLang="zh-TW" sz="2800" b="1" i="1" dirty="0">
                <a:solidFill>
                  <a:srgbClr val="70AD47">
                    <a:lumMod val="75000"/>
                  </a:srgbClr>
                </a:solidFill>
                <a:effectLst>
                  <a:outerShdw blurRad="38100" dist="38100" dir="2700000" algn="tl">
                    <a:srgbClr val="000000">
                      <a:alpha val="43137"/>
                    </a:srgbClr>
                  </a:outerShdw>
                </a:effectLst>
                <a:latin typeface="Tw Cen MT Condensed Extra Bold" panose="020B0803020202020204" pitchFamily="34" charset="0"/>
                <a:ea typeface="微軟正黑體" panose="020B0604030504040204" pitchFamily="34" charset="-120"/>
              </a:rPr>
              <a:t>2004</a:t>
            </a:r>
          </a:p>
        </p:txBody>
      </p:sp>
      <p:sp>
        <p:nvSpPr>
          <p:cNvPr id="38" name="矩形 37">
            <a:extLst>
              <a:ext uri="{FF2B5EF4-FFF2-40B4-BE49-F238E27FC236}">
                <a16:creationId xmlns:a16="http://schemas.microsoft.com/office/drawing/2014/main" xmlns="" id="{242854E3-7849-4D38-9360-1E3EA5DD721F}"/>
              </a:ext>
            </a:extLst>
          </p:cNvPr>
          <p:cNvSpPr/>
          <p:nvPr/>
        </p:nvSpPr>
        <p:spPr>
          <a:xfrm>
            <a:off x="8606651" y="1076202"/>
            <a:ext cx="1651414" cy="707886"/>
          </a:xfrm>
          <a:prstGeom prst="rect">
            <a:avLst/>
          </a:prstGeom>
        </p:spPr>
        <p:txBody>
          <a:bodyPr wrap="none">
            <a:spAutoFit/>
          </a:bodyPr>
          <a:lstStyle/>
          <a:p>
            <a:pPr eaLnBrk="1" hangingPunct="1">
              <a:defRPr/>
            </a:pPr>
            <a:r>
              <a:rPr lang="en-US" altLang="zh-TW" sz="4000" b="1" i="1" dirty="0">
                <a:solidFill>
                  <a:srgbClr val="DE0000"/>
                </a:solidFill>
                <a:effectLst>
                  <a:outerShdw blurRad="38100" dist="38100" dir="2700000" algn="tl">
                    <a:srgbClr val="000000">
                      <a:alpha val="43137"/>
                    </a:srgbClr>
                  </a:outerShdw>
                </a:effectLst>
                <a:latin typeface="Impact" panose="020B0806030902050204" pitchFamily="34" charset="0"/>
                <a:ea typeface="微軟正黑體" panose="020B0604030504040204" pitchFamily="34" charset="-120"/>
              </a:rPr>
              <a:t>2016/4</a:t>
            </a:r>
            <a:endParaRPr lang="zh-TW" altLang="en-US" sz="4000" b="1" i="1" dirty="0">
              <a:solidFill>
                <a:srgbClr val="DE0000"/>
              </a:solidFill>
              <a:effectLst>
                <a:outerShdw blurRad="38100" dist="38100" dir="2700000" algn="tl">
                  <a:srgbClr val="000000">
                    <a:alpha val="43137"/>
                  </a:srgbClr>
                </a:outerShdw>
              </a:effectLst>
              <a:latin typeface="Impact" panose="020B0806030902050204" pitchFamily="34" charset="0"/>
              <a:ea typeface="微軟正黑體" panose="020B0604030504040204" pitchFamily="34" charset="-120"/>
            </a:endParaRPr>
          </a:p>
        </p:txBody>
      </p:sp>
      <p:grpSp>
        <p:nvGrpSpPr>
          <p:cNvPr id="39" name="群組 38">
            <a:extLst>
              <a:ext uri="{FF2B5EF4-FFF2-40B4-BE49-F238E27FC236}">
                <a16:creationId xmlns:a16="http://schemas.microsoft.com/office/drawing/2014/main" xmlns="" id="{7BCDECB6-C1D0-45A4-8284-CC656F34A80F}"/>
              </a:ext>
            </a:extLst>
          </p:cNvPr>
          <p:cNvGrpSpPr/>
          <p:nvPr/>
        </p:nvGrpSpPr>
        <p:grpSpPr>
          <a:xfrm>
            <a:off x="324848" y="179871"/>
            <a:ext cx="5346330" cy="756279"/>
            <a:chOff x="977435" y="211460"/>
            <a:chExt cx="5346330" cy="756279"/>
          </a:xfrm>
        </p:grpSpPr>
        <p:grpSp>
          <p:nvGrpSpPr>
            <p:cNvPr id="40" name="群組 39">
              <a:extLst>
                <a:ext uri="{FF2B5EF4-FFF2-40B4-BE49-F238E27FC236}">
                  <a16:creationId xmlns:a16="http://schemas.microsoft.com/office/drawing/2014/main" xmlns="" id="{CE5F5D54-3E8D-4138-9F0B-6F0F3B22EB97}"/>
                </a:ext>
              </a:extLst>
            </p:cNvPr>
            <p:cNvGrpSpPr/>
            <p:nvPr/>
          </p:nvGrpSpPr>
          <p:grpSpPr>
            <a:xfrm>
              <a:off x="977435" y="211460"/>
              <a:ext cx="5346330" cy="756000"/>
              <a:chOff x="1" y="268355"/>
              <a:chExt cx="6930647" cy="936487"/>
            </a:xfrm>
          </p:grpSpPr>
          <p:sp>
            <p:nvSpPr>
              <p:cNvPr id="42" name="Shape 63">
                <a:extLst>
                  <a:ext uri="{FF2B5EF4-FFF2-40B4-BE49-F238E27FC236}">
                    <a16:creationId xmlns:a16="http://schemas.microsoft.com/office/drawing/2014/main" xmlns="" id="{23AC9AC2-D244-4B0C-9727-16EE81D03055}"/>
                  </a:ext>
                </a:extLst>
              </p:cNvPr>
              <p:cNvSpPr/>
              <p:nvPr/>
            </p:nvSpPr>
            <p:spPr>
              <a:xfrm>
                <a:off x="1" y="268355"/>
                <a:ext cx="6930647" cy="936487"/>
              </a:xfrm>
              <a:prstGeom prst="rect">
                <a:avLst/>
              </a:prstGeom>
              <a:solidFill>
                <a:srgbClr val="124057"/>
              </a:solidFill>
              <a:ln>
                <a:noFill/>
              </a:ln>
            </p:spPr>
            <p:txBody>
              <a:bodyPr spcFirstLastPara="1" wrap="square" lIns="91425" tIns="91425" rIns="91425" bIns="91425" anchor="ctr" anchorCtr="0">
                <a:noAutofit/>
              </a:bodyPr>
              <a:lstStyle/>
              <a:p>
                <a:pPr eaLnBrk="1" fontAlgn="auto" hangingPunct="1">
                  <a:spcBef>
                    <a:spcPts val="0"/>
                  </a:spcBef>
                  <a:spcAft>
                    <a:spcPts val="0"/>
                  </a:spcAft>
                  <a:defRPr/>
                </a:pPr>
                <a:endParaRPr kumimoji="0" sz="1800" dirty="0">
                  <a:solidFill>
                    <a:prstClr val="black"/>
                  </a:solidFill>
                  <a:latin typeface="Calibri" panose="020F0502020204030204"/>
                  <a:ea typeface="+mn-ea"/>
                </a:endParaRPr>
              </a:p>
            </p:txBody>
          </p:sp>
          <p:cxnSp>
            <p:nvCxnSpPr>
              <p:cNvPr id="43" name="Shape 67">
                <a:extLst>
                  <a:ext uri="{FF2B5EF4-FFF2-40B4-BE49-F238E27FC236}">
                    <a16:creationId xmlns:a16="http://schemas.microsoft.com/office/drawing/2014/main" xmlns="" id="{53D99BAB-85A8-4A0B-84F4-EDD51CAB82D5}"/>
                  </a:ext>
                </a:extLst>
              </p:cNvPr>
              <p:cNvCxnSpPr/>
              <p:nvPr/>
            </p:nvCxnSpPr>
            <p:spPr>
              <a:xfrm>
                <a:off x="1037451" y="508391"/>
                <a:ext cx="0" cy="470700"/>
              </a:xfrm>
              <a:prstGeom prst="straightConnector1">
                <a:avLst/>
              </a:prstGeom>
              <a:noFill/>
              <a:ln w="9525" cap="flat" cmpd="sng">
                <a:solidFill>
                  <a:srgbClr val="18637B"/>
                </a:solidFill>
                <a:prstDash val="solid"/>
                <a:round/>
                <a:headEnd type="none" w="med" len="med"/>
                <a:tailEnd type="none" w="med" len="med"/>
              </a:ln>
            </p:spPr>
          </p:cxnSp>
        </p:grpSp>
        <p:sp>
          <p:nvSpPr>
            <p:cNvPr id="41" name="矩形 40">
              <a:extLst>
                <a:ext uri="{FF2B5EF4-FFF2-40B4-BE49-F238E27FC236}">
                  <a16:creationId xmlns:a16="http://schemas.microsoft.com/office/drawing/2014/main" xmlns="" id="{A74CB8CE-70D7-4F19-A036-B5CF75E932F0}"/>
                </a:ext>
              </a:extLst>
            </p:cNvPr>
            <p:cNvSpPr/>
            <p:nvPr/>
          </p:nvSpPr>
          <p:spPr>
            <a:xfrm>
              <a:off x="1003585" y="259853"/>
              <a:ext cx="5320179" cy="707886"/>
            </a:xfrm>
            <a:prstGeom prst="rect">
              <a:avLst/>
            </a:prstGeom>
          </p:spPr>
          <p:txBody>
            <a:bodyPr wrap="square">
              <a:spAutoFit/>
            </a:bodyPr>
            <a:lstStyle/>
            <a:p>
              <a:pPr eaLnBrk="1" fontAlgn="auto" hangingPunct="1">
                <a:spcBef>
                  <a:spcPts val="600"/>
                </a:spcBef>
                <a:spcAft>
                  <a:spcPts val="0"/>
                </a:spcAft>
                <a:buClr>
                  <a:srgbClr val="000000"/>
                </a:buClr>
                <a:defRPr/>
              </a:pPr>
              <a:r>
                <a:rPr kumimoji="0" lang="zh-CN" altLang="en-US" sz="4000" b="1" dirty="0">
                  <a:solidFill>
                    <a:prstClr val="white"/>
                  </a:solidFill>
                  <a:latin typeface="微軟正黑體" panose="020B0604030504040204" pitchFamily="34" charset="-120"/>
                  <a:ea typeface="微軟正黑體" panose="020B0604030504040204" pitchFamily="34" charset="-120"/>
                </a:rPr>
                <a:t>日本</a:t>
              </a:r>
              <a:r>
                <a:rPr kumimoji="0" lang="zh-TW" altLang="en-US" sz="4000" b="1" dirty="0">
                  <a:solidFill>
                    <a:prstClr val="white"/>
                  </a:solidFill>
                  <a:latin typeface="微軟正黑體" panose="020B0604030504040204" pitchFamily="34" charset="-120"/>
                  <a:ea typeface="微軟正黑體" panose="020B0604030504040204" pitchFamily="34" charset="-120"/>
                </a:rPr>
                <a:t>售</a:t>
              </a:r>
              <a:r>
                <a:rPr kumimoji="0" lang="zh-CN" altLang="en-US" sz="4000" b="1" dirty="0">
                  <a:solidFill>
                    <a:prstClr val="white"/>
                  </a:solidFill>
                  <a:latin typeface="微軟正黑體" panose="020B0604030504040204" pitchFamily="34" charset="-120"/>
                  <a:ea typeface="微軟正黑體" panose="020B0604030504040204" pitchFamily="34" charset="-120"/>
                </a:rPr>
                <a:t>電</a:t>
              </a:r>
              <a:r>
                <a:rPr kumimoji="0" lang="zh-TW" altLang="en-US" sz="4000" b="1" dirty="0">
                  <a:solidFill>
                    <a:prstClr val="white"/>
                  </a:solidFill>
                  <a:latin typeface="微軟正黑體" panose="020B0604030504040204" pitchFamily="34" charset="-120"/>
                  <a:ea typeface="微軟正黑體" panose="020B0604030504040204" pitchFamily="34" charset="-120"/>
                </a:rPr>
                <a:t>市場</a:t>
              </a:r>
              <a:r>
                <a:rPr kumimoji="0" lang="zh-CN" altLang="en-US" sz="4000" b="1" dirty="0">
                  <a:solidFill>
                    <a:prstClr val="white"/>
                  </a:solidFill>
                  <a:latin typeface="微軟正黑體" panose="020B0604030504040204" pitchFamily="34" charset="-120"/>
                  <a:ea typeface="微軟正黑體" panose="020B0604030504040204" pitchFamily="34" charset="-120"/>
                </a:rPr>
                <a:t>開放時程</a:t>
              </a:r>
              <a:endParaRPr kumimoji="0" lang="zh-TW" altLang="en-US" sz="4000" b="1" dirty="0">
                <a:solidFill>
                  <a:prstClr val="white"/>
                </a:solidFill>
                <a:latin typeface="微軟正黑體" panose="020B0604030504040204" pitchFamily="34" charset="-120"/>
                <a:ea typeface="微軟正黑體" panose="020B0604030504040204" pitchFamily="34" charset="-120"/>
              </a:endParaRPr>
            </a:p>
          </p:txBody>
        </p:sp>
      </p:grpSp>
      <p:grpSp>
        <p:nvGrpSpPr>
          <p:cNvPr id="44" name="群組 43">
            <a:extLst>
              <a:ext uri="{FF2B5EF4-FFF2-40B4-BE49-F238E27FC236}">
                <a16:creationId xmlns:a16="http://schemas.microsoft.com/office/drawing/2014/main" xmlns="" id="{506AD30A-FC65-4E8C-9D04-DDA6D2FD047B}"/>
              </a:ext>
            </a:extLst>
          </p:cNvPr>
          <p:cNvGrpSpPr/>
          <p:nvPr/>
        </p:nvGrpSpPr>
        <p:grpSpPr>
          <a:xfrm>
            <a:off x="7838855" y="2249895"/>
            <a:ext cx="5057884" cy="4215078"/>
            <a:chOff x="-930897" y="2631860"/>
            <a:chExt cx="5057884" cy="4215078"/>
          </a:xfrm>
        </p:grpSpPr>
        <p:sp>
          <p:nvSpPr>
            <p:cNvPr id="45" name="橢圓 44">
              <a:extLst>
                <a:ext uri="{FF2B5EF4-FFF2-40B4-BE49-F238E27FC236}">
                  <a16:creationId xmlns:a16="http://schemas.microsoft.com/office/drawing/2014/main" xmlns="" id="{F272568D-6E55-493C-B9D5-1ECFDF110285}"/>
                </a:ext>
              </a:extLst>
            </p:cNvPr>
            <p:cNvSpPr/>
            <p:nvPr/>
          </p:nvSpPr>
          <p:spPr>
            <a:xfrm>
              <a:off x="-930897" y="2631860"/>
              <a:ext cx="4706650" cy="4215078"/>
            </a:xfrm>
            <a:prstGeom prst="ellipse">
              <a:avLst/>
            </a:prstGeom>
            <a:solidFill>
              <a:sysClr val="window" lastClr="FFFFFF">
                <a:lumMod val="85000"/>
                <a:alpha val="38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新細明體" panose="02020500000000000000" pitchFamily="18" charset="-120"/>
                <a:cs typeface="+mn-cs"/>
              </a:endParaRPr>
            </a:p>
          </p:txBody>
        </p:sp>
        <p:sp>
          <p:nvSpPr>
            <p:cNvPr id="46" name="矩形 45">
              <a:extLst>
                <a:ext uri="{FF2B5EF4-FFF2-40B4-BE49-F238E27FC236}">
                  <a16:creationId xmlns:a16="http://schemas.microsoft.com/office/drawing/2014/main" xmlns="" id="{A9E9A3B8-AE1D-48FE-A7A6-6FE0E0423CEA}"/>
                </a:ext>
              </a:extLst>
            </p:cNvPr>
            <p:cNvSpPr/>
            <p:nvPr/>
          </p:nvSpPr>
          <p:spPr>
            <a:xfrm>
              <a:off x="399653" y="2879255"/>
              <a:ext cx="3727334" cy="3580467"/>
            </a:xfrm>
            <a:prstGeom prst="rect">
              <a:avLst/>
            </a:prstGeom>
          </p:spPr>
          <p:txBody>
            <a:bodyPr wrap="square">
              <a:spAutoFit/>
            </a:bodyPr>
            <a:lstStyle/>
            <a:p>
              <a:pPr marL="0" marR="53340" lvl="0" indent="0" defTabSz="914400" eaLnBrk="1" fontAlgn="auto" latinLnBrk="0" hangingPunct="1">
                <a:lnSpc>
                  <a:spcPts val="3200"/>
                </a:lnSpc>
                <a:spcBef>
                  <a:spcPts val="600"/>
                </a:spcBef>
                <a:spcAft>
                  <a:spcPts val="0"/>
                </a:spcAft>
                <a:buClrTx/>
                <a:buSzTx/>
                <a:buFontTx/>
                <a:buNone/>
                <a:tabLst>
                  <a:tab pos="630555" algn="l"/>
                </a:tabLst>
                <a:defRPr/>
              </a:pPr>
              <a:r>
                <a:rPr kumimoji="0" lang="en-US" altLang="zh-TW" sz="1800" b="1" i="0" u="sng"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9</a:t>
              </a:r>
              <a:r>
                <a:rPr kumimoji="0" lang="zh-TW" altLang="en-US" sz="1800" b="1" i="0" u="sng"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大綜合電業</a:t>
              </a:r>
              <a:endParaRPr kumimoji="0" lang="en-US" altLang="zh-TW" sz="1800" b="1" i="0" u="sng"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0" marR="53340" lvl="0" indent="0" defTabSz="914400" eaLnBrk="1" fontAlgn="auto" latinLnBrk="0" hangingPunct="1">
                <a:lnSpc>
                  <a:spcPts val="3200"/>
                </a:lnSpc>
                <a:spcBef>
                  <a:spcPts val="1200"/>
                </a:spcBef>
                <a:spcAft>
                  <a:spcPts val="0"/>
                </a:spcAft>
                <a:buClrTx/>
                <a:buSzTx/>
                <a:buFontTx/>
                <a:buNone/>
                <a:tabLst>
                  <a:tab pos="630555" algn="l"/>
                </a:tabLst>
                <a:defRPr/>
              </a:pPr>
              <a:r>
                <a:rPr kumimoji="0" lang="zh-TW" altLang="en-US" sz="1800" b="1" i="0"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低壓用戶流失率</a:t>
              </a:r>
              <a:endParaRPr kumimoji="0" lang="en-US" altLang="zh-TW" sz="1800" b="1" i="0"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0" marR="53340" lvl="0" indent="0" defTabSz="914400" eaLnBrk="1" fontAlgn="auto" latinLnBrk="0" hangingPunct="1">
                <a:lnSpc>
                  <a:spcPts val="3200"/>
                </a:lnSpc>
                <a:spcBef>
                  <a:spcPts val="1200"/>
                </a:spcBef>
                <a:spcAft>
                  <a:spcPts val="0"/>
                </a:spcAft>
                <a:buClrTx/>
                <a:buSzTx/>
                <a:buFontTx/>
                <a:buNone/>
                <a:tabLst>
                  <a:tab pos="630555" algn="l"/>
                </a:tabLst>
                <a:defRPr/>
              </a:pPr>
              <a:r>
                <a:rPr kumimoji="0" lang="en-US" altLang="zh-TW" sz="3600" b="1"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8%</a:t>
              </a:r>
              <a:endParaRPr kumimoji="0" lang="en-US" altLang="zh-TW" sz="3600" b="1" i="0"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0" marR="53340" lvl="0" indent="0" defTabSz="914400" eaLnBrk="1" fontAlgn="auto" latinLnBrk="0" hangingPunct="1">
                <a:lnSpc>
                  <a:spcPts val="3200"/>
                </a:lnSpc>
                <a:spcBef>
                  <a:spcPts val="600"/>
                </a:spcBef>
                <a:spcAft>
                  <a:spcPts val="0"/>
                </a:spcAft>
                <a:buClrTx/>
                <a:buSzTx/>
                <a:buFontTx/>
                <a:buNone/>
                <a:tabLst>
                  <a:tab pos="630555" algn="l"/>
                </a:tabLst>
                <a:defRPr/>
              </a:pPr>
              <a:r>
                <a:rPr kumimoji="0" lang="zh-TW" altLang="en-US" sz="1800" b="1" i="0"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高壓用戶流失率</a:t>
              </a:r>
              <a:endParaRPr kumimoji="0" lang="en-US" altLang="zh-TW" sz="1800" b="1" i="0"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0" marR="53340" lvl="0" indent="0" defTabSz="914400" eaLnBrk="1" fontAlgn="auto" latinLnBrk="0" hangingPunct="1">
                <a:lnSpc>
                  <a:spcPts val="3200"/>
                </a:lnSpc>
                <a:spcBef>
                  <a:spcPts val="600"/>
                </a:spcBef>
                <a:spcAft>
                  <a:spcPts val="0"/>
                </a:spcAft>
                <a:buClrTx/>
                <a:buSzTx/>
                <a:buFontTx/>
                <a:buNone/>
                <a:tabLst>
                  <a:tab pos="630555" algn="l"/>
                </a:tabLst>
                <a:defRPr/>
              </a:pPr>
              <a:r>
                <a:rPr kumimoji="0" lang="en-US" altLang="zh-TW" sz="3600" b="1"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11.9%</a:t>
              </a:r>
            </a:p>
            <a:p>
              <a:pPr marL="0" marR="53340" lvl="0" indent="0" defTabSz="914400" eaLnBrk="1" fontAlgn="auto" latinLnBrk="0" hangingPunct="1">
                <a:lnSpc>
                  <a:spcPts val="3200"/>
                </a:lnSpc>
                <a:spcBef>
                  <a:spcPts val="600"/>
                </a:spcBef>
                <a:spcAft>
                  <a:spcPts val="0"/>
                </a:spcAft>
                <a:buClrTx/>
                <a:buSzTx/>
                <a:buFontTx/>
                <a:buNone/>
                <a:tabLst>
                  <a:tab pos="630555" algn="l"/>
                </a:tabLst>
                <a:defRPr/>
              </a:pPr>
              <a:r>
                <a:rPr kumimoji="0" lang="zh-TW" altLang="en-US" sz="1800" b="1" i="0"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整體市場流失率</a:t>
              </a:r>
              <a:endParaRPr kumimoji="0" lang="en-US" altLang="zh-TW" sz="1800" b="1" i="0"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0" marR="53340" lvl="0" indent="0" defTabSz="914400" eaLnBrk="1" fontAlgn="auto" latinLnBrk="0" hangingPunct="1">
                <a:lnSpc>
                  <a:spcPts val="3200"/>
                </a:lnSpc>
                <a:spcBef>
                  <a:spcPts val="600"/>
                </a:spcBef>
                <a:spcAft>
                  <a:spcPts val="0"/>
                </a:spcAft>
                <a:buClrTx/>
                <a:buSzTx/>
                <a:buFontTx/>
                <a:buNone/>
                <a:tabLst>
                  <a:tab pos="630555" algn="l"/>
                </a:tabLst>
                <a:defRPr/>
              </a:pPr>
              <a:r>
                <a:rPr kumimoji="0" lang="en-US" altLang="zh-TW" sz="3600" b="1"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7.1%</a:t>
              </a:r>
              <a:r>
                <a:rPr kumimoji="0" lang="en-US" altLang="zh-TW" sz="2800" b="1" i="0" u="none" strike="noStrike" kern="1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  </a:t>
              </a:r>
            </a:p>
          </p:txBody>
        </p:sp>
      </p:grpSp>
      <p:grpSp>
        <p:nvGrpSpPr>
          <p:cNvPr id="47" name="群組 46">
            <a:extLst>
              <a:ext uri="{FF2B5EF4-FFF2-40B4-BE49-F238E27FC236}">
                <a16:creationId xmlns:a16="http://schemas.microsoft.com/office/drawing/2014/main" xmlns="" id="{8E47AE4D-94D4-430B-BF56-A3BD211DD9C8}"/>
              </a:ext>
            </a:extLst>
          </p:cNvPr>
          <p:cNvGrpSpPr/>
          <p:nvPr/>
        </p:nvGrpSpPr>
        <p:grpSpPr>
          <a:xfrm>
            <a:off x="553798" y="2789582"/>
            <a:ext cx="7912211" cy="3767476"/>
            <a:chOff x="4060927" y="2879064"/>
            <a:chExt cx="7912211" cy="3767476"/>
          </a:xfrm>
        </p:grpSpPr>
        <p:graphicFrame>
          <p:nvGraphicFramePr>
            <p:cNvPr id="48" name="圖表 47">
              <a:extLst>
                <a:ext uri="{FF2B5EF4-FFF2-40B4-BE49-F238E27FC236}">
                  <a16:creationId xmlns:a16="http://schemas.microsoft.com/office/drawing/2014/main" xmlns="" id="{B5EB6612-D781-446E-8F6C-80F490B48BC6}"/>
                </a:ext>
              </a:extLst>
            </p:cNvPr>
            <p:cNvGraphicFramePr>
              <a:graphicFrameLocks/>
            </p:cNvGraphicFramePr>
            <p:nvPr>
              <p:extLst/>
            </p:nvPr>
          </p:nvGraphicFramePr>
          <p:xfrm>
            <a:off x="4060927" y="2879064"/>
            <a:ext cx="7810251" cy="3767476"/>
          </p:xfrm>
          <a:graphic>
            <a:graphicData uri="http://schemas.openxmlformats.org/drawingml/2006/chart">
              <c:chart xmlns:c="http://schemas.openxmlformats.org/drawingml/2006/chart" xmlns:r="http://schemas.openxmlformats.org/officeDocument/2006/relationships" r:id="rId3"/>
            </a:graphicData>
          </a:graphic>
        </p:graphicFrame>
        <p:sp>
          <p:nvSpPr>
            <p:cNvPr id="49" name="矩形 48">
              <a:extLst>
                <a:ext uri="{FF2B5EF4-FFF2-40B4-BE49-F238E27FC236}">
                  <a16:creationId xmlns:a16="http://schemas.microsoft.com/office/drawing/2014/main" xmlns="" id="{51C7542A-28AD-4CBB-95FA-2C3BB7D93993}"/>
                </a:ext>
              </a:extLst>
            </p:cNvPr>
            <p:cNvSpPr/>
            <p:nvPr/>
          </p:nvSpPr>
          <p:spPr>
            <a:xfrm>
              <a:off x="8933227" y="5183989"/>
              <a:ext cx="3039911" cy="978095"/>
            </a:xfrm>
            <a:prstGeom prst="rect">
              <a:avLst/>
            </a:prstGeom>
            <a:solidFill>
              <a:srgbClr val="3A67B8"/>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800" b="0"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Calibri"/>
                </a:rPr>
                <a:t>2016.4~2018.1</a:t>
              </a:r>
              <a:endParaRPr kumimoji="0" lang="en-US" altLang="zh-TW" sz="2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低壓用戶流失率</a:t>
              </a:r>
            </a:p>
          </p:txBody>
        </p:sp>
      </p:grpSp>
      <p:sp>
        <p:nvSpPr>
          <p:cNvPr id="51" name="矩形 50">
            <a:extLst>
              <a:ext uri="{FF2B5EF4-FFF2-40B4-BE49-F238E27FC236}">
                <a16:creationId xmlns:a16="http://schemas.microsoft.com/office/drawing/2014/main" xmlns="" id="{05343778-788E-4809-B8AD-DFE009B3946E}"/>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一、轉型挑戰</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493043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FC52C384-BA58-4CDF-A0BC-85D4E23506BE}"/>
              </a:ext>
            </a:extLst>
          </p:cNvPr>
          <p:cNvSpPr/>
          <p:nvPr/>
        </p:nvSpPr>
        <p:spPr>
          <a:xfrm>
            <a:off x="561490" y="564767"/>
            <a:ext cx="9674576" cy="830997"/>
          </a:xfrm>
          <a:prstGeom prst="rect">
            <a:avLst/>
          </a:prstGeom>
          <a:solidFill>
            <a:sysClr val="window" lastClr="FFFFFF"/>
          </a:solid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4000" b="1" i="0" u="none" strike="noStrike" kern="0" cap="none" spc="0" normalizeH="0" baseline="0" noProof="0" dirty="0">
                <a:ln/>
                <a:solidFill>
                  <a:srgbClr val="E7E6E6">
                    <a:lumMod val="10000"/>
                  </a:srgb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Aharoni" panose="02010803020104030203" pitchFamily="2" charset="-79"/>
              </a:rPr>
              <a:t>市場開放對日本電業之</a:t>
            </a:r>
            <a:r>
              <a:rPr kumimoji="0" lang="zh-TW" altLang="en-US" sz="4800" b="1" i="0" u="none" strike="noStrike" kern="0" cap="none" spc="0" normalizeH="0" baseline="0" noProof="0" dirty="0">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Aharoni" panose="02010803020104030203" pitchFamily="2" charset="-79"/>
              </a:rPr>
              <a:t>影響</a:t>
            </a:r>
            <a:r>
              <a:rPr kumimoji="0" lang="zh-TW" altLang="en-US" sz="4000" b="1" i="0" u="none" strike="noStrike" kern="0" cap="none" spc="0" normalizeH="0" baseline="0" noProof="0" dirty="0">
                <a:ln/>
                <a:solidFill>
                  <a:srgbClr val="E7E6E6">
                    <a:lumMod val="10000"/>
                  </a:srgb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Aharoni" panose="02010803020104030203" pitchFamily="2" charset="-79"/>
              </a:rPr>
              <a:t>及</a:t>
            </a:r>
            <a:r>
              <a:rPr kumimoji="0" lang="zh-TW" altLang="en-US" sz="4800" b="1" i="0" u="none" strike="noStrike" kern="0" cap="none" spc="0" normalizeH="0" baseline="0" noProof="0" dirty="0">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Aharoni" panose="02010803020104030203" pitchFamily="2" charset="-79"/>
              </a:rPr>
              <a:t>因應措施</a:t>
            </a:r>
            <a:endParaRPr kumimoji="0" lang="zh-TW" altLang="en-US" sz="4000" b="1" i="0" u="none" strike="noStrike" kern="0" cap="none" spc="0" normalizeH="0" baseline="0" noProof="0" dirty="0">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Aharoni" panose="02010803020104030203" pitchFamily="2" charset="-79"/>
            </a:endParaRPr>
          </a:p>
        </p:txBody>
      </p:sp>
      <p:graphicFrame>
        <p:nvGraphicFramePr>
          <p:cNvPr id="3" name="表格 2">
            <a:extLst>
              <a:ext uri="{FF2B5EF4-FFF2-40B4-BE49-F238E27FC236}">
                <a16:creationId xmlns:a16="http://schemas.microsoft.com/office/drawing/2014/main" xmlns="" id="{39ED21FD-543C-4CF7-A826-8133E6BBBCA7}"/>
              </a:ext>
            </a:extLst>
          </p:cNvPr>
          <p:cNvGraphicFramePr>
            <a:graphicFrameLocks noGrp="1"/>
          </p:cNvGraphicFramePr>
          <p:nvPr>
            <p:extLst>
              <p:ext uri="{D42A27DB-BD31-4B8C-83A1-F6EECF244321}">
                <p14:modId xmlns:p14="http://schemas.microsoft.com/office/powerpoint/2010/main" val="3557415774"/>
              </p:ext>
            </p:extLst>
          </p:nvPr>
        </p:nvGraphicFramePr>
        <p:xfrm>
          <a:off x="302130" y="1812966"/>
          <a:ext cx="11632229" cy="3677688"/>
        </p:xfrm>
        <a:graphic>
          <a:graphicData uri="http://schemas.openxmlformats.org/drawingml/2006/table">
            <a:tbl>
              <a:tblPr firstRow="1" bandRow="1"/>
              <a:tblGrid>
                <a:gridCol w="1648178">
                  <a:extLst>
                    <a:ext uri="{9D8B030D-6E8A-4147-A177-3AD203B41FA5}">
                      <a16:colId xmlns:a16="http://schemas.microsoft.com/office/drawing/2014/main" xmlns="" val="3037595628"/>
                    </a:ext>
                  </a:extLst>
                </a:gridCol>
                <a:gridCol w="3375378">
                  <a:extLst>
                    <a:ext uri="{9D8B030D-6E8A-4147-A177-3AD203B41FA5}">
                      <a16:colId xmlns:a16="http://schemas.microsoft.com/office/drawing/2014/main" xmlns="" val="2663024033"/>
                    </a:ext>
                  </a:extLst>
                </a:gridCol>
                <a:gridCol w="3316991">
                  <a:extLst>
                    <a:ext uri="{9D8B030D-6E8A-4147-A177-3AD203B41FA5}">
                      <a16:colId xmlns:a16="http://schemas.microsoft.com/office/drawing/2014/main" xmlns="" val="2935572585"/>
                    </a:ext>
                  </a:extLst>
                </a:gridCol>
                <a:gridCol w="3291682">
                  <a:extLst>
                    <a:ext uri="{9D8B030D-6E8A-4147-A177-3AD203B41FA5}">
                      <a16:colId xmlns:a16="http://schemas.microsoft.com/office/drawing/2014/main" xmlns="" val="19382635"/>
                    </a:ext>
                  </a:extLst>
                </a:gridCol>
              </a:tblGrid>
              <a:tr h="119551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algn="ctr" defTabSz="914400" rtl="0" eaLnBrk="1" latinLnBrk="0" hangingPunct="1"/>
                      <a:r>
                        <a:rPr lang="zh-TW" altLang="en-US" sz="2800" b="1" kern="1200" dirty="0">
                          <a:solidFill>
                            <a:schemeClr val="dk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電力公司</a:t>
                      </a:r>
                      <a:endParaRPr lang="en-US" altLang="zh-TW" sz="2800" b="1" kern="1200" dirty="0">
                        <a:solidFill>
                          <a:schemeClr val="dk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endParaRPr lang="zh-TW" altLang="en-US" sz="28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endParaRPr lang="zh-TW" altLang="en-US" sz="28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endParaRPr lang="zh-TW" altLang="en-US" sz="28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60148956"/>
                  </a:ext>
                </a:extLst>
              </a:tr>
              <a:tr h="110138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電業營收</a:t>
                      </a:r>
                      <a:endPar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ctr" defTabSz="914400" rtl="0" eaLnBrk="1" latinLnBrk="0" hangingPunct="1"/>
                      <a:r>
                        <a:rPr lang="en-US" altLang="zh-TW"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6,963</a:t>
                      </a:r>
                      <a:r>
                        <a:rPr lang="zh-TW" altLang="en-US"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億 </a:t>
                      </a:r>
                      <a:r>
                        <a:rPr lang="en-US" altLang="zh-TW"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a:t>
                      </a:r>
                      <a:r>
                        <a:rPr lang="en-US" altLang="zh-TW" sz="24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en-US" altLang="zh-TW"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12.0%)</a:t>
                      </a:r>
                      <a:endParaRPr lang="zh-TW" altLang="en-US"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altLang="zh-TW"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2,392</a:t>
                      </a:r>
                      <a:r>
                        <a:rPr lang="zh-TW" altLang="en-US"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億 </a:t>
                      </a:r>
                      <a:r>
                        <a:rPr lang="en-US" altLang="zh-TW"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a:t>
                      </a:r>
                      <a:r>
                        <a:rPr lang="en-US" altLang="zh-TW" sz="24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en-US" altLang="zh-TW"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8.6%)</a:t>
                      </a:r>
                      <a:endParaRPr lang="zh-TW" altLang="en-US"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ctr" defTabSz="914400" rtl="0" eaLnBrk="1" latinLnBrk="0" hangingPunct="1"/>
                      <a:r>
                        <a:rPr lang="en-US" altLang="zh-TW"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186</a:t>
                      </a:r>
                      <a:r>
                        <a:rPr lang="zh-TW" altLang="en-US"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億 </a:t>
                      </a:r>
                      <a:r>
                        <a:rPr lang="en-US" altLang="zh-TW"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a:t>
                      </a:r>
                      <a:r>
                        <a:rPr lang="en-US" altLang="zh-TW" sz="24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en-US" altLang="zh-TW"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2.7%)</a:t>
                      </a:r>
                      <a:endParaRPr lang="zh-TW" altLang="en-US"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40000"/>
                      </a:srgbClr>
                    </a:solidFill>
                  </a:tcPr>
                </a:tc>
                <a:extLst>
                  <a:ext uri="{0D108BD9-81ED-4DB2-BD59-A6C34878D82A}">
                    <a16:rowId xmlns:a16="http://schemas.microsoft.com/office/drawing/2014/main" xmlns="" val="2650771448"/>
                  </a:ext>
                </a:extLst>
              </a:tr>
              <a:tr h="138078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因應措施</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342900" indent="-342900" algn="l">
                        <a:buFont typeface="Wingdings" panose="05000000000000000000" pitchFamily="2" charset="2"/>
                        <a:buChar char="n"/>
                      </a:pPr>
                      <a:r>
                        <a:rPr lang="zh-TW" altLang="en-US"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強化業務、增加營收</a:t>
                      </a:r>
                      <a:endParaRPr lang="en-US" altLang="zh-TW"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342900" indent="-342900" algn="l">
                        <a:buFont typeface="Wingdings" panose="05000000000000000000" pitchFamily="2" charset="2"/>
                        <a:buChar char="n"/>
                      </a:pPr>
                      <a:r>
                        <a:rPr lang="zh-TW" altLang="en-US"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提升效率、降低成本</a:t>
                      </a:r>
                      <a:endParaRPr lang="en-US" altLang="zh-TW"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lang="zh-TW" altLang="en-US"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削減用人</a:t>
                      </a:r>
                      <a:r>
                        <a:rPr lang="zh-TW" altLang="zh-TW"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費</a:t>
                      </a:r>
                      <a:r>
                        <a:rPr lang="en-US" altLang="zh-TW" sz="2400" b="1" kern="1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364</a:t>
                      </a:r>
                      <a:r>
                        <a:rPr lang="zh-TW" altLang="zh-TW" sz="2400" b="1" kern="1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億</a:t>
                      </a:r>
                      <a:endParaRPr lang="zh-TW" altLang="en-US" sz="24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342900" indent="-342900" algn="l">
                        <a:buFont typeface="Wingdings" panose="05000000000000000000" pitchFamily="2" charset="2"/>
                        <a:buChar char="n"/>
                      </a:pPr>
                      <a:r>
                        <a:rPr lang="zh-TW" altLang="en-US"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強化業務、增加營收</a:t>
                      </a:r>
                      <a:endParaRPr lang="en-US" altLang="zh-TW"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342900" indent="-342900" algn="l">
                        <a:buFont typeface="Wingdings" panose="05000000000000000000" pitchFamily="2" charset="2"/>
                        <a:buChar char="n"/>
                      </a:pPr>
                      <a:r>
                        <a:rPr lang="zh-TW" altLang="en-US"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提升效率、降低成本</a:t>
                      </a:r>
                      <a:endParaRPr lang="en-US" altLang="zh-TW"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342900" indent="-342900" algn="l">
                        <a:buFont typeface="Wingdings" panose="05000000000000000000" pitchFamily="2" charset="2"/>
                        <a:buChar char="n"/>
                      </a:pPr>
                      <a:r>
                        <a:rPr lang="zh-TW" altLang="en-US"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削減用人費</a:t>
                      </a:r>
                      <a:r>
                        <a:rPr lang="en-US" altLang="zh-TW" sz="2400" b="1" kern="1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112</a:t>
                      </a:r>
                      <a:r>
                        <a:rPr lang="zh-TW" altLang="en-US" sz="2400" b="1" kern="1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億</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342900" indent="-342900" algn="l">
                        <a:buFont typeface="Wingdings" panose="05000000000000000000" pitchFamily="2" charset="2"/>
                        <a:buChar char="n"/>
                      </a:pPr>
                      <a:r>
                        <a:rPr lang="zh-TW" altLang="en-US"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強化業務、增加營收</a:t>
                      </a:r>
                      <a:endParaRPr lang="en-US" altLang="zh-TW"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342900" indent="-342900" algn="l">
                        <a:buFont typeface="Wingdings" panose="05000000000000000000" pitchFamily="2" charset="2"/>
                        <a:buChar char="n"/>
                      </a:pPr>
                      <a:r>
                        <a:rPr lang="zh-TW" altLang="en-US"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提升效率、降低成本</a:t>
                      </a:r>
                      <a:endParaRPr lang="en-US" altLang="zh-TW"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342900" indent="-342900" algn="l">
                        <a:buFont typeface="Wingdings" panose="05000000000000000000" pitchFamily="2" charset="2"/>
                        <a:buChar char="n"/>
                      </a:pPr>
                      <a:r>
                        <a:rPr lang="zh-TW" altLang="en-US" sz="2400" b="1" kern="100"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削減用人費</a:t>
                      </a:r>
                      <a:r>
                        <a:rPr lang="en-US" altLang="zh-TW" sz="2400" b="1" kern="1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142</a:t>
                      </a:r>
                      <a:r>
                        <a:rPr lang="zh-TW" altLang="en-US" sz="2400" b="1" kern="1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億</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20000"/>
                      </a:srgbClr>
                    </a:solidFill>
                  </a:tcPr>
                </a:tc>
                <a:extLst>
                  <a:ext uri="{0D108BD9-81ED-4DB2-BD59-A6C34878D82A}">
                    <a16:rowId xmlns:a16="http://schemas.microsoft.com/office/drawing/2014/main" xmlns="" val="3579120388"/>
                  </a:ext>
                </a:extLst>
              </a:tr>
            </a:tbl>
          </a:graphicData>
        </a:graphic>
      </p:graphicFrame>
      <p:sp>
        <p:nvSpPr>
          <p:cNvPr id="4" name="文字方塊 3">
            <a:extLst>
              <a:ext uri="{FF2B5EF4-FFF2-40B4-BE49-F238E27FC236}">
                <a16:creationId xmlns:a16="http://schemas.microsoft.com/office/drawing/2014/main" xmlns="" id="{27974316-9457-400B-BA44-34BE0A289F55}"/>
              </a:ext>
            </a:extLst>
          </p:cNvPr>
          <p:cNvSpPr txBox="1"/>
          <p:nvPr/>
        </p:nvSpPr>
        <p:spPr>
          <a:xfrm>
            <a:off x="286609" y="5809161"/>
            <a:ext cx="2623128" cy="369332"/>
          </a:xfrm>
          <a:prstGeom prst="rect">
            <a:avLst/>
          </a:prstGeom>
          <a:noFill/>
        </p:spPr>
        <p:txBody>
          <a:bodyPr wrap="square" rtlCol="0">
            <a:spAutoFit/>
          </a:bodyPr>
          <a:lstStyle/>
          <a:p>
            <a:pPr eaLnBrk="1" fontAlgn="auto" hangingPunct="1">
              <a:spcBef>
                <a:spcPts val="0"/>
              </a:spcBef>
              <a:spcAft>
                <a:spcPts val="0"/>
              </a:spcAft>
            </a:pPr>
            <a:r>
              <a:rPr kumimoji="0" lang="zh-TW" altLang="en-US" sz="1800" dirty="0">
                <a:solidFill>
                  <a:prstClr val="black"/>
                </a:solidFill>
                <a:latin typeface="微軟正黑體" panose="020B0604030504040204" pitchFamily="34" charset="-120"/>
                <a:ea typeface="微軟正黑體" panose="020B0604030504040204" pitchFamily="34" charset="-120"/>
              </a:rPr>
              <a:t>資料年度：</a:t>
            </a:r>
            <a:r>
              <a:rPr kumimoji="0" lang="en-US" altLang="zh-TW" sz="1800" dirty="0">
                <a:solidFill>
                  <a:prstClr val="black"/>
                </a:solidFill>
                <a:latin typeface="微軟正黑體" panose="020B0604030504040204" pitchFamily="34" charset="-120"/>
                <a:ea typeface="微軟正黑體" panose="020B0604030504040204" pitchFamily="34" charset="-120"/>
              </a:rPr>
              <a:t>2016~2017</a:t>
            </a:r>
            <a:endParaRPr kumimoji="0" lang="zh-TW" altLang="en-US" sz="1800" dirty="0">
              <a:solidFill>
                <a:prstClr val="black"/>
              </a:solidFill>
              <a:latin typeface="微軟正黑體" panose="020B0604030504040204" pitchFamily="34" charset="-120"/>
              <a:ea typeface="微軟正黑體" panose="020B0604030504040204" pitchFamily="34" charset="-120"/>
            </a:endParaRPr>
          </a:p>
        </p:txBody>
      </p:sp>
      <p:pic>
        <p:nvPicPr>
          <p:cNvPr id="5" name="圖片 4">
            <a:extLst>
              <a:ext uri="{FF2B5EF4-FFF2-40B4-BE49-F238E27FC236}">
                <a16:creationId xmlns:a16="http://schemas.microsoft.com/office/drawing/2014/main" xmlns="" id="{F0A44EB5-BFC1-4697-91C6-0F1E77A84406}"/>
              </a:ext>
            </a:extLst>
          </p:cNvPr>
          <p:cNvPicPr>
            <a:picLocks noChangeAspect="1"/>
          </p:cNvPicPr>
          <p:nvPr/>
        </p:nvPicPr>
        <p:blipFill>
          <a:blip r:embed="rId3"/>
          <a:stretch>
            <a:fillRect/>
          </a:stretch>
        </p:blipFill>
        <p:spPr>
          <a:xfrm>
            <a:off x="6051635" y="2019635"/>
            <a:ext cx="1898439" cy="709307"/>
          </a:xfrm>
          <a:prstGeom prst="rect">
            <a:avLst/>
          </a:prstGeom>
        </p:spPr>
      </p:pic>
      <p:pic>
        <p:nvPicPr>
          <p:cNvPr id="6" name="圖片 5">
            <a:extLst>
              <a:ext uri="{FF2B5EF4-FFF2-40B4-BE49-F238E27FC236}">
                <a16:creationId xmlns:a16="http://schemas.microsoft.com/office/drawing/2014/main" xmlns="" id="{CAB84234-6CB5-4FD8-8B08-D658BADE6B3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539389" y="2074732"/>
            <a:ext cx="1653309" cy="682482"/>
          </a:xfrm>
          <a:prstGeom prst="rect">
            <a:avLst/>
          </a:prstGeom>
        </p:spPr>
      </p:pic>
      <p:sp>
        <p:nvSpPr>
          <p:cNvPr id="7" name="文字方塊 6">
            <a:extLst>
              <a:ext uri="{FF2B5EF4-FFF2-40B4-BE49-F238E27FC236}">
                <a16:creationId xmlns:a16="http://schemas.microsoft.com/office/drawing/2014/main" xmlns="" id="{A0A02E2F-1328-4E7C-A390-FE6611AC70EA}"/>
              </a:ext>
            </a:extLst>
          </p:cNvPr>
          <p:cNvSpPr txBox="1"/>
          <p:nvPr/>
        </p:nvSpPr>
        <p:spPr>
          <a:xfrm>
            <a:off x="278013" y="6110194"/>
            <a:ext cx="2623128" cy="369332"/>
          </a:xfrm>
          <a:prstGeom prst="rect">
            <a:avLst/>
          </a:prstGeom>
          <a:noFill/>
        </p:spPr>
        <p:txBody>
          <a:bodyPr wrap="square" rtlCol="0">
            <a:spAutoFit/>
          </a:bodyPr>
          <a:lstStyle/>
          <a:p>
            <a:pPr eaLnBrk="1" fontAlgn="auto" hangingPunct="1">
              <a:spcBef>
                <a:spcPts val="0"/>
              </a:spcBef>
              <a:spcAft>
                <a:spcPts val="0"/>
              </a:spcAft>
            </a:pPr>
            <a:r>
              <a:rPr kumimoji="0" lang="zh-TW" altLang="en-US" sz="1800" dirty="0">
                <a:solidFill>
                  <a:prstClr val="black"/>
                </a:solidFill>
                <a:latin typeface="微軟正黑體" panose="020B0604030504040204" pitchFamily="34" charset="-120"/>
                <a:ea typeface="微軟正黑體" panose="020B0604030504040204" pitchFamily="34" charset="-120"/>
              </a:rPr>
              <a:t>貨幣單位：日圓 </a:t>
            </a:r>
            <a:r>
              <a:rPr kumimoji="0" lang="en-US" altLang="zh-TW" sz="1800" dirty="0">
                <a:solidFill>
                  <a:prstClr val="black"/>
                </a:solidFill>
                <a:latin typeface="微軟正黑體" panose="020B0604030504040204" pitchFamily="34" charset="-120"/>
                <a:ea typeface="微軟正黑體" panose="020B0604030504040204" pitchFamily="34" charset="-120"/>
              </a:rPr>
              <a:t>¥</a:t>
            </a:r>
            <a:endParaRPr kumimoji="0" lang="zh-TW" altLang="en-US" sz="1800" dirty="0">
              <a:solidFill>
                <a:prstClr val="black"/>
              </a:solidFill>
              <a:latin typeface="微軟正黑體" panose="020B0604030504040204" pitchFamily="34" charset="-120"/>
              <a:ea typeface="微軟正黑體" panose="020B0604030504040204" pitchFamily="34" charset="-120"/>
            </a:endParaRPr>
          </a:p>
        </p:txBody>
      </p:sp>
      <p:grpSp>
        <p:nvGrpSpPr>
          <p:cNvPr id="8" name="群組 7">
            <a:extLst>
              <a:ext uri="{FF2B5EF4-FFF2-40B4-BE49-F238E27FC236}">
                <a16:creationId xmlns:a16="http://schemas.microsoft.com/office/drawing/2014/main" xmlns="" id="{231E530A-58FA-4B36-9FBB-3EE691958DBA}"/>
              </a:ext>
            </a:extLst>
          </p:cNvPr>
          <p:cNvGrpSpPr/>
          <p:nvPr/>
        </p:nvGrpSpPr>
        <p:grpSpPr>
          <a:xfrm>
            <a:off x="2829362" y="2084321"/>
            <a:ext cx="1644260" cy="709063"/>
            <a:chOff x="9482725" y="2118511"/>
            <a:chExt cx="1644260" cy="709063"/>
          </a:xfrm>
        </p:grpSpPr>
        <p:pic>
          <p:nvPicPr>
            <p:cNvPr id="9" name="Picture 4" descr="ãTEPCO logoãçåçæå°çµæ">
              <a:extLst>
                <a:ext uri="{FF2B5EF4-FFF2-40B4-BE49-F238E27FC236}">
                  <a16:creationId xmlns:a16="http://schemas.microsoft.com/office/drawing/2014/main" xmlns="" id="{2403A3E0-0936-431E-885E-C2F6F38F5D45}"/>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482725" y="2118511"/>
              <a:ext cx="1506682" cy="344301"/>
            </a:xfrm>
            <a:prstGeom prst="rect">
              <a:avLst/>
            </a:prstGeom>
            <a:noFill/>
            <a:extLst>
              <a:ext uri="{909E8E84-426E-40DD-AFC4-6F175D3DCCD1}">
                <a14:hiddenFill xmlns:a14="http://schemas.microsoft.com/office/drawing/2010/main">
                  <a:solidFill>
                    <a:srgbClr val="FFFFFF"/>
                  </a:solidFill>
                </a14:hiddenFill>
              </a:ext>
            </a:extLst>
          </p:spPr>
        </p:pic>
        <p:sp>
          <p:nvSpPr>
            <p:cNvPr id="10" name="文字方塊 9">
              <a:extLst>
                <a:ext uri="{FF2B5EF4-FFF2-40B4-BE49-F238E27FC236}">
                  <a16:creationId xmlns:a16="http://schemas.microsoft.com/office/drawing/2014/main" xmlns="" id="{20822E82-29D4-454F-BF94-8DD3286B44DB}"/>
                </a:ext>
              </a:extLst>
            </p:cNvPr>
            <p:cNvSpPr txBox="1"/>
            <p:nvPr/>
          </p:nvSpPr>
          <p:spPr>
            <a:xfrm>
              <a:off x="9620304" y="2427464"/>
              <a:ext cx="1506681" cy="400110"/>
            </a:xfrm>
            <a:prstGeom prst="rect">
              <a:avLst/>
            </a:prstGeom>
            <a:noFill/>
          </p:spPr>
          <p:txBody>
            <a:bodyPr wrap="square" rtlCol="0">
              <a:spAutoFit/>
            </a:bodyPr>
            <a:lstStyle/>
            <a:p>
              <a:pPr eaLnBrk="1" fontAlgn="auto" hangingPunct="1">
                <a:spcBef>
                  <a:spcPts val="0"/>
                </a:spcBef>
                <a:spcAft>
                  <a:spcPts val="0"/>
                </a:spcAft>
              </a:pPr>
              <a:r>
                <a:rPr kumimoji="0" lang="zh-TW" altLang="en-US"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東京電力</a:t>
              </a:r>
            </a:p>
          </p:txBody>
        </p:sp>
      </p:grpSp>
      <p:sp>
        <p:nvSpPr>
          <p:cNvPr id="12" name="矩形 11">
            <a:extLst>
              <a:ext uri="{FF2B5EF4-FFF2-40B4-BE49-F238E27FC236}">
                <a16:creationId xmlns:a16="http://schemas.microsoft.com/office/drawing/2014/main" xmlns="" id="{2B928558-9BCE-4ABF-854B-DB2CE977ED99}"/>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一、轉型挑戰</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7813350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5B7B1314-56FF-459C-80D7-07383AFC7DDC}"/>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一、轉型挑戰</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pic>
        <p:nvPicPr>
          <p:cNvPr id="3" name="Picture 4" descr="Taiwan Power Company Seal.svg">
            <a:extLst>
              <a:ext uri="{FF2B5EF4-FFF2-40B4-BE49-F238E27FC236}">
                <a16:creationId xmlns:a16="http://schemas.microsoft.com/office/drawing/2014/main" xmlns="" id="{70783640-CC82-4469-8F22-9FFAEA0E8B0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655218" y="2169453"/>
            <a:ext cx="878609" cy="878609"/>
          </a:xfrm>
          <a:prstGeom prst="rect">
            <a:avLst/>
          </a:prstGeom>
          <a:noFill/>
          <a:extLst>
            <a:ext uri="{909E8E84-426E-40DD-AFC4-6F175D3DCCD1}">
              <a14:hiddenFill xmlns:a14="http://schemas.microsoft.com/office/drawing/2010/main">
                <a:solidFill>
                  <a:srgbClr val="FFFFFF"/>
                </a:solidFill>
              </a14:hiddenFill>
            </a:ext>
          </a:extLst>
        </p:spPr>
      </p:pic>
      <p:cxnSp>
        <p:nvCxnSpPr>
          <p:cNvPr id="4" name="直線單箭頭接點 3">
            <a:extLst>
              <a:ext uri="{FF2B5EF4-FFF2-40B4-BE49-F238E27FC236}">
                <a16:creationId xmlns:a16="http://schemas.microsoft.com/office/drawing/2014/main" xmlns="" id="{A9169C1E-4580-490F-A8B9-A65318FDA134}"/>
              </a:ext>
            </a:extLst>
          </p:cNvPr>
          <p:cNvCxnSpPr>
            <a:cxnSpLocks/>
          </p:cNvCxnSpPr>
          <p:nvPr/>
        </p:nvCxnSpPr>
        <p:spPr>
          <a:xfrm flipH="1">
            <a:off x="5734473" y="3703288"/>
            <a:ext cx="1" cy="756783"/>
          </a:xfrm>
          <a:prstGeom prst="straightConnector1">
            <a:avLst/>
          </a:prstGeom>
          <a:noFill/>
          <a:ln w="57150" cap="flat" cmpd="sng" algn="ctr">
            <a:solidFill>
              <a:srgbClr val="00ACC0"/>
            </a:solidFill>
            <a:prstDash val="solid"/>
            <a:miter lim="800000"/>
            <a:tailEnd type="triangle"/>
          </a:ln>
          <a:effectLst/>
        </p:spPr>
      </p:cxnSp>
      <p:cxnSp>
        <p:nvCxnSpPr>
          <p:cNvPr id="5" name="直線接點 4">
            <a:extLst>
              <a:ext uri="{FF2B5EF4-FFF2-40B4-BE49-F238E27FC236}">
                <a16:creationId xmlns:a16="http://schemas.microsoft.com/office/drawing/2014/main" xmlns="" id="{41733237-2311-4ABB-9B51-4E8A162F2072}"/>
              </a:ext>
            </a:extLst>
          </p:cNvPr>
          <p:cNvCxnSpPr/>
          <p:nvPr/>
        </p:nvCxnSpPr>
        <p:spPr>
          <a:xfrm>
            <a:off x="2782145" y="3927658"/>
            <a:ext cx="2952325" cy="0"/>
          </a:xfrm>
          <a:prstGeom prst="line">
            <a:avLst/>
          </a:prstGeom>
          <a:noFill/>
          <a:ln w="38100" cap="flat" cmpd="sng" algn="ctr">
            <a:solidFill>
              <a:srgbClr val="00ACC0"/>
            </a:solidFill>
            <a:prstDash val="solid"/>
            <a:miter lim="800000"/>
          </a:ln>
          <a:effectLst/>
        </p:spPr>
      </p:cxnSp>
      <p:cxnSp>
        <p:nvCxnSpPr>
          <p:cNvPr id="6" name="直線單箭頭接點 5">
            <a:extLst>
              <a:ext uri="{FF2B5EF4-FFF2-40B4-BE49-F238E27FC236}">
                <a16:creationId xmlns:a16="http://schemas.microsoft.com/office/drawing/2014/main" xmlns="" id="{F873891E-2DAD-4038-A84C-7C5C5F07D5D7}"/>
              </a:ext>
            </a:extLst>
          </p:cNvPr>
          <p:cNvCxnSpPr>
            <a:cxnSpLocks/>
          </p:cNvCxnSpPr>
          <p:nvPr/>
        </p:nvCxnSpPr>
        <p:spPr>
          <a:xfrm>
            <a:off x="2794337" y="3909370"/>
            <a:ext cx="0" cy="540000"/>
          </a:xfrm>
          <a:prstGeom prst="straightConnector1">
            <a:avLst/>
          </a:prstGeom>
          <a:noFill/>
          <a:ln w="57150" cap="flat" cmpd="sng" algn="ctr">
            <a:solidFill>
              <a:srgbClr val="00ACC0"/>
            </a:solidFill>
            <a:prstDash val="solid"/>
            <a:miter lim="800000"/>
            <a:tailEnd type="triangle"/>
          </a:ln>
          <a:effectLst/>
        </p:spPr>
      </p:cxnSp>
      <p:sp>
        <p:nvSpPr>
          <p:cNvPr id="7" name="向右箭號 21">
            <a:extLst>
              <a:ext uri="{FF2B5EF4-FFF2-40B4-BE49-F238E27FC236}">
                <a16:creationId xmlns:a16="http://schemas.microsoft.com/office/drawing/2014/main" xmlns="" id="{9BAD9230-A9E8-4D0D-8EC9-88E518B6DC94}"/>
              </a:ext>
            </a:extLst>
          </p:cNvPr>
          <p:cNvSpPr/>
          <p:nvPr/>
        </p:nvSpPr>
        <p:spPr>
          <a:xfrm>
            <a:off x="3928589" y="2562480"/>
            <a:ext cx="752581" cy="669612"/>
          </a:xfrm>
          <a:prstGeom prst="rightArrow">
            <a:avLst/>
          </a:prstGeom>
          <a:solidFill>
            <a:srgbClr val="70AD4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8" name="矩形 7">
            <a:extLst>
              <a:ext uri="{FF2B5EF4-FFF2-40B4-BE49-F238E27FC236}">
                <a16:creationId xmlns:a16="http://schemas.microsoft.com/office/drawing/2014/main" xmlns="" id="{62F486FB-E430-43E1-BFDB-00BA4A4C3CC5}"/>
              </a:ext>
            </a:extLst>
          </p:cNvPr>
          <p:cNvSpPr/>
          <p:nvPr/>
        </p:nvSpPr>
        <p:spPr>
          <a:xfrm>
            <a:off x="1234598" y="1520629"/>
            <a:ext cx="2339102" cy="523220"/>
          </a:xfrm>
          <a:prstGeom prst="rect">
            <a:avLst/>
          </a:prstGeom>
        </p:spPr>
        <p:txBody>
          <a:bodyPr wrap="none">
            <a:spAutoFit/>
          </a:bodyPr>
          <a:lstStyle/>
          <a:p>
            <a:pPr algn="just" eaLnBrk="1" hangingPunct="1"/>
            <a:r>
              <a:rPr kumimoji="0" lang="zh-TW" altLang="en-US" sz="2800" b="1" dirty="0">
                <a:solidFill>
                  <a:srgbClr val="0070C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電業法修正前</a:t>
            </a:r>
            <a:endParaRPr kumimoji="0" lang="en-US" altLang="zh-TW" sz="2800" b="1" dirty="0">
              <a:solidFill>
                <a:srgbClr val="0070C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9" name="矩形 8">
            <a:extLst>
              <a:ext uri="{FF2B5EF4-FFF2-40B4-BE49-F238E27FC236}">
                <a16:creationId xmlns:a16="http://schemas.microsoft.com/office/drawing/2014/main" xmlns="" id="{D2536583-7AD9-4259-B18C-1713F1566907}"/>
              </a:ext>
            </a:extLst>
          </p:cNvPr>
          <p:cNvSpPr/>
          <p:nvPr/>
        </p:nvSpPr>
        <p:spPr>
          <a:xfrm>
            <a:off x="7790945" y="1269330"/>
            <a:ext cx="3250985" cy="523220"/>
          </a:xfrm>
          <a:prstGeom prst="rect">
            <a:avLst/>
          </a:prstGeom>
        </p:spPr>
        <p:txBody>
          <a:bodyPr wrap="square">
            <a:spAutoFit/>
          </a:bodyPr>
          <a:lstStyle/>
          <a:p>
            <a:pPr algn="just" eaLnBrk="1" hangingPunct="1"/>
            <a:r>
              <a:rPr kumimoji="0" lang="zh-TW" altLang="en-US" sz="2800" b="1" dirty="0">
                <a:solidFill>
                  <a:srgbClr val="E7E6E6">
                    <a:lumMod val="25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電業法第六條</a:t>
            </a:r>
            <a:endParaRPr kumimoji="0" lang="en-US" altLang="zh-TW" sz="2800" b="1" dirty="0">
              <a:solidFill>
                <a:srgbClr val="E7E6E6">
                  <a:lumMod val="25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0" name="TextBox 16">
            <a:extLst>
              <a:ext uri="{FF2B5EF4-FFF2-40B4-BE49-F238E27FC236}">
                <a16:creationId xmlns:a16="http://schemas.microsoft.com/office/drawing/2014/main" xmlns="" id="{6930486D-9DED-4F1E-B891-7E0D0F1DCB68}"/>
              </a:ext>
            </a:extLst>
          </p:cNvPr>
          <p:cNvSpPr txBox="1">
            <a:spLocks noChangeArrowheads="1"/>
          </p:cNvSpPr>
          <p:nvPr/>
        </p:nvSpPr>
        <p:spPr bwMode="auto">
          <a:xfrm>
            <a:off x="5967092" y="3931659"/>
            <a:ext cx="3960440" cy="369332"/>
          </a:xfrm>
          <a:prstGeom prst="rect">
            <a:avLst/>
          </a:prstGeom>
          <a:solidFill>
            <a:sysClr val="window" lastClr="FFFFFF"/>
          </a:solidFill>
          <a:ln w="9525" cap="flat" cmpd="sng" algn="ctr">
            <a:noFill/>
            <a:prstDash val="solid"/>
            <a:miter lim="800000"/>
            <a:headEnd/>
            <a:tailEnd/>
          </a:ln>
          <a:effectLst/>
          <a:extLst/>
        </p:spPr>
        <p:txBody>
          <a:bodyPr wrap="square">
            <a:spAutoFit/>
          </a:bodyPr>
          <a:lstStyle>
            <a:lvl1pPr>
              <a:spcBef>
                <a:spcPct val="20000"/>
              </a:spcBef>
              <a:buChar char="•"/>
              <a:defRPr kumimoji="1" sz="3200">
                <a:solidFill>
                  <a:schemeClr val="tx1"/>
                </a:solidFill>
                <a:latin typeface="Arial" panose="020B0604020202020204" pitchFamily="34" charset="0"/>
                <a:ea typeface="標楷體" panose="03000509000000000000" pitchFamily="65" charset="-120"/>
              </a:defRPr>
            </a:lvl1pPr>
            <a:lvl2pPr marL="742950" indent="-285750">
              <a:spcBef>
                <a:spcPct val="20000"/>
              </a:spcBef>
              <a:buChar char="–"/>
              <a:defRPr kumimoji="1" sz="2800">
                <a:solidFill>
                  <a:schemeClr val="tx1"/>
                </a:solidFill>
                <a:latin typeface="Arial" panose="020B0604020202020204" pitchFamily="34" charset="0"/>
                <a:ea typeface="標楷體" panose="03000509000000000000" pitchFamily="65" charset="-120"/>
              </a:defRPr>
            </a:lvl2pPr>
            <a:lvl3pPr marL="1143000" indent="-228600">
              <a:spcBef>
                <a:spcPct val="20000"/>
              </a:spcBef>
              <a:buChar char="•"/>
              <a:defRPr kumimoji="1" sz="2400">
                <a:solidFill>
                  <a:schemeClr val="tx1"/>
                </a:solidFill>
                <a:latin typeface="Arial" panose="020B0604020202020204" pitchFamily="34" charset="0"/>
                <a:ea typeface="標楷體" panose="03000509000000000000" pitchFamily="65" charset="-120"/>
              </a:defRPr>
            </a:lvl3pPr>
            <a:lvl4pPr marL="1600200" indent="-228600">
              <a:spcBef>
                <a:spcPct val="20000"/>
              </a:spcBef>
              <a:buChar char="–"/>
              <a:defRPr kumimoji="1" sz="2000">
                <a:solidFill>
                  <a:schemeClr val="tx1"/>
                </a:solidFill>
                <a:latin typeface="Arial" panose="020B0604020202020204" pitchFamily="34" charset="0"/>
                <a:ea typeface="標楷體" panose="03000509000000000000" pitchFamily="65" charset="-120"/>
              </a:defRPr>
            </a:lvl4pPr>
            <a:lvl5pPr marL="2057400" indent="-228600">
              <a:spcBef>
                <a:spcPct val="20000"/>
              </a:spcBef>
              <a:buChar char="»"/>
              <a:defRPr kumimoji="1" sz="20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標楷體" panose="03000509000000000000" pitchFamily="65" charset="-120"/>
              </a:defRPr>
            </a:lvl9pPr>
          </a:lstStyle>
          <a:p>
            <a:pPr marL="0" marR="0" lvl="0" indent="0" algn="just" defTabSz="914400" eaLnBrk="1" fontAlgn="auto" latinLnBrk="0" hangingPunct="1">
              <a:lnSpc>
                <a:spcPct val="100000"/>
              </a:lnSpc>
              <a:spcBef>
                <a:spcPct val="0"/>
              </a:spcBef>
              <a:spcAft>
                <a:spcPts val="0"/>
              </a:spcAft>
              <a:buClrTx/>
              <a:buSzTx/>
              <a:buFontTx/>
              <a:buNone/>
              <a:tabLst/>
              <a:defRPr/>
            </a:pPr>
            <a:r>
              <a:rPr kumimoji="1" lang="zh-TW" altLang="en-US" sz="1800" b="1" i="0" u="none" strike="noStrike" kern="0" cap="none" spc="0" normalizeH="0" baseline="0" noProof="0" dirty="0">
                <a:ln>
                  <a:noFill/>
                </a:ln>
                <a:solidFill>
                  <a:srgbClr val="00ACC0">
                    <a:lumMod val="75000"/>
                  </a:srgb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廠網分工</a:t>
            </a:r>
            <a:r>
              <a:rPr kumimoji="1" lang="en-US" altLang="zh-TW" sz="1800" b="1" i="0" u="none" strike="noStrike" kern="0" cap="none" spc="0" normalizeH="0" baseline="0" noProof="0" dirty="0">
                <a:ln>
                  <a:noFill/>
                </a:ln>
                <a:solidFill>
                  <a:srgbClr val="00ACC0">
                    <a:lumMod val="75000"/>
                  </a:srgb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r>
              <a:rPr kumimoji="1" lang="zh-TW" altLang="en-US" sz="1800" b="1" i="0" u="none" strike="noStrike" kern="0" cap="none" spc="0" normalizeH="0" baseline="0" noProof="0" dirty="0">
                <a:ln>
                  <a:noFill/>
                </a:ln>
                <a:solidFill>
                  <a:srgbClr val="00ACC0">
                    <a:lumMod val="75000"/>
                  </a:srgb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會計分離</a:t>
            </a:r>
            <a:r>
              <a:rPr kumimoji="1" lang="en-US" altLang="zh-TW" sz="1800" b="1" i="0" u="none" strike="noStrike" kern="0" cap="none" spc="0" normalizeH="0" baseline="0" noProof="0" dirty="0">
                <a:ln>
                  <a:noFill/>
                </a:ln>
                <a:solidFill>
                  <a:srgbClr val="00ACC0">
                    <a:lumMod val="75000"/>
                  </a:srgb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r>
              <a:rPr kumimoji="1" lang="zh-TW" altLang="en-US" sz="1800" b="1" i="0" u="none" strike="noStrike" kern="0" cap="none" spc="0" normalizeH="0" baseline="0" noProof="0" dirty="0">
                <a:ln>
                  <a:noFill/>
                </a:ln>
                <a:solidFill>
                  <a:srgbClr val="00ACC0">
                    <a:lumMod val="75000"/>
                  </a:srgb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為基礎</a:t>
            </a:r>
            <a:endParaRPr kumimoji="1" lang="zh-CN" altLang="en-US" sz="1800" b="1" i="0" u="none" strike="noStrike" kern="0" cap="none" spc="0" normalizeH="0" baseline="0" noProof="0" dirty="0">
              <a:ln>
                <a:noFill/>
              </a:ln>
              <a:solidFill>
                <a:srgbClr val="00ACC0">
                  <a:lumMod val="75000"/>
                </a:srgb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1" name="圓角矩形 25">
            <a:extLst>
              <a:ext uri="{FF2B5EF4-FFF2-40B4-BE49-F238E27FC236}">
                <a16:creationId xmlns:a16="http://schemas.microsoft.com/office/drawing/2014/main" xmlns="" id="{1420F70B-B96F-4B7B-BA99-CC22E5A22DE8}"/>
              </a:ext>
            </a:extLst>
          </p:cNvPr>
          <p:cNvSpPr/>
          <p:nvPr/>
        </p:nvSpPr>
        <p:spPr>
          <a:xfrm>
            <a:off x="1193688" y="2139154"/>
            <a:ext cx="2339103" cy="1626243"/>
          </a:xfrm>
          <a:prstGeom prst="roundRect">
            <a:avLst/>
          </a:prstGeom>
          <a:solidFill>
            <a:srgbClr val="5B9BD5">
              <a:lumMod val="20000"/>
              <a:lumOff val="80000"/>
            </a:srgbClr>
          </a:solidFill>
          <a:ln w="38100" cap="flat" cmpd="sng" algn="ctr">
            <a:solidFill>
              <a:srgbClr val="5B9BD5">
                <a:lumMod val="75000"/>
              </a:srgbClr>
            </a:solidFill>
            <a:prstDash val="sysDash"/>
            <a:miter lim="800000"/>
          </a:ln>
          <a:effectLst/>
        </p:spPr>
        <p:txBody>
          <a:bodyPr rtlCol="0" anchor="ctr"/>
          <a:lstStyle/>
          <a:p>
            <a:pPr marL="87313" marR="0" lvl="0" indent="0" defTabSz="914400" eaLnBrk="1" fontAlgn="auto" latinLnBrk="0" hangingPunct="1">
              <a:lnSpc>
                <a:spcPts val="3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台電是我國電力市場唯一整合發電、輸電、配電的綜合電業</a:t>
            </a:r>
          </a:p>
        </p:txBody>
      </p:sp>
      <p:sp>
        <p:nvSpPr>
          <p:cNvPr id="12" name="圓角矩形 26">
            <a:extLst>
              <a:ext uri="{FF2B5EF4-FFF2-40B4-BE49-F238E27FC236}">
                <a16:creationId xmlns:a16="http://schemas.microsoft.com/office/drawing/2014/main" xmlns="" id="{32D1CA43-0C88-46C0-B2B1-DE966D79FA13}"/>
              </a:ext>
            </a:extLst>
          </p:cNvPr>
          <p:cNvSpPr/>
          <p:nvPr/>
        </p:nvSpPr>
        <p:spPr>
          <a:xfrm>
            <a:off x="6882853" y="1863799"/>
            <a:ext cx="4102512" cy="1937104"/>
          </a:xfrm>
          <a:prstGeom prst="roundRect">
            <a:avLst/>
          </a:prstGeom>
          <a:solidFill>
            <a:srgbClr val="A5A5A5">
              <a:lumMod val="20000"/>
              <a:lumOff val="80000"/>
            </a:srgbClr>
          </a:solidFill>
          <a:ln w="38100" cap="flat" cmpd="sng" algn="ctr">
            <a:solidFill>
              <a:srgbClr val="A5A5A5">
                <a:lumMod val="75000"/>
              </a:srgbClr>
            </a:solidFill>
            <a:prstDash val="sysDash"/>
            <a:miter lim="800000"/>
          </a:ln>
          <a:effectLst/>
        </p:spPr>
        <p:txBody>
          <a:bodyPr rtlCol="0" anchor="ctr"/>
          <a:lstStyle/>
          <a:p>
            <a:pPr marL="0" marR="0" lvl="0" indent="0" algn="just" defTabSz="914400" eaLnBrk="1" fontAlgn="auto" latinLnBrk="0" hangingPunct="1">
              <a:lnSpc>
                <a:spcPts val="3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為達成</a:t>
            </a:r>
            <a:r>
              <a:rPr kumimoji="0" lang="zh-TW" altLang="en-US" sz="2000" b="1"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穩定供電</a:t>
            </a: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目標，電業法修正後</a:t>
            </a:r>
            <a:r>
              <a:rPr kumimoji="0" lang="en-US" altLang="zh-TW"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6</a:t>
            </a: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至</a:t>
            </a:r>
            <a:r>
              <a:rPr kumimoji="0" lang="en-US" altLang="zh-TW"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9</a:t>
            </a: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年內</a:t>
            </a:r>
            <a:r>
              <a:rPr kumimoji="0" lang="en-US" altLang="zh-TW"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即</a:t>
            </a:r>
            <a:r>
              <a:rPr kumimoji="0" lang="en-US" altLang="zh-TW"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112</a:t>
            </a: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年，最遲可延長</a:t>
            </a:r>
            <a:r>
              <a:rPr kumimoji="0" lang="en-US" altLang="zh-TW"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次，至</a:t>
            </a:r>
            <a:r>
              <a:rPr kumimoji="0" lang="en-US" altLang="zh-TW"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115</a:t>
            </a: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年</a:t>
            </a:r>
            <a:r>
              <a:rPr kumimoji="0" lang="en-US" altLang="zh-TW"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台電轉型為</a:t>
            </a:r>
            <a:r>
              <a:rPr kumimoji="0" lang="zh-TW" altLang="en-US" sz="2000" b="1"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控股母公司</a:t>
            </a: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，其下成立</a:t>
            </a:r>
            <a:r>
              <a:rPr kumimoji="0" lang="zh-TW" altLang="en-US" sz="2000" b="1"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發電及輸配售電公司</a:t>
            </a:r>
            <a:endParaRPr kumimoji="0" lang="zh-CN" altLang="en-US" sz="20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pic>
        <p:nvPicPr>
          <p:cNvPr id="13" name="圖片 12">
            <a:extLst>
              <a:ext uri="{FF2B5EF4-FFF2-40B4-BE49-F238E27FC236}">
                <a16:creationId xmlns:a16="http://schemas.microsoft.com/office/drawing/2014/main" xmlns="" id="{26284C07-23E5-4149-B8B1-577D1BD10EF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09167" y="2037350"/>
            <a:ext cx="1049984" cy="1382012"/>
          </a:xfrm>
          <a:prstGeom prst="rect">
            <a:avLst/>
          </a:prstGeom>
        </p:spPr>
      </p:pic>
      <p:sp>
        <p:nvSpPr>
          <p:cNvPr id="14" name="矩形 13">
            <a:extLst>
              <a:ext uri="{FF2B5EF4-FFF2-40B4-BE49-F238E27FC236}">
                <a16:creationId xmlns:a16="http://schemas.microsoft.com/office/drawing/2014/main" xmlns="" id="{63C08371-EC00-4677-98C1-BE2E5348CDE2}"/>
              </a:ext>
            </a:extLst>
          </p:cNvPr>
          <p:cNvSpPr/>
          <p:nvPr/>
        </p:nvSpPr>
        <p:spPr>
          <a:xfrm>
            <a:off x="1097049" y="470580"/>
            <a:ext cx="10925345" cy="618311"/>
          </a:xfrm>
          <a:prstGeom prst="rect">
            <a:avLst/>
          </a:prstGeom>
          <a:noFill/>
        </p:spPr>
        <p:txBody>
          <a:bodyPr wrap="square">
            <a:spAutoFit/>
          </a:bodyPr>
          <a:lstStyle/>
          <a:p>
            <a:pPr eaLnBrk="1" fontAlgn="auto" hangingPunct="1">
              <a:lnSpc>
                <a:spcPts val="4000"/>
              </a:lnSpc>
              <a:spcBef>
                <a:spcPts val="0"/>
              </a:spcBef>
              <a:spcAft>
                <a:spcPts val="0"/>
              </a:spcAft>
            </a:pPr>
            <a:r>
              <a:rPr kumimoji="0" lang="zh-TW" altLang="en-US" sz="4800" b="1" kern="0"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台電以控股公司模式實施法人分離</a:t>
            </a:r>
          </a:p>
        </p:txBody>
      </p:sp>
      <p:sp>
        <p:nvSpPr>
          <p:cNvPr id="15" name="圓角矩形 4">
            <a:extLst>
              <a:ext uri="{FF2B5EF4-FFF2-40B4-BE49-F238E27FC236}">
                <a16:creationId xmlns:a16="http://schemas.microsoft.com/office/drawing/2014/main" xmlns="" id="{96445D06-F7EF-4A16-9A07-11321A1B3F0B}"/>
              </a:ext>
            </a:extLst>
          </p:cNvPr>
          <p:cNvSpPr/>
          <p:nvPr/>
        </p:nvSpPr>
        <p:spPr>
          <a:xfrm>
            <a:off x="4796719" y="3249976"/>
            <a:ext cx="1808214" cy="517749"/>
          </a:xfrm>
          <a:prstGeom prst="roundRect">
            <a:avLst/>
          </a:prstGeom>
          <a:gradFill rotWithShape="1">
            <a:gsLst>
              <a:gs pos="0">
                <a:sysClr val="windowText" lastClr="000000">
                  <a:lumMod val="110000"/>
                  <a:satMod val="105000"/>
                  <a:tint val="67000"/>
                </a:sysClr>
              </a:gs>
              <a:gs pos="50000">
                <a:sysClr val="windowText" lastClr="000000">
                  <a:lumMod val="105000"/>
                  <a:satMod val="103000"/>
                  <a:tint val="73000"/>
                </a:sysClr>
              </a:gs>
              <a:gs pos="100000">
                <a:sysClr val="windowText" lastClr="000000">
                  <a:lumMod val="105000"/>
                  <a:satMod val="109000"/>
                  <a:tint val="81000"/>
                </a:sysClr>
              </a:gs>
            </a:gsLst>
            <a:lin ang="5400000" scaled="0"/>
          </a:gra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srgbClr val="00ACC0">
                    <a:lumMod val="60000"/>
                    <a:lumOff val="40000"/>
                  </a:srgbClr>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控股母公司</a:t>
            </a:r>
            <a:endParaRPr kumimoji="0" lang="en-US" altLang="zh-TW" sz="2000" b="1" i="0" u="none" strike="noStrike" kern="0" cap="none" spc="0" normalizeH="0" baseline="0" noProof="0" dirty="0">
              <a:ln>
                <a:noFill/>
              </a:ln>
              <a:solidFill>
                <a:srgbClr val="00ACC0">
                  <a:lumMod val="60000"/>
                  <a:lumOff val="40000"/>
                </a:srgbClr>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endParaRPr>
          </a:p>
        </p:txBody>
      </p:sp>
      <p:grpSp>
        <p:nvGrpSpPr>
          <p:cNvPr id="16" name="群組 15">
            <a:extLst>
              <a:ext uri="{FF2B5EF4-FFF2-40B4-BE49-F238E27FC236}">
                <a16:creationId xmlns:a16="http://schemas.microsoft.com/office/drawing/2014/main" xmlns="" id="{4EAEA773-8112-4A4F-A471-C635553F0045}"/>
              </a:ext>
            </a:extLst>
          </p:cNvPr>
          <p:cNvGrpSpPr/>
          <p:nvPr/>
        </p:nvGrpSpPr>
        <p:grpSpPr>
          <a:xfrm>
            <a:off x="1193689" y="4460447"/>
            <a:ext cx="9791675" cy="1838747"/>
            <a:chOff x="278295" y="3980622"/>
            <a:chExt cx="8873318" cy="2550528"/>
          </a:xfrm>
        </p:grpSpPr>
        <p:pic>
          <p:nvPicPr>
            <p:cNvPr id="17" name="圖片 16">
              <a:extLst>
                <a:ext uri="{FF2B5EF4-FFF2-40B4-BE49-F238E27FC236}">
                  <a16:creationId xmlns:a16="http://schemas.microsoft.com/office/drawing/2014/main" xmlns="" id="{68A57998-0A5A-4933-9057-9E235B409D0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39552" y="4825570"/>
              <a:ext cx="8326501" cy="907686"/>
            </a:xfrm>
            <a:prstGeom prst="rect">
              <a:avLst/>
            </a:prstGeom>
          </p:spPr>
        </p:pic>
        <p:sp>
          <p:nvSpPr>
            <p:cNvPr id="18" name="矩形: 圓角 17">
              <a:extLst>
                <a:ext uri="{FF2B5EF4-FFF2-40B4-BE49-F238E27FC236}">
                  <a16:creationId xmlns:a16="http://schemas.microsoft.com/office/drawing/2014/main" xmlns="" id="{57703161-C02F-4BCC-A214-D12042A87157}"/>
                </a:ext>
              </a:extLst>
            </p:cNvPr>
            <p:cNvSpPr/>
            <p:nvPr/>
          </p:nvSpPr>
          <p:spPr>
            <a:xfrm>
              <a:off x="278295" y="3980622"/>
              <a:ext cx="2037522" cy="2550528"/>
            </a:xfrm>
            <a:prstGeom prst="roundRect">
              <a:avLst/>
            </a:prstGeom>
            <a:noFill/>
            <a:ln w="57150" cap="flat" cmpd="sng" algn="ctr">
              <a:solidFill>
                <a:srgbClr val="00ACC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9" name="矩形: 圓角 18">
              <a:extLst>
                <a:ext uri="{FF2B5EF4-FFF2-40B4-BE49-F238E27FC236}">
                  <a16:creationId xmlns:a16="http://schemas.microsoft.com/office/drawing/2014/main" xmlns="" id="{519FCFCC-4C31-4C64-9ED8-00E5FB1CF624}"/>
                </a:ext>
              </a:extLst>
            </p:cNvPr>
            <p:cNvSpPr/>
            <p:nvPr/>
          </p:nvSpPr>
          <p:spPr>
            <a:xfrm>
              <a:off x="2691178" y="4019045"/>
              <a:ext cx="6460435" cy="2512105"/>
            </a:xfrm>
            <a:prstGeom prst="roundRect">
              <a:avLst/>
            </a:prstGeom>
            <a:noFill/>
            <a:ln w="571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0" name="文字方塊 19">
              <a:extLst>
                <a:ext uri="{FF2B5EF4-FFF2-40B4-BE49-F238E27FC236}">
                  <a16:creationId xmlns:a16="http://schemas.microsoft.com/office/drawing/2014/main" xmlns="" id="{D5132FA3-F97D-4642-942F-B58B05D438AC}"/>
                </a:ext>
              </a:extLst>
            </p:cNvPr>
            <p:cNvSpPr txBox="1"/>
            <p:nvPr/>
          </p:nvSpPr>
          <p:spPr>
            <a:xfrm>
              <a:off x="278295" y="4168758"/>
              <a:ext cx="215679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發電子公司</a:t>
              </a:r>
            </a:p>
          </p:txBody>
        </p:sp>
        <p:sp>
          <p:nvSpPr>
            <p:cNvPr id="21" name="文字方塊 20">
              <a:extLst>
                <a:ext uri="{FF2B5EF4-FFF2-40B4-BE49-F238E27FC236}">
                  <a16:creationId xmlns:a16="http://schemas.microsoft.com/office/drawing/2014/main" xmlns="" id="{C19F9B55-FF71-476B-8D82-CDE9B93A508D}"/>
                </a:ext>
              </a:extLst>
            </p:cNvPr>
            <p:cNvSpPr txBox="1"/>
            <p:nvPr/>
          </p:nvSpPr>
          <p:spPr>
            <a:xfrm>
              <a:off x="3021789" y="4168758"/>
              <a:ext cx="4014614"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輸配售電子公司</a:t>
              </a:r>
            </a:p>
          </p:txBody>
        </p:sp>
        <p:sp>
          <p:nvSpPr>
            <p:cNvPr id="22" name="矩形: 圓角 21">
              <a:extLst>
                <a:ext uri="{FF2B5EF4-FFF2-40B4-BE49-F238E27FC236}">
                  <a16:creationId xmlns:a16="http://schemas.microsoft.com/office/drawing/2014/main" xmlns="" id="{A94CD49A-8CF4-4045-BAB7-CFF0F069AE30}"/>
                </a:ext>
              </a:extLst>
            </p:cNvPr>
            <p:cNvSpPr/>
            <p:nvPr/>
          </p:nvSpPr>
          <p:spPr>
            <a:xfrm>
              <a:off x="6341270" y="4235432"/>
              <a:ext cx="2630807" cy="2173518"/>
            </a:xfrm>
            <a:prstGeom prst="roundRect">
              <a:avLst/>
            </a:prstGeom>
            <a:noFill/>
            <a:ln w="57150" cap="flat" cmpd="sng" algn="ctr">
              <a:solidFill>
                <a:srgbClr val="ED7D31">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3" name="文字方塊 22">
              <a:extLst>
                <a:ext uri="{FF2B5EF4-FFF2-40B4-BE49-F238E27FC236}">
                  <a16:creationId xmlns:a16="http://schemas.microsoft.com/office/drawing/2014/main" xmlns="" id="{39D15F7E-255A-4C05-873D-941F1885EFEC}"/>
                </a:ext>
              </a:extLst>
            </p:cNvPr>
            <p:cNvSpPr txBox="1"/>
            <p:nvPr/>
          </p:nvSpPr>
          <p:spPr>
            <a:xfrm>
              <a:off x="6634929" y="5722348"/>
              <a:ext cx="215679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公用售電業</a:t>
              </a:r>
            </a:p>
          </p:txBody>
        </p:sp>
        <p:sp>
          <p:nvSpPr>
            <p:cNvPr id="24" name="矩形 23">
              <a:extLst>
                <a:ext uri="{FF2B5EF4-FFF2-40B4-BE49-F238E27FC236}">
                  <a16:creationId xmlns:a16="http://schemas.microsoft.com/office/drawing/2014/main" xmlns="" id="{F2D7672D-A2B2-4087-AF31-5D9E03F39CA7}"/>
                </a:ext>
              </a:extLst>
            </p:cNvPr>
            <p:cNvSpPr/>
            <p:nvPr/>
          </p:nvSpPr>
          <p:spPr>
            <a:xfrm>
              <a:off x="2983046" y="5819272"/>
              <a:ext cx="1620957" cy="52322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輸配電業</a:t>
              </a:r>
              <a:endParaRPr kumimoji="0" lang="zh-TW" altLang="en-US" sz="1800" b="0" i="0" u="none" strike="noStrike" kern="0" cap="none" spc="0" normalizeH="0" baseline="0" noProof="0" dirty="0">
                <a:ln>
                  <a:noFill/>
                </a:ln>
                <a:solidFill>
                  <a:prstClr val="black"/>
                </a:solidFill>
                <a:effectLst/>
                <a:uLnTx/>
                <a:uFillTx/>
                <a:latin typeface="Calibri" panose="020F0502020204030204"/>
              </a:endParaRPr>
            </a:p>
          </p:txBody>
        </p:sp>
        <p:sp>
          <p:nvSpPr>
            <p:cNvPr id="25" name="矩形 24">
              <a:extLst>
                <a:ext uri="{FF2B5EF4-FFF2-40B4-BE49-F238E27FC236}">
                  <a16:creationId xmlns:a16="http://schemas.microsoft.com/office/drawing/2014/main" xmlns="" id="{869F0848-A011-456F-BE62-92EAD96B5E73}"/>
                </a:ext>
              </a:extLst>
            </p:cNvPr>
            <p:cNvSpPr/>
            <p:nvPr/>
          </p:nvSpPr>
          <p:spPr>
            <a:xfrm>
              <a:off x="486577" y="5844219"/>
              <a:ext cx="1261884" cy="52322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發電業</a:t>
              </a:r>
              <a:endParaRPr kumimoji="0" lang="zh-TW" altLang="en-US" sz="1800" b="0" i="0" u="none" strike="noStrike" kern="0" cap="none" spc="0" normalizeH="0" baseline="0" noProof="0" dirty="0">
                <a:ln>
                  <a:noFill/>
                </a:ln>
                <a:solidFill>
                  <a:prstClr val="black"/>
                </a:solidFill>
                <a:effectLst/>
                <a:uLnTx/>
                <a:uFillTx/>
                <a:latin typeface="Calibri" panose="020F0502020204030204"/>
              </a:endParaRPr>
            </a:p>
          </p:txBody>
        </p:sp>
        <p:pic>
          <p:nvPicPr>
            <p:cNvPr id="26" name="Picture 4" descr="「link icon」的圖片搜尋結果">
              <a:extLst>
                <a:ext uri="{FF2B5EF4-FFF2-40B4-BE49-F238E27FC236}">
                  <a16:creationId xmlns:a16="http://schemas.microsoft.com/office/drawing/2014/main" xmlns="" id="{4DE56BCA-D68D-4FDB-8253-81F844EED137}"/>
                </a:ext>
              </a:extLst>
            </p:cNvPr>
            <p:cNvPicPr>
              <a:picLocks noChangeAspect="1" noChangeArrowheads="1"/>
            </p:cNvPicPr>
            <p:nvPr/>
          </p:nvPicPr>
          <p:blipFill>
            <a:blip r:embed="rId6" cstate="screen">
              <a:duotone>
                <a:srgbClr val="FFC000">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5535396" y="5377390"/>
              <a:ext cx="1348548" cy="1082205"/>
            </a:xfrm>
            <a:prstGeom prst="rect">
              <a:avLst/>
            </a:prstGeom>
            <a:noFill/>
            <a:extLst>
              <a:ext uri="{909E8E84-426E-40DD-AFC4-6F175D3DCCD1}">
                <a14:hiddenFill xmlns:a14="http://schemas.microsoft.com/office/drawing/2010/main">
                  <a:solidFill>
                    <a:srgbClr val="FFFFFF"/>
                  </a:solidFill>
                </a14:hiddenFill>
              </a:ext>
            </a:extLst>
          </p:spPr>
        </p:pic>
        <p:sp>
          <p:nvSpPr>
            <p:cNvPr id="27" name="文字方塊 26">
              <a:extLst>
                <a:ext uri="{FF2B5EF4-FFF2-40B4-BE49-F238E27FC236}">
                  <a16:creationId xmlns:a16="http://schemas.microsoft.com/office/drawing/2014/main" xmlns="" id="{2A7BBD4B-6300-4B96-9209-C3AF41D0BA85}"/>
                </a:ext>
              </a:extLst>
            </p:cNvPr>
            <p:cNvSpPr txBox="1"/>
            <p:nvPr/>
          </p:nvSpPr>
          <p:spPr>
            <a:xfrm>
              <a:off x="5588079" y="6045856"/>
              <a:ext cx="1258560"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rPr>
                <a:t>得兼營</a:t>
              </a:r>
            </a:p>
          </p:txBody>
        </p:sp>
        <p:pic>
          <p:nvPicPr>
            <p:cNvPr id="28" name="Picture 4" descr="「financial statement icon」的圖片搜尋結果">
              <a:extLst>
                <a:ext uri="{FF2B5EF4-FFF2-40B4-BE49-F238E27FC236}">
                  <a16:creationId xmlns:a16="http://schemas.microsoft.com/office/drawing/2014/main" xmlns="" id="{BADEF71A-EA04-4ADB-835C-07F3B83A929C}"/>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619932" y="5854648"/>
              <a:ext cx="604946" cy="60494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financial statement icon」的圖片搜尋結果">
              <a:extLst>
                <a:ext uri="{FF2B5EF4-FFF2-40B4-BE49-F238E27FC236}">
                  <a16:creationId xmlns:a16="http://schemas.microsoft.com/office/drawing/2014/main" xmlns="" id="{62CFBFE9-B1CA-4E99-8279-3B266D5FBCC6}"/>
                </a:ext>
              </a:extLst>
            </p:cNvPr>
            <p:cNvPicPr>
              <a:picLocks noChangeAspect="1" noChangeArrowheads="1"/>
            </p:cNvPicPr>
            <p:nvPr/>
          </p:nvPicPr>
          <p:blipFill>
            <a:blip r:embed="rId8" cstate="screen">
              <a:duotone>
                <a:srgbClr val="FFC000">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4484412" y="5812364"/>
              <a:ext cx="596586" cy="59658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financial statement icon」的圖片搜尋結果">
              <a:extLst>
                <a:ext uri="{FF2B5EF4-FFF2-40B4-BE49-F238E27FC236}">
                  <a16:creationId xmlns:a16="http://schemas.microsoft.com/office/drawing/2014/main" xmlns="" id="{4E0DEEDD-7874-4D46-8D61-FCE77FD7BEDD}"/>
                </a:ext>
              </a:extLst>
            </p:cNvPr>
            <p:cNvPicPr>
              <a:picLocks noChangeAspect="1" noChangeArrowheads="1"/>
            </p:cNvPicPr>
            <p:nvPr/>
          </p:nvPicPr>
          <p:blipFill>
            <a:blip r:embed="rId9" cstate="screen">
              <a:duotone>
                <a:srgbClr val="ED7D31">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8367488" y="5794093"/>
              <a:ext cx="543112" cy="543112"/>
            </a:xfrm>
            <a:prstGeom prst="rect">
              <a:avLst/>
            </a:prstGeom>
            <a:noFill/>
            <a:extLst>
              <a:ext uri="{909E8E84-426E-40DD-AFC4-6F175D3DCCD1}">
                <a14:hiddenFill xmlns:a14="http://schemas.microsoft.com/office/drawing/2010/main">
                  <a:solidFill>
                    <a:srgbClr val="FFFFFF"/>
                  </a:solidFill>
                </a14:hiddenFill>
              </a:ext>
            </a:extLst>
          </p:spPr>
        </p:pic>
      </p:grpSp>
      <p:pic>
        <p:nvPicPr>
          <p:cNvPr id="31" name="Picture 2" descr="「broken chain icon」的圖片搜尋結果">
            <a:extLst>
              <a:ext uri="{FF2B5EF4-FFF2-40B4-BE49-F238E27FC236}">
                <a16:creationId xmlns:a16="http://schemas.microsoft.com/office/drawing/2014/main" xmlns="" id="{F635E9D0-36B6-4E0D-B141-38B8CBFAEA35}"/>
              </a:ext>
            </a:extLst>
          </p:cNvPr>
          <p:cNvPicPr>
            <a:picLocks noChangeAspect="1" noChangeArrowheads="1"/>
          </p:cNvPicPr>
          <p:nvPr/>
        </p:nvPicPr>
        <p:blipFill>
          <a:blip r:embed="rId10" cstate="screen">
            <a:duotone>
              <a:srgbClr val="ED7D31">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3253731" y="5649963"/>
            <a:ext cx="836387" cy="836387"/>
          </a:xfrm>
          <a:prstGeom prst="rect">
            <a:avLst/>
          </a:prstGeom>
          <a:noFill/>
          <a:ln>
            <a:noFill/>
          </a:ln>
        </p:spPr>
      </p:pic>
    </p:spTree>
    <p:extLst>
      <p:ext uri="{BB962C8B-B14F-4D97-AF65-F5344CB8AC3E}">
        <p14:creationId xmlns:p14="http://schemas.microsoft.com/office/powerpoint/2010/main" val="25083222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FFA9B93E-92A9-4002-A5B8-DD884373920C}"/>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一、轉型挑戰</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3" name="矩形 2">
            <a:extLst>
              <a:ext uri="{FF2B5EF4-FFF2-40B4-BE49-F238E27FC236}">
                <a16:creationId xmlns:a16="http://schemas.microsoft.com/office/drawing/2014/main" xmlns="" id="{366884A2-CF2D-4645-9627-D43ED0508FDB}"/>
              </a:ext>
            </a:extLst>
          </p:cNvPr>
          <p:cNvSpPr/>
          <p:nvPr/>
        </p:nvSpPr>
        <p:spPr>
          <a:xfrm>
            <a:off x="2996290" y="5691572"/>
            <a:ext cx="2146225" cy="668060"/>
          </a:xfrm>
          <a:prstGeom prst="rect">
            <a:avLst/>
          </a:prstGeom>
          <a:solidFill>
            <a:srgbClr val="A5A5A5">
              <a:lumMod val="20000"/>
              <a:lumOff val="80000"/>
            </a:srgbClr>
          </a:solidFill>
          <a:ln w="12700" cap="flat" cmpd="sng" algn="ctr">
            <a:no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協力</a:t>
            </a:r>
            <a:r>
              <a:rPr kumimoji="0" lang="en-US" altLang="zh-TW" sz="1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中立性</a:t>
            </a:r>
            <a:endParaRPr kumimoji="0" lang="en-US" altLang="zh-TW" sz="1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4" name="矩形 3">
            <a:extLst>
              <a:ext uri="{FF2B5EF4-FFF2-40B4-BE49-F238E27FC236}">
                <a16:creationId xmlns:a16="http://schemas.microsoft.com/office/drawing/2014/main" xmlns="" id="{49DCEC2C-59BB-41C5-B4D4-387D62B023EE}"/>
              </a:ext>
            </a:extLst>
          </p:cNvPr>
          <p:cNvSpPr/>
          <p:nvPr/>
        </p:nvSpPr>
        <p:spPr>
          <a:xfrm>
            <a:off x="9662160" y="5036028"/>
            <a:ext cx="1976503" cy="514003"/>
          </a:xfrm>
          <a:prstGeom prst="rect">
            <a:avLst/>
          </a:prstGeom>
          <a:solidFill>
            <a:srgbClr val="A5A5A5">
              <a:lumMod val="20000"/>
              <a:lumOff val="80000"/>
            </a:srgbClr>
          </a:solidFill>
          <a:ln w="12700" cap="flat" cmpd="sng" algn="ctr">
            <a:no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厚植競爭力    </a:t>
            </a:r>
            <a:endParaRPr kumimoji="0" lang="en-US" altLang="zh-TW"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5" name="矩形 4">
            <a:extLst>
              <a:ext uri="{FF2B5EF4-FFF2-40B4-BE49-F238E27FC236}">
                <a16:creationId xmlns:a16="http://schemas.microsoft.com/office/drawing/2014/main" xmlns="" id="{0D2873BB-1172-4AAF-8DBC-C7BA2E835F14}"/>
              </a:ext>
            </a:extLst>
          </p:cNvPr>
          <p:cNvSpPr/>
          <p:nvPr/>
        </p:nvSpPr>
        <p:spPr>
          <a:xfrm>
            <a:off x="9599809" y="5734146"/>
            <a:ext cx="2036992" cy="390769"/>
          </a:xfrm>
          <a:prstGeom prst="rect">
            <a:avLst/>
          </a:prstGeom>
          <a:solidFill>
            <a:srgbClr val="A5A5A5">
              <a:lumMod val="20000"/>
              <a:lumOff val="80000"/>
            </a:srgbClr>
          </a:solidFill>
          <a:ln w="12700" cap="flat" cmpd="sng" algn="ctr">
            <a:no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  創造穩定收入</a:t>
            </a:r>
            <a:endParaRPr kumimoji="0" lang="en-US" altLang="zh-TW"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6" name="矩形 5">
            <a:extLst>
              <a:ext uri="{FF2B5EF4-FFF2-40B4-BE49-F238E27FC236}">
                <a16:creationId xmlns:a16="http://schemas.microsoft.com/office/drawing/2014/main" xmlns="" id="{4977905A-C8D5-4C6C-9A0E-9C52C1EBE887}"/>
              </a:ext>
            </a:extLst>
          </p:cNvPr>
          <p:cNvSpPr/>
          <p:nvPr/>
        </p:nvSpPr>
        <p:spPr>
          <a:xfrm>
            <a:off x="368604" y="486065"/>
            <a:ext cx="6955750" cy="830997"/>
          </a:xfrm>
          <a:prstGeom prst="rect">
            <a:avLst/>
          </a:prstGeom>
          <a:effectLst>
            <a:outerShdw blurRad="50800" dist="38100" dir="5400000" algn="t" rotWithShape="0">
              <a:prstClr val="black">
                <a:alpha val="40000"/>
              </a:prstClr>
            </a:outerShdw>
          </a:effectLst>
        </p:spPr>
        <p:txBody>
          <a:bodyPr wrap="none">
            <a:spAutoFit/>
          </a:bodyPr>
          <a:lstStyle/>
          <a:p>
            <a:pPr eaLnBrk="1" fontAlgn="auto" hangingPunct="1">
              <a:spcBef>
                <a:spcPts val="0"/>
              </a:spcBef>
              <a:spcAft>
                <a:spcPts val="0"/>
              </a:spcAft>
              <a:defRPr/>
            </a:pPr>
            <a:r>
              <a:rPr kumimoji="0" lang="zh-TW" altLang="en-US" sz="4800" b="1" dirty="0">
                <a:solidFill>
                  <a:prstClr val="black">
                    <a:lumMod val="95000"/>
                    <a:lumOff val="5000"/>
                  </a:prstClr>
                </a:solidFill>
                <a:latin typeface="微軟正黑體" panose="020B0604030504040204" pitchFamily="34" charset="-120"/>
                <a:ea typeface="微軟正黑體" panose="020B0604030504040204" pitchFamily="34" charset="-120"/>
              </a:rPr>
              <a:t>轉型控股集團之思考核心</a:t>
            </a:r>
            <a:endParaRPr kumimoji="0" lang="en-US" altLang="zh-TW" sz="4800" b="1" dirty="0">
              <a:solidFill>
                <a:prstClr val="black">
                  <a:lumMod val="95000"/>
                  <a:lumOff val="5000"/>
                </a:prstClr>
              </a:solidFill>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xmlns="" id="{8FCA251E-E631-4BE5-9A98-8F3194301C8E}"/>
              </a:ext>
            </a:extLst>
          </p:cNvPr>
          <p:cNvSpPr txBox="1"/>
          <p:nvPr/>
        </p:nvSpPr>
        <p:spPr>
          <a:xfrm>
            <a:off x="554269" y="2346583"/>
            <a:ext cx="5019136" cy="2000548"/>
          </a:xfrm>
          <a:prstGeom prst="rect">
            <a:avLst/>
          </a:prstGeom>
          <a:noFill/>
        </p:spPr>
        <p:txBody>
          <a:bodyPr wrap="square" rtlCol="0">
            <a:spAutoFit/>
          </a:bodyPr>
          <a:lstStyle/>
          <a:p>
            <a:pPr marL="360363" indent="-360363" eaLnBrk="1" fontAlgn="auto" hangingPunct="1">
              <a:spcBef>
                <a:spcPts val="0"/>
              </a:spcBef>
              <a:spcAft>
                <a:spcPts val="0"/>
              </a:spcAft>
              <a:buFont typeface="Wingdings" panose="05000000000000000000" pitchFamily="2" charset="2"/>
              <a:buChar char="Ø"/>
              <a:defRPr/>
            </a:pPr>
            <a:r>
              <a:rPr kumimoji="0" lang="zh-TW" altLang="en-US"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電  業  法：穩定供電、非核家園</a:t>
            </a:r>
            <a:endParaRPr kumimoji="0" lang="en-US" altLang="zh-TW"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360363" indent="-360363" eaLnBrk="1" fontAlgn="auto" hangingPunct="1">
              <a:spcBef>
                <a:spcPts val="0"/>
              </a:spcBef>
              <a:spcAft>
                <a:spcPts val="0"/>
              </a:spcAft>
              <a:buFont typeface="Wingdings" panose="05000000000000000000" pitchFamily="2" charset="2"/>
              <a:buChar char="Ø"/>
              <a:defRPr/>
            </a:pPr>
            <a:r>
              <a:rPr kumimoji="0" lang="zh-TW" altLang="en-US"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國營事業：能源轉型</a:t>
            </a:r>
            <a:r>
              <a:rPr kumimoji="0" lang="en-US" altLang="zh-TW"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kumimoji="0" lang="en-US" altLang="zh-TW"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kumimoji="0" lang="en-US" altLang="zh-TW"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t>
            </a:r>
            <a:r>
              <a:rPr kumimoji="0" lang="zh-TW" altLang="en-US"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其他政策任務</a:t>
            </a:r>
            <a:endParaRPr kumimoji="0" lang="en-US" altLang="zh-TW"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360363" indent="-360363" eaLnBrk="1" fontAlgn="auto" hangingPunct="1">
              <a:spcBef>
                <a:spcPts val="0"/>
              </a:spcBef>
              <a:spcAft>
                <a:spcPts val="0"/>
              </a:spcAft>
              <a:buFont typeface="Wingdings" panose="05000000000000000000" pitchFamily="2" charset="2"/>
              <a:buChar char="Ø"/>
              <a:defRPr/>
            </a:pPr>
            <a:r>
              <a:rPr kumimoji="0" lang="zh-TW" altLang="en-US"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其他政策衍生事項</a:t>
            </a:r>
            <a:r>
              <a:rPr kumimoji="0" lang="en-US" altLang="zh-TW"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kumimoji="0" lang="zh-TW" altLang="en-US"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例：核四</a:t>
            </a:r>
            <a:r>
              <a:rPr kumimoji="0" lang="en-US" altLang="zh-TW"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p>
          <a:p>
            <a:pPr marL="457200" indent="-457200" eaLnBrk="1" fontAlgn="auto" hangingPunct="1">
              <a:spcBef>
                <a:spcPts val="0"/>
              </a:spcBef>
              <a:spcAft>
                <a:spcPts val="0"/>
              </a:spcAft>
              <a:buFont typeface="Wingdings" panose="05000000000000000000" pitchFamily="2" charset="2"/>
              <a:buChar char="Ø"/>
              <a:defRPr/>
            </a:pPr>
            <a:endPar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8" name="文字方塊 7">
            <a:extLst>
              <a:ext uri="{FF2B5EF4-FFF2-40B4-BE49-F238E27FC236}">
                <a16:creationId xmlns:a16="http://schemas.microsoft.com/office/drawing/2014/main" xmlns="" id="{4F60AF6F-6CA8-4B30-9A16-7F56B3BAB105}"/>
              </a:ext>
            </a:extLst>
          </p:cNvPr>
          <p:cNvSpPr txBox="1"/>
          <p:nvPr/>
        </p:nvSpPr>
        <p:spPr>
          <a:xfrm>
            <a:off x="6658079" y="2346583"/>
            <a:ext cx="4037377" cy="1569660"/>
          </a:xfrm>
          <a:prstGeom prst="rect">
            <a:avLst/>
          </a:prstGeom>
          <a:noFill/>
        </p:spPr>
        <p:txBody>
          <a:bodyPr wrap="square" rtlCol="0">
            <a:spAutoFit/>
          </a:bodyPr>
          <a:lstStyle/>
          <a:p>
            <a:pPr marL="360363" indent="-360363" eaLnBrk="1" fontAlgn="auto" hangingPunct="1">
              <a:spcBef>
                <a:spcPts val="0"/>
              </a:spcBef>
              <a:spcAft>
                <a:spcPts val="0"/>
              </a:spcAft>
              <a:buFont typeface="Wingdings" panose="05000000000000000000" pitchFamily="2" charset="2"/>
              <a:buChar char="Ø"/>
              <a:defRPr/>
            </a:pPr>
            <a:r>
              <a:rPr kumimoji="0" lang="zh-TW" altLang="en-US"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目前電業法已開放民間投資發電業</a:t>
            </a:r>
            <a:endParaRPr kumimoji="0" lang="en-US" altLang="zh-TW"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360363" indent="-360363" eaLnBrk="1" fontAlgn="auto" hangingPunct="1">
              <a:spcBef>
                <a:spcPts val="0"/>
              </a:spcBef>
              <a:spcAft>
                <a:spcPts val="0"/>
              </a:spcAft>
              <a:buFont typeface="Wingdings" panose="05000000000000000000" pitchFamily="2" charset="2"/>
              <a:buChar char="Ø"/>
              <a:defRPr/>
            </a:pPr>
            <a:r>
              <a:rPr kumimoji="0" lang="zh-TW" altLang="en-US"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未來售電市場可能進一步開放</a:t>
            </a:r>
            <a:endPar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9" name="等腰三角形 8">
            <a:extLst>
              <a:ext uri="{FF2B5EF4-FFF2-40B4-BE49-F238E27FC236}">
                <a16:creationId xmlns:a16="http://schemas.microsoft.com/office/drawing/2014/main" xmlns="" id="{C957BECB-7D35-4ABF-98CC-839A326A5186}"/>
              </a:ext>
            </a:extLst>
          </p:cNvPr>
          <p:cNvSpPr/>
          <p:nvPr/>
        </p:nvSpPr>
        <p:spPr>
          <a:xfrm rot="10800000">
            <a:off x="2756789" y="3954524"/>
            <a:ext cx="300912" cy="197733"/>
          </a:xfrm>
          <a:prstGeom prst="triangle">
            <a:avLst/>
          </a:prstGeom>
          <a:solidFill>
            <a:srgbClr val="ED7D31"/>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矩形 9">
            <a:extLst>
              <a:ext uri="{FF2B5EF4-FFF2-40B4-BE49-F238E27FC236}">
                <a16:creationId xmlns:a16="http://schemas.microsoft.com/office/drawing/2014/main" xmlns="" id="{23C796AB-A9CA-4310-B9FF-B13B6718914B}"/>
              </a:ext>
            </a:extLst>
          </p:cNvPr>
          <p:cNvSpPr/>
          <p:nvPr/>
        </p:nvSpPr>
        <p:spPr>
          <a:xfrm>
            <a:off x="2922992" y="4321218"/>
            <a:ext cx="2210314" cy="554904"/>
          </a:xfrm>
          <a:prstGeom prst="rect">
            <a:avLst/>
          </a:prstGeom>
          <a:solidFill>
            <a:srgbClr val="A5A5A5">
              <a:lumMod val="20000"/>
              <a:lumOff val="80000"/>
            </a:srgbClr>
          </a:solidFill>
          <a:ln w="12700" cap="flat" cmpd="sng" algn="ctr">
            <a:no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總其成</a:t>
            </a:r>
            <a:endParaRPr kumimoji="0" lang="en-US" altLang="zh-TW" sz="1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1" name="矩形 10">
            <a:extLst>
              <a:ext uri="{FF2B5EF4-FFF2-40B4-BE49-F238E27FC236}">
                <a16:creationId xmlns:a16="http://schemas.microsoft.com/office/drawing/2014/main" xmlns="" id="{1E0FF295-BE49-4616-B3FF-791C6F62D34E}"/>
              </a:ext>
            </a:extLst>
          </p:cNvPr>
          <p:cNvSpPr/>
          <p:nvPr/>
        </p:nvSpPr>
        <p:spPr>
          <a:xfrm>
            <a:off x="8034916" y="5734146"/>
            <a:ext cx="1737721" cy="394581"/>
          </a:xfrm>
          <a:prstGeom prst="rect">
            <a:avLst/>
          </a:prstGeom>
          <a:solidFill>
            <a:sysClr val="windowText" lastClr="000000">
              <a:lumMod val="50000"/>
              <a:lumOff val="50000"/>
            </a:sys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輸配電業</a:t>
            </a:r>
            <a:endParaRPr kumimoji="0" lang="en-US" altLang="zh-TW" sz="1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2" name="矩形 11">
            <a:extLst>
              <a:ext uri="{FF2B5EF4-FFF2-40B4-BE49-F238E27FC236}">
                <a16:creationId xmlns:a16="http://schemas.microsoft.com/office/drawing/2014/main" xmlns="" id="{2C67435A-F7EC-4A63-9C51-326DB37F0CFD}"/>
              </a:ext>
            </a:extLst>
          </p:cNvPr>
          <p:cNvSpPr/>
          <p:nvPr/>
        </p:nvSpPr>
        <p:spPr>
          <a:xfrm>
            <a:off x="9601878" y="6179091"/>
            <a:ext cx="2034923" cy="375795"/>
          </a:xfrm>
          <a:prstGeom prst="rect">
            <a:avLst/>
          </a:prstGeom>
          <a:solidFill>
            <a:srgbClr val="A5A5A5">
              <a:lumMod val="20000"/>
              <a:lumOff val="80000"/>
            </a:srgbClr>
          </a:solidFill>
          <a:ln w="12700" cap="flat" cmpd="sng" algn="ctr">
            <a:no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培養競爭力</a:t>
            </a:r>
            <a:endParaRPr kumimoji="0" lang="en-US" altLang="zh-TW"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3" name="矩形 12">
            <a:extLst>
              <a:ext uri="{FF2B5EF4-FFF2-40B4-BE49-F238E27FC236}">
                <a16:creationId xmlns:a16="http://schemas.microsoft.com/office/drawing/2014/main" xmlns="" id="{A3CDCB8C-5DE0-4477-8E8D-DA44E017D427}"/>
              </a:ext>
            </a:extLst>
          </p:cNvPr>
          <p:cNvSpPr/>
          <p:nvPr/>
        </p:nvSpPr>
        <p:spPr>
          <a:xfrm>
            <a:off x="2980790" y="4956170"/>
            <a:ext cx="2146225" cy="668060"/>
          </a:xfrm>
          <a:prstGeom prst="rect">
            <a:avLst/>
          </a:prstGeom>
          <a:solidFill>
            <a:srgbClr val="A5A5A5">
              <a:lumMod val="20000"/>
              <a:lumOff val="80000"/>
            </a:srgbClr>
          </a:solidFill>
          <a:ln w="12700" cap="flat" cmpd="sng" algn="ctr">
            <a:no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協力</a:t>
            </a:r>
            <a:endParaRPr kumimoji="0" lang="en-US" altLang="zh-TW" sz="1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4" name="矩形 13">
            <a:extLst>
              <a:ext uri="{FF2B5EF4-FFF2-40B4-BE49-F238E27FC236}">
                <a16:creationId xmlns:a16="http://schemas.microsoft.com/office/drawing/2014/main" xmlns="" id="{5A4EB2FD-8D59-46AB-A462-DFE6BD2905CA}"/>
              </a:ext>
            </a:extLst>
          </p:cNvPr>
          <p:cNvSpPr/>
          <p:nvPr/>
        </p:nvSpPr>
        <p:spPr>
          <a:xfrm>
            <a:off x="7800962" y="4241854"/>
            <a:ext cx="3836769" cy="630819"/>
          </a:xfrm>
          <a:prstGeom prst="rect">
            <a:avLst/>
          </a:prstGeom>
          <a:solidFill>
            <a:srgbClr val="A5A5A5">
              <a:lumMod val="20000"/>
              <a:lumOff val="80000"/>
            </a:srgbClr>
          </a:solidFill>
          <a:ln w="12700" cap="flat" cmpd="sng" algn="ctr">
            <a:no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集團發展、投資規劃</a:t>
            </a:r>
            <a:endParaRPr kumimoji="0" lang="en-US" altLang="zh-TW"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資源分配、綜效發揮</a:t>
            </a:r>
            <a:endParaRPr kumimoji="0" lang="en-US" altLang="zh-TW"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5" name="等腰三角形 14">
            <a:extLst>
              <a:ext uri="{FF2B5EF4-FFF2-40B4-BE49-F238E27FC236}">
                <a16:creationId xmlns:a16="http://schemas.microsoft.com/office/drawing/2014/main" xmlns="" id="{14C2E659-8F8C-4719-8606-9BA68886A626}"/>
              </a:ext>
            </a:extLst>
          </p:cNvPr>
          <p:cNvSpPr/>
          <p:nvPr/>
        </p:nvSpPr>
        <p:spPr>
          <a:xfrm rot="10800000">
            <a:off x="8676767" y="3914995"/>
            <a:ext cx="300912" cy="197733"/>
          </a:xfrm>
          <a:prstGeom prst="triangle">
            <a:avLst/>
          </a:prstGeom>
          <a:solidFill>
            <a:srgbClr val="ED7D31"/>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6" name="矩形: 圓角 15">
            <a:extLst>
              <a:ext uri="{FF2B5EF4-FFF2-40B4-BE49-F238E27FC236}">
                <a16:creationId xmlns:a16="http://schemas.microsoft.com/office/drawing/2014/main" xmlns="" id="{9F1F969D-9627-48A8-8646-8AF1D8AAF3F1}"/>
              </a:ext>
            </a:extLst>
          </p:cNvPr>
          <p:cNvSpPr/>
          <p:nvPr/>
        </p:nvSpPr>
        <p:spPr>
          <a:xfrm>
            <a:off x="490524" y="1463762"/>
            <a:ext cx="4855724" cy="784989"/>
          </a:xfrm>
          <a:prstGeom prst="roundRect">
            <a:avLst/>
          </a:prstGeom>
          <a:solidFill>
            <a:srgbClr val="FFC000"/>
          </a:soli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44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責任承擔</a:t>
            </a:r>
          </a:p>
        </p:txBody>
      </p:sp>
      <p:sp>
        <p:nvSpPr>
          <p:cNvPr id="17" name="矩形: 圓角 16">
            <a:extLst>
              <a:ext uri="{FF2B5EF4-FFF2-40B4-BE49-F238E27FC236}">
                <a16:creationId xmlns:a16="http://schemas.microsoft.com/office/drawing/2014/main" xmlns="" id="{CC660917-A3EE-4B6B-8F2E-FD86DD4EF46A}"/>
              </a:ext>
            </a:extLst>
          </p:cNvPr>
          <p:cNvSpPr/>
          <p:nvPr/>
        </p:nvSpPr>
        <p:spPr>
          <a:xfrm>
            <a:off x="5997551" y="1463762"/>
            <a:ext cx="5639250" cy="784989"/>
          </a:xfrm>
          <a:prstGeom prst="roundRect">
            <a:avLst/>
          </a:prstGeom>
          <a:solidFill>
            <a:srgbClr val="0000CC"/>
          </a:soli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4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競爭準備</a:t>
            </a:r>
          </a:p>
        </p:txBody>
      </p:sp>
      <p:sp>
        <p:nvSpPr>
          <p:cNvPr id="18" name="矩形 17">
            <a:extLst>
              <a:ext uri="{FF2B5EF4-FFF2-40B4-BE49-F238E27FC236}">
                <a16:creationId xmlns:a16="http://schemas.microsoft.com/office/drawing/2014/main" xmlns="" id="{5597D4DD-750B-4E79-AF43-6A9561AFE578}"/>
              </a:ext>
            </a:extLst>
          </p:cNvPr>
          <p:cNvSpPr/>
          <p:nvPr/>
        </p:nvSpPr>
        <p:spPr>
          <a:xfrm>
            <a:off x="8055409" y="6169016"/>
            <a:ext cx="1728327" cy="394581"/>
          </a:xfrm>
          <a:prstGeom prst="rect">
            <a:avLst/>
          </a:prstGeom>
          <a:solidFill>
            <a:sysClr val="windowText" lastClr="000000">
              <a:lumMod val="50000"/>
              <a:lumOff val="50000"/>
            </a:sys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公用售電業</a:t>
            </a:r>
            <a:endParaRPr kumimoji="0" lang="en-US" altLang="zh-TW" sz="1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9" name="矩形 18">
            <a:extLst>
              <a:ext uri="{FF2B5EF4-FFF2-40B4-BE49-F238E27FC236}">
                <a16:creationId xmlns:a16="http://schemas.microsoft.com/office/drawing/2014/main" xmlns="" id="{B3CAEAD1-0868-40B4-9CAC-1B84F7E6DE35}"/>
              </a:ext>
            </a:extLst>
          </p:cNvPr>
          <p:cNvSpPr/>
          <p:nvPr/>
        </p:nvSpPr>
        <p:spPr>
          <a:xfrm>
            <a:off x="8130018" y="5032216"/>
            <a:ext cx="1642620" cy="515144"/>
          </a:xfrm>
          <a:prstGeom prst="rect">
            <a:avLst/>
          </a:prstGeom>
          <a:solidFill>
            <a:sysClr val="windowText" lastClr="000000">
              <a:lumMod val="50000"/>
              <a:lumOff val="50000"/>
            </a:sys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發電業</a:t>
            </a:r>
            <a:endParaRPr kumimoji="0" lang="en-US" altLang="zh-TW" sz="1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20" name="矩形: 圓角 19">
            <a:extLst>
              <a:ext uri="{FF2B5EF4-FFF2-40B4-BE49-F238E27FC236}">
                <a16:creationId xmlns:a16="http://schemas.microsoft.com/office/drawing/2014/main" xmlns="" id="{03FD2C78-A5E2-43A3-A454-5A57A3A62700}"/>
              </a:ext>
            </a:extLst>
          </p:cNvPr>
          <p:cNvSpPr/>
          <p:nvPr/>
        </p:nvSpPr>
        <p:spPr>
          <a:xfrm>
            <a:off x="5997551" y="4217283"/>
            <a:ext cx="2163642" cy="658212"/>
          </a:xfrm>
          <a:prstGeom prst="roundRect">
            <a:avLst/>
          </a:prstGeom>
          <a:solidFill>
            <a:srgbClr val="296C79">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控股母公司</a:t>
            </a:r>
          </a:p>
        </p:txBody>
      </p:sp>
      <p:sp>
        <p:nvSpPr>
          <p:cNvPr id="21" name="矩形: 圓角 20">
            <a:extLst>
              <a:ext uri="{FF2B5EF4-FFF2-40B4-BE49-F238E27FC236}">
                <a16:creationId xmlns:a16="http://schemas.microsoft.com/office/drawing/2014/main" xmlns="" id="{06B6EBA2-DAAF-46CB-B851-7B0ADA511F67}"/>
              </a:ext>
            </a:extLst>
          </p:cNvPr>
          <p:cNvSpPr/>
          <p:nvPr/>
        </p:nvSpPr>
        <p:spPr>
          <a:xfrm>
            <a:off x="953840" y="5704444"/>
            <a:ext cx="2170721" cy="677358"/>
          </a:xfrm>
          <a:prstGeom prst="roundRect">
            <a:avLst/>
          </a:prstGeom>
          <a:solidFill>
            <a:srgbClr val="296C79">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22" name="矩形: 圓角 21">
            <a:extLst>
              <a:ext uri="{FF2B5EF4-FFF2-40B4-BE49-F238E27FC236}">
                <a16:creationId xmlns:a16="http://schemas.microsoft.com/office/drawing/2014/main" xmlns="" id="{18FBD5FB-DDFE-4686-803B-96630C2B8827}"/>
              </a:ext>
            </a:extLst>
          </p:cNvPr>
          <p:cNvSpPr/>
          <p:nvPr/>
        </p:nvSpPr>
        <p:spPr>
          <a:xfrm>
            <a:off x="964406" y="4236877"/>
            <a:ext cx="2136386" cy="642820"/>
          </a:xfrm>
          <a:prstGeom prst="roundRect">
            <a:avLst/>
          </a:prstGeom>
          <a:solidFill>
            <a:srgbClr val="296C79">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控股母公司</a:t>
            </a:r>
          </a:p>
        </p:txBody>
      </p:sp>
      <p:sp>
        <p:nvSpPr>
          <p:cNvPr id="23" name="矩形: 圓角 22">
            <a:extLst>
              <a:ext uri="{FF2B5EF4-FFF2-40B4-BE49-F238E27FC236}">
                <a16:creationId xmlns:a16="http://schemas.microsoft.com/office/drawing/2014/main" xmlns="" id="{C0ECC882-F2CC-4F49-8C49-C04383802A25}"/>
              </a:ext>
            </a:extLst>
          </p:cNvPr>
          <p:cNvSpPr/>
          <p:nvPr/>
        </p:nvSpPr>
        <p:spPr>
          <a:xfrm>
            <a:off x="5990472" y="5695607"/>
            <a:ext cx="2170721" cy="867990"/>
          </a:xfrm>
          <a:prstGeom prst="roundRect">
            <a:avLst/>
          </a:prstGeom>
          <a:solidFill>
            <a:srgbClr val="296C79">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24" name="矩形: 圓角 23">
            <a:extLst>
              <a:ext uri="{FF2B5EF4-FFF2-40B4-BE49-F238E27FC236}">
                <a16:creationId xmlns:a16="http://schemas.microsoft.com/office/drawing/2014/main" xmlns="" id="{06D97764-525F-4E50-A927-874CE2D4C4CA}"/>
              </a:ext>
            </a:extLst>
          </p:cNvPr>
          <p:cNvSpPr/>
          <p:nvPr/>
        </p:nvSpPr>
        <p:spPr>
          <a:xfrm>
            <a:off x="963526" y="4959744"/>
            <a:ext cx="2170721" cy="677358"/>
          </a:xfrm>
          <a:prstGeom prst="roundRect">
            <a:avLst/>
          </a:prstGeom>
          <a:solidFill>
            <a:srgbClr val="296C79">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25" name="矩形: 圓角 24">
            <a:extLst>
              <a:ext uri="{FF2B5EF4-FFF2-40B4-BE49-F238E27FC236}">
                <a16:creationId xmlns:a16="http://schemas.microsoft.com/office/drawing/2014/main" xmlns="" id="{C3F7BADB-2B2B-4740-ACA4-AF4897977D1C}"/>
              </a:ext>
            </a:extLst>
          </p:cNvPr>
          <p:cNvSpPr/>
          <p:nvPr/>
        </p:nvSpPr>
        <p:spPr>
          <a:xfrm>
            <a:off x="5997551" y="4946872"/>
            <a:ext cx="2170721" cy="677358"/>
          </a:xfrm>
          <a:prstGeom prst="roundRect">
            <a:avLst/>
          </a:prstGeom>
          <a:solidFill>
            <a:srgbClr val="296C79">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26" name="矩形 25">
            <a:extLst>
              <a:ext uri="{FF2B5EF4-FFF2-40B4-BE49-F238E27FC236}">
                <a16:creationId xmlns:a16="http://schemas.microsoft.com/office/drawing/2014/main" xmlns="" id="{98787057-E3FB-4B86-9248-3FEC5C20D0FB}"/>
              </a:ext>
            </a:extLst>
          </p:cNvPr>
          <p:cNvSpPr/>
          <p:nvPr/>
        </p:nvSpPr>
        <p:spPr>
          <a:xfrm>
            <a:off x="918767" y="5849461"/>
            <a:ext cx="2157518" cy="461665"/>
          </a:xfrm>
          <a:prstGeom prst="rect">
            <a:avLst/>
          </a:prstGeom>
          <a:noFill/>
        </p:spPr>
        <p:txBody>
          <a:bodyPr wrap="square">
            <a:spAutoFit/>
          </a:bodyPr>
          <a:lstStyle/>
          <a:p>
            <a:pPr algn="ctr" eaLnBrk="1" fontAlgn="auto" hangingPunct="1">
              <a:spcBef>
                <a:spcPts val="0"/>
              </a:spcBef>
              <a:spcAft>
                <a:spcPts val="0"/>
              </a:spcAft>
              <a:defRPr/>
            </a:pPr>
            <a:r>
              <a:rPr kumimoji="0" lang="zh-TW" altLang="en-US"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輸配售電公司</a:t>
            </a:r>
            <a:endParaRPr kumimoji="0" lang="en-US" altLang="zh-TW"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7" name="矩形 26">
            <a:extLst>
              <a:ext uri="{FF2B5EF4-FFF2-40B4-BE49-F238E27FC236}">
                <a16:creationId xmlns:a16="http://schemas.microsoft.com/office/drawing/2014/main" xmlns="" id="{EBD80E27-72B2-4E2A-80AA-511FE32CA109}"/>
              </a:ext>
            </a:extLst>
          </p:cNvPr>
          <p:cNvSpPr/>
          <p:nvPr/>
        </p:nvSpPr>
        <p:spPr>
          <a:xfrm>
            <a:off x="6034470" y="5916946"/>
            <a:ext cx="2157518" cy="461665"/>
          </a:xfrm>
          <a:prstGeom prst="rect">
            <a:avLst/>
          </a:prstGeom>
          <a:noFill/>
        </p:spPr>
        <p:txBody>
          <a:bodyPr wrap="square">
            <a:spAutoFit/>
          </a:bodyPr>
          <a:lstStyle/>
          <a:p>
            <a:pPr algn="ctr" eaLnBrk="1" fontAlgn="auto" hangingPunct="1">
              <a:spcBef>
                <a:spcPts val="0"/>
              </a:spcBef>
              <a:spcAft>
                <a:spcPts val="0"/>
              </a:spcAft>
              <a:defRPr/>
            </a:pPr>
            <a:r>
              <a:rPr kumimoji="0" lang="zh-TW" altLang="en-US"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輸配售電公司</a:t>
            </a:r>
            <a:endParaRPr kumimoji="0" lang="en-US" altLang="zh-TW"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8" name="矩形 27">
            <a:extLst>
              <a:ext uri="{FF2B5EF4-FFF2-40B4-BE49-F238E27FC236}">
                <a16:creationId xmlns:a16="http://schemas.microsoft.com/office/drawing/2014/main" xmlns="" id="{C4BCE4FD-151C-4925-ACD2-B045F4035667}"/>
              </a:ext>
            </a:extLst>
          </p:cNvPr>
          <p:cNvSpPr/>
          <p:nvPr/>
        </p:nvSpPr>
        <p:spPr>
          <a:xfrm>
            <a:off x="929359" y="5095389"/>
            <a:ext cx="2157518" cy="461665"/>
          </a:xfrm>
          <a:prstGeom prst="rect">
            <a:avLst/>
          </a:prstGeom>
          <a:noFill/>
        </p:spPr>
        <p:txBody>
          <a:bodyPr wrap="square">
            <a:spAutoFit/>
          </a:bodyPr>
          <a:lstStyle/>
          <a:p>
            <a:pPr algn="ctr" eaLnBrk="1" fontAlgn="auto" hangingPunct="1">
              <a:spcBef>
                <a:spcPts val="0"/>
              </a:spcBef>
              <a:spcAft>
                <a:spcPts val="0"/>
              </a:spcAft>
              <a:defRPr/>
            </a:pPr>
            <a:r>
              <a:rPr kumimoji="0" lang="zh-TW" altLang="en-US"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發電公司</a:t>
            </a:r>
            <a:endParaRPr kumimoji="0" lang="en-US" altLang="zh-TW"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9" name="矩形 28">
            <a:extLst>
              <a:ext uri="{FF2B5EF4-FFF2-40B4-BE49-F238E27FC236}">
                <a16:creationId xmlns:a16="http://schemas.microsoft.com/office/drawing/2014/main" xmlns="" id="{E3D1D283-862A-441C-8603-3F67A349E16A}"/>
              </a:ext>
            </a:extLst>
          </p:cNvPr>
          <p:cNvSpPr/>
          <p:nvPr/>
        </p:nvSpPr>
        <p:spPr>
          <a:xfrm>
            <a:off x="5938332" y="5082517"/>
            <a:ext cx="2157518" cy="461665"/>
          </a:xfrm>
          <a:prstGeom prst="rect">
            <a:avLst/>
          </a:prstGeom>
          <a:noFill/>
        </p:spPr>
        <p:txBody>
          <a:bodyPr wrap="square">
            <a:spAutoFit/>
          </a:bodyPr>
          <a:lstStyle/>
          <a:p>
            <a:pPr algn="ctr" eaLnBrk="1" fontAlgn="auto" hangingPunct="1">
              <a:spcBef>
                <a:spcPts val="0"/>
              </a:spcBef>
              <a:spcAft>
                <a:spcPts val="0"/>
              </a:spcAft>
              <a:defRPr/>
            </a:pPr>
            <a:r>
              <a:rPr kumimoji="0" lang="zh-TW" altLang="en-US"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發電公司</a:t>
            </a:r>
            <a:endParaRPr kumimoji="0" lang="en-US" altLang="zh-TW"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087902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C9659F49-F86B-4D0D-8A3F-17F8DAAC68DF}"/>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一、轉型挑戰</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3" name="矩形 2">
            <a:extLst>
              <a:ext uri="{FF2B5EF4-FFF2-40B4-BE49-F238E27FC236}">
                <a16:creationId xmlns:a16="http://schemas.microsoft.com/office/drawing/2014/main" xmlns="" id="{5BC7A008-C7E2-4885-93D0-CCD3EA0A11AF}"/>
              </a:ext>
            </a:extLst>
          </p:cNvPr>
          <p:cNvSpPr/>
          <p:nvPr/>
        </p:nvSpPr>
        <p:spPr>
          <a:xfrm>
            <a:off x="1" y="5429425"/>
            <a:ext cx="12191999" cy="1430824"/>
          </a:xfrm>
          <a:prstGeom prst="rect">
            <a:avLst/>
          </a:prstGeom>
          <a:solidFill>
            <a:srgbClr val="203214">
              <a:alpha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4" name="文字方塊 3">
            <a:extLst>
              <a:ext uri="{FF2B5EF4-FFF2-40B4-BE49-F238E27FC236}">
                <a16:creationId xmlns:a16="http://schemas.microsoft.com/office/drawing/2014/main" xmlns="" id="{9958355C-71CF-4D26-ABC9-5FCC4321CC75}"/>
              </a:ext>
            </a:extLst>
          </p:cNvPr>
          <p:cNvSpPr txBox="1"/>
          <p:nvPr/>
        </p:nvSpPr>
        <p:spPr>
          <a:xfrm>
            <a:off x="1215228" y="634455"/>
            <a:ext cx="11070815" cy="923330"/>
          </a:xfrm>
          <a:prstGeom prst="rect">
            <a:avLst/>
          </a:prstGeom>
          <a:noFill/>
          <a:effectLst>
            <a:outerShdw blurRad="50800" dist="38100" dir="5400000" algn="t" rotWithShape="0">
              <a:prstClr val="black">
                <a:alpha val="40000"/>
              </a:prstClr>
            </a:outerShdw>
          </a:effectLst>
        </p:spPr>
        <p:txBody>
          <a:bodyPr wrap="square" rtlCol="0">
            <a:spAutoFit/>
          </a:bodyPr>
          <a:lstStyle/>
          <a:p>
            <a:pPr eaLnBrk="1" fontAlgn="auto" hangingPunct="1">
              <a:spcBef>
                <a:spcPts val="0"/>
              </a:spcBef>
              <a:spcAft>
                <a:spcPts val="0"/>
              </a:spcAft>
              <a:defRPr/>
            </a:pPr>
            <a:r>
              <a:rPr kumimoji="0" lang="zh-TW" altLang="en-US" sz="5200" b="1" dirty="0">
                <a:solidFill>
                  <a:prstClr val="black"/>
                </a:solidFill>
                <a:latin typeface="微軟正黑體" panose="020B0604030504040204" pitchFamily="34" charset="-120"/>
                <a:ea typeface="微軟正黑體" panose="020B0604030504040204" pitchFamily="34" charset="-120"/>
              </a:rPr>
              <a:t>供電義務</a:t>
            </a:r>
            <a:r>
              <a:rPr kumimoji="0" lang="zh-TW" altLang="en-US" sz="4800" b="1" dirty="0">
                <a:solidFill>
                  <a:prstClr val="black"/>
                </a:solidFill>
                <a:latin typeface="微軟正黑體" panose="020B0604030504040204" pitchFamily="34" charset="-120"/>
                <a:ea typeface="微軟正黑體" panose="020B0604030504040204" pitchFamily="34" charset="-120"/>
              </a:rPr>
              <a:t>如何達成？</a:t>
            </a:r>
          </a:p>
        </p:txBody>
      </p:sp>
      <p:sp>
        <p:nvSpPr>
          <p:cNvPr id="5" name="矩形 4">
            <a:extLst>
              <a:ext uri="{FF2B5EF4-FFF2-40B4-BE49-F238E27FC236}">
                <a16:creationId xmlns:a16="http://schemas.microsoft.com/office/drawing/2014/main" xmlns="" id="{28B04DCA-F1B8-4D63-942D-F58BF679FF5C}"/>
              </a:ext>
            </a:extLst>
          </p:cNvPr>
          <p:cNvSpPr/>
          <p:nvPr/>
        </p:nvSpPr>
        <p:spPr>
          <a:xfrm>
            <a:off x="5159779" y="2769758"/>
            <a:ext cx="6439553" cy="2277547"/>
          </a:xfrm>
          <a:prstGeom prst="rect">
            <a:avLst/>
          </a:prstGeom>
        </p:spPr>
        <p:txBody>
          <a:bodyPr wrap="square">
            <a:spAutoFit/>
          </a:bodyPr>
          <a:lstStyle/>
          <a:p>
            <a:pPr marL="357188" lvl="1" indent="-244475" eaLnBrk="1" hangingPunct="1">
              <a:spcBef>
                <a:spcPts val="600"/>
              </a:spcBef>
              <a:buClr>
                <a:srgbClr val="002060"/>
              </a:buClr>
              <a:buSzPct val="100000"/>
              <a:buFont typeface="Arial" panose="020B0604020202020204" pitchFamily="34" charset="0"/>
              <a:buChar char="•"/>
              <a:tabLst>
                <a:tab pos="7712075" algn="l"/>
              </a:tabLst>
              <a:defRPr/>
            </a:pPr>
            <a:r>
              <a:rPr kumimoji="0" lang="zh-TW" altLang="en-US" sz="3600" b="1" kern="0" dirty="0">
                <a:solidFill>
                  <a:prstClr val="black"/>
                </a:solidFill>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電價</a:t>
            </a:r>
            <a:r>
              <a:rPr kumimoji="0" lang="zh-TW" altLang="en-US" sz="4400" b="1" kern="0" dirty="0">
                <a:solidFill>
                  <a:srgbClr val="C00000"/>
                </a:solidFill>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受管制</a:t>
            </a:r>
            <a:endParaRPr kumimoji="0" lang="en-US" altLang="zh-TW" sz="3600" b="1" kern="0" dirty="0">
              <a:solidFill>
                <a:srgbClr val="C00000"/>
              </a:solidFill>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endParaRPr>
          </a:p>
          <a:p>
            <a:pPr marL="357188" lvl="1" indent="-244475" eaLnBrk="1" hangingPunct="1">
              <a:spcBef>
                <a:spcPts val="600"/>
              </a:spcBef>
              <a:buClr>
                <a:srgbClr val="002060"/>
              </a:buClr>
              <a:buSzPct val="100000"/>
              <a:buFont typeface="Arial" panose="020B0604020202020204" pitchFamily="34" charset="0"/>
              <a:buChar char="•"/>
              <a:tabLst>
                <a:tab pos="7712075" algn="l"/>
              </a:tabLst>
              <a:defRPr/>
            </a:pPr>
            <a:r>
              <a:rPr kumimoji="0" lang="zh-TW" altLang="en-US" sz="3600" b="1" kern="0" dirty="0">
                <a:solidFill>
                  <a:prstClr val="black"/>
                </a:solidFill>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用戶電能供應</a:t>
            </a:r>
            <a:r>
              <a:rPr kumimoji="0" lang="en-US" altLang="zh-TW" sz="3600" b="1" kern="0" dirty="0">
                <a:solidFill>
                  <a:prstClr val="black"/>
                </a:solidFill>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sym typeface="Wingdings" panose="05000000000000000000" pitchFamily="2" charset="2"/>
              </a:rPr>
              <a:t></a:t>
            </a:r>
            <a:r>
              <a:rPr kumimoji="0" lang="zh-TW" altLang="en-US" sz="4400" b="1" kern="0" dirty="0">
                <a:solidFill>
                  <a:srgbClr val="C00000"/>
                </a:solidFill>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不供不行</a:t>
            </a:r>
            <a:endParaRPr kumimoji="0" lang="en-US" altLang="zh-TW" sz="3600" b="1" kern="0" dirty="0">
              <a:solidFill>
                <a:srgbClr val="C00000"/>
              </a:solidFill>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endParaRPr>
          </a:p>
          <a:p>
            <a:pPr marL="357188" lvl="1" indent="-244475" eaLnBrk="1" hangingPunct="1">
              <a:spcBef>
                <a:spcPts val="600"/>
              </a:spcBef>
              <a:buClr>
                <a:srgbClr val="002060"/>
              </a:buClr>
              <a:buSzPct val="100000"/>
              <a:buFont typeface="Arial" panose="020B0604020202020204" pitchFamily="34" charset="0"/>
              <a:buChar char="•"/>
              <a:tabLst>
                <a:tab pos="7712075" algn="l"/>
              </a:tabLst>
              <a:defRPr/>
            </a:pPr>
            <a:r>
              <a:rPr kumimoji="0" lang="zh-TW" altLang="en-US" sz="3600" b="1" kern="0" dirty="0">
                <a:solidFill>
                  <a:prstClr val="black"/>
                </a:solidFill>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備用容量準備</a:t>
            </a:r>
            <a:r>
              <a:rPr kumimoji="0" lang="en-US" altLang="zh-TW" sz="3600" b="1" kern="0" dirty="0">
                <a:solidFill>
                  <a:prstClr val="black"/>
                </a:solidFill>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sym typeface="Wingdings" panose="05000000000000000000" pitchFamily="2" charset="2"/>
              </a:rPr>
              <a:t></a:t>
            </a:r>
            <a:r>
              <a:rPr kumimoji="0" lang="zh-TW" altLang="en-US" sz="4400" b="1" kern="0" dirty="0">
                <a:solidFill>
                  <a:srgbClr val="C00000"/>
                </a:solidFill>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不買不行</a:t>
            </a:r>
            <a:endParaRPr kumimoji="0" lang="en-US" altLang="zh-TW" sz="4400" b="1" kern="0" dirty="0">
              <a:solidFill>
                <a:srgbClr val="C00000"/>
              </a:solidFill>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endParaRPr>
          </a:p>
        </p:txBody>
      </p:sp>
      <p:sp>
        <p:nvSpPr>
          <p:cNvPr id="6" name="矩形 5">
            <a:extLst>
              <a:ext uri="{FF2B5EF4-FFF2-40B4-BE49-F238E27FC236}">
                <a16:creationId xmlns:a16="http://schemas.microsoft.com/office/drawing/2014/main" xmlns="" id="{7FF3E67A-4121-4DFA-9A9F-B8B5642D3605}"/>
              </a:ext>
            </a:extLst>
          </p:cNvPr>
          <p:cNvSpPr/>
          <p:nvPr/>
        </p:nvSpPr>
        <p:spPr>
          <a:xfrm>
            <a:off x="0" y="5776480"/>
            <a:ext cx="12191999" cy="707886"/>
          </a:xfrm>
          <a:prstGeom prst="rect">
            <a:avLst/>
          </a:prstGeom>
        </p:spPr>
        <p:txBody>
          <a:bodyPr wrap="square">
            <a:spAutoFit/>
          </a:bodyPr>
          <a:lstStyle/>
          <a:p>
            <a:pPr marL="112713" lvl="1" algn="ctr" eaLnBrk="1" hangingPunct="1">
              <a:spcBef>
                <a:spcPts val="600"/>
              </a:spcBef>
              <a:buClr>
                <a:srgbClr val="002060"/>
              </a:buClr>
              <a:buSzPct val="100000"/>
              <a:tabLst>
                <a:tab pos="7712075" algn="l"/>
              </a:tabLst>
              <a:defRPr/>
            </a:pPr>
            <a:r>
              <a:rPr kumimoji="0" lang="zh-TW" altLang="en-US" sz="4000" b="1" kern="0" dirty="0">
                <a:solidFill>
                  <a:prstClr val="white"/>
                </a:solidFill>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公用售電業如何承擔最終供電義務？</a:t>
            </a:r>
            <a:endParaRPr kumimoji="0" lang="en-US" altLang="zh-TW" sz="4000" b="1" kern="0" dirty="0">
              <a:solidFill>
                <a:prstClr val="white"/>
              </a:solidFill>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endParaRPr>
          </a:p>
        </p:txBody>
      </p:sp>
      <p:pic>
        <p:nvPicPr>
          <p:cNvPr id="7" name="Picture 6" descr="「小人舉重 icon」的圖片搜尋結果">
            <a:extLst>
              <a:ext uri="{FF2B5EF4-FFF2-40B4-BE49-F238E27FC236}">
                <a16:creationId xmlns:a16="http://schemas.microsoft.com/office/drawing/2014/main" xmlns="" id="{2AF6E1AA-F54A-4AE0-9EDA-5C9211F278F7}"/>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401513" y="1472003"/>
            <a:ext cx="4334933" cy="3829748"/>
          </a:xfrm>
          <a:prstGeom prst="rect">
            <a:avLst/>
          </a:prstGeom>
          <a:noFill/>
          <a:extLst>
            <a:ext uri="{909E8E84-426E-40DD-AFC4-6F175D3DCCD1}">
              <a14:hiddenFill xmlns:a14="http://schemas.microsoft.com/office/drawing/2010/main">
                <a:solidFill>
                  <a:srgbClr val="FFFFFF"/>
                </a:solidFill>
              </a14:hiddenFill>
            </a:ext>
          </a:extLst>
        </p:spPr>
      </p:pic>
      <p:sp>
        <p:nvSpPr>
          <p:cNvPr id="8" name="文字方塊 7">
            <a:extLst>
              <a:ext uri="{FF2B5EF4-FFF2-40B4-BE49-F238E27FC236}">
                <a16:creationId xmlns:a16="http://schemas.microsoft.com/office/drawing/2014/main" xmlns="" id="{B7366A92-51BE-4A4A-9B81-4F7AC3EE8832}"/>
              </a:ext>
            </a:extLst>
          </p:cNvPr>
          <p:cNvSpPr txBox="1"/>
          <p:nvPr/>
        </p:nvSpPr>
        <p:spPr>
          <a:xfrm>
            <a:off x="4736446" y="1940812"/>
            <a:ext cx="3589866" cy="646331"/>
          </a:xfrm>
          <a:prstGeom prst="rect">
            <a:avLst/>
          </a:prstGeom>
          <a:noFill/>
        </p:spPr>
        <p:txBody>
          <a:bodyPr wrap="square" rtlCol="0">
            <a:spAutoFit/>
          </a:bodyPr>
          <a:lstStyle/>
          <a:p>
            <a:pPr marL="285750" indent="-285750" eaLnBrk="1" fontAlgn="auto" hangingPunct="1">
              <a:spcBef>
                <a:spcPts val="0"/>
              </a:spcBef>
              <a:spcAft>
                <a:spcPts val="0"/>
              </a:spcAft>
              <a:buFont typeface="Wingdings" panose="05000000000000000000" pitchFamily="2" charset="2"/>
              <a:buChar char="u"/>
            </a:pPr>
            <a:r>
              <a:rPr kumimoji="0" lang="zh-TW" altLang="en-US" sz="3600" b="1" kern="0" dirty="0">
                <a:solidFill>
                  <a:srgbClr val="0000CC"/>
                </a:solidFill>
                <a:effectLst>
                  <a:outerShdw blurRad="38100" dist="38100" dir="2700000" algn="tl">
                    <a:srgbClr val="000000">
                      <a:alpha val="43137"/>
                    </a:srgbClr>
                  </a:outerShdw>
                </a:effectLst>
                <a:ea typeface="微軟正黑體" panose="020B0604030504040204" pitchFamily="34" charset="-120"/>
                <a:cs typeface="Times New Roman" panose="02020603050405020304" pitchFamily="18" charset="0"/>
              </a:rPr>
              <a:t>公用售電業</a:t>
            </a:r>
            <a:endParaRPr kumimoji="0" lang="zh-TW" altLang="en-US" sz="3600" dirty="0">
              <a:solidFill>
                <a:srgbClr val="0000CC"/>
              </a:solidFill>
              <a:latin typeface="Calibri" panose="020F0502020204030204"/>
            </a:endParaRPr>
          </a:p>
        </p:txBody>
      </p:sp>
      <p:sp>
        <p:nvSpPr>
          <p:cNvPr id="9" name="文字方塊 8">
            <a:extLst>
              <a:ext uri="{FF2B5EF4-FFF2-40B4-BE49-F238E27FC236}">
                <a16:creationId xmlns:a16="http://schemas.microsoft.com/office/drawing/2014/main" xmlns="" id="{8760AD9E-6F7C-4AF0-A0B3-33488DA156D0}"/>
              </a:ext>
            </a:extLst>
          </p:cNvPr>
          <p:cNvSpPr txBox="1"/>
          <p:nvPr/>
        </p:nvSpPr>
        <p:spPr>
          <a:xfrm>
            <a:off x="8254015" y="1325258"/>
            <a:ext cx="3416320" cy="646331"/>
          </a:xfrm>
          <a:prstGeom prst="rect">
            <a:avLst/>
          </a:pr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3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電源供應緊澀下</a:t>
            </a:r>
          </a:p>
        </p:txBody>
      </p:sp>
      <p:sp>
        <p:nvSpPr>
          <p:cNvPr id="10" name="矩形: 圓角 9">
            <a:extLst>
              <a:ext uri="{FF2B5EF4-FFF2-40B4-BE49-F238E27FC236}">
                <a16:creationId xmlns:a16="http://schemas.microsoft.com/office/drawing/2014/main" xmlns="" id="{09679C85-BECB-4749-AFFC-2A964A60B4E6}"/>
              </a:ext>
            </a:extLst>
          </p:cNvPr>
          <p:cNvSpPr/>
          <p:nvPr/>
        </p:nvSpPr>
        <p:spPr>
          <a:xfrm>
            <a:off x="0" y="3737"/>
            <a:ext cx="1761476" cy="607187"/>
          </a:xfrm>
          <a:prstGeom prst="roundRect">
            <a:avLst/>
          </a:prstGeom>
          <a:solidFill>
            <a:srgbClr val="FFC000"/>
          </a:soli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責任課題</a:t>
            </a:r>
          </a:p>
        </p:txBody>
      </p:sp>
    </p:spTree>
    <p:extLst>
      <p:ext uri="{BB962C8B-B14F-4D97-AF65-F5344CB8AC3E}">
        <p14:creationId xmlns:p14="http://schemas.microsoft.com/office/powerpoint/2010/main" val="26634451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9012C1D-20E1-4EA9-A57E-5CE39EEB4EA4}"/>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一、轉型挑戰</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3" name="文字方塊 2">
            <a:extLst>
              <a:ext uri="{FF2B5EF4-FFF2-40B4-BE49-F238E27FC236}">
                <a16:creationId xmlns:a16="http://schemas.microsoft.com/office/drawing/2014/main" xmlns="" id="{2F98787A-6D5E-4B26-8D61-6752A93D71DA}"/>
              </a:ext>
            </a:extLst>
          </p:cNvPr>
          <p:cNvSpPr txBox="1"/>
          <p:nvPr/>
        </p:nvSpPr>
        <p:spPr>
          <a:xfrm>
            <a:off x="1352560" y="743013"/>
            <a:ext cx="11070815" cy="923330"/>
          </a:xfrm>
          <a:prstGeom prst="rect">
            <a:avLst/>
          </a:prstGeom>
          <a:noFill/>
          <a:effectLst>
            <a:outerShdw blurRad="50800" dist="38100" dir="5400000" algn="t" rotWithShape="0">
              <a:prstClr val="black">
                <a:alpha val="40000"/>
              </a:prstClr>
            </a:outerShdw>
          </a:effectLst>
        </p:spPr>
        <p:txBody>
          <a:bodyPr wrap="square" rtlCol="0">
            <a:spAutoFit/>
          </a:bodyPr>
          <a:lstStyle/>
          <a:p>
            <a:pPr eaLnBrk="1" fontAlgn="auto" hangingPunct="1">
              <a:spcBef>
                <a:spcPts val="0"/>
              </a:spcBef>
              <a:spcAft>
                <a:spcPts val="0"/>
              </a:spcAft>
              <a:defRPr/>
            </a:pPr>
            <a:r>
              <a:rPr kumimoji="0" lang="zh-TW" altLang="en-US" sz="5200" b="1" dirty="0">
                <a:solidFill>
                  <a:prstClr val="black"/>
                </a:solidFill>
                <a:latin typeface="微軟正黑體" panose="020B0604030504040204" pitchFamily="34" charset="-120"/>
                <a:ea typeface="微軟正黑體" panose="020B0604030504040204" pitchFamily="34" charset="-120"/>
              </a:rPr>
              <a:t>非核家園課題</a:t>
            </a:r>
            <a:r>
              <a:rPr kumimoji="0" lang="zh-TW" altLang="en-US" sz="4800" b="1" dirty="0">
                <a:solidFill>
                  <a:prstClr val="black"/>
                </a:solidFill>
                <a:latin typeface="微軟正黑體" panose="020B0604030504040204" pitchFamily="34" charset="-120"/>
                <a:ea typeface="微軟正黑體" panose="020B0604030504040204" pitchFamily="34" charset="-120"/>
              </a:rPr>
              <a:t>如何處理？</a:t>
            </a:r>
          </a:p>
        </p:txBody>
      </p:sp>
      <p:sp>
        <p:nvSpPr>
          <p:cNvPr id="4" name="矩形: 圓角 3">
            <a:extLst>
              <a:ext uri="{FF2B5EF4-FFF2-40B4-BE49-F238E27FC236}">
                <a16:creationId xmlns:a16="http://schemas.microsoft.com/office/drawing/2014/main" xmlns="" id="{C741A43F-0134-4E5A-A827-AC60145F030C}"/>
              </a:ext>
            </a:extLst>
          </p:cNvPr>
          <p:cNvSpPr/>
          <p:nvPr/>
        </p:nvSpPr>
        <p:spPr>
          <a:xfrm>
            <a:off x="0" y="0"/>
            <a:ext cx="1761476" cy="607187"/>
          </a:xfrm>
          <a:prstGeom prst="roundRect">
            <a:avLst/>
          </a:prstGeom>
          <a:solidFill>
            <a:srgbClr val="FFC000"/>
          </a:soli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責任課題</a:t>
            </a:r>
          </a:p>
        </p:txBody>
      </p:sp>
      <p:sp>
        <p:nvSpPr>
          <p:cNvPr id="5" name="文字方塊 13">
            <a:extLst>
              <a:ext uri="{FF2B5EF4-FFF2-40B4-BE49-F238E27FC236}">
                <a16:creationId xmlns:a16="http://schemas.microsoft.com/office/drawing/2014/main" xmlns="" id="{094DCAFE-3059-4F9A-8FBA-41275746479A}"/>
              </a:ext>
            </a:extLst>
          </p:cNvPr>
          <p:cNvSpPr txBox="1"/>
          <p:nvPr/>
        </p:nvSpPr>
        <p:spPr>
          <a:xfrm>
            <a:off x="1790272" y="1780644"/>
            <a:ext cx="2686375" cy="553998"/>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kumimoji="0" lang="zh-TW" altLang="en-US" sz="3000" b="1" dirty="0">
                <a:solidFill>
                  <a:srgbClr val="00ACC0">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核四資產減損</a:t>
            </a:r>
          </a:p>
        </p:txBody>
      </p:sp>
      <p:pic>
        <p:nvPicPr>
          <p:cNvPr id="6" name="Picture 8" descr="相關圖片">
            <a:extLst>
              <a:ext uri="{FF2B5EF4-FFF2-40B4-BE49-F238E27FC236}">
                <a16:creationId xmlns:a16="http://schemas.microsoft.com/office/drawing/2014/main" xmlns="" id="{03795E19-6445-4B0B-B8B2-73B0BE77FD0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308741" y="2470468"/>
            <a:ext cx="1312389" cy="131238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矩形 6">
            <a:extLst>
              <a:ext uri="{FF2B5EF4-FFF2-40B4-BE49-F238E27FC236}">
                <a16:creationId xmlns:a16="http://schemas.microsoft.com/office/drawing/2014/main" xmlns="" id="{AC4A241B-BF4D-41C4-B194-975223811141}"/>
              </a:ext>
            </a:extLst>
          </p:cNvPr>
          <p:cNvSpPr/>
          <p:nvPr/>
        </p:nvSpPr>
        <p:spPr>
          <a:xfrm>
            <a:off x="1352560" y="4015897"/>
            <a:ext cx="3561797" cy="1318103"/>
          </a:xfrm>
          <a:prstGeom prst="rect">
            <a:avLst/>
          </a:prstGeom>
          <a:solidFill>
            <a:sysClr val="window" lastClr="FFFFFF">
              <a:lumMod val="85000"/>
            </a:sysClr>
          </a:solidFill>
        </p:spPr>
        <p:txBody>
          <a:bodyPr wrap="square">
            <a:noAutofit/>
          </a:bodyPr>
          <a:lstStyle/>
          <a:p>
            <a:pPr marL="357188" marR="0" lvl="1" indent="-244475" defTabSz="914400" eaLnBrk="1" fontAlgn="auto" latinLnBrk="0" hangingPunct="1">
              <a:lnSpc>
                <a:spcPct val="150000"/>
              </a:lnSpc>
              <a:spcBef>
                <a:spcPts val="600"/>
              </a:spcBef>
              <a:spcAft>
                <a:spcPts val="0"/>
              </a:spcAft>
              <a:buClr>
                <a:srgbClr val="002060"/>
              </a:buClr>
              <a:buSzPct val="100000"/>
              <a:buFont typeface="Arial" panose="020B0604020202020204" pitchFamily="34" charset="0"/>
              <a:buChar char="•"/>
              <a:tabLst>
                <a:tab pos="7712075" algn="l"/>
              </a:tabLst>
              <a:defRPr/>
            </a:pPr>
            <a:r>
              <a:rPr kumimoji="0" lang="zh-TW" altLang="en-US" sz="3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ea typeface="微軟正黑體" panose="020B0604030504040204" pitchFamily="34" charset="-120"/>
                <a:cs typeface="Times New Roman" panose="02020603050405020304" pitchFamily="18" charset="0"/>
              </a:rPr>
              <a:t>減損金額</a:t>
            </a:r>
            <a:r>
              <a:rPr kumimoji="0" lang="zh-TW" altLang="en-US" sz="48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ea typeface="微軟正黑體" panose="020B0604030504040204" pitchFamily="34" charset="-120"/>
                <a:cs typeface="Times New Roman" panose="02020603050405020304" pitchFamily="18" charset="0"/>
              </a:rPr>
              <a:t>龐大</a:t>
            </a:r>
            <a:endParaRPr kumimoji="0" lang="en-US" altLang="zh-TW" sz="40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ea typeface="微軟正黑體" panose="020B0604030504040204" pitchFamily="34" charset="-120"/>
              <a:cs typeface="Times New Roman" panose="02020603050405020304" pitchFamily="18" charset="0"/>
            </a:endParaRPr>
          </a:p>
        </p:txBody>
      </p:sp>
      <p:sp>
        <p:nvSpPr>
          <p:cNvPr id="8" name="矩形 7">
            <a:extLst>
              <a:ext uri="{FF2B5EF4-FFF2-40B4-BE49-F238E27FC236}">
                <a16:creationId xmlns:a16="http://schemas.microsoft.com/office/drawing/2014/main" xmlns="" id="{310F344C-0126-417F-A5E8-817F7B39A7D3}"/>
              </a:ext>
            </a:extLst>
          </p:cNvPr>
          <p:cNvSpPr/>
          <p:nvPr/>
        </p:nvSpPr>
        <p:spPr>
          <a:xfrm>
            <a:off x="6348174" y="3987061"/>
            <a:ext cx="3561797" cy="2277547"/>
          </a:xfrm>
          <a:prstGeom prst="rect">
            <a:avLst/>
          </a:prstGeom>
          <a:solidFill>
            <a:sysClr val="window" lastClr="FFFFFF">
              <a:lumMod val="85000"/>
            </a:sysClr>
          </a:solidFill>
        </p:spPr>
        <p:txBody>
          <a:bodyPr wrap="square">
            <a:spAutoFit/>
          </a:bodyPr>
          <a:lstStyle/>
          <a:p>
            <a:pPr marL="357188" marR="0" lvl="1" indent="-244475" defTabSz="914400" eaLnBrk="1" fontAlgn="auto" latinLnBrk="0" hangingPunct="1">
              <a:lnSpc>
                <a:spcPct val="100000"/>
              </a:lnSpc>
              <a:spcBef>
                <a:spcPts val="600"/>
              </a:spcBef>
              <a:spcAft>
                <a:spcPts val="0"/>
              </a:spcAft>
              <a:buClr>
                <a:srgbClr val="002060"/>
              </a:buClr>
              <a:buSzPct val="100000"/>
              <a:buFont typeface="Arial" panose="020B0604020202020204" pitchFamily="34" charset="0"/>
              <a:buChar char="•"/>
              <a:tabLst>
                <a:tab pos="7712075" algn="l"/>
              </a:tabLst>
              <a:defRPr/>
            </a:pPr>
            <a:r>
              <a:rPr kumimoji="0" lang="zh-TW" altLang="en-US" sz="3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ea typeface="微軟正黑體" panose="020B0604030504040204" pitchFamily="34" charset="-120"/>
                <a:cs typeface="Times New Roman" panose="02020603050405020304" pitchFamily="18" charset="0"/>
              </a:rPr>
              <a:t>基金</a:t>
            </a:r>
            <a:r>
              <a:rPr kumimoji="0" lang="zh-TW" altLang="en-US" sz="4400" b="1" i="0" u="none" strike="noStrike" kern="0" cap="none" spc="0" normalizeH="0" baseline="0" noProof="0" dirty="0">
                <a:ln>
                  <a:noFill/>
                </a:ln>
                <a:solidFill>
                  <a:srgbClr val="0000CC"/>
                </a:solidFill>
                <a:effectLst>
                  <a:outerShdw blurRad="38100" dist="38100" dir="2700000" algn="tl">
                    <a:srgbClr val="000000">
                      <a:alpha val="43137"/>
                    </a:srgbClr>
                  </a:outerShdw>
                </a:effectLst>
                <a:uLnTx/>
                <a:uFillTx/>
                <a:ea typeface="微軟正黑體" panose="020B0604030504040204" pitchFamily="34" charset="-120"/>
                <a:cs typeface="Times New Roman" panose="02020603050405020304" pitchFamily="18" charset="0"/>
              </a:rPr>
              <a:t>缺口</a:t>
            </a:r>
            <a:endParaRPr kumimoji="0" lang="en-US" altLang="zh-TW" sz="4000" b="1" i="0" u="none" strike="noStrike" kern="0" cap="none" spc="0" normalizeH="0" baseline="0" noProof="0" dirty="0">
              <a:ln>
                <a:noFill/>
              </a:ln>
              <a:solidFill>
                <a:srgbClr val="0000CC"/>
              </a:solidFill>
              <a:effectLst>
                <a:outerShdw blurRad="38100" dist="38100" dir="2700000" algn="tl">
                  <a:srgbClr val="000000">
                    <a:alpha val="43137"/>
                  </a:srgbClr>
                </a:outerShdw>
              </a:effectLst>
              <a:uLnTx/>
              <a:uFillTx/>
              <a:ea typeface="微軟正黑體" panose="020B0604030504040204" pitchFamily="34" charset="-120"/>
              <a:cs typeface="Times New Roman" panose="02020603050405020304" pitchFamily="18" charset="0"/>
            </a:endParaRPr>
          </a:p>
          <a:p>
            <a:pPr marL="357188" marR="0" lvl="1" indent="-244475" defTabSz="914400" eaLnBrk="1" fontAlgn="auto" latinLnBrk="0" hangingPunct="1">
              <a:lnSpc>
                <a:spcPct val="100000"/>
              </a:lnSpc>
              <a:spcBef>
                <a:spcPts val="600"/>
              </a:spcBef>
              <a:spcAft>
                <a:spcPts val="0"/>
              </a:spcAft>
              <a:buClr>
                <a:srgbClr val="002060"/>
              </a:buClr>
              <a:buSzPct val="100000"/>
              <a:buFont typeface="Arial" panose="020B0604020202020204" pitchFamily="34" charset="0"/>
              <a:buChar char="•"/>
              <a:tabLst>
                <a:tab pos="7712075" algn="l"/>
              </a:tabLst>
              <a:defRPr/>
            </a:pPr>
            <a:r>
              <a:rPr kumimoji="0" lang="zh-TW" altLang="en-US" sz="4400" b="1" i="0" u="none" strike="noStrike" kern="0" cap="none" spc="0" normalizeH="0" baseline="0" noProof="0" dirty="0">
                <a:ln>
                  <a:noFill/>
                </a:ln>
                <a:solidFill>
                  <a:srgbClr val="0000CC"/>
                </a:solidFill>
                <a:effectLst>
                  <a:outerShdw blurRad="38100" dist="38100" dir="2700000" algn="tl">
                    <a:srgbClr val="000000">
                      <a:alpha val="43137"/>
                    </a:srgbClr>
                  </a:outerShdw>
                </a:effectLst>
                <a:uLnTx/>
                <a:uFillTx/>
                <a:ea typeface="微軟正黑體" panose="020B0604030504040204" pitchFamily="34" charset="-120"/>
                <a:cs typeface="Times New Roman" panose="02020603050405020304" pitchFamily="18" charset="0"/>
              </a:rPr>
              <a:t>除役</a:t>
            </a:r>
            <a:r>
              <a:rPr kumimoji="0" lang="zh-TW" altLang="en-US" sz="3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ea typeface="微軟正黑體" panose="020B0604030504040204" pitchFamily="34" charset="-120"/>
                <a:cs typeface="Times New Roman" panose="02020603050405020304" pitchFamily="18" charset="0"/>
              </a:rPr>
              <a:t>工作</a:t>
            </a:r>
            <a:endParaRPr kumimoji="0" lang="en-US" altLang="zh-TW" sz="3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ea typeface="微軟正黑體" panose="020B0604030504040204" pitchFamily="34" charset="-120"/>
              <a:cs typeface="Times New Roman" panose="02020603050405020304" pitchFamily="18" charset="0"/>
            </a:endParaRPr>
          </a:p>
          <a:p>
            <a:pPr marL="357188" marR="0" lvl="1" indent="-244475" defTabSz="914400" eaLnBrk="1" fontAlgn="auto" latinLnBrk="0" hangingPunct="1">
              <a:lnSpc>
                <a:spcPct val="100000"/>
              </a:lnSpc>
              <a:spcBef>
                <a:spcPts val="600"/>
              </a:spcBef>
              <a:spcAft>
                <a:spcPts val="0"/>
              </a:spcAft>
              <a:buClr>
                <a:srgbClr val="002060"/>
              </a:buClr>
              <a:buSzPct val="100000"/>
              <a:buFont typeface="Arial" panose="020B0604020202020204" pitchFamily="34" charset="0"/>
              <a:buChar char="•"/>
              <a:tabLst>
                <a:tab pos="7712075" algn="l"/>
              </a:tabLst>
              <a:defRPr/>
            </a:pPr>
            <a:r>
              <a:rPr kumimoji="0" lang="zh-TW" altLang="en-US" sz="4400" b="1" i="0" u="none" strike="noStrike" kern="0" cap="none" spc="0" normalizeH="0" baseline="0" noProof="0" dirty="0">
                <a:ln>
                  <a:noFill/>
                </a:ln>
                <a:solidFill>
                  <a:srgbClr val="0000CC"/>
                </a:solidFill>
                <a:effectLst>
                  <a:outerShdw blurRad="38100" dist="38100" dir="2700000" algn="tl">
                    <a:srgbClr val="000000">
                      <a:alpha val="43137"/>
                    </a:srgbClr>
                  </a:outerShdw>
                </a:effectLst>
                <a:uLnTx/>
                <a:uFillTx/>
                <a:ea typeface="微軟正黑體" panose="020B0604030504040204" pitchFamily="34" charset="-120"/>
                <a:cs typeface="Times New Roman" panose="02020603050405020304" pitchFamily="18" charset="0"/>
              </a:rPr>
              <a:t>核廢料</a:t>
            </a:r>
            <a:r>
              <a:rPr kumimoji="0" lang="zh-TW" altLang="en-US" sz="3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ea typeface="微軟正黑體" panose="020B0604030504040204" pitchFamily="34" charset="-120"/>
                <a:cs typeface="Times New Roman" panose="02020603050405020304" pitchFamily="18" charset="0"/>
              </a:rPr>
              <a:t>處理</a:t>
            </a:r>
            <a:endParaRPr kumimoji="0" lang="en-US" altLang="zh-TW" sz="2800" b="1" i="0" u="none" strike="noStrike" kern="0" cap="none" spc="0" normalizeH="0" baseline="0" noProof="0" dirty="0">
              <a:ln>
                <a:noFill/>
              </a:ln>
              <a:solidFill>
                <a:srgbClr val="0000CC"/>
              </a:solidFill>
              <a:effectLst>
                <a:outerShdw blurRad="38100" dist="38100" dir="2700000" algn="tl">
                  <a:srgbClr val="000000">
                    <a:alpha val="43137"/>
                  </a:srgbClr>
                </a:outerShdw>
              </a:effectLst>
              <a:uLnTx/>
              <a:uFillTx/>
              <a:ea typeface="微軟正黑體" panose="020B0604030504040204" pitchFamily="34" charset="-120"/>
              <a:cs typeface="Times New Roman" panose="02020603050405020304" pitchFamily="18" charset="0"/>
            </a:endParaRPr>
          </a:p>
        </p:txBody>
      </p:sp>
      <p:pic>
        <p:nvPicPr>
          <p:cNvPr id="9" name="圖片 8">
            <a:extLst>
              <a:ext uri="{FF2B5EF4-FFF2-40B4-BE49-F238E27FC236}">
                <a16:creationId xmlns:a16="http://schemas.microsoft.com/office/drawing/2014/main" xmlns="" id="{2C8765EE-E229-47C0-8CF1-28D8CDE0B0A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636647" y="2547566"/>
            <a:ext cx="1278028" cy="1278028"/>
          </a:xfrm>
          <a:prstGeom prst="rect">
            <a:avLst/>
          </a:prstGeom>
        </p:spPr>
      </p:pic>
      <p:pic>
        <p:nvPicPr>
          <p:cNvPr id="10" name="圖片 9">
            <a:extLst>
              <a:ext uri="{FF2B5EF4-FFF2-40B4-BE49-F238E27FC236}">
                <a16:creationId xmlns:a16="http://schemas.microsoft.com/office/drawing/2014/main" xmlns="" id="{C6F7FAAA-60CB-48BE-AF8D-0EA7BA9B12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065031" y="2547566"/>
            <a:ext cx="1261618" cy="1261618"/>
          </a:xfrm>
          <a:prstGeom prst="rect">
            <a:avLst/>
          </a:prstGeom>
        </p:spPr>
      </p:pic>
      <p:sp>
        <p:nvSpPr>
          <p:cNvPr id="11" name="文字方塊 10">
            <a:extLst>
              <a:ext uri="{FF2B5EF4-FFF2-40B4-BE49-F238E27FC236}">
                <a16:creationId xmlns:a16="http://schemas.microsoft.com/office/drawing/2014/main" xmlns="" id="{C0AC02E1-E8FB-4768-BD4C-4AB9ABF9D676}"/>
              </a:ext>
            </a:extLst>
          </p:cNvPr>
          <p:cNvSpPr txBox="1"/>
          <p:nvPr/>
        </p:nvSpPr>
        <p:spPr>
          <a:xfrm>
            <a:off x="5890679" y="1803068"/>
            <a:ext cx="4348704" cy="553998"/>
          </a:xfrm>
          <a:prstGeom prst="rect">
            <a:avLst/>
          </a:prstGeom>
          <a:noFill/>
        </p:spPr>
        <p:txBody>
          <a:bodyPr wrap="square" rtlCol="0">
            <a:spAutoFit/>
          </a:bodyPr>
          <a:lstStyle/>
          <a:p>
            <a:pPr algn="ctr" eaLnBrk="1" fontAlgn="auto" hangingPunct="1">
              <a:spcBef>
                <a:spcPts val="0"/>
              </a:spcBef>
              <a:spcAft>
                <a:spcPts val="0"/>
              </a:spcAft>
              <a:defRPr/>
            </a:pPr>
            <a:r>
              <a:rPr kumimoji="0" lang="zh-TW" altLang="en-US" sz="3000" b="1" dirty="0">
                <a:solidFill>
                  <a:srgbClr val="00ACC0">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核能除役及核後端處理</a:t>
            </a:r>
          </a:p>
        </p:txBody>
      </p:sp>
    </p:spTree>
    <p:extLst>
      <p:ext uri="{BB962C8B-B14F-4D97-AF65-F5344CB8AC3E}">
        <p14:creationId xmlns:p14="http://schemas.microsoft.com/office/powerpoint/2010/main" val="16006821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9012C1D-20E1-4EA9-A57E-5CE39EEB4EA4}"/>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一、轉型挑戰</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12" name="橢圓 11">
            <a:extLst>
              <a:ext uri="{FF2B5EF4-FFF2-40B4-BE49-F238E27FC236}">
                <a16:creationId xmlns:a16="http://schemas.microsoft.com/office/drawing/2014/main" xmlns="" id="{F0298B19-BD74-4DFA-9699-899B86AA7249}"/>
              </a:ext>
            </a:extLst>
          </p:cNvPr>
          <p:cNvSpPr/>
          <p:nvPr/>
        </p:nvSpPr>
        <p:spPr>
          <a:xfrm>
            <a:off x="6844420" y="2018923"/>
            <a:ext cx="4372824" cy="4372824"/>
          </a:xfrm>
          <a:prstGeom prst="ellipse">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pic>
        <p:nvPicPr>
          <p:cNvPr id="13" name="圖片 12">
            <a:extLst>
              <a:ext uri="{FF2B5EF4-FFF2-40B4-BE49-F238E27FC236}">
                <a16:creationId xmlns:a16="http://schemas.microsoft.com/office/drawing/2014/main" xmlns="" id="{1CFFD12D-415C-42A6-BEA9-F42A0547E36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67945" y="3417087"/>
            <a:ext cx="4782942" cy="2944669"/>
          </a:xfrm>
          <a:prstGeom prst="rect">
            <a:avLst/>
          </a:prstGeom>
        </p:spPr>
      </p:pic>
      <p:sp>
        <p:nvSpPr>
          <p:cNvPr id="14" name="文字方塊 13">
            <a:extLst>
              <a:ext uri="{FF2B5EF4-FFF2-40B4-BE49-F238E27FC236}">
                <a16:creationId xmlns:a16="http://schemas.microsoft.com/office/drawing/2014/main" xmlns="" id="{B387B8D8-4214-471A-BEE2-A088EC5AB775}"/>
              </a:ext>
            </a:extLst>
          </p:cNvPr>
          <p:cNvSpPr txBox="1"/>
          <p:nvPr/>
        </p:nvSpPr>
        <p:spPr>
          <a:xfrm>
            <a:off x="680546" y="865911"/>
            <a:ext cx="11070815" cy="923330"/>
          </a:xfrm>
          <a:prstGeom prst="rect">
            <a:avLst/>
          </a:prstGeom>
          <a:noFill/>
          <a:effectLst>
            <a:outerShdw blurRad="50800" dist="38100" dir="5400000" algn="t" rotWithShape="0">
              <a:prstClr val="black">
                <a:alpha val="40000"/>
              </a:prstClr>
            </a:outerShdw>
          </a:effectLst>
        </p:spPr>
        <p:txBody>
          <a:bodyPr wrap="square" rtlCol="0">
            <a:spAutoFit/>
          </a:bodyPr>
          <a:lstStyle/>
          <a:p>
            <a:pPr eaLnBrk="1" fontAlgn="auto" hangingPunct="1">
              <a:spcBef>
                <a:spcPts val="0"/>
              </a:spcBef>
              <a:spcAft>
                <a:spcPts val="0"/>
              </a:spcAft>
              <a:defRPr/>
            </a:pPr>
            <a:r>
              <a:rPr kumimoji="0" lang="zh-TW" altLang="en-US" sz="5200" b="1" dirty="0">
                <a:solidFill>
                  <a:prstClr val="black"/>
                </a:solidFill>
                <a:latin typeface="微軟正黑體" panose="020B0604030504040204" pitchFamily="34" charset="-120"/>
                <a:ea typeface="微軟正黑體" panose="020B0604030504040204" pitchFamily="34" charset="-120"/>
              </a:rPr>
              <a:t>發電業競爭力</a:t>
            </a:r>
            <a:r>
              <a:rPr kumimoji="0" lang="zh-TW" altLang="en-US" sz="4800" b="1" dirty="0">
                <a:solidFill>
                  <a:prstClr val="black"/>
                </a:solidFill>
                <a:latin typeface="微軟正黑體" panose="020B0604030504040204" pitchFamily="34" charset="-120"/>
                <a:ea typeface="微軟正黑體" panose="020B0604030504040204" pitchFamily="34" charset="-120"/>
              </a:rPr>
              <a:t>如何厚植？</a:t>
            </a:r>
          </a:p>
        </p:txBody>
      </p:sp>
      <p:sp>
        <p:nvSpPr>
          <p:cNvPr id="15" name="矩形: 圓角 14">
            <a:extLst>
              <a:ext uri="{FF2B5EF4-FFF2-40B4-BE49-F238E27FC236}">
                <a16:creationId xmlns:a16="http://schemas.microsoft.com/office/drawing/2014/main" xmlns="" id="{17B6888B-128F-4595-855A-DB2716B411D1}"/>
              </a:ext>
            </a:extLst>
          </p:cNvPr>
          <p:cNvSpPr/>
          <p:nvPr/>
        </p:nvSpPr>
        <p:spPr>
          <a:xfrm>
            <a:off x="0" y="-7672"/>
            <a:ext cx="1761476" cy="607187"/>
          </a:xfrm>
          <a:prstGeom prst="roundRect">
            <a:avLst/>
          </a:prstGeom>
          <a:solidFill>
            <a:srgbClr val="0000CC"/>
          </a:soli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競爭課題</a:t>
            </a:r>
          </a:p>
        </p:txBody>
      </p:sp>
      <p:sp>
        <p:nvSpPr>
          <p:cNvPr id="16" name="文字方塊 15">
            <a:extLst>
              <a:ext uri="{FF2B5EF4-FFF2-40B4-BE49-F238E27FC236}">
                <a16:creationId xmlns:a16="http://schemas.microsoft.com/office/drawing/2014/main" xmlns="" id="{811DE15E-0229-4D36-B5A2-1EB1B118F020}"/>
              </a:ext>
            </a:extLst>
          </p:cNvPr>
          <p:cNvSpPr txBox="1"/>
          <p:nvPr/>
        </p:nvSpPr>
        <p:spPr>
          <a:xfrm>
            <a:off x="628495" y="2801271"/>
            <a:ext cx="1907895" cy="923330"/>
          </a:xfrm>
          <a:prstGeom prst="rect">
            <a:avLst/>
          </a:prstGeom>
          <a:noFill/>
        </p:spPr>
        <p:txBody>
          <a:bodyPr wrap="none" rtlCol="0">
            <a:spAutoFit/>
          </a:bodyPr>
          <a:lstStyle/>
          <a:p>
            <a:pPr eaLnBrk="1" fontAlgn="auto" hangingPunct="1">
              <a:spcBef>
                <a:spcPts val="0"/>
              </a:spcBef>
              <a:spcAft>
                <a:spcPts val="0"/>
              </a:spcAft>
            </a:pPr>
            <a:r>
              <a:rPr kumimoji="0" lang="en-US" altLang="zh-TW" sz="54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9</a:t>
            </a:r>
            <a:r>
              <a:rPr kumimoji="0" lang="zh-TW" altLang="en-US" sz="4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家</a:t>
            </a:r>
            <a:r>
              <a:rPr kumimoji="0" lang="en-US" altLang="zh-TW" sz="4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IPP</a:t>
            </a:r>
            <a:endParaRPr kumimoji="0" lang="zh-TW" altLang="en-US" sz="4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7" name="文字方塊 16">
            <a:extLst>
              <a:ext uri="{FF2B5EF4-FFF2-40B4-BE49-F238E27FC236}">
                <a16:creationId xmlns:a16="http://schemas.microsoft.com/office/drawing/2014/main" xmlns="" id="{1B1C8460-1111-4F20-8DFF-94389AE5CF54}"/>
              </a:ext>
            </a:extLst>
          </p:cNvPr>
          <p:cNvSpPr txBox="1"/>
          <p:nvPr/>
        </p:nvSpPr>
        <p:spPr>
          <a:xfrm>
            <a:off x="4569950" y="2100327"/>
            <a:ext cx="1415772" cy="830997"/>
          </a:xfrm>
          <a:prstGeom prst="rect">
            <a:avLst/>
          </a:prstGeom>
          <a:noFill/>
        </p:spPr>
        <p:txBody>
          <a:bodyPr wrap="none" rtlCol="0">
            <a:spAutoFit/>
          </a:bodyPr>
          <a:lstStyle/>
          <a:p>
            <a:pPr eaLnBrk="1" fontAlgn="auto" hangingPunct="1">
              <a:spcBef>
                <a:spcPts val="0"/>
              </a:spcBef>
              <a:spcAft>
                <a:spcPts val="0"/>
              </a:spcAft>
            </a:pPr>
            <a:r>
              <a:rPr kumimoji="0" lang="zh-TW" altLang="en-US" sz="4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未來</a:t>
            </a:r>
          </a:p>
        </p:txBody>
      </p:sp>
      <p:sp>
        <p:nvSpPr>
          <p:cNvPr id="18" name="文字方塊 17">
            <a:extLst>
              <a:ext uri="{FF2B5EF4-FFF2-40B4-BE49-F238E27FC236}">
                <a16:creationId xmlns:a16="http://schemas.microsoft.com/office/drawing/2014/main" xmlns="" id="{D3A6ED50-2FFC-470C-8C7C-82E438A0F899}"/>
              </a:ext>
            </a:extLst>
          </p:cNvPr>
          <p:cNvSpPr txBox="1"/>
          <p:nvPr/>
        </p:nvSpPr>
        <p:spPr>
          <a:xfrm>
            <a:off x="852114" y="2054857"/>
            <a:ext cx="1415772" cy="830997"/>
          </a:xfrm>
          <a:prstGeom prst="rect">
            <a:avLst/>
          </a:prstGeom>
          <a:noFill/>
        </p:spPr>
        <p:txBody>
          <a:bodyPr wrap="none" rtlCol="0">
            <a:spAutoFit/>
          </a:bodyPr>
          <a:lstStyle/>
          <a:p>
            <a:pPr eaLnBrk="1" fontAlgn="auto" hangingPunct="1">
              <a:spcBef>
                <a:spcPts val="0"/>
              </a:spcBef>
              <a:spcAft>
                <a:spcPts val="0"/>
              </a:spcAft>
            </a:pPr>
            <a:r>
              <a:rPr kumimoji="0" lang="zh-TW" altLang="en-US" sz="4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現在</a:t>
            </a:r>
          </a:p>
        </p:txBody>
      </p:sp>
      <p:sp>
        <p:nvSpPr>
          <p:cNvPr id="19" name="文字方塊 18">
            <a:extLst>
              <a:ext uri="{FF2B5EF4-FFF2-40B4-BE49-F238E27FC236}">
                <a16:creationId xmlns:a16="http://schemas.microsoft.com/office/drawing/2014/main" xmlns="" id="{90F7902A-DDDC-44E3-BE09-7923D3A74213}"/>
              </a:ext>
            </a:extLst>
          </p:cNvPr>
          <p:cNvSpPr txBox="1"/>
          <p:nvPr/>
        </p:nvSpPr>
        <p:spPr>
          <a:xfrm>
            <a:off x="4198235" y="2890080"/>
            <a:ext cx="2159566" cy="923330"/>
          </a:xfrm>
          <a:prstGeom prst="rect">
            <a:avLst/>
          </a:prstGeom>
          <a:noFill/>
        </p:spPr>
        <p:txBody>
          <a:bodyPr wrap="none" rtlCol="0">
            <a:spAutoFit/>
          </a:bodyPr>
          <a:lstStyle/>
          <a:p>
            <a:pPr eaLnBrk="1" fontAlgn="auto" hangingPunct="1">
              <a:spcBef>
                <a:spcPts val="0"/>
              </a:spcBef>
              <a:spcAft>
                <a:spcPts val="0"/>
              </a:spcAft>
            </a:pPr>
            <a:r>
              <a:rPr kumimoji="0" lang="en-US" altLang="zh-TW" sz="54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kumimoji="0" lang="zh-TW" altLang="en-US" sz="4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家</a:t>
            </a:r>
            <a:r>
              <a:rPr kumimoji="0" lang="en-US" altLang="zh-TW" sz="4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IPP</a:t>
            </a:r>
            <a:endParaRPr kumimoji="0" lang="zh-TW" altLang="en-US" sz="4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aphicFrame>
        <p:nvGraphicFramePr>
          <p:cNvPr id="20" name="資料庫圖表 19">
            <a:extLst>
              <a:ext uri="{FF2B5EF4-FFF2-40B4-BE49-F238E27FC236}">
                <a16:creationId xmlns:a16="http://schemas.microsoft.com/office/drawing/2014/main" xmlns="" id="{7F8434EA-058C-4454-83D1-EF4293135228}"/>
              </a:ext>
            </a:extLst>
          </p:cNvPr>
          <p:cNvGraphicFramePr/>
          <p:nvPr>
            <p:extLst>
              <p:ext uri="{D42A27DB-BD31-4B8C-83A1-F6EECF244321}">
                <p14:modId xmlns:p14="http://schemas.microsoft.com/office/powerpoint/2010/main" val="1866610555"/>
              </p:ext>
            </p:extLst>
          </p:nvPr>
        </p:nvGraphicFramePr>
        <p:xfrm>
          <a:off x="5460018" y="1842446"/>
          <a:ext cx="7133260" cy="47555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 name="箭號: 向右 20">
            <a:extLst>
              <a:ext uri="{FF2B5EF4-FFF2-40B4-BE49-F238E27FC236}">
                <a16:creationId xmlns:a16="http://schemas.microsoft.com/office/drawing/2014/main" xmlns="" id="{D81B674B-E99F-49FE-B15D-4BE8066E00E1}"/>
              </a:ext>
            </a:extLst>
          </p:cNvPr>
          <p:cNvSpPr/>
          <p:nvPr/>
        </p:nvSpPr>
        <p:spPr>
          <a:xfrm>
            <a:off x="2824681" y="2643612"/>
            <a:ext cx="951251" cy="372840"/>
          </a:xfrm>
          <a:prstGeom prst="rightArrow">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73857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9012C1D-20E1-4EA9-A57E-5CE39EEB4EA4}"/>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一、轉型挑戰</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3" name="文字方塊 2">
            <a:extLst>
              <a:ext uri="{FF2B5EF4-FFF2-40B4-BE49-F238E27FC236}">
                <a16:creationId xmlns:a16="http://schemas.microsoft.com/office/drawing/2014/main" xmlns="" id="{F5D2299D-A940-4DA0-8E8A-58CF6391B3EB}"/>
              </a:ext>
            </a:extLst>
          </p:cNvPr>
          <p:cNvSpPr txBox="1"/>
          <p:nvPr/>
        </p:nvSpPr>
        <p:spPr>
          <a:xfrm>
            <a:off x="808808" y="826331"/>
            <a:ext cx="11070815" cy="923330"/>
          </a:xfrm>
          <a:prstGeom prst="rect">
            <a:avLst/>
          </a:prstGeom>
          <a:noFill/>
          <a:effectLst>
            <a:outerShdw blurRad="50800" dist="38100" dir="5400000" algn="t" rotWithShape="0">
              <a:prstClr val="black">
                <a:alpha val="40000"/>
              </a:prstClr>
            </a:outerShdw>
          </a:effectLst>
        </p:spPr>
        <p:txBody>
          <a:bodyPr wrap="square" rtlCol="0">
            <a:spAutoFit/>
          </a:bodyPr>
          <a:lstStyle/>
          <a:p>
            <a:pPr eaLnBrk="1" fontAlgn="auto" hangingPunct="1">
              <a:spcBef>
                <a:spcPts val="0"/>
              </a:spcBef>
              <a:spcAft>
                <a:spcPts val="0"/>
              </a:spcAft>
              <a:defRPr/>
            </a:pPr>
            <a:r>
              <a:rPr kumimoji="0" lang="zh-TW" altLang="en-US" sz="5200" b="1" dirty="0">
                <a:solidFill>
                  <a:prstClr val="black"/>
                </a:solidFill>
                <a:latin typeface="微軟正黑體" panose="020B0604030504040204" pitchFamily="34" charset="-120"/>
                <a:ea typeface="微軟正黑體" panose="020B0604030504040204" pitchFamily="34" charset="-120"/>
              </a:rPr>
              <a:t>售電業競爭力</a:t>
            </a:r>
            <a:r>
              <a:rPr kumimoji="0" lang="zh-TW" altLang="en-US" sz="4800" b="1" dirty="0">
                <a:solidFill>
                  <a:prstClr val="black"/>
                </a:solidFill>
                <a:latin typeface="微軟正黑體" panose="020B0604030504040204" pitchFamily="34" charset="-120"/>
                <a:ea typeface="微軟正黑體" panose="020B0604030504040204" pitchFamily="34" charset="-120"/>
              </a:rPr>
              <a:t>如何培養？</a:t>
            </a:r>
          </a:p>
        </p:txBody>
      </p:sp>
      <p:grpSp>
        <p:nvGrpSpPr>
          <p:cNvPr id="4" name="群組 3">
            <a:extLst>
              <a:ext uri="{FF2B5EF4-FFF2-40B4-BE49-F238E27FC236}">
                <a16:creationId xmlns:a16="http://schemas.microsoft.com/office/drawing/2014/main" xmlns="" id="{7C998760-6329-4FCE-B8DA-D108B6C1A5F7}"/>
              </a:ext>
            </a:extLst>
          </p:cNvPr>
          <p:cNvGrpSpPr/>
          <p:nvPr/>
        </p:nvGrpSpPr>
        <p:grpSpPr>
          <a:xfrm>
            <a:off x="2153036" y="2707496"/>
            <a:ext cx="2666614" cy="2602823"/>
            <a:chOff x="188596" y="1972475"/>
            <a:chExt cx="3541230" cy="3267956"/>
          </a:xfrm>
        </p:grpSpPr>
        <p:sp>
          <p:nvSpPr>
            <p:cNvPr id="5" name="手繪多邊形: 圖案 4">
              <a:extLst>
                <a:ext uri="{FF2B5EF4-FFF2-40B4-BE49-F238E27FC236}">
                  <a16:creationId xmlns:a16="http://schemas.microsoft.com/office/drawing/2014/main" xmlns="" id="{9B3AF76E-BA5F-4D0C-B74E-DAD4D4031F14}"/>
                </a:ext>
              </a:extLst>
            </p:cNvPr>
            <p:cNvSpPr/>
            <p:nvPr/>
          </p:nvSpPr>
          <p:spPr>
            <a:xfrm>
              <a:off x="188596" y="1972475"/>
              <a:ext cx="2880000" cy="2880000"/>
            </a:xfrm>
            <a:custGeom>
              <a:avLst/>
              <a:gdLst>
                <a:gd name="connsiteX0" fmla="*/ 0 w 2344067"/>
                <a:gd name="connsiteY0" fmla="*/ 1172034 h 2344067"/>
                <a:gd name="connsiteX1" fmla="*/ 1172034 w 2344067"/>
                <a:gd name="connsiteY1" fmla="*/ 0 h 2344067"/>
                <a:gd name="connsiteX2" fmla="*/ 2344068 w 2344067"/>
                <a:gd name="connsiteY2" fmla="*/ 1172034 h 2344067"/>
                <a:gd name="connsiteX3" fmla="*/ 1172034 w 2344067"/>
                <a:gd name="connsiteY3" fmla="*/ 2344068 h 2344067"/>
                <a:gd name="connsiteX4" fmla="*/ 0 w 2344067"/>
                <a:gd name="connsiteY4" fmla="*/ 1172034 h 2344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4067" h="2344067">
                  <a:moveTo>
                    <a:pt x="0" y="1172034"/>
                  </a:moveTo>
                  <a:cubicBezTo>
                    <a:pt x="0" y="524737"/>
                    <a:pt x="524737" y="0"/>
                    <a:pt x="1172034" y="0"/>
                  </a:cubicBezTo>
                  <a:cubicBezTo>
                    <a:pt x="1819331" y="0"/>
                    <a:pt x="2344068" y="524737"/>
                    <a:pt x="2344068" y="1172034"/>
                  </a:cubicBezTo>
                  <a:cubicBezTo>
                    <a:pt x="2344068" y="1819331"/>
                    <a:pt x="1819331" y="2344068"/>
                    <a:pt x="1172034" y="2344068"/>
                  </a:cubicBezTo>
                  <a:cubicBezTo>
                    <a:pt x="524737" y="2344068"/>
                    <a:pt x="0" y="1819331"/>
                    <a:pt x="0" y="1172034"/>
                  </a:cubicBezTo>
                  <a:close/>
                </a:path>
              </a:pathLst>
            </a:cu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brightRoom" dir="t">
                <a:rot lat="0" lon="0" rev="600000"/>
              </a:lightRig>
            </a:scene3d>
            <a:sp3d prstMaterial="plastic">
              <a:bevelT w="120900" h="88900"/>
              <a:bevelB w="88900" h="31750" prst="angle"/>
            </a:sp3d>
          </p:spPr>
          <p:txBody>
            <a:bodyPr spcFirstLastPara="0" vert="horz" wrap="square" lIns="472283" tIns="399161" rIns="472283" bIns="399161" numCol="1" spcCol="1270" anchor="ctr" anchorCtr="0">
              <a:noAutofit/>
            </a:bodyPr>
            <a:lstStyle/>
            <a:p>
              <a:pPr marL="0" marR="0" lvl="0" indent="0" algn="ctr" defTabSz="1955800" eaLnBrk="1" fontAlgn="auto" latinLnBrk="0" hangingPunct="1">
                <a:lnSpc>
                  <a:spcPct val="90000"/>
                </a:lnSpc>
                <a:spcBef>
                  <a:spcPts val="0"/>
                </a:spcBef>
                <a:spcAft>
                  <a:spcPct val="35000"/>
                </a:spcAft>
                <a:buClrTx/>
                <a:buSzTx/>
                <a:buFontTx/>
                <a:buNone/>
                <a:tabLst/>
                <a:defRPr/>
              </a:pPr>
              <a:r>
                <a:rPr kumimoji="0" lang="zh-TW" altLang="en-US" sz="7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責任</a:t>
              </a:r>
            </a:p>
          </p:txBody>
        </p:sp>
        <p:sp>
          <p:nvSpPr>
            <p:cNvPr id="6" name="手繪多邊形: 圖案 5">
              <a:extLst>
                <a:ext uri="{FF2B5EF4-FFF2-40B4-BE49-F238E27FC236}">
                  <a16:creationId xmlns:a16="http://schemas.microsoft.com/office/drawing/2014/main" xmlns="" id="{9B96C055-ACE3-4D5D-9975-09AE6B0E8B80}"/>
                </a:ext>
              </a:extLst>
            </p:cNvPr>
            <p:cNvSpPr/>
            <p:nvPr/>
          </p:nvSpPr>
          <p:spPr>
            <a:xfrm>
              <a:off x="2213201" y="3606453"/>
              <a:ext cx="1516625" cy="1633978"/>
            </a:xfrm>
            <a:custGeom>
              <a:avLst/>
              <a:gdLst>
                <a:gd name="connsiteX0" fmla="*/ 0 w 2344067"/>
                <a:gd name="connsiteY0" fmla="*/ 1172034 h 2344067"/>
                <a:gd name="connsiteX1" fmla="*/ 1172034 w 2344067"/>
                <a:gd name="connsiteY1" fmla="*/ 0 h 2344067"/>
                <a:gd name="connsiteX2" fmla="*/ 2344068 w 2344067"/>
                <a:gd name="connsiteY2" fmla="*/ 1172034 h 2344067"/>
                <a:gd name="connsiteX3" fmla="*/ 1172034 w 2344067"/>
                <a:gd name="connsiteY3" fmla="*/ 2344068 h 2344067"/>
                <a:gd name="connsiteX4" fmla="*/ 0 w 2344067"/>
                <a:gd name="connsiteY4" fmla="*/ 1172034 h 2344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4067" h="2344067">
                  <a:moveTo>
                    <a:pt x="0" y="1172034"/>
                  </a:moveTo>
                  <a:cubicBezTo>
                    <a:pt x="0" y="524737"/>
                    <a:pt x="524737" y="0"/>
                    <a:pt x="1172034" y="0"/>
                  </a:cubicBezTo>
                  <a:cubicBezTo>
                    <a:pt x="1819331" y="0"/>
                    <a:pt x="2344068" y="524737"/>
                    <a:pt x="2344068" y="1172034"/>
                  </a:cubicBezTo>
                  <a:cubicBezTo>
                    <a:pt x="2344068" y="1819331"/>
                    <a:pt x="1819331" y="2344068"/>
                    <a:pt x="1172034" y="2344068"/>
                  </a:cubicBezTo>
                  <a:cubicBezTo>
                    <a:pt x="524737" y="2344068"/>
                    <a:pt x="0" y="1819331"/>
                    <a:pt x="0" y="1172034"/>
                  </a:cubicBezTo>
                  <a:close/>
                </a:path>
              </a:pathLst>
            </a:custGeom>
            <a:gradFill rotWithShape="1">
              <a:gsLst>
                <a:gs pos="0">
                  <a:srgbClr val="5B9BD5">
                    <a:satMod val="103000"/>
                    <a:lumMod val="102000"/>
                    <a:tint val="94000"/>
                  </a:srgbClr>
                </a:gs>
                <a:gs pos="50000">
                  <a:srgbClr val="5B9BD5">
                    <a:satMod val="110000"/>
                    <a:lumMod val="100000"/>
                    <a:shade val="100000"/>
                  </a:srgbClr>
                </a:gs>
                <a:gs pos="100000">
                  <a:srgbClr val="5B9BD5">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brightRoom" dir="t">
                <a:rot lat="0" lon="0" rev="600000"/>
              </a:lightRig>
            </a:scene3d>
            <a:sp3d prstMaterial="plastic">
              <a:bevelT w="120900" h="88900"/>
              <a:bevelB w="88900" h="31750" prst="angle"/>
            </a:sp3d>
          </p:spPr>
          <p:txBody>
            <a:bodyPr spcFirstLastPara="0" vert="horz" wrap="square" lIns="472283" tIns="399161" rIns="472283" bIns="399161" numCol="1" spcCol="1270" anchor="ctr" anchorCtr="0">
              <a:noAutofit/>
            </a:bodyPr>
            <a:lstStyle/>
            <a:p>
              <a:pPr marL="0" marR="0" lvl="0" indent="0" algn="ctr" defTabSz="1955800" eaLnBrk="1" fontAlgn="auto" latinLnBrk="0" hangingPunct="1">
                <a:lnSpc>
                  <a:spcPct val="90000"/>
                </a:lnSpc>
                <a:spcBef>
                  <a:spcPts val="0"/>
                </a:spcBef>
                <a:spcAft>
                  <a:spcPct val="35000"/>
                </a:spcAft>
                <a:buClrTx/>
                <a:buSzTx/>
                <a:buFontTx/>
                <a:buNone/>
                <a:tabLst/>
                <a:defRPr/>
              </a:pPr>
              <a:r>
                <a:rPr kumimoji="0" lang="zh-TW" altLang="en-US" sz="4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競爭</a:t>
              </a:r>
            </a:p>
          </p:txBody>
        </p:sp>
      </p:grpSp>
      <p:grpSp>
        <p:nvGrpSpPr>
          <p:cNvPr id="7" name="群組 6">
            <a:extLst>
              <a:ext uri="{FF2B5EF4-FFF2-40B4-BE49-F238E27FC236}">
                <a16:creationId xmlns:a16="http://schemas.microsoft.com/office/drawing/2014/main" xmlns="" id="{9166F93C-6B99-4597-A349-C5F3692121F3}"/>
              </a:ext>
            </a:extLst>
          </p:cNvPr>
          <p:cNvGrpSpPr/>
          <p:nvPr/>
        </p:nvGrpSpPr>
        <p:grpSpPr>
          <a:xfrm>
            <a:off x="6344216" y="2890675"/>
            <a:ext cx="3287579" cy="2293829"/>
            <a:chOff x="5924748" y="2002763"/>
            <a:chExt cx="4220643" cy="2880000"/>
          </a:xfrm>
        </p:grpSpPr>
        <p:sp>
          <p:nvSpPr>
            <p:cNvPr id="8" name="手繪多邊形: 圖案 7">
              <a:extLst>
                <a:ext uri="{FF2B5EF4-FFF2-40B4-BE49-F238E27FC236}">
                  <a16:creationId xmlns:a16="http://schemas.microsoft.com/office/drawing/2014/main" xmlns="" id="{D5BEDCE1-B8DD-489B-84E7-DC2E8423C470}"/>
                </a:ext>
              </a:extLst>
            </p:cNvPr>
            <p:cNvSpPr/>
            <p:nvPr/>
          </p:nvSpPr>
          <p:spPr>
            <a:xfrm>
              <a:off x="5924748" y="2138210"/>
              <a:ext cx="1800000" cy="1800000"/>
            </a:xfrm>
            <a:custGeom>
              <a:avLst/>
              <a:gdLst>
                <a:gd name="connsiteX0" fmla="*/ 0 w 2344067"/>
                <a:gd name="connsiteY0" fmla="*/ 1172034 h 2344067"/>
                <a:gd name="connsiteX1" fmla="*/ 1172034 w 2344067"/>
                <a:gd name="connsiteY1" fmla="*/ 0 h 2344067"/>
                <a:gd name="connsiteX2" fmla="*/ 2344068 w 2344067"/>
                <a:gd name="connsiteY2" fmla="*/ 1172034 h 2344067"/>
                <a:gd name="connsiteX3" fmla="*/ 1172034 w 2344067"/>
                <a:gd name="connsiteY3" fmla="*/ 2344068 h 2344067"/>
                <a:gd name="connsiteX4" fmla="*/ 0 w 2344067"/>
                <a:gd name="connsiteY4" fmla="*/ 1172034 h 2344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4067" h="2344067">
                  <a:moveTo>
                    <a:pt x="0" y="1172034"/>
                  </a:moveTo>
                  <a:cubicBezTo>
                    <a:pt x="0" y="524737"/>
                    <a:pt x="524737" y="0"/>
                    <a:pt x="1172034" y="0"/>
                  </a:cubicBezTo>
                  <a:cubicBezTo>
                    <a:pt x="1819331" y="0"/>
                    <a:pt x="2344068" y="524737"/>
                    <a:pt x="2344068" y="1172034"/>
                  </a:cubicBezTo>
                  <a:cubicBezTo>
                    <a:pt x="2344068" y="1819331"/>
                    <a:pt x="1819331" y="2344068"/>
                    <a:pt x="1172034" y="2344068"/>
                  </a:cubicBezTo>
                  <a:cubicBezTo>
                    <a:pt x="524737" y="2344068"/>
                    <a:pt x="0" y="1819331"/>
                    <a:pt x="0" y="1172034"/>
                  </a:cubicBezTo>
                  <a:close/>
                </a:path>
              </a:pathLst>
            </a:cu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brightRoom" dir="t">
                <a:rot lat="0" lon="0" rev="600000"/>
              </a:lightRig>
            </a:scene3d>
            <a:sp3d prstMaterial="plastic">
              <a:bevelT w="120900" h="88900"/>
              <a:bevelB w="88900" h="31750" prst="angle"/>
            </a:sp3d>
          </p:spPr>
          <p:txBody>
            <a:bodyPr spcFirstLastPara="0" vert="horz" wrap="square" lIns="472283" tIns="399161" rIns="472283" bIns="399161" numCol="1" spcCol="1270" anchor="ctr" anchorCtr="0">
              <a:noAutofit/>
            </a:bodyPr>
            <a:lstStyle/>
            <a:p>
              <a:pPr marL="0" marR="0" lvl="0" indent="0" algn="ctr" defTabSz="1955800" eaLnBrk="1" fontAlgn="auto" latinLnBrk="0" hangingPunct="1">
                <a:lnSpc>
                  <a:spcPct val="90000"/>
                </a:lnSpc>
                <a:spcBef>
                  <a:spcPts val="0"/>
                </a:spcBef>
                <a:spcAft>
                  <a:spcPct val="35000"/>
                </a:spcAft>
                <a:buClrTx/>
                <a:buSzTx/>
                <a:buFontTx/>
                <a:buNone/>
                <a:tabLst/>
                <a:defRPr/>
              </a:pPr>
              <a:r>
                <a:rPr kumimoji="0" lang="zh-TW" altLang="en-US" sz="4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責任</a:t>
              </a:r>
            </a:p>
          </p:txBody>
        </p:sp>
        <p:sp>
          <p:nvSpPr>
            <p:cNvPr id="9" name="手繪多邊形: 圖案 8">
              <a:extLst>
                <a:ext uri="{FF2B5EF4-FFF2-40B4-BE49-F238E27FC236}">
                  <a16:creationId xmlns:a16="http://schemas.microsoft.com/office/drawing/2014/main" xmlns="" id="{0398EAC6-6846-4FDB-BCA2-8366B3F30B1F}"/>
                </a:ext>
              </a:extLst>
            </p:cNvPr>
            <p:cNvSpPr/>
            <p:nvPr/>
          </p:nvSpPr>
          <p:spPr>
            <a:xfrm>
              <a:off x="7265391" y="2002763"/>
              <a:ext cx="2880000" cy="2880000"/>
            </a:xfrm>
            <a:custGeom>
              <a:avLst/>
              <a:gdLst>
                <a:gd name="connsiteX0" fmla="*/ 0 w 2344067"/>
                <a:gd name="connsiteY0" fmla="*/ 1172034 h 2344067"/>
                <a:gd name="connsiteX1" fmla="*/ 1172034 w 2344067"/>
                <a:gd name="connsiteY1" fmla="*/ 0 h 2344067"/>
                <a:gd name="connsiteX2" fmla="*/ 2344068 w 2344067"/>
                <a:gd name="connsiteY2" fmla="*/ 1172034 h 2344067"/>
                <a:gd name="connsiteX3" fmla="*/ 1172034 w 2344067"/>
                <a:gd name="connsiteY3" fmla="*/ 2344068 h 2344067"/>
                <a:gd name="connsiteX4" fmla="*/ 0 w 2344067"/>
                <a:gd name="connsiteY4" fmla="*/ 1172034 h 2344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4067" h="2344067">
                  <a:moveTo>
                    <a:pt x="0" y="1172034"/>
                  </a:moveTo>
                  <a:cubicBezTo>
                    <a:pt x="0" y="524737"/>
                    <a:pt x="524737" y="0"/>
                    <a:pt x="1172034" y="0"/>
                  </a:cubicBezTo>
                  <a:cubicBezTo>
                    <a:pt x="1819331" y="0"/>
                    <a:pt x="2344068" y="524737"/>
                    <a:pt x="2344068" y="1172034"/>
                  </a:cubicBezTo>
                  <a:cubicBezTo>
                    <a:pt x="2344068" y="1819331"/>
                    <a:pt x="1819331" y="2344068"/>
                    <a:pt x="1172034" y="2344068"/>
                  </a:cubicBezTo>
                  <a:cubicBezTo>
                    <a:pt x="524737" y="2344068"/>
                    <a:pt x="0" y="1819331"/>
                    <a:pt x="0" y="1172034"/>
                  </a:cubicBezTo>
                  <a:close/>
                </a:path>
              </a:pathLst>
            </a:custGeom>
            <a:gradFill rotWithShape="1">
              <a:gsLst>
                <a:gs pos="0">
                  <a:srgbClr val="5B9BD5">
                    <a:satMod val="103000"/>
                    <a:lumMod val="102000"/>
                    <a:tint val="94000"/>
                  </a:srgbClr>
                </a:gs>
                <a:gs pos="50000">
                  <a:srgbClr val="5B9BD5">
                    <a:satMod val="110000"/>
                    <a:lumMod val="100000"/>
                    <a:shade val="100000"/>
                  </a:srgbClr>
                </a:gs>
                <a:gs pos="100000">
                  <a:srgbClr val="5B9BD5">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brightRoom" dir="t">
                <a:rot lat="0" lon="0" rev="600000"/>
              </a:lightRig>
            </a:scene3d>
            <a:sp3d prstMaterial="plastic">
              <a:bevelT w="120900" h="88900"/>
              <a:bevelB w="88900" h="31750" prst="angle"/>
            </a:sp3d>
          </p:spPr>
          <p:txBody>
            <a:bodyPr spcFirstLastPara="0" vert="horz" wrap="square" lIns="472283" tIns="399161" rIns="472283" bIns="399161" numCol="1" spcCol="1270" anchor="ctr" anchorCtr="0">
              <a:noAutofit/>
            </a:bodyPr>
            <a:lstStyle/>
            <a:p>
              <a:pPr marL="0" marR="0" lvl="0" indent="0" algn="ctr" defTabSz="1955800" eaLnBrk="1" fontAlgn="auto" latinLnBrk="0" hangingPunct="1">
                <a:lnSpc>
                  <a:spcPct val="90000"/>
                </a:lnSpc>
                <a:spcBef>
                  <a:spcPts val="0"/>
                </a:spcBef>
                <a:spcAft>
                  <a:spcPct val="35000"/>
                </a:spcAft>
                <a:buClrTx/>
                <a:buSzTx/>
                <a:buFontTx/>
                <a:buNone/>
                <a:tabLst/>
                <a:defRPr/>
              </a:pPr>
              <a:r>
                <a:rPr kumimoji="0" lang="zh-TW" altLang="en-US" sz="7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競爭</a:t>
              </a:r>
              <a:endParaRPr kumimoji="0" lang="zh-TW" altLang="en-US" sz="4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grpSp>
      <p:sp>
        <p:nvSpPr>
          <p:cNvPr id="10" name="文字方塊 9">
            <a:extLst>
              <a:ext uri="{FF2B5EF4-FFF2-40B4-BE49-F238E27FC236}">
                <a16:creationId xmlns:a16="http://schemas.microsoft.com/office/drawing/2014/main" xmlns="" id="{4873C710-51FD-4CE6-9A3B-48FC70AE15E3}"/>
              </a:ext>
            </a:extLst>
          </p:cNvPr>
          <p:cNvSpPr txBox="1"/>
          <p:nvPr/>
        </p:nvSpPr>
        <p:spPr>
          <a:xfrm>
            <a:off x="2381158" y="5485611"/>
            <a:ext cx="3057247" cy="584775"/>
          </a:xfrm>
          <a:prstGeom prst="rect">
            <a:avLst/>
          </a:prstGeom>
          <a:noFill/>
        </p:spPr>
        <p:txBody>
          <a:bodyPr wrap="none" rtlCol="0">
            <a:spAutoFit/>
          </a:bodyPr>
          <a:lstStyle/>
          <a:p>
            <a:pPr eaLnBrk="1" fontAlgn="auto" hangingPunct="1">
              <a:spcBef>
                <a:spcPts val="0"/>
              </a:spcBef>
              <a:spcAft>
                <a:spcPts val="0"/>
              </a:spcAft>
            </a:pPr>
            <a:r>
              <a:rPr kumimoji="0" lang="zh-TW" altLang="en-US" sz="32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再生能源售電業</a:t>
            </a:r>
          </a:p>
        </p:txBody>
      </p:sp>
      <p:sp>
        <p:nvSpPr>
          <p:cNvPr id="11" name="文字方塊 10">
            <a:extLst>
              <a:ext uri="{FF2B5EF4-FFF2-40B4-BE49-F238E27FC236}">
                <a16:creationId xmlns:a16="http://schemas.microsoft.com/office/drawing/2014/main" xmlns="" id="{BC35127F-BC86-4CEA-94B1-5BD7CE12F860}"/>
              </a:ext>
            </a:extLst>
          </p:cNvPr>
          <p:cNvSpPr txBox="1"/>
          <p:nvPr/>
        </p:nvSpPr>
        <p:spPr>
          <a:xfrm>
            <a:off x="677069" y="3089954"/>
            <a:ext cx="1415772" cy="1569660"/>
          </a:xfrm>
          <a:prstGeom prst="rect">
            <a:avLst/>
          </a:prstGeom>
          <a:noFill/>
        </p:spPr>
        <p:txBody>
          <a:bodyPr wrap="none" rtlCol="0">
            <a:spAutoFit/>
          </a:bodyPr>
          <a:lstStyle/>
          <a:p>
            <a:pPr eaLnBrk="1" fontAlgn="auto" hangingPunct="1">
              <a:spcBef>
                <a:spcPts val="0"/>
              </a:spcBef>
              <a:spcAft>
                <a:spcPts val="0"/>
              </a:spcAft>
            </a:pPr>
            <a:r>
              <a:rPr kumimoji="0" lang="zh-TW" altLang="en-US"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備用容量</a:t>
            </a:r>
            <a:endParaRPr kumimoji="0" lang="en-US" altLang="zh-TW"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eaLnBrk="1" fontAlgn="auto" hangingPunct="1">
              <a:spcBef>
                <a:spcPts val="0"/>
              </a:spcBef>
              <a:spcAft>
                <a:spcPts val="0"/>
              </a:spcAft>
            </a:pPr>
            <a:r>
              <a:rPr kumimoji="0" lang="zh-TW" altLang="en-US"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電力排碳</a:t>
            </a:r>
            <a:endParaRPr kumimoji="0" lang="en-US" altLang="zh-TW"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eaLnBrk="1" fontAlgn="auto" hangingPunct="1">
              <a:spcBef>
                <a:spcPts val="0"/>
              </a:spcBef>
              <a:spcAft>
                <a:spcPts val="0"/>
              </a:spcAft>
            </a:pPr>
            <a:r>
              <a:rPr kumimoji="0" lang="zh-TW" altLang="en-US"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供電義務</a:t>
            </a:r>
            <a:endParaRPr kumimoji="0" lang="en-US" altLang="zh-TW"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eaLnBrk="1" fontAlgn="auto" hangingPunct="1">
              <a:spcBef>
                <a:spcPts val="0"/>
              </a:spcBef>
              <a:spcAft>
                <a:spcPts val="0"/>
              </a:spcAft>
            </a:pPr>
            <a:r>
              <a:rPr kumimoji="0" lang="zh-TW" altLang="en-US"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kumimoji="0" lang="en-US" altLang="zh-TW"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2" name="箭號: 向右 11">
            <a:extLst>
              <a:ext uri="{FF2B5EF4-FFF2-40B4-BE49-F238E27FC236}">
                <a16:creationId xmlns:a16="http://schemas.microsoft.com/office/drawing/2014/main" xmlns="" id="{5507EA58-E91D-47BE-991C-44CF86BCBD28}"/>
              </a:ext>
            </a:extLst>
          </p:cNvPr>
          <p:cNvSpPr/>
          <p:nvPr/>
        </p:nvSpPr>
        <p:spPr>
          <a:xfrm>
            <a:off x="5004943" y="3531866"/>
            <a:ext cx="1172830" cy="584775"/>
          </a:xfrm>
          <a:prstGeom prst="rightArrow">
            <a:avLst/>
          </a:prstGeom>
          <a:solidFill>
            <a:sysClr val="windowText" lastClr="000000">
              <a:lumMod val="85000"/>
              <a:lumOff val="1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3" name="文字方塊 12">
            <a:extLst>
              <a:ext uri="{FF2B5EF4-FFF2-40B4-BE49-F238E27FC236}">
                <a16:creationId xmlns:a16="http://schemas.microsoft.com/office/drawing/2014/main" xmlns="" id="{B60AD070-5A4A-4857-A177-EC880DD1F6DA}"/>
              </a:ext>
            </a:extLst>
          </p:cNvPr>
          <p:cNvSpPr txBox="1"/>
          <p:nvPr/>
        </p:nvSpPr>
        <p:spPr>
          <a:xfrm>
            <a:off x="851555" y="1820509"/>
            <a:ext cx="4525719" cy="646331"/>
          </a:xfrm>
          <a:prstGeom prst="rect">
            <a:avLst/>
          </a:prstGeom>
          <a:noFill/>
        </p:spPr>
        <p:txBody>
          <a:bodyPr wrap="square" rtlCol="0">
            <a:spAutoFit/>
          </a:bodyPr>
          <a:lstStyle/>
          <a:p>
            <a:pPr eaLnBrk="1" fontAlgn="auto" hangingPunct="1">
              <a:spcBef>
                <a:spcPts val="0"/>
              </a:spcBef>
              <a:spcAft>
                <a:spcPts val="0"/>
              </a:spcAft>
            </a:pPr>
            <a:r>
              <a:rPr kumimoji="0" lang="zh-TW" altLang="en-US" sz="36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現況  </a:t>
            </a:r>
            <a:r>
              <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電業法第</a:t>
            </a:r>
            <a:r>
              <a:rPr kumimoji="0" lang="en-US" altLang="zh-TW"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階段修法</a:t>
            </a:r>
          </a:p>
        </p:txBody>
      </p:sp>
      <p:sp>
        <p:nvSpPr>
          <p:cNvPr id="14" name="文字方塊 13">
            <a:extLst>
              <a:ext uri="{FF2B5EF4-FFF2-40B4-BE49-F238E27FC236}">
                <a16:creationId xmlns:a16="http://schemas.microsoft.com/office/drawing/2014/main" xmlns="" id="{D6CD3D37-A660-4C00-B897-28A3D22559B9}"/>
              </a:ext>
            </a:extLst>
          </p:cNvPr>
          <p:cNvSpPr txBox="1"/>
          <p:nvPr/>
        </p:nvSpPr>
        <p:spPr>
          <a:xfrm>
            <a:off x="5892629" y="1820509"/>
            <a:ext cx="5437596" cy="646331"/>
          </a:xfrm>
          <a:prstGeom prst="rect">
            <a:avLst/>
          </a:prstGeom>
          <a:noFill/>
        </p:spPr>
        <p:txBody>
          <a:bodyPr wrap="square" rtlCol="0">
            <a:spAutoFit/>
          </a:bodyPr>
          <a:lstStyle/>
          <a:p>
            <a:pPr eaLnBrk="1" fontAlgn="auto" hangingPunct="1">
              <a:spcBef>
                <a:spcPts val="0"/>
              </a:spcBef>
              <a:spcAft>
                <a:spcPts val="0"/>
              </a:spcAft>
            </a:pPr>
            <a:r>
              <a:rPr kumimoji="0" lang="zh-TW" altLang="en-US" sz="36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未來  </a:t>
            </a:r>
            <a:r>
              <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進一步開放市場競爭</a:t>
            </a:r>
          </a:p>
        </p:txBody>
      </p:sp>
      <p:sp>
        <p:nvSpPr>
          <p:cNvPr id="15" name="文字方塊 14">
            <a:extLst>
              <a:ext uri="{FF2B5EF4-FFF2-40B4-BE49-F238E27FC236}">
                <a16:creationId xmlns:a16="http://schemas.microsoft.com/office/drawing/2014/main" xmlns="" id="{B031F285-9CED-47F8-A8BA-1C2CC7DB21DB}"/>
              </a:ext>
            </a:extLst>
          </p:cNvPr>
          <p:cNvSpPr txBox="1"/>
          <p:nvPr/>
        </p:nvSpPr>
        <p:spPr>
          <a:xfrm>
            <a:off x="6899151" y="5485611"/>
            <a:ext cx="2236510" cy="584775"/>
          </a:xfrm>
          <a:prstGeom prst="rect">
            <a:avLst/>
          </a:prstGeom>
          <a:noFill/>
        </p:spPr>
        <p:txBody>
          <a:bodyPr wrap="none" rtlCol="0">
            <a:spAutoFit/>
          </a:bodyPr>
          <a:lstStyle/>
          <a:p>
            <a:pPr eaLnBrk="1" fontAlgn="auto" hangingPunct="1">
              <a:spcBef>
                <a:spcPts val="0"/>
              </a:spcBef>
              <a:spcAft>
                <a:spcPts val="0"/>
              </a:spcAft>
            </a:pPr>
            <a:r>
              <a:rPr kumimoji="0" lang="zh-TW" altLang="en-US" sz="32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一般售電業</a:t>
            </a:r>
          </a:p>
        </p:txBody>
      </p:sp>
      <p:sp>
        <p:nvSpPr>
          <p:cNvPr id="16" name="矩形: 圓角 15">
            <a:extLst>
              <a:ext uri="{FF2B5EF4-FFF2-40B4-BE49-F238E27FC236}">
                <a16:creationId xmlns:a16="http://schemas.microsoft.com/office/drawing/2014/main" xmlns="" id="{8EBD7C40-4EB0-4B46-8961-E7079934B5D3}"/>
              </a:ext>
            </a:extLst>
          </p:cNvPr>
          <p:cNvSpPr/>
          <p:nvPr/>
        </p:nvSpPr>
        <p:spPr>
          <a:xfrm>
            <a:off x="0" y="0"/>
            <a:ext cx="1761476" cy="607187"/>
          </a:xfrm>
          <a:prstGeom prst="roundRect">
            <a:avLst/>
          </a:prstGeom>
          <a:solidFill>
            <a:srgbClr val="0000CC"/>
          </a:soli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競爭課題</a:t>
            </a:r>
          </a:p>
        </p:txBody>
      </p:sp>
      <p:grpSp>
        <p:nvGrpSpPr>
          <p:cNvPr id="17" name="群組 16">
            <a:extLst>
              <a:ext uri="{FF2B5EF4-FFF2-40B4-BE49-F238E27FC236}">
                <a16:creationId xmlns:a16="http://schemas.microsoft.com/office/drawing/2014/main" xmlns="" id="{22479592-B4E9-42E8-BD89-B1190FFCC875}"/>
              </a:ext>
            </a:extLst>
          </p:cNvPr>
          <p:cNvGrpSpPr/>
          <p:nvPr/>
        </p:nvGrpSpPr>
        <p:grpSpPr>
          <a:xfrm>
            <a:off x="9895336" y="3108302"/>
            <a:ext cx="1835402" cy="2293829"/>
            <a:chOff x="9823198" y="2688280"/>
            <a:chExt cx="2050701" cy="2938526"/>
          </a:xfrm>
        </p:grpSpPr>
        <p:pic>
          <p:nvPicPr>
            <p:cNvPr id="18" name="圖片 17">
              <a:extLst>
                <a:ext uri="{FF2B5EF4-FFF2-40B4-BE49-F238E27FC236}">
                  <a16:creationId xmlns:a16="http://schemas.microsoft.com/office/drawing/2014/main" xmlns="" id="{8B9F19F0-7BB6-43E6-A309-D76F33E65E1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23198" y="2688280"/>
              <a:ext cx="2050701" cy="654370"/>
            </a:xfrm>
            <a:prstGeom prst="rect">
              <a:avLst/>
            </a:prstGeom>
          </p:spPr>
        </p:pic>
        <p:grpSp>
          <p:nvGrpSpPr>
            <p:cNvPr id="19" name="群組 18">
              <a:extLst>
                <a:ext uri="{FF2B5EF4-FFF2-40B4-BE49-F238E27FC236}">
                  <a16:creationId xmlns:a16="http://schemas.microsoft.com/office/drawing/2014/main" xmlns="" id="{FBCE4123-A694-48D8-BC29-C7EA067778D0}"/>
                </a:ext>
              </a:extLst>
            </p:cNvPr>
            <p:cNvGrpSpPr/>
            <p:nvPr/>
          </p:nvGrpSpPr>
          <p:grpSpPr>
            <a:xfrm>
              <a:off x="10000813" y="3361957"/>
              <a:ext cx="1672846" cy="2264849"/>
              <a:chOff x="10000813" y="3361957"/>
              <a:chExt cx="1672846" cy="2264849"/>
            </a:xfrm>
          </p:grpSpPr>
          <p:pic>
            <p:nvPicPr>
              <p:cNvPr id="20" name="圖片 19">
                <a:extLst>
                  <a:ext uri="{FF2B5EF4-FFF2-40B4-BE49-F238E27FC236}">
                    <a16:creationId xmlns:a16="http://schemas.microsoft.com/office/drawing/2014/main" xmlns="" id="{1B98F901-B1C1-49DC-8CBC-CC550C924BD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000813" y="4246774"/>
                <a:ext cx="1672846" cy="712102"/>
              </a:xfrm>
              <a:prstGeom prst="rect">
                <a:avLst/>
              </a:prstGeom>
            </p:spPr>
          </p:pic>
          <p:pic>
            <p:nvPicPr>
              <p:cNvPr id="21" name="圖片 20">
                <a:extLst>
                  <a:ext uri="{FF2B5EF4-FFF2-40B4-BE49-F238E27FC236}">
                    <a16:creationId xmlns:a16="http://schemas.microsoft.com/office/drawing/2014/main" xmlns="" id="{744C5D53-DCD5-4FC6-A7AF-EA9F96555EA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00813" y="3361957"/>
                <a:ext cx="819587" cy="808707"/>
              </a:xfrm>
              <a:prstGeom prst="rect">
                <a:avLst/>
              </a:prstGeom>
            </p:spPr>
          </p:pic>
          <p:pic>
            <p:nvPicPr>
              <p:cNvPr id="22" name="Picture 10" descr="「costco」的圖片搜尋結果">
                <a:extLst>
                  <a:ext uri="{FF2B5EF4-FFF2-40B4-BE49-F238E27FC236}">
                    <a16:creationId xmlns:a16="http://schemas.microsoft.com/office/drawing/2014/main" xmlns="" id="{FD1455CC-4332-43A3-ACDD-231D390FD90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142709" y="4920899"/>
                <a:ext cx="1508619" cy="705907"/>
              </a:xfrm>
              <a:prstGeom prst="rect">
                <a:avLst/>
              </a:prstGeom>
              <a:noFill/>
              <a:extLst>
                <a:ext uri="{909E8E84-426E-40DD-AFC4-6F175D3DCCD1}">
                  <a14:hiddenFill xmlns:a14="http://schemas.microsoft.com/office/drawing/2010/main">
                    <a:solidFill>
                      <a:srgbClr val="FFFFFF"/>
                    </a:solidFill>
                  </a14:hiddenFill>
                </a:ext>
              </a:extLst>
            </p:spPr>
          </p:pic>
          <p:pic>
            <p:nvPicPr>
              <p:cNvPr id="23" name="圖片 22">
                <a:extLst>
                  <a:ext uri="{FF2B5EF4-FFF2-40B4-BE49-F238E27FC236}">
                    <a16:creationId xmlns:a16="http://schemas.microsoft.com/office/drawing/2014/main" xmlns="" id="{EAD54162-B127-4A8B-8AD4-68D9D4E19AD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861370" y="3380705"/>
                <a:ext cx="789957" cy="789959"/>
              </a:xfrm>
              <a:prstGeom prst="rect">
                <a:avLst/>
              </a:prstGeom>
            </p:spPr>
          </p:pic>
        </p:grpSp>
      </p:grpSp>
      <p:sp>
        <p:nvSpPr>
          <p:cNvPr id="24" name="矩形 23">
            <a:extLst>
              <a:ext uri="{FF2B5EF4-FFF2-40B4-BE49-F238E27FC236}">
                <a16:creationId xmlns:a16="http://schemas.microsoft.com/office/drawing/2014/main" xmlns="" id="{80D4DB97-D05C-4138-A691-B0204BE92410}"/>
              </a:ext>
            </a:extLst>
          </p:cNvPr>
          <p:cNvSpPr/>
          <p:nvPr/>
        </p:nvSpPr>
        <p:spPr>
          <a:xfrm>
            <a:off x="6606009" y="2575283"/>
            <a:ext cx="877163" cy="369332"/>
          </a:xfrm>
          <a:prstGeom prst="rect">
            <a:avLst/>
          </a:prstGeom>
        </p:spPr>
        <p:txBody>
          <a:bodyPr wrap="none">
            <a:spAutoFit/>
          </a:bodyPr>
          <a:lstStyle/>
          <a:p>
            <a:pPr eaLnBrk="1" fontAlgn="auto" hangingPunct="1">
              <a:spcBef>
                <a:spcPts val="0"/>
              </a:spcBef>
              <a:spcAft>
                <a:spcPts val="0"/>
              </a:spcAft>
            </a:pPr>
            <a:r>
              <a:rPr kumimoji="0" lang="zh-TW" altLang="en-US" sz="1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kumimoji="0" lang="zh-TW" altLang="en-US" sz="1800" dirty="0">
              <a:solidFill>
                <a:prstClr val="black"/>
              </a:solidFill>
              <a:latin typeface="Calibri" panose="020F0502020204030204"/>
            </a:endParaRPr>
          </a:p>
        </p:txBody>
      </p:sp>
    </p:spTree>
    <p:extLst>
      <p:ext uri="{BB962C8B-B14F-4D97-AF65-F5344CB8AC3E}">
        <p14:creationId xmlns:p14="http://schemas.microsoft.com/office/powerpoint/2010/main" val="22667072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xmlns="" id="{AA06770F-4E44-4011-A8D3-FA033228B68F}"/>
              </a:ext>
            </a:extLst>
          </p:cNvPr>
          <p:cNvSpPr/>
          <p:nvPr/>
        </p:nvSpPr>
        <p:spPr>
          <a:xfrm>
            <a:off x="3935760" y="2574923"/>
            <a:ext cx="2646878" cy="830997"/>
          </a:xfrm>
          <a:prstGeom prst="rect">
            <a:avLst/>
          </a:prstGeom>
          <a:noFill/>
        </p:spPr>
        <p:txBody>
          <a:bodyPr wrap="none" lIns="91440" tIns="45720" rIns="91440" bIns="45720">
            <a:spAutoFit/>
          </a:bodyPr>
          <a:lstStyle/>
          <a:p>
            <a:pPr algn="ctr" eaLnBrk="1" fontAlgn="auto" hangingPunct="1">
              <a:spcBef>
                <a:spcPts val="0"/>
              </a:spcBef>
              <a:spcAft>
                <a:spcPts val="0"/>
              </a:spcAft>
            </a:pPr>
            <a:r>
              <a:rPr kumimoji="0" lang="zh-TW" altLang="en-US" sz="4800" b="1" cap="all" dirty="0">
                <a:ln w="9000" cmpd="sng">
                  <a:solidFill>
                    <a:srgbClr val="4C5A6A">
                      <a:shade val="50000"/>
                      <a:satMod val="120000"/>
                    </a:srgbClr>
                  </a:solidFill>
                  <a:prstDash val="solid"/>
                </a:ln>
                <a:solidFill>
                  <a:schemeClr val="bg1">
                    <a:lumMod val="95000"/>
                  </a:schemeClr>
                </a:solidFill>
                <a:effectLst>
                  <a:reflection blurRad="12700" stA="28000" endPos="45000" dist="1000" dir="5400000" sy="-100000" algn="bl" rotWithShape="0"/>
                </a:effectLst>
                <a:latin typeface="Arial"/>
                <a:ea typeface="微軟正黑體" panose="020B0604030504040204" pitchFamily="34" charset="-120"/>
              </a:rPr>
              <a:t>他山之石</a:t>
            </a:r>
          </a:p>
        </p:txBody>
      </p:sp>
      <p:sp>
        <p:nvSpPr>
          <p:cNvPr id="10" name="矩形 9">
            <a:extLst>
              <a:ext uri="{FF2B5EF4-FFF2-40B4-BE49-F238E27FC236}">
                <a16:creationId xmlns:a16="http://schemas.microsoft.com/office/drawing/2014/main" xmlns="" id="{D7D31977-1E67-4BD1-80AE-6BA1DD25EABF}"/>
              </a:ext>
            </a:extLst>
          </p:cNvPr>
          <p:cNvSpPr/>
          <p:nvPr/>
        </p:nvSpPr>
        <p:spPr>
          <a:xfrm>
            <a:off x="3866726" y="2581299"/>
            <a:ext cx="4942833" cy="999878"/>
          </a:xfrm>
          <a:prstGeom prst="rect">
            <a:avLst/>
          </a:prstGeom>
          <a:solidFill>
            <a:srgbClr val="29798E"/>
          </a:soli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36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11" name="矩形 10">
            <a:extLst>
              <a:ext uri="{FF2B5EF4-FFF2-40B4-BE49-F238E27FC236}">
                <a16:creationId xmlns:a16="http://schemas.microsoft.com/office/drawing/2014/main" xmlns="" id="{B0192921-4526-436A-9140-E280FD10EF6F}"/>
              </a:ext>
            </a:extLst>
          </p:cNvPr>
          <p:cNvSpPr/>
          <p:nvPr/>
        </p:nvSpPr>
        <p:spPr>
          <a:xfrm>
            <a:off x="3143672" y="2132856"/>
            <a:ext cx="1283325" cy="837072"/>
          </a:xfrm>
          <a:prstGeom prst="rect">
            <a:avLst/>
          </a:prstGeom>
          <a:solidFill>
            <a:srgbClr val="E46C0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TW" altLang="en-US"/>
          </a:p>
        </p:txBody>
      </p:sp>
      <p:sp>
        <p:nvSpPr>
          <p:cNvPr id="12" name="矩形 11">
            <a:extLst>
              <a:ext uri="{FF2B5EF4-FFF2-40B4-BE49-F238E27FC236}">
                <a16:creationId xmlns:a16="http://schemas.microsoft.com/office/drawing/2014/main" xmlns="" id="{9C8E5FC1-D863-4F33-B83A-4C11C10A5523}"/>
              </a:ext>
            </a:extLst>
          </p:cNvPr>
          <p:cNvSpPr/>
          <p:nvPr/>
        </p:nvSpPr>
        <p:spPr>
          <a:xfrm>
            <a:off x="3468943" y="2213724"/>
            <a:ext cx="697628" cy="707886"/>
          </a:xfrm>
          <a:prstGeom prst="rect">
            <a:avLst/>
          </a:prstGeom>
          <a:noFill/>
        </p:spPr>
        <p:txBody>
          <a:bodyPr wrap="none" lIns="91440" tIns="45720" rIns="91440" bIns="45720">
            <a:spAutoFit/>
          </a:bodyPr>
          <a:lstStyle/>
          <a:p>
            <a:pPr algn="ctr" eaLnBrk="1" fontAlgn="auto" hangingPunct="1">
              <a:spcBef>
                <a:spcPts val="0"/>
              </a:spcBef>
              <a:spcAft>
                <a:spcPts val="0"/>
              </a:spcAft>
            </a:pPr>
            <a:r>
              <a:rPr kumimoji="0" lang="zh-TW" altLang="en-US" sz="4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a:t>
            </a:r>
          </a:p>
        </p:txBody>
      </p:sp>
      <p:sp>
        <p:nvSpPr>
          <p:cNvPr id="13" name="矩形 12">
            <a:extLst>
              <a:ext uri="{FF2B5EF4-FFF2-40B4-BE49-F238E27FC236}">
                <a16:creationId xmlns:a16="http://schemas.microsoft.com/office/drawing/2014/main" xmlns="" id="{852FEB8E-89AB-49DA-A4FF-491DF6F092A1}"/>
              </a:ext>
            </a:extLst>
          </p:cNvPr>
          <p:cNvSpPr/>
          <p:nvPr/>
        </p:nvSpPr>
        <p:spPr>
          <a:xfrm>
            <a:off x="4903891" y="2696517"/>
            <a:ext cx="2441694" cy="769441"/>
          </a:xfrm>
          <a:prstGeom prst="rect">
            <a:avLst/>
          </a:prstGeom>
          <a:noFill/>
        </p:spPr>
        <p:txBody>
          <a:bodyPr wrap="none" lIns="91440" tIns="45720" rIns="91440" bIns="45720">
            <a:spAutoFit/>
          </a:bodyPr>
          <a:lstStyle/>
          <a:p>
            <a:pPr algn="ctr" eaLnBrk="1" fontAlgn="auto" hangingPunct="1">
              <a:spcBef>
                <a:spcPts val="0"/>
              </a:spcBef>
              <a:spcAft>
                <a:spcPts val="0"/>
              </a:spcAft>
            </a:pPr>
            <a:r>
              <a:rPr kumimoji="0" lang="zh-TW" altLang="en-US" sz="44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他山之石</a:t>
            </a:r>
          </a:p>
        </p:txBody>
      </p:sp>
    </p:spTree>
    <p:extLst>
      <p:ext uri="{BB962C8B-B14F-4D97-AF65-F5344CB8AC3E}">
        <p14:creationId xmlns:p14="http://schemas.microsoft.com/office/powerpoint/2010/main" val="35390411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9012C1D-20E1-4EA9-A57E-5CE39EEB4EA4}"/>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二、他山之石</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3" name="標題 1">
            <a:extLst>
              <a:ext uri="{FF2B5EF4-FFF2-40B4-BE49-F238E27FC236}">
                <a16:creationId xmlns:a16="http://schemas.microsoft.com/office/drawing/2014/main" xmlns="" id="{825C20D4-0C05-49D6-B489-E50C68AC0E6F}"/>
              </a:ext>
            </a:extLst>
          </p:cNvPr>
          <p:cNvSpPr txBox="1">
            <a:spLocks/>
          </p:cNvSpPr>
          <p:nvPr/>
        </p:nvSpPr>
        <p:spPr>
          <a:xfrm>
            <a:off x="429900" y="430102"/>
            <a:ext cx="6898418" cy="554036"/>
          </a:xfrm>
          <a:prstGeom prst="rect">
            <a:avLst/>
          </a:prstGeom>
          <a:noFill/>
          <a:effectLst>
            <a:outerShdw blurRad="50800" dist="38100" dir="5400000" algn="t"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5400" b="1" kern="120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sysClr val="windowText" lastClr="000000"/>
                </a:solidFill>
                <a:effectLst/>
                <a:uLnTx/>
                <a:uFillTx/>
                <a:latin typeface="微軟正黑體" panose="020B0604030504040204" pitchFamily="34" charset="-120"/>
                <a:ea typeface="微軟正黑體" panose="020B0604030504040204" pitchFamily="34" charset="-120"/>
                <a:cs typeface="+mj-cs"/>
              </a:rPr>
              <a:t>國際電業轉型案例</a:t>
            </a:r>
          </a:p>
        </p:txBody>
      </p:sp>
      <p:sp>
        <p:nvSpPr>
          <p:cNvPr id="55" name="箭號: 向右 54">
            <a:extLst>
              <a:ext uri="{FF2B5EF4-FFF2-40B4-BE49-F238E27FC236}">
                <a16:creationId xmlns:a16="http://schemas.microsoft.com/office/drawing/2014/main" xmlns="" id="{DE4F64D7-1F73-4886-9AC1-83FB664A19A3}"/>
              </a:ext>
            </a:extLst>
          </p:cNvPr>
          <p:cNvSpPr/>
          <p:nvPr/>
        </p:nvSpPr>
        <p:spPr>
          <a:xfrm>
            <a:off x="3208165" y="5219386"/>
            <a:ext cx="1171424" cy="876880"/>
          </a:xfrm>
          <a:prstGeom prst="rightArrow">
            <a:avLst/>
          </a:prstGeom>
          <a:solidFill>
            <a:sysClr val="windowText" lastClr="000000">
              <a:lumMod val="75000"/>
              <a:lumOff val="25000"/>
            </a:sysClr>
          </a:solidFill>
          <a:ln w="12700" cap="flat" cmpd="sng" algn="ctr">
            <a:noFill/>
            <a:prstDash val="solid"/>
            <a:miter lim="800000"/>
          </a:ln>
          <a:effectLst/>
        </p:spPr>
        <p:txBody>
          <a:bodyPr rtlCol="0" anchor="ctr"/>
          <a:lstStyle/>
          <a:p>
            <a:pPr algn="ctr" eaLnBrk="1" hangingPunct="1">
              <a:defRPr/>
            </a:pPr>
            <a:endParaRPr kumimoji="0" lang="zh-TW" altLang="en-US" sz="1800" kern="0">
              <a:solidFill>
                <a:prstClr val="black"/>
              </a:solidFill>
              <a:latin typeface="Calibri"/>
            </a:endParaRPr>
          </a:p>
        </p:txBody>
      </p:sp>
      <p:pic>
        <p:nvPicPr>
          <p:cNvPr id="56" name="Picture 15" descr="http://10.16.16.118/images/d05104/logo/02-tpcword-jpg.jpg">
            <a:extLst>
              <a:ext uri="{FF2B5EF4-FFF2-40B4-BE49-F238E27FC236}">
                <a16:creationId xmlns:a16="http://schemas.microsoft.com/office/drawing/2014/main" xmlns="" id="{8F2DD179-D6B4-4272-9CBE-E9A0B99D74D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13491" y="4745295"/>
            <a:ext cx="2388541" cy="726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2" descr="「台電LOGO」的圖片搜尋結果">
            <a:extLst>
              <a:ext uri="{FF2B5EF4-FFF2-40B4-BE49-F238E27FC236}">
                <a16:creationId xmlns:a16="http://schemas.microsoft.com/office/drawing/2014/main" xmlns="" id="{E6789443-E3BB-48CB-8801-041390B18B65}"/>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457712" y="5433059"/>
            <a:ext cx="900098" cy="860094"/>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58" name="直線接點 57">
            <a:extLst>
              <a:ext uri="{FF2B5EF4-FFF2-40B4-BE49-F238E27FC236}">
                <a16:creationId xmlns:a16="http://schemas.microsoft.com/office/drawing/2014/main" xmlns="" id="{971AADB1-028A-40AE-AAE5-A78764A03833}"/>
              </a:ext>
            </a:extLst>
          </p:cNvPr>
          <p:cNvCxnSpPr>
            <a:cxnSpLocks/>
          </p:cNvCxnSpPr>
          <p:nvPr/>
        </p:nvCxnSpPr>
        <p:spPr>
          <a:xfrm flipV="1">
            <a:off x="144360" y="4481194"/>
            <a:ext cx="11880000" cy="0"/>
          </a:xfrm>
          <a:prstGeom prst="line">
            <a:avLst/>
          </a:prstGeom>
          <a:noFill/>
          <a:ln w="38100" cap="flat" cmpd="sng" algn="ctr">
            <a:solidFill>
              <a:sysClr val="window" lastClr="FFFFFF">
                <a:lumMod val="50000"/>
              </a:sysClr>
            </a:solidFill>
            <a:prstDash val="sysDash"/>
            <a:miter lim="800000"/>
          </a:ln>
          <a:effectLst/>
        </p:spPr>
      </p:cxnSp>
      <p:grpSp>
        <p:nvGrpSpPr>
          <p:cNvPr id="59" name="群組 58">
            <a:extLst>
              <a:ext uri="{FF2B5EF4-FFF2-40B4-BE49-F238E27FC236}">
                <a16:creationId xmlns:a16="http://schemas.microsoft.com/office/drawing/2014/main" xmlns="" id="{85AC1502-D0B3-4280-B579-6DF5ABF5F502}"/>
              </a:ext>
            </a:extLst>
          </p:cNvPr>
          <p:cNvGrpSpPr/>
          <p:nvPr/>
        </p:nvGrpSpPr>
        <p:grpSpPr>
          <a:xfrm>
            <a:off x="195180" y="1213025"/>
            <a:ext cx="11869226" cy="3231448"/>
            <a:chOff x="377650" y="1283072"/>
            <a:chExt cx="11869226" cy="3231448"/>
          </a:xfrm>
        </p:grpSpPr>
        <p:cxnSp>
          <p:nvCxnSpPr>
            <p:cNvPr id="60" name="直線單箭頭接點 59">
              <a:extLst>
                <a:ext uri="{FF2B5EF4-FFF2-40B4-BE49-F238E27FC236}">
                  <a16:creationId xmlns:a16="http://schemas.microsoft.com/office/drawing/2014/main" xmlns="" id="{ABBC483D-ABA4-4BDC-BB42-73190FEC381D}"/>
                </a:ext>
              </a:extLst>
            </p:cNvPr>
            <p:cNvCxnSpPr>
              <a:cxnSpLocks/>
            </p:cNvCxnSpPr>
            <p:nvPr/>
          </p:nvCxnSpPr>
          <p:spPr>
            <a:xfrm flipV="1">
              <a:off x="1526997" y="1606098"/>
              <a:ext cx="9720000" cy="0"/>
            </a:xfrm>
            <a:prstGeom prst="straightConnector1">
              <a:avLst/>
            </a:prstGeom>
            <a:noFill/>
            <a:ln w="57150" cap="flat" cmpd="sng" algn="ctr">
              <a:solidFill>
                <a:sysClr val="windowText" lastClr="000000"/>
              </a:solidFill>
              <a:prstDash val="solid"/>
              <a:miter lim="800000"/>
              <a:tailEnd type="triangle"/>
            </a:ln>
            <a:effectLst/>
          </p:spPr>
        </p:cxnSp>
        <p:cxnSp>
          <p:nvCxnSpPr>
            <p:cNvPr id="61" name="直線單箭頭接點 60">
              <a:extLst>
                <a:ext uri="{FF2B5EF4-FFF2-40B4-BE49-F238E27FC236}">
                  <a16:creationId xmlns:a16="http://schemas.microsoft.com/office/drawing/2014/main" xmlns="" id="{8922A881-15BF-4238-A9E9-B924C06B5167}"/>
                </a:ext>
              </a:extLst>
            </p:cNvPr>
            <p:cNvCxnSpPr>
              <a:cxnSpLocks/>
            </p:cNvCxnSpPr>
            <p:nvPr/>
          </p:nvCxnSpPr>
          <p:spPr>
            <a:xfrm>
              <a:off x="1505578" y="3188106"/>
              <a:ext cx="6357855" cy="9472"/>
            </a:xfrm>
            <a:prstGeom prst="straightConnector1">
              <a:avLst/>
            </a:prstGeom>
            <a:noFill/>
            <a:ln w="57150" cap="flat" cmpd="sng" algn="ctr">
              <a:solidFill>
                <a:sysClr val="windowText" lastClr="000000"/>
              </a:solidFill>
              <a:prstDash val="solid"/>
              <a:miter lim="800000"/>
              <a:tailEnd type="triangle"/>
            </a:ln>
            <a:effectLst/>
          </p:spPr>
        </p:cxnSp>
        <p:pic>
          <p:nvPicPr>
            <p:cNvPr id="62" name="Picture 4" descr="「法國國旗」的圖片搜尋結果">
              <a:extLst>
                <a:ext uri="{FF2B5EF4-FFF2-40B4-BE49-F238E27FC236}">
                  <a16:creationId xmlns:a16="http://schemas.microsoft.com/office/drawing/2014/main" xmlns="" id="{1A3131DC-8DA9-4006-BEF5-56D6DE2DEE1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3936" y="2897955"/>
              <a:ext cx="876300" cy="584200"/>
            </a:xfrm>
            <a:prstGeom prst="rect">
              <a:avLst/>
            </a:prstGeom>
            <a:noFill/>
            <a:extLst>
              <a:ext uri="{909E8E84-426E-40DD-AFC4-6F175D3DCCD1}">
                <a14:hiddenFill xmlns:a14="http://schemas.microsoft.com/office/drawing/2010/main">
                  <a:solidFill>
                    <a:srgbClr val="FFFFFF"/>
                  </a:solidFill>
                </a14:hiddenFill>
              </a:ext>
            </a:extLst>
          </p:spPr>
        </p:pic>
        <p:sp>
          <p:nvSpPr>
            <p:cNvPr id="63" name="文字方塊 62">
              <a:extLst>
                <a:ext uri="{FF2B5EF4-FFF2-40B4-BE49-F238E27FC236}">
                  <a16:creationId xmlns:a16="http://schemas.microsoft.com/office/drawing/2014/main" xmlns="" id="{6455F059-B5CE-402C-87A7-C192DDDA8A93}"/>
                </a:ext>
              </a:extLst>
            </p:cNvPr>
            <p:cNvSpPr txBox="1"/>
            <p:nvPr/>
          </p:nvSpPr>
          <p:spPr>
            <a:xfrm>
              <a:off x="503709" y="3543161"/>
              <a:ext cx="678995"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法國</a:t>
              </a:r>
            </a:p>
          </p:txBody>
        </p:sp>
        <p:sp>
          <p:nvSpPr>
            <p:cNvPr id="64" name="文字方塊 63">
              <a:extLst>
                <a:ext uri="{FF2B5EF4-FFF2-40B4-BE49-F238E27FC236}">
                  <a16:creationId xmlns:a16="http://schemas.microsoft.com/office/drawing/2014/main" xmlns="" id="{73A2A66A-9340-4C44-BEDC-03A0B10D2B64}"/>
                </a:ext>
              </a:extLst>
            </p:cNvPr>
            <p:cNvSpPr txBox="1"/>
            <p:nvPr/>
          </p:nvSpPr>
          <p:spPr>
            <a:xfrm>
              <a:off x="6402624" y="3397953"/>
              <a:ext cx="1108164" cy="369332"/>
            </a:xfrm>
            <a:prstGeom prst="rect">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sysClr>
                </a:gs>
              </a:gsLst>
              <a:lin ang="18900000" scaled="1"/>
              <a:tileRect/>
            </a:gra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2005</a:t>
              </a:r>
              <a:r>
                <a:rPr kumimoji="0" lang="zh-TW" altLang="en-US"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年底</a:t>
              </a:r>
            </a:p>
          </p:txBody>
        </p:sp>
        <p:sp>
          <p:nvSpPr>
            <p:cNvPr id="65" name="文字方塊 64">
              <a:extLst>
                <a:ext uri="{FF2B5EF4-FFF2-40B4-BE49-F238E27FC236}">
                  <a16:creationId xmlns:a16="http://schemas.microsoft.com/office/drawing/2014/main" xmlns="" id="{60E3AA9E-37A5-4EFA-8AB3-94B0F521F523}"/>
                </a:ext>
              </a:extLst>
            </p:cNvPr>
            <p:cNvSpPr txBox="1"/>
            <p:nvPr/>
          </p:nvSpPr>
          <p:spPr>
            <a:xfrm>
              <a:off x="6477436" y="3782294"/>
              <a:ext cx="936634"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400" b="1" i="0" u="none" strike="noStrike" kern="0" cap="none" spc="0" normalizeH="0" baseline="0" noProof="0" dirty="0">
                  <a:ln>
                    <a:noFill/>
                  </a:ln>
                  <a:solidFill>
                    <a:srgbClr val="ED7D31">
                      <a:lumMod val="75000"/>
                    </a:srgbClr>
                  </a:solidFill>
                  <a:effectLst/>
                  <a:uLnTx/>
                  <a:uFillTx/>
                  <a:latin typeface="微軟正黑體" panose="020B0604030504040204" pitchFamily="34" charset="-120"/>
                  <a:ea typeface="微軟正黑體" panose="020B0604030504040204" pitchFamily="34" charset="-120"/>
                </a:rPr>
                <a:t>EDF</a:t>
              </a:r>
              <a:r>
                <a:rPr kumimoji="0" lang="zh-TW" altLang="en-US" sz="1400" b="1" i="0" u="none" strike="noStrike" kern="0" cap="none" spc="0" normalizeH="0" baseline="0" noProof="0" dirty="0">
                  <a:ln>
                    <a:noFill/>
                  </a:ln>
                  <a:solidFill>
                    <a:srgbClr val="ED7D31">
                      <a:lumMod val="75000"/>
                    </a:srgbClr>
                  </a:solidFill>
                  <a:effectLst/>
                  <a:uLnTx/>
                  <a:uFillTx/>
                  <a:latin typeface="微軟正黑體" panose="020B0604030504040204" pitchFamily="34" charset="-120"/>
                  <a:ea typeface="微軟正黑體" panose="020B0604030504040204" pitchFamily="34" charset="-120"/>
                </a:rPr>
                <a:t>完成法人分離</a:t>
              </a:r>
            </a:p>
          </p:txBody>
        </p:sp>
        <p:pic>
          <p:nvPicPr>
            <p:cNvPr id="66" name="Picture 10" descr="「日本國旗」的圖片搜尋結果">
              <a:extLst>
                <a:ext uri="{FF2B5EF4-FFF2-40B4-BE49-F238E27FC236}">
                  <a16:creationId xmlns:a16="http://schemas.microsoft.com/office/drawing/2014/main" xmlns="" id="{90A580DA-441B-4733-8312-99AE5CFE347E}"/>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77650" y="1283072"/>
              <a:ext cx="931114" cy="644617"/>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67" name="直線接點 66">
              <a:extLst>
                <a:ext uri="{FF2B5EF4-FFF2-40B4-BE49-F238E27FC236}">
                  <a16:creationId xmlns:a16="http://schemas.microsoft.com/office/drawing/2014/main" xmlns="" id="{F0799170-C784-4825-9A98-4FE1FB5C1670}"/>
                </a:ext>
              </a:extLst>
            </p:cNvPr>
            <p:cNvCxnSpPr>
              <a:cxnSpLocks/>
            </p:cNvCxnSpPr>
            <p:nvPr/>
          </p:nvCxnSpPr>
          <p:spPr>
            <a:xfrm flipH="1">
              <a:off x="2803696" y="1417807"/>
              <a:ext cx="1" cy="375148"/>
            </a:xfrm>
            <a:prstGeom prst="line">
              <a:avLst/>
            </a:prstGeom>
            <a:noFill/>
            <a:ln w="38100" cap="flat" cmpd="sng" algn="ctr">
              <a:solidFill>
                <a:sysClr val="windowText" lastClr="000000"/>
              </a:solidFill>
              <a:prstDash val="solid"/>
              <a:miter lim="800000"/>
            </a:ln>
            <a:effectLst/>
          </p:spPr>
        </p:cxnSp>
        <p:sp>
          <p:nvSpPr>
            <p:cNvPr id="68" name="文字方塊 67">
              <a:extLst>
                <a:ext uri="{FF2B5EF4-FFF2-40B4-BE49-F238E27FC236}">
                  <a16:creationId xmlns:a16="http://schemas.microsoft.com/office/drawing/2014/main" xmlns="" id="{984DBD95-77C3-4CB6-B087-EC10C274947D}"/>
                </a:ext>
              </a:extLst>
            </p:cNvPr>
            <p:cNvSpPr txBox="1"/>
            <p:nvPr/>
          </p:nvSpPr>
          <p:spPr>
            <a:xfrm>
              <a:off x="2369724" y="1834692"/>
              <a:ext cx="925853" cy="369332"/>
            </a:xfrm>
            <a:prstGeom prst="rect">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sysClr>
                </a:gs>
              </a:gsLst>
              <a:lin ang="18900000" scaled="1"/>
              <a:tileRect/>
            </a:gra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1999</a:t>
              </a:r>
              <a:r>
                <a:rPr kumimoji="0" lang="zh-TW" altLang="en-US"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年</a:t>
              </a:r>
            </a:p>
          </p:txBody>
        </p:sp>
        <p:sp>
          <p:nvSpPr>
            <p:cNvPr id="69" name="文字方塊 68">
              <a:extLst>
                <a:ext uri="{FF2B5EF4-FFF2-40B4-BE49-F238E27FC236}">
                  <a16:creationId xmlns:a16="http://schemas.microsoft.com/office/drawing/2014/main" xmlns="" id="{45F838FA-AD89-4871-8904-55BB7806F6DD}"/>
                </a:ext>
              </a:extLst>
            </p:cNvPr>
            <p:cNvSpPr txBox="1"/>
            <p:nvPr/>
          </p:nvSpPr>
          <p:spPr>
            <a:xfrm>
              <a:off x="2112983" y="2213112"/>
              <a:ext cx="1432985"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rPr>
                <a:t>電氣事業法宣告</a:t>
              </a:r>
              <a:endParaRPr kumimoji="0" lang="en-US" altLang="zh-TW"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400" b="1" kern="0" dirty="0">
                  <a:solidFill>
                    <a:srgbClr val="0000FF"/>
                  </a:solidFill>
                  <a:latin typeface="微軟正黑體" panose="020B0604030504040204" pitchFamily="34" charset="-120"/>
                  <a:ea typeface="微軟正黑體" panose="020B0604030504040204" pitchFamily="34" charset="-120"/>
                </a:rPr>
                <a:t>導入分離會計</a:t>
              </a:r>
              <a:endParaRPr kumimoji="0" lang="zh-TW" altLang="en-US"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endParaRPr>
            </a:p>
          </p:txBody>
        </p:sp>
        <p:sp>
          <p:nvSpPr>
            <p:cNvPr id="70" name="文字方塊 69">
              <a:extLst>
                <a:ext uri="{FF2B5EF4-FFF2-40B4-BE49-F238E27FC236}">
                  <a16:creationId xmlns:a16="http://schemas.microsoft.com/office/drawing/2014/main" xmlns="" id="{1A38CDEC-AA99-497B-AE31-EE312C1CAB88}"/>
                </a:ext>
              </a:extLst>
            </p:cNvPr>
            <p:cNvSpPr txBox="1"/>
            <p:nvPr/>
          </p:nvSpPr>
          <p:spPr>
            <a:xfrm>
              <a:off x="10430760" y="1850240"/>
              <a:ext cx="925853" cy="369332"/>
            </a:xfrm>
            <a:prstGeom prst="rect">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sysClr>
                </a:gs>
              </a:gsLst>
              <a:lin ang="18900000" scaled="1"/>
              <a:tileRect/>
            </a:gra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2020</a:t>
              </a:r>
              <a:r>
                <a:rPr kumimoji="0" lang="zh-TW" altLang="en-US"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年</a:t>
              </a:r>
            </a:p>
          </p:txBody>
        </p:sp>
        <p:sp>
          <p:nvSpPr>
            <p:cNvPr id="71" name="文字方塊 70">
              <a:extLst>
                <a:ext uri="{FF2B5EF4-FFF2-40B4-BE49-F238E27FC236}">
                  <a16:creationId xmlns:a16="http://schemas.microsoft.com/office/drawing/2014/main" xmlns="" id="{86718F3D-213D-45F0-BB39-4FC76472909A}"/>
                </a:ext>
              </a:extLst>
            </p:cNvPr>
            <p:cNvSpPr txBox="1"/>
            <p:nvPr/>
          </p:nvSpPr>
          <p:spPr>
            <a:xfrm>
              <a:off x="10095135" y="2246775"/>
              <a:ext cx="1644445"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srgbClr val="C55A11"/>
                  </a:solidFill>
                  <a:effectLst/>
                  <a:uLnTx/>
                  <a:uFillTx/>
                  <a:latin typeface="微軟正黑體" panose="020B0604030504040204" pitchFamily="34" charset="-120"/>
                  <a:ea typeface="微軟正黑體" panose="020B0604030504040204" pitchFamily="34" charset="-120"/>
                </a:rPr>
                <a:t>電氣事業法要求</a:t>
              </a:r>
              <a:r>
                <a:rPr kumimoji="0" lang="en-US" altLang="zh-TW" sz="1400" b="1" i="0" u="none" strike="noStrike" kern="0" cap="none" spc="0" normalizeH="0" baseline="0" noProof="0" dirty="0">
                  <a:ln>
                    <a:noFill/>
                  </a:ln>
                  <a:solidFill>
                    <a:srgbClr val="C55A11"/>
                  </a:solidFill>
                  <a:effectLst/>
                  <a:uLnTx/>
                  <a:uFillTx/>
                  <a:latin typeface="微軟正黑體" panose="020B0604030504040204" pitchFamily="34" charset="-120"/>
                  <a:ea typeface="微軟正黑體" panose="020B0604030504040204" pitchFamily="34" charset="-120"/>
                </a:rPr>
                <a:t/>
              </a:r>
              <a:br>
                <a:rPr kumimoji="0" lang="en-US" altLang="zh-TW" sz="1400" b="1" i="0" u="none" strike="noStrike" kern="0" cap="none" spc="0" normalizeH="0" baseline="0" noProof="0" dirty="0">
                  <a:ln>
                    <a:noFill/>
                  </a:ln>
                  <a:solidFill>
                    <a:srgbClr val="C55A11"/>
                  </a:solidFill>
                  <a:effectLst/>
                  <a:uLnTx/>
                  <a:uFillTx/>
                  <a:latin typeface="微軟正黑體" panose="020B0604030504040204" pitchFamily="34" charset="-120"/>
                  <a:ea typeface="微軟正黑體" panose="020B0604030504040204" pitchFamily="34" charset="-120"/>
                </a:rPr>
              </a:br>
              <a:r>
                <a:rPr kumimoji="0" lang="zh-TW" altLang="en-US" sz="1400" b="1" i="0" u="none" strike="noStrike" kern="0" cap="none" spc="0" normalizeH="0" baseline="0" noProof="0" dirty="0">
                  <a:ln>
                    <a:noFill/>
                  </a:ln>
                  <a:solidFill>
                    <a:srgbClr val="C55A11"/>
                  </a:solidFill>
                  <a:effectLst/>
                  <a:uLnTx/>
                  <a:uFillTx/>
                  <a:latin typeface="微軟正黑體" panose="020B0604030504040204" pitchFamily="34" charset="-120"/>
                  <a:ea typeface="微軟正黑體" panose="020B0604030504040204" pitchFamily="34" charset="-120"/>
                </a:rPr>
                <a:t>完成法人分離</a:t>
              </a:r>
            </a:p>
          </p:txBody>
        </p:sp>
        <p:sp>
          <p:nvSpPr>
            <p:cNvPr id="72" name="文字方塊 71">
              <a:extLst>
                <a:ext uri="{FF2B5EF4-FFF2-40B4-BE49-F238E27FC236}">
                  <a16:creationId xmlns:a16="http://schemas.microsoft.com/office/drawing/2014/main" xmlns="" id="{3DD5DF1F-9E2E-421D-A30E-C2E7ABC3ED68}"/>
                </a:ext>
              </a:extLst>
            </p:cNvPr>
            <p:cNvSpPr txBox="1"/>
            <p:nvPr/>
          </p:nvSpPr>
          <p:spPr>
            <a:xfrm>
              <a:off x="6915772" y="1834692"/>
              <a:ext cx="925853" cy="369332"/>
            </a:xfrm>
            <a:prstGeom prst="rect">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sysClr>
                </a:gs>
              </a:gsLst>
              <a:lin ang="18900000" scaled="1"/>
              <a:tileRect/>
            </a:gra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2013</a:t>
              </a:r>
              <a:r>
                <a:rPr kumimoji="0" lang="zh-TW" altLang="en-US"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年</a:t>
              </a:r>
            </a:p>
          </p:txBody>
        </p:sp>
        <p:sp>
          <p:nvSpPr>
            <p:cNvPr id="73" name="文字方塊 72">
              <a:extLst>
                <a:ext uri="{FF2B5EF4-FFF2-40B4-BE49-F238E27FC236}">
                  <a16:creationId xmlns:a16="http://schemas.microsoft.com/office/drawing/2014/main" xmlns="" id="{E0EB1B48-176C-46A2-8E0C-CA0C823B2131}"/>
                </a:ext>
              </a:extLst>
            </p:cNvPr>
            <p:cNvSpPr txBox="1"/>
            <p:nvPr/>
          </p:nvSpPr>
          <p:spPr>
            <a:xfrm>
              <a:off x="6567945" y="2213112"/>
              <a:ext cx="1459516"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srgbClr val="C55A11"/>
                  </a:solidFill>
                  <a:effectLst/>
                  <a:uLnTx/>
                  <a:uFillTx/>
                  <a:latin typeface="微軟正黑體" panose="020B0604030504040204" pitchFamily="34" charset="-120"/>
                  <a:ea typeface="微軟正黑體" panose="020B0604030504040204" pitchFamily="34" charset="-120"/>
                </a:rPr>
                <a:t>電氣事業法宣告</a:t>
              </a:r>
              <a:r>
                <a:rPr kumimoji="0" lang="en-US" altLang="zh-TW" sz="1400" b="1" i="0" u="none" strike="noStrike" kern="0" cap="none" spc="0" normalizeH="0" baseline="0" noProof="0" dirty="0">
                  <a:ln>
                    <a:noFill/>
                  </a:ln>
                  <a:solidFill>
                    <a:srgbClr val="C55A11"/>
                  </a:solidFill>
                  <a:effectLst/>
                  <a:uLnTx/>
                  <a:uFillTx/>
                  <a:latin typeface="微軟正黑體" panose="020B0604030504040204" pitchFamily="34" charset="-120"/>
                  <a:ea typeface="微軟正黑體" panose="020B0604030504040204" pitchFamily="34" charset="-120"/>
                </a:rPr>
                <a:t/>
              </a:r>
              <a:br>
                <a:rPr kumimoji="0" lang="en-US" altLang="zh-TW" sz="1400" b="1" i="0" u="none" strike="noStrike" kern="0" cap="none" spc="0" normalizeH="0" baseline="0" noProof="0" dirty="0">
                  <a:ln>
                    <a:noFill/>
                  </a:ln>
                  <a:solidFill>
                    <a:srgbClr val="C55A11"/>
                  </a:solidFill>
                  <a:effectLst/>
                  <a:uLnTx/>
                  <a:uFillTx/>
                  <a:latin typeface="微軟正黑體" panose="020B0604030504040204" pitchFamily="34" charset="-120"/>
                  <a:ea typeface="微軟正黑體" panose="020B0604030504040204" pitchFamily="34" charset="-120"/>
                </a:rPr>
              </a:br>
              <a:r>
                <a:rPr kumimoji="0" lang="zh-TW" altLang="en-US" sz="1400" b="1" i="0" u="none" strike="noStrike" kern="0" cap="none" spc="0" normalizeH="0" baseline="0" noProof="0" dirty="0">
                  <a:ln>
                    <a:noFill/>
                  </a:ln>
                  <a:solidFill>
                    <a:srgbClr val="C55A11"/>
                  </a:solidFill>
                  <a:effectLst/>
                  <a:uLnTx/>
                  <a:uFillTx/>
                  <a:latin typeface="微軟正黑體" panose="020B0604030504040204" pitchFamily="34" charset="-120"/>
                  <a:ea typeface="微軟正黑體" panose="020B0604030504040204" pitchFamily="34" charset="-120"/>
                </a:rPr>
                <a:t>導入法人分離</a:t>
              </a:r>
            </a:p>
          </p:txBody>
        </p:sp>
        <p:sp>
          <p:nvSpPr>
            <p:cNvPr id="74" name="文字方塊 73">
              <a:extLst>
                <a:ext uri="{FF2B5EF4-FFF2-40B4-BE49-F238E27FC236}">
                  <a16:creationId xmlns:a16="http://schemas.microsoft.com/office/drawing/2014/main" xmlns="" id="{167A8705-478D-4E2C-A573-2915604718D9}"/>
                </a:ext>
              </a:extLst>
            </p:cNvPr>
            <p:cNvSpPr txBox="1"/>
            <p:nvPr/>
          </p:nvSpPr>
          <p:spPr>
            <a:xfrm>
              <a:off x="473582" y="1986598"/>
              <a:ext cx="739248"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日本</a:t>
              </a:r>
            </a:p>
          </p:txBody>
        </p:sp>
        <p:cxnSp>
          <p:nvCxnSpPr>
            <p:cNvPr id="75" name="直線接點 74">
              <a:extLst>
                <a:ext uri="{FF2B5EF4-FFF2-40B4-BE49-F238E27FC236}">
                  <a16:creationId xmlns:a16="http://schemas.microsoft.com/office/drawing/2014/main" xmlns="" id="{1552D89E-B034-4D0D-A17B-04F1A741DE5F}"/>
                </a:ext>
              </a:extLst>
            </p:cNvPr>
            <p:cNvCxnSpPr>
              <a:cxnSpLocks/>
            </p:cNvCxnSpPr>
            <p:nvPr/>
          </p:nvCxnSpPr>
          <p:spPr>
            <a:xfrm flipH="1">
              <a:off x="7297217" y="1417807"/>
              <a:ext cx="1" cy="375148"/>
            </a:xfrm>
            <a:prstGeom prst="line">
              <a:avLst/>
            </a:prstGeom>
            <a:noFill/>
            <a:ln w="38100" cap="flat" cmpd="sng" algn="ctr">
              <a:solidFill>
                <a:sysClr val="windowText" lastClr="000000"/>
              </a:solidFill>
              <a:prstDash val="solid"/>
              <a:miter lim="800000"/>
            </a:ln>
            <a:effectLst/>
          </p:spPr>
        </p:cxnSp>
        <p:cxnSp>
          <p:nvCxnSpPr>
            <p:cNvPr id="76" name="直線接點 75">
              <a:extLst>
                <a:ext uri="{FF2B5EF4-FFF2-40B4-BE49-F238E27FC236}">
                  <a16:creationId xmlns:a16="http://schemas.microsoft.com/office/drawing/2014/main" xmlns="" id="{171314F4-D918-426B-B624-2103B013CEC0}"/>
                </a:ext>
              </a:extLst>
            </p:cNvPr>
            <p:cNvCxnSpPr>
              <a:cxnSpLocks/>
            </p:cNvCxnSpPr>
            <p:nvPr/>
          </p:nvCxnSpPr>
          <p:spPr>
            <a:xfrm flipH="1">
              <a:off x="7091168" y="2978097"/>
              <a:ext cx="1" cy="360000"/>
            </a:xfrm>
            <a:prstGeom prst="line">
              <a:avLst/>
            </a:prstGeom>
            <a:noFill/>
            <a:ln w="38100" cap="flat" cmpd="sng" algn="ctr">
              <a:solidFill>
                <a:sysClr val="windowText" lastClr="000000"/>
              </a:solidFill>
              <a:prstDash val="solid"/>
              <a:miter lim="800000"/>
            </a:ln>
            <a:effectLst/>
          </p:spPr>
        </p:cxnSp>
        <p:cxnSp>
          <p:nvCxnSpPr>
            <p:cNvPr id="77" name="直線接點 76">
              <a:extLst>
                <a:ext uri="{FF2B5EF4-FFF2-40B4-BE49-F238E27FC236}">
                  <a16:creationId xmlns:a16="http://schemas.microsoft.com/office/drawing/2014/main" xmlns="" id="{70E7502D-EC20-4C22-B2CE-1BE9CB07A7A7}"/>
                </a:ext>
              </a:extLst>
            </p:cNvPr>
            <p:cNvCxnSpPr>
              <a:cxnSpLocks/>
            </p:cNvCxnSpPr>
            <p:nvPr/>
          </p:nvCxnSpPr>
          <p:spPr>
            <a:xfrm flipH="1">
              <a:off x="10883345" y="1410534"/>
              <a:ext cx="1" cy="396000"/>
            </a:xfrm>
            <a:prstGeom prst="line">
              <a:avLst/>
            </a:prstGeom>
            <a:noFill/>
            <a:ln w="38100" cap="flat" cmpd="sng" algn="ctr">
              <a:solidFill>
                <a:sysClr val="windowText" lastClr="000000"/>
              </a:solidFill>
              <a:prstDash val="solid"/>
              <a:miter lim="800000"/>
            </a:ln>
            <a:effectLst/>
          </p:spPr>
        </p:cxnSp>
        <p:sp>
          <p:nvSpPr>
            <p:cNvPr id="78" name="文字方塊 77">
              <a:extLst>
                <a:ext uri="{FF2B5EF4-FFF2-40B4-BE49-F238E27FC236}">
                  <a16:creationId xmlns:a16="http://schemas.microsoft.com/office/drawing/2014/main" xmlns="" id="{872E9CEB-F26D-4D51-919B-3185319836A9}"/>
                </a:ext>
              </a:extLst>
            </p:cNvPr>
            <p:cNvSpPr txBox="1"/>
            <p:nvPr/>
          </p:nvSpPr>
          <p:spPr>
            <a:xfrm>
              <a:off x="5396462" y="1834692"/>
              <a:ext cx="925853" cy="369332"/>
            </a:xfrm>
            <a:prstGeom prst="rect">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sysClr>
                </a:gs>
              </a:gsLst>
              <a:lin ang="18900000" scaled="1"/>
              <a:tileRect/>
            </a:gra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2005</a:t>
              </a:r>
              <a:r>
                <a:rPr kumimoji="0" lang="zh-TW" altLang="en-US"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年</a:t>
              </a:r>
            </a:p>
          </p:txBody>
        </p:sp>
        <p:sp>
          <p:nvSpPr>
            <p:cNvPr id="79" name="文字方塊 78">
              <a:extLst>
                <a:ext uri="{FF2B5EF4-FFF2-40B4-BE49-F238E27FC236}">
                  <a16:creationId xmlns:a16="http://schemas.microsoft.com/office/drawing/2014/main" xmlns="" id="{B25323EB-FFB5-40DB-B746-426EC05B6E3E}"/>
                </a:ext>
              </a:extLst>
            </p:cNvPr>
            <p:cNvSpPr txBox="1"/>
            <p:nvPr/>
          </p:nvSpPr>
          <p:spPr>
            <a:xfrm>
              <a:off x="5128567" y="2220506"/>
              <a:ext cx="1431305"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rPr>
                <a:t>電氣事業法要求完成</a:t>
              </a:r>
              <a:r>
                <a:rPr kumimoji="0" lang="zh-TW" altLang="en-US" sz="1400" b="1" kern="0" dirty="0">
                  <a:solidFill>
                    <a:srgbClr val="0000FF"/>
                  </a:solidFill>
                  <a:latin typeface="微軟正黑體" panose="020B0604030504040204" pitchFamily="34" charset="-120"/>
                  <a:ea typeface="微軟正黑體" panose="020B0604030504040204" pitchFamily="34" charset="-120"/>
                </a:rPr>
                <a:t>分離會計</a:t>
              </a:r>
              <a:endParaRPr kumimoji="0" lang="zh-TW" altLang="en-US"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endParaRPr>
            </a:p>
          </p:txBody>
        </p:sp>
        <p:cxnSp>
          <p:nvCxnSpPr>
            <p:cNvPr id="80" name="直線接點 79">
              <a:extLst>
                <a:ext uri="{FF2B5EF4-FFF2-40B4-BE49-F238E27FC236}">
                  <a16:creationId xmlns:a16="http://schemas.microsoft.com/office/drawing/2014/main" xmlns="" id="{02768A0E-0EB0-4A5A-87CA-87DA1E176CB9}"/>
                </a:ext>
              </a:extLst>
            </p:cNvPr>
            <p:cNvCxnSpPr>
              <a:cxnSpLocks/>
            </p:cNvCxnSpPr>
            <p:nvPr/>
          </p:nvCxnSpPr>
          <p:spPr>
            <a:xfrm flipH="1">
              <a:off x="5897670" y="1417807"/>
              <a:ext cx="1" cy="375148"/>
            </a:xfrm>
            <a:prstGeom prst="line">
              <a:avLst/>
            </a:prstGeom>
            <a:noFill/>
            <a:ln w="38100" cap="flat" cmpd="sng" algn="ctr">
              <a:solidFill>
                <a:sysClr val="windowText" lastClr="000000"/>
              </a:solidFill>
              <a:prstDash val="solid"/>
              <a:miter lim="800000"/>
            </a:ln>
            <a:effectLst/>
          </p:spPr>
        </p:cxnSp>
        <p:sp>
          <p:nvSpPr>
            <p:cNvPr id="81" name="文字方塊 80">
              <a:extLst>
                <a:ext uri="{FF2B5EF4-FFF2-40B4-BE49-F238E27FC236}">
                  <a16:creationId xmlns:a16="http://schemas.microsoft.com/office/drawing/2014/main" xmlns="" id="{8A5EF3AA-7917-4BBE-8D74-8C31C3526B48}"/>
                </a:ext>
              </a:extLst>
            </p:cNvPr>
            <p:cNvSpPr txBox="1"/>
            <p:nvPr/>
          </p:nvSpPr>
          <p:spPr>
            <a:xfrm>
              <a:off x="1551876" y="3406524"/>
              <a:ext cx="925853" cy="369332"/>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0" u="none" strike="noStrike" kern="0" cap="none" spc="0" normalizeH="0" baseline="0" noProof="0" dirty="0">
                  <a:ln>
                    <a:noFill/>
                  </a:ln>
                  <a:solidFill>
                    <a:prstClr val="white"/>
                  </a:solidFill>
                  <a:effectLst/>
                  <a:uLnTx/>
                  <a:uFillTx/>
                  <a:latin typeface="Calibri" panose="020F0502020204030204" pitchFamily="34" charset="0"/>
                  <a:ea typeface="微軟正黑體" panose="020B0604030504040204" pitchFamily="34" charset="-120"/>
                </a:rPr>
                <a:t>1996</a:t>
              </a:r>
              <a:r>
                <a:rPr kumimoji="0" lang="zh-TW" altLang="en-US" sz="1800" b="1" i="0" u="none" strike="noStrike" kern="0" cap="none" spc="0" normalizeH="0" baseline="0" noProof="0" dirty="0">
                  <a:ln>
                    <a:noFill/>
                  </a:ln>
                  <a:solidFill>
                    <a:prstClr val="white"/>
                  </a:solidFill>
                  <a:effectLst/>
                  <a:uLnTx/>
                  <a:uFillTx/>
                  <a:latin typeface="Calibri" panose="020F0502020204030204" pitchFamily="34" charset="0"/>
                  <a:ea typeface="微軟正黑體" panose="020B0604030504040204" pitchFamily="34" charset="-120"/>
                </a:rPr>
                <a:t>年</a:t>
              </a:r>
            </a:p>
          </p:txBody>
        </p:sp>
        <p:sp>
          <p:nvSpPr>
            <p:cNvPr id="82" name="文字方塊 81">
              <a:extLst>
                <a:ext uri="{FF2B5EF4-FFF2-40B4-BE49-F238E27FC236}">
                  <a16:creationId xmlns:a16="http://schemas.microsoft.com/office/drawing/2014/main" xmlns="" id="{85303F18-5310-4A96-B8E9-122A85D8611B}"/>
                </a:ext>
              </a:extLst>
            </p:cNvPr>
            <p:cNvSpPr txBox="1"/>
            <p:nvPr/>
          </p:nvSpPr>
          <p:spPr>
            <a:xfrm>
              <a:off x="1302553" y="3775856"/>
              <a:ext cx="1343912" cy="73866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rPr>
                <a:t>歐盟</a:t>
              </a:r>
              <a:r>
                <a:rPr kumimoji="0" lang="zh-TW" altLang="zh-TW"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rPr>
                <a:t>第一</a:t>
              </a:r>
              <a:r>
                <a:rPr kumimoji="0" lang="zh-TW" altLang="en-US"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rPr>
                <a:t>階段</a:t>
              </a:r>
              <a:r>
                <a:rPr kumimoji="0" lang="zh-TW" altLang="zh-TW"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rPr>
                <a:t>電業自由化</a:t>
              </a:r>
              <a:endParaRPr kumimoji="0" lang="en-US" altLang="zh-TW"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rPr>
                <a:t>宣告</a:t>
              </a:r>
              <a:r>
                <a:rPr kumimoji="0" lang="zh-TW" altLang="en-US" sz="1400" b="1" kern="0" dirty="0">
                  <a:solidFill>
                    <a:srgbClr val="0000FF"/>
                  </a:solidFill>
                  <a:latin typeface="微軟正黑體" panose="020B0604030504040204" pitchFamily="34" charset="-120"/>
                  <a:ea typeface="微軟正黑體" panose="020B0604030504040204" pitchFamily="34" charset="-120"/>
                </a:rPr>
                <a:t>分離會計</a:t>
              </a:r>
              <a:endParaRPr kumimoji="0" lang="zh-TW" altLang="en-US"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endParaRPr>
            </a:p>
          </p:txBody>
        </p:sp>
        <p:sp>
          <p:nvSpPr>
            <p:cNvPr id="83" name="文字方塊 82">
              <a:extLst>
                <a:ext uri="{FF2B5EF4-FFF2-40B4-BE49-F238E27FC236}">
                  <a16:creationId xmlns:a16="http://schemas.microsoft.com/office/drawing/2014/main" xmlns="" id="{BCA2968F-CEF8-41BB-8308-C46606FF2949}"/>
                </a:ext>
              </a:extLst>
            </p:cNvPr>
            <p:cNvSpPr txBox="1"/>
            <p:nvPr/>
          </p:nvSpPr>
          <p:spPr>
            <a:xfrm>
              <a:off x="5230132" y="3397953"/>
              <a:ext cx="1108161" cy="369332"/>
            </a:xfrm>
            <a:prstGeom prst="rect">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sysClr>
                </a:gs>
              </a:gsLst>
              <a:lin ang="18900000" scaled="1"/>
              <a:tileRect/>
            </a:gra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2004</a:t>
              </a:r>
              <a:r>
                <a:rPr kumimoji="0" lang="zh-TW" altLang="en-US"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年初</a:t>
              </a:r>
            </a:p>
          </p:txBody>
        </p:sp>
        <p:sp>
          <p:nvSpPr>
            <p:cNvPr id="84" name="矩形 83">
              <a:extLst>
                <a:ext uri="{FF2B5EF4-FFF2-40B4-BE49-F238E27FC236}">
                  <a16:creationId xmlns:a16="http://schemas.microsoft.com/office/drawing/2014/main" xmlns="" id="{62C91659-D277-47C7-8E3F-408164889C08}"/>
                </a:ext>
              </a:extLst>
            </p:cNvPr>
            <p:cNvSpPr/>
            <p:nvPr/>
          </p:nvSpPr>
          <p:spPr>
            <a:xfrm>
              <a:off x="5375593" y="3778432"/>
              <a:ext cx="912904"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rPr>
                <a:t>EDF</a:t>
              </a:r>
              <a:r>
                <a:rPr kumimoji="0" lang="zh-TW" altLang="en-US"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rPr>
                <a:t>完成</a:t>
              </a:r>
              <a:endParaRPr kumimoji="0" lang="en-US" altLang="zh-TW"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400" b="1" kern="0" dirty="0">
                  <a:solidFill>
                    <a:srgbClr val="0000FF"/>
                  </a:solidFill>
                  <a:latin typeface="微軟正黑體" panose="020B0604030504040204" pitchFamily="34" charset="-120"/>
                  <a:ea typeface="微軟正黑體" panose="020B0604030504040204" pitchFamily="34" charset="-120"/>
                </a:rPr>
                <a:t>分離會計</a:t>
              </a:r>
              <a:endParaRPr kumimoji="0" lang="en-US" altLang="zh-TW" sz="1400" b="1" i="0" u="none" strike="noStrike" kern="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endParaRPr>
            </a:p>
          </p:txBody>
        </p:sp>
        <p:sp>
          <p:nvSpPr>
            <p:cNvPr id="85" name="文字方塊 84">
              <a:extLst>
                <a:ext uri="{FF2B5EF4-FFF2-40B4-BE49-F238E27FC236}">
                  <a16:creationId xmlns:a16="http://schemas.microsoft.com/office/drawing/2014/main" xmlns="" id="{DB3E06C9-9E17-4B43-9605-9CFC1BE87D3F}"/>
                </a:ext>
              </a:extLst>
            </p:cNvPr>
            <p:cNvSpPr txBox="1"/>
            <p:nvPr/>
          </p:nvSpPr>
          <p:spPr>
            <a:xfrm>
              <a:off x="4256281" y="3406524"/>
              <a:ext cx="925853" cy="369332"/>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0" u="none" strike="noStrike" kern="0" cap="none" spc="0" normalizeH="0" baseline="0" noProof="0" dirty="0">
                  <a:ln>
                    <a:noFill/>
                  </a:ln>
                  <a:solidFill>
                    <a:prstClr val="white"/>
                  </a:solidFill>
                  <a:effectLst/>
                  <a:uLnTx/>
                  <a:uFillTx/>
                  <a:latin typeface="Calibri" panose="020F0502020204030204" pitchFamily="34" charset="0"/>
                  <a:ea typeface="微軟正黑體" panose="020B0604030504040204" pitchFamily="34" charset="-120"/>
                </a:rPr>
                <a:t>2003</a:t>
              </a:r>
              <a:r>
                <a:rPr kumimoji="0" lang="zh-TW" altLang="en-US" sz="1800" b="1" i="0" u="none" strike="noStrike" kern="0" cap="none" spc="0" normalizeH="0" baseline="0" noProof="0" dirty="0">
                  <a:ln>
                    <a:noFill/>
                  </a:ln>
                  <a:solidFill>
                    <a:prstClr val="white"/>
                  </a:solidFill>
                  <a:effectLst/>
                  <a:uLnTx/>
                  <a:uFillTx/>
                  <a:latin typeface="Calibri" panose="020F0502020204030204" pitchFamily="34" charset="0"/>
                  <a:ea typeface="微軟正黑體" panose="020B0604030504040204" pitchFamily="34" charset="-120"/>
                </a:rPr>
                <a:t>年</a:t>
              </a:r>
            </a:p>
          </p:txBody>
        </p:sp>
        <p:sp>
          <p:nvSpPr>
            <p:cNvPr id="86" name="文字方塊 85">
              <a:extLst>
                <a:ext uri="{FF2B5EF4-FFF2-40B4-BE49-F238E27FC236}">
                  <a16:creationId xmlns:a16="http://schemas.microsoft.com/office/drawing/2014/main" xmlns="" id="{274C3A01-5F05-445F-A2A2-3D6753DF76A4}"/>
                </a:ext>
              </a:extLst>
            </p:cNvPr>
            <p:cNvSpPr txBox="1"/>
            <p:nvPr/>
          </p:nvSpPr>
          <p:spPr>
            <a:xfrm>
              <a:off x="4051416" y="3775856"/>
              <a:ext cx="1275610" cy="73866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srgbClr val="ED7D31">
                      <a:lumMod val="75000"/>
                    </a:srgbClr>
                  </a:solidFill>
                  <a:effectLst/>
                  <a:uLnTx/>
                  <a:uFillTx/>
                  <a:latin typeface="微軟正黑體" panose="020B0604030504040204" pitchFamily="34" charset="-120"/>
                  <a:ea typeface="微軟正黑體" panose="020B0604030504040204" pitchFamily="34" charset="-120"/>
                </a:rPr>
                <a:t>歐盟</a:t>
              </a:r>
              <a:r>
                <a:rPr kumimoji="0" lang="zh-TW" altLang="zh-TW" sz="1400" b="1" i="0" u="none" strike="noStrike" kern="0" cap="none" spc="0" normalizeH="0" baseline="0" noProof="0" dirty="0">
                  <a:ln>
                    <a:noFill/>
                  </a:ln>
                  <a:solidFill>
                    <a:srgbClr val="ED7D31">
                      <a:lumMod val="75000"/>
                    </a:srgbClr>
                  </a:solidFill>
                  <a:effectLst/>
                  <a:uLnTx/>
                  <a:uFillTx/>
                  <a:latin typeface="微軟正黑體" panose="020B0604030504040204" pitchFamily="34" charset="-120"/>
                  <a:ea typeface="微軟正黑體" panose="020B0604030504040204" pitchFamily="34" charset="-120"/>
                </a:rPr>
                <a:t>第</a:t>
              </a:r>
              <a:r>
                <a:rPr kumimoji="0" lang="zh-TW" altLang="en-US" sz="1400" b="1" i="0" u="none" strike="noStrike" kern="0" cap="none" spc="0" normalizeH="0" baseline="0" noProof="0" dirty="0">
                  <a:ln>
                    <a:noFill/>
                  </a:ln>
                  <a:solidFill>
                    <a:srgbClr val="ED7D31">
                      <a:lumMod val="75000"/>
                    </a:srgbClr>
                  </a:solidFill>
                  <a:effectLst/>
                  <a:uLnTx/>
                  <a:uFillTx/>
                  <a:latin typeface="微軟正黑體" panose="020B0604030504040204" pitchFamily="34" charset="-120"/>
                  <a:ea typeface="微軟正黑體" panose="020B0604030504040204" pitchFamily="34" charset="-120"/>
                </a:rPr>
                <a:t>二階段</a:t>
              </a:r>
              <a:r>
                <a:rPr kumimoji="0" lang="zh-TW" altLang="zh-TW" sz="1400" b="1" i="0" u="none" strike="noStrike" kern="0" cap="none" spc="0" normalizeH="0" baseline="0" noProof="0" dirty="0">
                  <a:ln>
                    <a:noFill/>
                  </a:ln>
                  <a:solidFill>
                    <a:srgbClr val="ED7D31">
                      <a:lumMod val="75000"/>
                    </a:srgbClr>
                  </a:solidFill>
                  <a:effectLst/>
                  <a:uLnTx/>
                  <a:uFillTx/>
                  <a:latin typeface="微軟正黑體" panose="020B0604030504040204" pitchFamily="34" charset="-120"/>
                  <a:ea typeface="微軟正黑體" panose="020B0604030504040204" pitchFamily="34" charset="-120"/>
                </a:rPr>
                <a:t>電業自由化</a:t>
              </a:r>
              <a:endParaRPr kumimoji="0" lang="en-US" altLang="zh-TW" sz="1400" b="1" i="0" u="none" strike="noStrike" kern="0" cap="none" spc="0" normalizeH="0" baseline="0" noProof="0" dirty="0">
                <a:ln>
                  <a:noFill/>
                </a:ln>
                <a:solidFill>
                  <a:srgbClr val="ED7D31">
                    <a:lumMod val="75000"/>
                  </a:srgbClr>
                </a:solidFill>
                <a:effectLst/>
                <a:uLnTx/>
                <a:uFillTx/>
                <a:latin typeface="微軟正黑體" panose="020B0604030504040204" pitchFamily="34" charset="-120"/>
                <a:ea typeface="微軟正黑體" panose="020B0604030504040204" pitchFamily="34" charset="-12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srgbClr val="ED7D31">
                      <a:lumMod val="75000"/>
                    </a:srgbClr>
                  </a:solidFill>
                  <a:effectLst/>
                  <a:uLnTx/>
                  <a:uFillTx/>
                  <a:latin typeface="微軟正黑體" panose="020B0604030504040204" pitchFamily="34" charset="-120"/>
                  <a:ea typeface="微軟正黑體" panose="020B0604030504040204" pitchFamily="34" charset="-120"/>
                </a:rPr>
                <a:t>宣告法人分離</a:t>
              </a:r>
            </a:p>
          </p:txBody>
        </p:sp>
        <p:cxnSp>
          <p:nvCxnSpPr>
            <p:cNvPr id="87" name="直線接點 86">
              <a:extLst>
                <a:ext uri="{FF2B5EF4-FFF2-40B4-BE49-F238E27FC236}">
                  <a16:creationId xmlns:a16="http://schemas.microsoft.com/office/drawing/2014/main" xmlns="" id="{B84A653B-E385-4A05-998B-DD1D69676A89}"/>
                </a:ext>
              </a:extLst>
            </p:cNvPr>
            <p:cNvCxnSpPr>
              <a:cxnSpLocks/>
            </p:cNvCxnSpPr>
            <p:nvPr/>
          </p:nvCxnSpPr>
          <p:spPr>
            <a:xfrm flipH="1">
              <a:off x="1980892" y="2978857"/>
              <a:ext cx="1" cy="360000"/>
            </a:xfrm>
            <a:prstGeom prst="line">
              <a:avLst/>
            </a:prstGeom>
            <a:noFill/>
            <a:ln w="38100" cap="flat" cmpd="sng" algn="ctr">
              <a:solidFill>
                <a:sysClr val="windowText" lastClr="000000"/>
              </a:solidFill>
              <a:prstDash val="solid"/>
              <a:miter lim="800000"/>
            </a:ln>
            <a:effectLst/>
          </p:spPr>
        </p:cxnSp>
        <p:sp>
          <p:nvSpPr>
            <p:cNvPr id="88" name="矩形 87">
              <a:extLst>
                <a:ext uri="{FF2B5EF4-FFF2-40B4-BE49-F238E27FC236}">
                  <a16:creationId xmlns:a16="http://schemas.microsoft.com/office/drawing/2014/main" xmlns="" id="{B4F95FBD-8689-4302-871B-2451A71D38D0}"/>
                </a:ext>
              </a:extLst>
            </p:cNvPr>
            <p:cNvSpPr/>
            <p:nvPr/>
          </p:nvSpPr>
          <p:spPr>
            <a:xfrm>
              <a:off x="11309026" y="1342826"/>
              <a:ext cx="937850" cy="498428"/>
            </a:xfrm>
            <a:prstGeom prst="rect">
              <a:avLst/>
            </a:prstGeom>
            <a:solidFill>
              <a:sysClr val="windowText" lastClr="000000">
                <a:lumMod val="50000"/>
                <a:lumOff val="50000"/>
              </a:sys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共</a:t>
              </a:r>
              <a:r>
                <a:rPr kumimoji="0" lang="en-US" altLang="zh-TW"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13</a:t>
              </a: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年</a:t>
              </a:r>
            </a:p>
          </p:txBody>
        </p:sp>
        <p:sp>
          <p:nvSpPr>
            <p:cNvPr id="89" name="矩形 88">
              <a:extLst>
                <a:ext uri="{FF2B5EF4-FFF2-40B4-BE49-F238E27FC236}">
                  <a16:creationId xmlns:a16="http://schemas.microsoft.com/office/drawing/2014/main" xmlns="" id="{2C45ABD4-9EC8-4160-87F1-E94F6ACE2EED}"/>
                </a:ext>
              </a:extLst>
            </p:cNvPr>
            <p:cNvSpPr/>
            <p:nvPr/>
          </p:nvSpPr>
          <p:spPr>
            <a:xfrm>
              <a:off x="7882466" y="2932638"/>
              <a:ext cx="937849" cy="498428"/>
            </a:xfrm>
            <a:prstGeom prst="rect">
              <a:avLst/>
            </a:prstGeom>
            <a:solidFill>
              <a:sysClr val="windowText" lastClr="000000">
                <a:lumMod val="50000"/>
                <a:lumOff val="50000"/>
              </a:sys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共</a:t>
              </a:r>
              <a:r>
                <a:rPr kumimoji="0" lang="en-US" altLang="zh-TW"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9</a:t>
              </a: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年</a:t>
              </a:r>
            </a:p>
          </p:txBody>
        </p:sp>
        <p:sp>
          <p:nvSpPr>
            <p:cNvPr id="90" name="文字方塊 89">
              <a:extLst>
                <a:ext uri="{FF2B5EF4-FFF2-40B4-BE49-F238E27FC236}">
                  <a16:creationId xmlns:a16="http://schemas.microsoft.com/office/drawing/2014/main" xmlns="" id="{C3775359-1161-49EE-8556-2BA317AB1176}"/>
                </a:ext>
              </a:extLst>
            </p:cNvPr>
            <p:cNvSpPr txBox="1"/>
            <p:nvPr/>
          </p:nvSpPr>
          <p:spPr>
            <a:xfrm>
              <a:off x="9067829" y="1834692"/>
              <a:ext cx="925853" cy="369332"/>
            </a:xfrm>
            <a:prstGeom prst="rect">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sysClr>
                </a:gs>
              </a:gsLst>
              <a:lin ang="18900000" scaled="1"/>
              <a:tileRect/>
            </a:gra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2016</a:t>
              </a:r>
              <a:r>
                <a:rPr kumimoji="0" lang="zh-TW" altLang="en-US"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年</a:t>
              </a:r>
            </a:p>
          </p:txBody>
        </p:sp>
        <p:sp>
          <p:nvSpPr>
            <p:cNvPr id="91" name="文字方塊 90">
              <a:extLst>
                <a:ext uri="{FF2B5EF4-FFF2-40B4-BE49-F238E27FC236}">
                  <a16:creationId xmlns:a16="http://schemas.microsoft.com/office/drawing/2014/main" xmlns="" id="{378E5771-3A78-40EF-8531-2DB945203233}"/>
                </a:ext>
              </a:extLst>
            </p:cNvPr>
            <p:cNvSpPr txBox="1"/>
            <p:nvPr/>
          </p:nvSpPr>
          <p:spPr>
            <a:xfrm>
              <a:off x="9010136" y="2236124"/>
              <a:ext cx="1018685"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電力零售市場開放</a:t>
              </a:r>
            </a:p>
          </p:txBody>
        </p:sp>
        <p:sp>
          <p:nvSpPr>
            <p:cNvPr id="92" name="矩形 91">
              <a:extLst>
                <a:ext uri="{FF2B5EF4-FFF2-40B4-BE49-F238E27FC236}">
                  <a16:creationId xmlns:a16="http://schemas.microsoft.com/office/drawing/2014/main" xmlns="" id="{07394117-81B4-458E-901E-E50BF41D26C7}"/>
                </a:ext>
              </a:extLst>
            </p:cNvPr>
            <p:cNvSpPr/>
            <p:nvPr/>
          </p:nvSpPr>
          <p:spPr>
            <a:xfrm>
              <a:off x="2001110" y="2978448"/>
              <a:ext cx="3502877" cy="362431"/>
            </a:xfrm>
            <a:prstGeom prst="rect">
              <a:avLst/>
            </a:prstGeom>
            <a:solidFill>
              <a:srgbClr val="0000FF">
                <a:alpha val="74902"/>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7</a:t>
              </a:r>
              <a:r>
                <a:rPr kumimoji="0" lang="zh-TW" altLang="en-US"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年多</a:t>
              </a:r>
            </a:p>
          </p:txBody>
        </p:sp>
        <p:sp>
          <p:nvSpPr>
            <p:cNvPr id="93" name="矩形 92">
              <a:extLst>
                <a:ext uri="{FF2B5EF4-FFF2-40B4-BE49-F238E27FC236}">
                  <a16:creationId xmlns:a16="http://schemas.microsoft.com/office/drawing/2014/main" xmlns="" id="{87B52FA7-C06F-4192-96DD-8668F1FBBF02}"/>
                </a:ext>
              </a:extLst>
            </p:cNvPr>
            <p:cNvSpPr/>
            <p:nvPr/>
          </p:nvSpPr>
          <p:spPr>
            <a:xfrm>
              <a:off x="7304630" y="1426566"/>
              <a:ext cx="3578715" cy="358963"/>
            </a:xfrm>
            <a:prstGeom prst="rect">
              <a:avLst/>
            </a:prstGeom>
            <a:solidFill>
              <a:srgbClr val="C55A11">
                <a:alpha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7</a:t>
              </a:r>
              <a:r>
                <a:rPr kumimoji="0" lang="zh-TW" altLang="en-US"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年</a:t>
              </a:r>
            </a:p>
          </p:txBody>
        </p:sp>
        <p:sp>
          <p:nvSpPr>
            <p:cNvPr id="94" name="矩形 93">
              <a:extLst>
                <a:ext uri="{FF2B5EF4-FFF2-40B4-BE49-F238E27FC236}">
                  <a16:creationId xmlns:a16="http://schemas.microsoft.com/office/drawing/2014/main" xmlns="" id="{78C5516F-A281-473B-B262-D2C647D9E8A5}"/>
                </a:ext>
              </a:extLst>
            </p:cNvPr>
            <p:cNvSpPr/>
            <p:nvPr/>
          </p:nvSpPr>
          <p:spPr>
            <a:xfrm>
              <a:off x="2801765" y="1427628"/>
              <a:ext cx="3095906" cy="381809"/>
            </a:xfrm>
            <a:prstGeom prst="rect">
              <a:avLst/>
            </a:prstGeom>
            <a:solidFill>
              <a:srgbClr val="0000FF">
                <a:alpha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6</a:t>
              </a:r>
              <a:r>
                <a:rPr kumimoji="0" lang="zh-TW" altLang="en-US"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年</a:t>
              </a:r>
            </a:p>
          </p:txBody>
        </p:sp>
        <p:sp>
          <p:nvSpPr>
            <p:cNvPr id="95" name="文字方塊 94">
              <a:extLst>
                <a:ext uri="{FF2B5EF4-FFF2-40B4-BE49-F238E27FC236}">
                  <a16:creationId xmlns:a16="http://schemas.microsoft.com/office/drawing/2014/main" xmlns="" id="{C934B950-7502-40C7-8572-81A6B0C5DD7B}"/>
                </a:ext>
              </a:extLst>
            </p:cNvPr>
            <p:cNvSpPr txBox="1"/>
            <p:nvPr/>
          </p:nvSpPr>
          <p:spPr>
            <a:xfrm>
              <a:off x="8036130" y="1850240"/>
              <a:ext cx="925853" cy="369332"/>
            </a:xfrm>
            <a:prstGeom prst="rect">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sysClr>
                </a:gs>
              </a:gsLst>
              <a:lin ang="18900000" scaled="1"/>
              <a:tileRect/>
            </a:gra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2015</a:t>
              </a:r>
              <a:r>
                <a:rPr kumimoji="0" lang="zh-TW" altLang="en-US" sz="1800" b="1" i="0" u="none" strike="noStrike" kern="0" cap="none" spc="0" normalizeH="0" baseline="0" noProof="0" dirty="0">
                  <a:ln>
                    <a:noFill/>
                  </a:ln>
                  <a:solidFill>
                    <a:prstClr val="black"/>
                  </a:solidFill>
                  <a:effectLst/>
                  <a:uLnTx/>
                  <a:uFillTx/>
                  <a:latin typeface="Calibri" panose="020F0502020204030204" pitchFamily="34" charset="0"/>
                  <a:ea typeface="微軟正黑體" panose="020B0604030504040204" pitchFamily="34" charset="-120"/>
                </a:rPr>
                <a:t>年</a:t>
              </a:r>
            </a:p>
          </p:txBody>
        </p:sp>
        <p:sp>
          <p:nvSpPr>
            <p:cNvPr id="96" name="文字方塊 95">
              <a:extLst>
                <a:ext uri="{FF2B5EF4-FFF2-40B4-BE49-F238E27FC236}">
                  <a16:creationId xmlns:a16="http://schemas.microsoft.com/office/drawing/2014/main" xmlns="" id="{6500F79C-5FBF-4066-B323-3960AA42BDDA}"/>
                </a:ext>
              </a:extLst>
            </p:cNvPr>
            <p:cNvSpPr txBox="1"/>
            <p:nvPr/>
          </p:nvSpPr>
          <p:spPr>
            <a:xfrm>
              <a:off x="7863433" y="2231049"/>
              <a:ext cx="1331321"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OCCTO</a:t>
              </a:r>
              <a:r>
                <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成立</a:t>
              </a:r>
              <a:r>
                <a:rPr kumimoji="0" lang="en-US" altLang="zh-TW"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
              </a:r>
              <a:br>
                <a:rPr kumimoji="0" lang="en-US" altLang="zh-TW"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br>
              <a:r>
                <a:rPr kumimoji="0" lang="zh-TW" altLang="en-US" sz="1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跨域相互輸電</a:t>
              </a:r>
            </a:p>
          </p:txBody>
        </p:sp>
        <p:cxnSp>
          <p:nvCxnSpPr>
            <p:cNvPr id="97" name="直線接點 96">
              <a:extLst>
                <a:ext uri="{FF2B5EF4-FFF2-40B4-BE49-F238E27FC236}">
                  <a16:creationId xmlns:a16="http://schemas.microsoft.com/office/drawing/2014/main" xmlns="" id="{E362E3E2-01D8-451F-8BD0-7AB212288FD3}"/>
                </a:ext>
              </a:extLst>
            </p:cNvPr>
            <p:cNvCxnSpPr>
              <a:cxnSpLocks/>
            </p:cNvCxnSpPr>
            <p:nvPr/>
          </p:nvCxnSpPr>
          <p:spPr>
            <a:xfrm flipH="1">
              <a:off x="4848514" y="2980879"/>
              <a:ext cx="1" cy="360000"/>
            </a:xfrm>
            <a:prstGeom prst="line">
              <a:avLst/>
            </a:prstGeom>
            <a:noFill/>
            <a:ln w="38100" cap="flat" cmpd="sng" algn="ctr">
              <a:solidFill>
                <a:sysClr val="windowText" lastClr="000000"/>
              </a:solidFill>
              <a:prstDash val="solid"/>
              <a:miter lim="800000"/>
            </a:ln>
            <a:effectLst/>
          </p:spPr>
        </p:cxnSp>
        <p:cxnSp>
          <p:nvCxnSpPr>
            <p:cNvPr id="98" name="直線接點 97">
              <a:extLst>
                <a:ext uri="{FF2B5EF4-FFF2-40B4-BE49-F238E27FC236}">
                  <a16:creationId xmlns:a16="http://schemas.microsoft.com/office/drawing/2014/main" xmlns="" id="{54DB08E5-6C9B-4714-A497-480EE321B79E}"/>
                </a:ext>
              </a:extLst>
            </p:cNvPr>
            <p:cNvCxnSpPr>
              <a:cxnSpLocks/>
            </p:cNvCxnSpPr>
            <p:nvPr/>
          </p:nvCxnSpPr>
          <p:spPr>
            <a:xfrm flipH="1">
              <a:off x="5517817" y="2980003"/>
              <a:ext cx="1" cy="360000"/>
            </a:xfrm>
            <a:prstGeom prst="line">
              <a:avLst/>
            </a:prstGeom>
            <a:noFill/>
            <a:ln w="38100" cap="flat" cmpd="sng" algn="ctr">
              <a:solidFill>
                <a:sysClr val="windowText" lastClr="000000"/>
              </a:solidFill>
              <a:prstDash val="solid"/>
              <a:miter lim="800000"/>
            </a:ln>
            <a:effectLst/>
          </p:spPr>
        </p:cxnSp>
        <p:sp>
          <p:nvSpPr>
            <p:cNvPr id="99" name="矩形 98">
              <a:extLst>
                <a:ext uri="{FF2B5EF4-FFF2-40B4-BE49-F238E27FC236}">
                  <a16:creationId xmlns:a16="http://schemas.microsoft.com/office/drawing/2014/main" xmlns="" id="{350B10BB-AED8-45AB-BF09-EBA369A0A85E}"/>
                </a:ext>
              </a:extLst>
            </p:cNvPr>
            <p:cNvSpPr/>
            <p:nvPr/>
          </p:nvSpPr>
          <p:spPr>
            <a:xfrm>
              <a:off x="4861675" y="2980149"/>
              <a:ext cx="2215663" cy="362431"/>
            </a:xfrm>
            <a:prstGeom prst="rect">
              <a:avLst/>
            </a:prstGeom>
            <a:solidFill>
              <a:srgbClr val="C55A11">
                <a:alpha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2</a:t>
              </a:r>
              <a:r>
                <a:rPr kumimoji="0" lang="zh-TW" altLang="en-US"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年多</a:t>
              </a:r>
            </a:p>
          </p:txBody>
        </p:sp>
      </p:grpSp>
      <p:sp>
        <p:nvSpPr>
          <p:cNvPr id="100" name="矩形 99">
            <a:extLst>
              <a:ext uri="{FF2B5EF4-FFF2-40B4-BE49-F238E27FC236}">
                <a16:creationId xmlns:a16="http://schemas.microsoft.com/office/drawing/2014/main" xmlns="" id="{C25BE772-D0CC-44BA-9A9A-72C1427EBBF5}"/>
              </a:ext>
            </a:extLst>
          </p:cNvPr>
          <p:cNvSpPr/>
          <p:nvPr/>
        </p:nvSpPr>
        <p:spPr>
          <a:xfrm>
            <a:off x="8901668" y="2800151"/>
            <a:ext cx="3143590" cy="1538883"/>
          </a:xfrm>
          <a:prstGeom prst="rect">
            <a:avLst/>
          </a:prstGeom>
          <a:solidFill>
            <a:srgbClr val="70AD47">
              <a:lumMod val="60000"/>
              <a:lumOff val="40000"/>
            </a:srgbClr>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32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sym typeface="Arial"/>
              </a:rPr>
              <a:t>先推動  </a:t>
            </a:r>
            <a:r>
              <a:rPr kumimoji="0" lang="zh-TW" altLang="en-US" sz="18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sym typeface="Arial"/>
              </a:rPr>
              <a:t>分離</a:t>
            </a:r>
            <a:r>
              <a:rPr kumimoji="0" lang="zh-TW" altLang="en-US" sz="1800" b="1" kern="0"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Arial"/>
              </a:rPr>
              <a:t>會計</a:t>
            </a:r>
            <a:endParaRPr kumimoji="0" lang="en-US" altLang="zh-TW" sz="18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sym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3200" b="1" i="0" u="none" strike="noStrike" kern="0" cap="none" spc="0" normalizeH="0" baseline="0" noProof="0" dirty="0">
                <a:ln>
                  <a:noFill/>
                </a:ln>
                <a:solidFill>
                  <a:srgbClr val="ED7D31">
                    <a:lumMod val="75000"/>
                  </a:srgb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sym typeface="Arial"/>
              </a:rPr>
              <a:t>再進行  </a:t>
            </a:r>
            <a:r>
              <a:rPr kumimoji="0" lang="zh-TW" altLang="en-US" sz="1800" b="1" i="0" u="none" strike="noStrike" kern="0" cap="none" spc="0" normalizeH="0" baseline="0" noProof="0" dirty="0">
                <a:ln>
                  <a:noFill/>
                </a:ln>
                <a:solidFill>
                  <a:srgbClr val="ED7D31">
                    <a:lumMod val="75000"/>
                  </a:srgb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sym typeface="Arial"/>
              </a:rPr>
              <a:t>法人分離</a:t>
            </a:r>
            <a:r>
              <a:rPr kumimoji="0" lang="en-US" altLang="zh-TW" sz="1800" b="1" i="0" u="none" strike="noStrike" kern="0" cap="none" spc="0" normalizeH="0" baseline="0" noProof="0" dirty="0">
                <a:ln>
                  <a:noFill/>
                </a:ln>
                <a:solidFill>
                  <a:srgbClr val="276F63">
                    <a:lumMod val="50000"/>
                  </a:srgb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sym typeface="Arial"/>
              </a:rPr>
              <a:t/>
            </a:r>
            <a:br>
              <a:rPr kumimoji="0" lang="en-US" altLang="zh-TW" sz="1800" b="1" i="0" u="none" strike="noStrike" kern="0" cap="none" spc="0" normalizeH="0" baseline="0" noProof="0" dirty="0">
                <a:ln>
                  <a:noFill/>
                </a:ln>
                <a:solidFill>
                  <a:srgbClr val="276F63">
                    <a:lumMod val="50000"/>
                  </a:srgb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sym typeface="Arial"/>
              </a:rPr>
            </a:br>
            <a:r>
              <a:rPr kumimoji="0" lang="en-US" altLang="zh-TW" sz="3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sym typeface="Arial"/>
              </a:rPr>
              <a:t>9-13</a:t>
            </a:r>
            <a:r>
              <a:rPr kumimoji="0" lang="zh-TW" altLang="en-US" sz="3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sym typeface="Arial"/>
              </a:rPr>
              <a:t>年  </a:t>
            </a:r>
            <a:r>
              <a:rPr kumimoji="0" lang="zh-TW" altLang="en-US" sz="1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sym typeface="Arial"/>
              </a:rPr>
              <a:t>分階段</a:t>
            </a:r>
            <a:r>
              <a:rPr kumimoji="0" lang="zh-TW" altLang="en-US" sz="1800" b="1" i="0" u="none" strike="noStrike" kern="0" cap="none" spc="0" normalizeH="0" baseline="0" noProof="0" dirty="0">
                <a:ln>
                  <a:noFill/>
                </a:ln>
                <a:solidFill>
                  <a:srgbClr val="276F63">
                    <a:lumMod val="50000"/>
                  </a:srgb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sym typeface="Arial"/>
              </a:rPr>
              <a:t>進行</a:t>
            </a:r>
            <a:endParaRPr kumimoji="0" lang="zh-TW" altLang="en-US"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51" name="Shape 403">
            <a:extLst>
              <a:ext uri="{FF2B5EF4-FFF2-40B4-BE49-F238E27FC236}">
                <a16:creationId xmlns="" xmlns:a16="http://schemas.microsoft.com/office/drawing/2014/main" id="{B0D57DFB-8A2C-4CD9-929A-784D911A3D5B}"/>
              </a:ext>
            </a:extLst>
          </p:cNvPr>
          <p:cNvSpPr/>
          <p:nvPr/>
        </p:nvSpPr>
        <p:spPr>
          <a:xfrm>
            <a:off x="4404870" y="4761810"/>
            <a:ext cx="7235746" cy="1856092"/>
          </a:xfrm>
          <a:prstGeom prst="flowChartProcess">
            <a:avLst/>
          </a:prstGeom>
          <a:noFill/>
          <a:ln>
            <a:noFill/>
          </a:ln>
        </p:spPr>
        <p:txBody>
          <a:bodyPr spcFirstLastPara="1" wrap="square" lIns="91425" tIns="45700" rIns="91425" bIns="45700" anchor="ctr" anchorCtr="0">
            <a:noAutofit/>
          </a:bodyPr>
          <a:lstStyle/>
          <a:p>
            <a:pPr marL="285750" marR="0" lvl="0" indent="-285750" algn="just" defTabSz="914400" rtl="0" eaLnBrk="1" fontAlgn="base" latinLnBrk="0" hangingPunct="1">
              <a:lnSpc>
                <a:spcPct val="100000"/>
              </a:lnSpc>
              <a:spcBef>
                <a:spcPts val="300"/>
              </a:spcBef>
              <a:spcAft>
                <a:spcPct val="0"/>
              </a:spcAft>
              <a:buClr>
                <a:prstClr val="black"/>
              </a:buClr>
              <a:buSzPts val="2400"/>
              <a:buFont typeface="Noto Sans Symbols"/>
              <a:buChar char="●"/>
              <a:tabLst/>
              <a:defRPr/>
            </a:pPr>
            <a:r>
              <a:rPr kumimoji="0" lang="zh-TW" alt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sym typeface="Arial"/>
              </a:rPr>
              <a:t>整體轉型時程須同步進行分離會計與法人分離準備作業，目前</a:t>
            </a:r>
            <a:r>
              <a:rPr kumimoji="0" lang="zh-TW"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sym typeface="Arial"/>
              </a:rPr>
              <a:t>規劃</a:t>
            </a:r>
            <a:r>
              <a:rPr kumimoji="0" lang="en-US" altLang="zh-TW"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sym typeface="Arial"/>
              </a:rPr>
              <a:t>6</a:t>
            </a:r>
            <a:r>
              <a:rPr kumimoji="0" lang="zh-TW"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sym typeface="Arial"/>
              </a:rPr>
              <a:t>年完成法人分離</a:t>
            </a:r>
            <a:endParaRPr kumimoji="0"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sym typeface="Arial"/>
            </a:endParaRPr>
          </a:p>
          <a:p>
            <a:pPr marL="285750" marR="0" lvl="0" indent="-285750" algn="just" defTabSz="914400" rtl="0" eaLnBrk="1" fontAlgn="base" latinLnBrk="0" hangingPunct="1">
              <a:lnSpc>
                <a:spcPct val="100000"/>
              </a:lnSpc>
              <a:spcBef>
                <a:spcPts val="300"/>
              </a:spcBef>
              <a:spcAft>
                <a:spcPct val="0"/>
              </a:spcAft>
              <a:buClr>
                <a:prstClr val="black"/>
              </a:buClr>
              <a:buSzPts val="2400"/>
              <a:buFont typeface="Noto Sans Symbols"/>
              <a:buChar char="●"/>
              <a:tabLst/>
              <a:defRPr/>
            </a:pPr>
            <a:r>
              <a:rPr kumimoji="0" lang="zh-TW" altLang="zh-TW"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sym typeface="Arial"/>
              </a:rPr>
              <a:t>分割計畫書</a:t>
            </a:r>
            <a:r>
              <a:rPr kumimoji="0" lang="zh-TW" alt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sym typeface="Arial"/>
              </a:rPr>
              <a:t>需經</a:t>
            </a:r>
            <a:r>
              <a:rPr kumimoji="0" lang="zh-TW"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sym typeface="Arial"/>
              </a:rPr>
              <a:t>主管機關審議</a:t>
            </a:r>
            <a:r>
              <a:rPr kumimoji="0" lang="zh-TW" alt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sym typeface="Arial"/>
              </a:rPr>
              <a:t>及向</a:t>
            </a:r>
            <a:r>
              <a:rPr kumimoji="0" lang="zh-TW"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sym typeface="Arial"/>
              </a:rPr>
              <a:t>立法院專案報告，時程緊湊</a:t>
            </a:r>
            <a:endParaRPr kumimoji="0"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sym typeface="Arial"/>
            </a:endParaRPr>
          </a:p>
        </p:txBody>
      </p:sp>
    </p:spTree>
    <p:extLst>
      <p:ext uri="{BB962C8B-B14F-4D97-AF65-F5344CB8AC3E}">
        <p14:creationId xmlns:p14="http://schemas.microsoft.com/office/powerpoint/2010/main" val="15176829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9012C1D-20E1-4EA9-A57E-5CE39EEB4EA4}"/>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二、他山之石</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3" name="矩形 2">
            <a:extLst>
              <a:ext uri="{FF2B5EF4-FFF2-40B4-BE49-F238E27FC236}">
                <a16:creationId xmlns:a16="http://schemas.microsoft.com/office/drawing/2014/main" xmlns="" id="{E2E90EDF-6257-44DC-AB2D-138757A62D34}"/>
              </a:ext>
            </a:extLst>
          </p:cNvPr>
          <p:cNvSpPr/>
          <p:nvPr/>
        </p:nvSpPr>
        <p:spPr>
          <a:xfrm>
            <a:off x="-150173" y="1235205"/>
            <a:ext cx="12535084" cy="5332281"/>
          </a:xfrm>
          <a:prstGeom prst="rect">
            <a:avLst/>
          </a:prstGeom>
          <a:solidFill>
            <a:srgbClr val="EEECE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nvGrpSpPr>
          <p:cNvPr id="4" name="群組 3">
            <a:extLst>
              <a:ext uri="{FF2B5EF4-FFF2-40B4-BE49-F238E27FC236}">
                <a16:creationId xmlns:a16="http://schemas.microsoft.com/office/drawing/2014/main" xmlns="" id="{FAB1A7F3-A732-4D29-918F-5EF6196E75A5}"/>
              </a:ext>
            </a:extLst>
          </p:cNvPr>
          <p:cNvGrpSpPr/>
          <p:nvPr/>
        </p:nvGrpSpPr>
        <p:grpSpPr>
          <a:xfrm>
            <a:off x="227390" y="1310128"/>
            <a:ext cx="11803952" cy="4262543"/>
            <a:chOff x="644080" y="870289"/>
            <a:chExt cx="11174515" cy="2077894"/>
          </a:xfrm>
        </p:grpSpPr>
        <p:sp>
          <p:nvSpPr>
            <p:cNvPr id="5" name="矩形 4">
              <a:extLst>
                <a:ext uri="{FF2B5EF4-FFF2-40B4-BE49-F238E27FC236}">
                  <a16:creationId xmlns:a16="http://schemas.microsoft.com/office/drawing/2014/main" xmlns="" id="{784D8051-688B-4C97-9631-C73688DF32AD}"/>
                </a:ext>
              </a:extLst>
            </p:cNvPr>
            <p:cNvSpPr/>
            <p:nvPr/>
          </p:nvSpPr>
          <p:spPr>
            <a:xfrm>
              <a:off x="2774132" y="1592950"/>
              <a:ext cx="1657350" cy="404115"/>
            </a:xfrm>
            <a:prstGeom prst="rect">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控股公司</a:t>
              </a:r>
            </a:p>
          </p:txBody>
        </p:sp>
        <p:sp>
          <p:nvSpPr>
            <p:cNvPr id="6" name="矩形 5">
              <a:extLst>
                <a:ext uri="{FF2B5EF4-FFF2-40B4-BE49-F238E27FC236}">
                  <a16:creationId xmlns:a16="http://schemas.microsoft.com/office/drawing/2014/main" xmlns="" id="{C2608085-9372-46FB-93ED-B97BF12935A1}"/>
                </a:ext>
              </a:extLst>
            </p:cNvPr>
            <p:cNvSpPr/>
            <p:nvPr/>
          </p:nvSpPr>
          <p:spPr>
            <a:xfrm>
              <a:off x="1673694" y="2309876"/>
              <a:ext cx="1124504" cy="411707"/>
            </a:xfrm>
            <a:prstGeom prst="rect">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發電</a:t>
              </a:r>
              <a:r>
                <a:rPr kumimoji="0" lang="en-US" altLang="zh-TW"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
              </a:r>
              <a:br>
                <a:rPr kumimoji="0" lang="en-US" altLang="zh-TW"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br>
              <a:r>
                <a:rPr kumimoji="0" lang="zh-TW" altLang="en-US"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子公司</a:t>
              </a:r>
            </a:p>
          </p:txBody>
        </p:sp>
        <p:sp>
          <p:nvSpPr>
            <p:cNvPr id="7" name="矩形 6">
              <a:extLst>
                <a:ext uri="{FF2B5EF4-FFF2-40B4-BE49-F238E27FC236}">
                  <a16:creationId xmlns:a16="http://schemas.microsoft.com/office/drawing/2014/main" xmlns="" id="{E7228710-F392-410A-BA47-43E7541426F4}"/>
                </a:ext>
              </a:extLst>
            </p:cNvPr>
            <p:cNvSpPr/>
            <p:nvPr/>
          </p:nvSpPr>
          <p:spPr>
            <a:xfrm>
              <a:off x="3072817" y="2309876"/>
              <a:ext cx="1059980" cy="411707"/>
            </a:xfrm>
            <a:prstGeom prst="rect">
              <a:avLst/>
            </a:prstGeom>
            <a:solidFill>
              <a:srgbClr val="ED7D31">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輸配電</a:t>
              </a:r>
              <a:endParaRPr kumimoji="0" lang="en-US" altLang="zh-TW"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子公司</a:t>
              </a:r>
            </a:p>
          </p:txBody>
        </p:sp>
        <p:sp>
          <p:nvSpPr>
            <p:cNvPr id="8" name="矩形 7">
              <a:extLst>
                <a:ext uri="{FF2B5EF4-FFF2-40B4-BE49-F238E27FC236}">
                  <a16:creationId xmlns:a16="http://schemas.microsoft.com/office/drawing/2014/main" xmlns="" id="{D2208E46-2234-4021-BF24-CF9245A87F26}"/>
                </a:ext>
              </a:extLst>
            </p:cNvPr>
            <p:cNvSpPr/>
            <p:nvPr/>
          </p:nvSpPr>
          <p:spPr>
            <a:xfrm>
              <a:off x="4474597" y="2309876"/>
              <a:ext cx="1059980" cy="411707"/>
            </a:xfrm>
            <a:prstGeom prst="rect">
              <a:avLst/>
            </a:prstGeom>
            <a:solidFill>
              <a:srgbClr val="ED7D3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售電</a:t>
              </a:r>
              <a:endParaRPr kumimoji="0" lang="en-US" altLang="zh-TW"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子公司</a:t>
              </a:r>
            </a:p>
          </p:txBody>
        </p:sp>
        <p:cxnSp>
          <p:nvCxnSpPr>
            <p:cNvPr id="9" name="直線接點 8">
              <a:extLst>
                <a:ext uri="{FF2B5EF4-FFF2-40B4-BE49-F238E27FC236}">
                  <a16:creationId xmlns:a16="http://schemas.microsoft.com/office/drawing/2014/main" xmlns="" id="{14A40996-D575-459D-81A9-DB9F1A1BFF47}"/>
                </a:ext>
              </a:extLst>
            </p:cNvPr>
            <p:cNvCxnSpPr>
              <a:cxnSpLocks/>
              <a:stCxn id="5" idx="2"/>
              <a:endCxn id="6" idx="0"/>
            </p:cNvCxnSpPr>
            <p:nvPr/>
          </p:nvCxnSpPr>
          <p:spPr>
            <a:xfrm flipH="1">
              <a:off x="2235946" y="1997065"/>
              <a:ext cx="1366861" cy="312811"/>
            </a:xfrm>
            <a:prstGeom prst="line">
              <a:avLst/>
            </a:prstGeom>
            <a:noFill/>
            <a:ln w="38100" cap="flat" cmpd="sng" algn="ctr">
              <a:solidFill>
                <a:sysClr val="windowText" lastClr="000000">
                  <a:lumMod val="75000"/>
                  <a:lumOff val="25000"/>
                </a:sysClr>
              </a:solidFill>
              <a:prstDash val="solid"/>
              <a:miter lim="800000"/>
            </a:ln>
            <a:effectLst/>
          </p:spPr>
        </p:cxnSp>
        <p:cxnSp>
          <p:nvCxnSpPr>
            <p:cNvPr id="10" name="直線接點 9">
              <a:extLst>
                <a:ext uri="{FF2B5EF4-FFF2-40B4-BE49-F238E27FC236}">
                  <a16:creationId xmlns:a16="http://schemas.microsoft.com/office/drawing/2014/main" xmlns="" id="{7A6E46F1-23A4-4345-82C3-09655FDF133A}"/>
                </a:ext>
              </a:extLst>
            </p:cNvPr>
            <p:cNvCxnSpPr>
              <a:cxnSpLocks/>
              <a:stCxn id="5" idx="2"/>
              <a:endCxn id="7" idx="0"/>
            </p:cNvCxnSpPr>
            <p:nvPr/>
          </p:nvCxnSpPr>
          <p:spPr>
            <a:xfrm>
              <a:off x="3602807" y="1997065"/>
              <a:ext cx="0" cy="312811"/>
            </a:xfrm>
            <a:prstGeom prst="line">
              <a:avLst/>
            </a:prstGeom>
            <a:noFill/>
            <a:ln w="38100" cap="flat" cmpd="sng" algn="ctr">
              <a:solidFill>
                <a:sysClr val="windowText" lastClr="000000">
                  <a:lumMod val="75000"/>
                  <a:lumOff val="25000"/>
                </a:sysClr>
              </a:solidFill>
              <a:prstDash val="solid"/>
              <a:miter lim="800000"/>
            </a:ln>
            <a:effectLst/>
          </p:spPr>
        </p:cxnSp>
        <p:cxnSp>
          <p:nvCxnSpPr>
            <p:cNvPr id="11" name="直線接點 10">
              <a:extLst>
                <a:ext uri="{FF2B5EF4-FFF2-40B4-BE49-F238E27FC236}">
                  <a16:creationId xmlns:a16="http://schemas.microsoft.com/office/drawing/2014/main" xmlns="" id="{6A99FC3A-06A5-4B73-8885-A2FA6134615C}"/>
                </a:ext>
              </a:extLst>
            </p:cNvPr>
            <p:cNvCxnSpPr>
              <a:cxnSpLocks/>
              <a:stCxn id="5" idx="2"/>
              <a:endCxn id="8" idx="0"/>
            </p:cNvCxnSpPr>
            <p:nvPr/>
          </p:nvCxnSpPr>
          <p:spPr>
            <a:xfrm>
              <a:off x="3602807" y="1997065"/>
              <a:ext cx="1401780" cy="312811"/>
            </a:xfrm>
            <a:prstGeom prst="line">
              <a:avLst/>
            </a:prstGeom>
            <a:noFill/>
            <a:ln w="38100" cap="flat" cmpd="sng" algn="ctr">
              <a:solidFill>
                <a:sysClr val="windowText" lastClr="000000">
                  <a:lumMod val="75000"/>
                  <a:lumOff val="25000"/>
                </a:sysClr>
              </a:solidFill>
              <a:prstDash val="solid"/>
              <a:miter lim="800000"/>
            </a:ln>
            <a:effectLst/>
          </p:spPr>
        </p:cxnSp>
        <p:sp>
          <p:nvSpPr>
            <p:cNvPr id="12" name="矩形 11">
              <a:extLst>
                <a:ext uri="{FF2B5EF4-FFF2-40B4-BE49-F238E27FC236}">
                  <a16:creationId xmlns:a16="http://schemas.microsoft.com/office/drawing/2014/main" xmlns="" id="{004AA06A-1F9D-47B8-BD33-7A3C7C8CBE18}"/>
                </a:ext>
              </a:extLst>
            </p:cNvPr>
            <p:cNvSpPr/>
            <p:nvPr/>
          </p:nvSpPr>
          <p:spPr>
            <a:xfrm>
              <a:off x="7626759" y="1578147"/>
              <a:ext cx="3242764" cy="550257"/>
            </a:xfrm>
            <a:prstGeom prst="rect">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母公司</a:t>
              </a:r>
            </a:p>
          </p:txBody>
        </p:sp>
        <p:sp>
          <p:nvSpPr>
            <p:cNvPr id="13" name="矩形 12">
              <a:extLst>
                <a:ext uri="{FF2B5EF4-FFF2-40B4-BE49-F238E27FC236}">
                  <a16:creationId xmlns:a16="http://schemas.microsoft.com/office/drawing/2014/main" xmlns="" id="{C9332B46-5EBF-4ED5-925E-16F914954005}"/>
                </a:ext>
              </a:extLst>
            </p:cNvPr>
            <p:cNvSpPr/>
            <p:nvPr/>
          </p:nvSpPr>
          <p:spPr>
            <a:xfrm>
              <a:off x="8746434" y="1647423"/>
              <a:ext cx="953075" cy="411707"/>
            </a:xfrm>
            <a:prstGeom prst="rect">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發電</a:t>
              </a:r>
            </a:p>
          </p:txBody>
        </p:sp>
        <p:sp>
          <p:nvSpPr>
            <p:cNvPr id="14" name="矩形 13">
              <a:extLst>
                <a:ext uri="{FF2B5EF4-FFF2-40B4-BE49-F238E27FC236}">
                  <a16:creationId xmlns:a16="http://schemas.microsoft.com/office/drawing/2014/main" xmlns="" id="{EC25DCB9-18D5-46F0-898A-890E2D510661}"/>
                </a:ext>
              </a:extLst>
            </p:cNvPr>
            <p:cNvSpPr/>
            <p:nvPr/>
          </p:nvSpPr>
          <p:spPr>
            <a:xfrm>
              <a:off x="9777950" y="1646962"/>
              <a:ext cx="953075" cy="411707"/>
            </a:xfrm>
            <a:prstGeom prst="rect">
              <a:avLst/>
            </a:prstGeom>
            <a:solidFill>
              <a:srgbClr val="ED7D3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售電</a:t>
              </a:r>
            </a:p>
          </p:txBody>
        </p:sp>
        <p:sp>
          <p:nvSpPr>
            <p:cNvPr id="15" name="矩形 14">
              <a:extLst>
                <a:ext uri="{FF2B5EF4-FFF2-40B4-BE49-F238E27FC236}">
                  <a16:creationId xmlns:a16="http://schemas.microsoft.com/office/drawing/2014/main" xmlns="" id="{34BDBAA9-1E26-4724-AD33-1789875A4722}"/>
                </a:ext>
              </a:extLst>
            </p:cNvPr>
            <p:cNvSpPr/>
            <p:nvPr/>
          </p:nvSpPr>
          <p:spPr>
            <a:xfrm>
              <a:off x="8197881" y="2333608"/>
              <a:ext cx="1951282" cy="411707"/>
            </a:xfrm>
            <a:prstGeom prst="rect">
              <a:avLst/>
            </a:prstGeom>
            <a:solidFill>
              <a:srgbClr val="ED7D31">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輸配電</a:t>
              </a:r>
              <a:r>
                <a:rPr kumimoji="0" lang="en-US" altLang="zh-TW"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
              </a:r>
              <a:br>
                <a:rPr kumimoji="0" lang="en-US" altLang="zh-TW"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br>
              <a:r>
                <a:rPr kumimoji="0" lang="zh-TW" altLang="en-US" sz="22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子公司</a:t>
              </a:r>
            </a:p>
          </p:txBody>
        </p:sp>
        <p:cxnSp>
          <p:nvCxnSpPr>
            <p:cNvPr id="16" name="直線接點 15">
              <a:extLst>
                <a:ext uri="{FF2B5EF4-FFF2-40B4-BE49-F238E27FC236}">
                  <a16:creationId xmlns:a16="http://schemas.microsoft.com/office/drawing/2014/main" xmlns="" id="{9FFB1A99-D838-4E84-A511-A30FF341BDA9}"/>
                </a:ext>
              </a:extLst>
            </p:cNvPr>
            <p:cNvCxnSpPr>
              <a:cxnSpLocks/>
              <a:endCxn id="15" idx="0"/>
            </p:cNvCxnSpPr>
            <p:nvPr/>
          </p:nvCxnSpPr>
          <p:spPr>
            <a:xfrm>
              <a:off x="9173522" y="2126385"/>
              <a:ext cx="0" cy="207223"/>
            </a:xfrm>
            <a:prstGeom prst="line">
              <a:avLst/>
            </a:prstGeom>
            <a:noFill/>
            <a:ln w="38100" cap="flat" cmpd="sng" algn="ctr">
              <a:solidFill>
                <a:sysClr val="windowText" lastClr="000000">
                  <a:lumMod val="75000"/>
                  <a:lumOff val="25000"/>
                </a:sysClr>
              </a:solidFill>
              <a:prstDash val="solid"/>
              <a:miter lim="800000"/>
            </a:ln>
            <a:effectLst/>
          </p:spPr>
        </p:cxnSp>
        <p:sp>
          <p:nvSpPr>
            <p:cNvPr id="17" name="矩形 16">
              <a:extLst>
                <a:ext uri="{FF2B5EF4-FFF2-40B4-BE49-F238E27FC236}">
                  <a16:creationId xmlns:a16="http://schemas.microsoft.com/office/drawing/2014/main" xmlns="" id="{3D1C7C45-31F1-4FB0-9B8E-B15165886742}"/>
                </a:ext>
              </a:extLst>
            </p:cNvPr>
            <p:cNvSpPr/>
            <p:nvPr/>
          </p:nvSpPr>
          <p:spPr>
            <a:xfrm>
              <a:off x="1204198" y="1230169"/>
              <a:ext cx="4684395" cy="1718014"/>
            </a:xfrm>
            <a:prstGeom prst="rect">
              <a:avLst/>
            </a:prstGeom>
            <a:noFill/>
            <a:ln w="12700" cap="flat" cmpd="sng" algn="ctr">
              <a:solidFill>
                <a:srgbClr val="00ACC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8" name="矩形 17">
              <a:extLst>
                <a:ext uri="{FF2B5EF4-FFF2-40B4-BE49-F238E27FC236}">
                  <a16:creationId xmlns:a16="http://schemas.microsoft.com/office/drawing/2014/main" xmlns="" id="{30763A9C-6049-417D-B0E3-2A2A61696C55}"/>
                </a:ext>
              </a:extLst>
            </p:cNvPr>
            <p:cNvSpPr/>
            <p:nvPr/>
          </p:nvSpPr>
          <p:spPr>
            <a:xfrm>
              <a:off x="6793726" y="1205045"/>
              <a:ext cx="4684395" cy="1718014"/>
            </a:xfrm>
            <a:prstGeom prst="rect">
              <a:avLst/>
            </a:prstGeom>
            <a:noFill/>
            <a:ln w="12700" cap="flat" cmpd="sng" algn="ctr">
              <a:solidFill>
                <a:srgbClr val="00ACC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9" name="Shape 257">
              <a:extLst>
                <a:ext uri="{FF2B5EF4-FFF2-40B4-BE49-F238E27FC236}">
                  <a16:creationId xmlns:a16="http://schemas.microsoft.com/office/drawing/2014/main" xmlns="" id="{858285D6-9743-4C41-AE1F-EF8E2C08257E}"/>
                </a:ext>
              </a:extLst>
            </p:cNvPr>
            <p:cNvSpPr/>
            <p:nvPr/>
          </p:nvSpPr>
          <p:spPr>
            <a:xfrm>
              <a:off x="3949553" y="883966"/>
              <a:ext cx="2216724" cy="530114"/>
            </a:xfrm>
            <a:prstGeom prst="roundRect">
              <a:avLst>
                <a:gd name="adj" fmla="val 50000"/>
              </a:avLst>
            </a:prstGeom>
            <a:solidFill>
              <a:srgbClr val="660033"/>
            </a:solidFill>
            <a:ln>
              <a:noFill/>
            </a:ln>
          </p:spPr>
          <p:txBody>
            <a:bodyPr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sym typeface="Trebuchet MS"/>
                </a:rPr>
                <a:t>東電、中電</a:t>
              </a:r>
              <a:endParaRPr kumimoji="0" lang="en-GB"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sym typeface="Trebuchet MS"/>
              </a:endParaRPr>
            </a:p>
          </p:txBody>
        </p:sp>
        <p:sp>
          <p:nvSpPr>
            <p:cNvPr id="20" name="Shape 257">
              <a:extLst>
                <a:ext uri="{FF2B5EF4-FFF2-40B4-BE49-F238E27FC236}">
                  <a16:creationId xmlns:a16="http://schemas.microsoft.com/office/drawing/2014/main" xmlns="" id="{0C1224E0-C991-4A90-A9EF-942E48C92A72}"/>
                </a:ext>
              </a:extLst>
            </p:cNvPr>
            <p:cNvSpPr/>
            <p:nvPr/>
          </p:nvSpPr>
          <p:spPr>
            <a:xfrm>
              <a:off x="9551495" y="870289"/>
              <a:ext cx="2267100" cy="530114"/>
            </a:xfrm>
            <a:prstGeom prst="roundRect">
              <a:avLst>
                <a:gd name="adj" fmla="val 50000"/>
              </a:avLst>
            </a:prstGeom>
            <a:solidFill>
              <a:srgbClr val="660033"/>
            </a:solidFill>
            <a:ln>
              <a:noFill/>
            </a:ln>
          </p:spPr>
          <p:txBody>
            <a:bodyPr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sym typeface="Trebuchet MS"/>
                </a:rPr>
                <a:t>其他綜合電業</a:t>
              </a:r>
              <a:endParaRPr kumimoji="0" lang="en-US" altLang="zh-TW"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sym typeface="Trebuchet MS"/>
              </a:endParaRPr>
            </a:p>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sym typeface="Trebuchet MS"/>
                </a:rPr>
                <a:t>(7</a:t>
              </a:r>
              <a:r>
                <a:rPr kumimoji="0" lang="zh-TW" altLang="en-US" sz="1800" b="1" i="0" u="none" strike="noStrike" kern="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sym typeface="Trebuchet MS"/>
                </a:rPr>
                <a:t>家</a:t>
              </a:r>
              <a:r>
                <a:rPr kumimoji="0" lang="en-US" altLang="zh-TW" sz="1800" b="1" i="0" u="none" strike="noStrike" kern="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sym typeface="Trebuchet MS"/>
                </a:rPr>
                <a:t>)</a:t>
              </a:r>
              <a:endParaRPr kumimoji="0" lang="en-GB" sz="1800" b="1" i="0" u="none" strike="noStrike" kern="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sym typeface="Trebuchet MS"/>
              </a:endParaRPr>
            </a:p>
          </p:txBody>
        </p:sp>
        <p:sp>
          <p:nvSpPr>
            <p:cNvPr id="21" name="矩形 20">
              <a:extLst>
                <a:ext uri="{FF2B5EF4-FFF2-40B4-BE49-F238E27FC236}">
                  <a16:creationId xmlns:a16="http://schemas.microsoft.com/office/drawing/2014/main" xmlns="" id="{7143DF1F-F59A-4D6F-A495-1DE5BA0E1763}"/>
                </a:ext>
              </a:extLst>
            </p:cNvPr>
            <p:cNvSpPr/>
            <p:nvPr/>
          </p:nvSpPr>
          <p:spPr>
            <a:xfrm>
              <a:off x="644080" y="1278291"/>
              <a:ext cx="663378" cy="1616054"/>
            </a:xfrm>
            <a:prstGeom prst="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模式</a:t>
              </a:r>
              <a:r>
                <a:rPr kumimoji="0" lang="en-US" altLang="zh-TW" sz="2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a:t>
              </a:r>
              <a:endParaRPr kumimoji="0" lang="zh-TW" altLang="en-US" sz="2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22" name="矩形 21">
              <a:extLst>
                <a:ext uri="{FF2B5EF4-FFF2-40B4-BE49-F238E27FC236}">
                  <a16:creationId xmlns:a16="http://schemas.microsoft.com/office/drawing/2014/main" xmlns="" id="{27D5DFBD-211F-4D1E-86DF-A42DDB899AFA}"/>
                </a:ext>
              </a:extLst>
            </p:cNvPr>
            <p:cNvSpPr/>
            <p:nvPr/>
          </p:nvSpPr>
          <p:spPr>
            <a:xfrm>
              <a:off x="6253149" y="1256025"/>
              <a:ext cx="663378" cy="1616054"/>
            </a:xfrm>
            <a:prstGeom prst="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模式</a:t>
              </a:r>
              <a:r>
                <a:rPr kumimoji="0" lang="en-US" altLang="zh-TW" sz="2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B</a:t>
              </a:r>
              <a:endParaRPr kumimoji="0" lang="zh-TW" altLang="en-US" sz="2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grpSp>
      <p:sp>
        <p:nvSpPr>
          <p:cNvPr id="23" name="文字方塊 22">
            <a:extLst>
              <a:ext uri="{FF2B5EF4-FFF2-40B4-BE49-F238E27FC236}">
                <a16:creationId xmlns:a16="http://schemas.microsoft.com/office/drawing/2014/main" xmlns="" id="{C2EC016F-5BB5-410D-8C62-5F10A1E9424B}"/>
              </a:ext>
            </a:extLst>
          </p:cNvPr>
          <p:cNvSpPr txBox="1"/>
          <p:nvPr/>
        </p:nvSpPr>
        <p:spPr>
          <a:xfrm>
            <a:off x="118946" y="6027067"/>
            <a:ext cx="5314275" cy="531674"/>
          </a:xfrm>
          <a:prstGeom prst="doubleWave">
            <a:avLst/>
          </a:prstGeom>
          <a:noFill/>
        </p:spPr>
        <p:txBody>
          <a:bodyPr wrap="none" rtlCol="0">
            <a:spAutoFit/>
          </a:bodyPr>
          <a:lstStyle/>
          <a:p>
            <a:pPr eaLnBrk="1" fontAlgn="auto" hangingPunct="1">
              <a:spcBef>
                <a:spcPts val="0"/>
              </a:spcBef>
              <a:spcAft>
                <a:spcPts val="0"/>
              </a:spcAft>
            </a:pPr>
            <a:r>
              <a:rPr kumimoji="0" lang="zh-TW" altLang="en-US"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Wingdings" panose="05000000000000000000" pitchFamily="2" charset="2"/>
              </a:rPr>
              <a:t></a:t>
            </a:r>
            <a:r>
              <a:rPr kumimoji="0" lang="zh-TW" altLang="en-US"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沖繩電力維持綜合電業形態，輸配電不分離</a:t>
            </a:r>
          </a:p>
        </p:txBody>
      </p:sp>
      <p:sp>
        <p:nvSpPr>
          <p:cNvPr id="24" name="標題 1">
            <a:extLst>
              <a:ext uri="{FF2B5EF4-FFF2-40B4-BE49-F238E27FC236}">
                <a16:creationId xmlns:a16="http://schemas.microsoft.com/office/drawing/2014/main" xmlns="" id="{57E3FDB6-7055-4A27-976B-849E3BFF94CD}"/>
              </a:ext>
            </a:extLst>
          </p:cNvPr>
          <p:cNvSpPr txBox="1">
            <a:spLocks/>
          </p:cNvSpPr>
          <p:nvPr/>
        </p:nvSpPr>
        <p:spPr>
          <a:xfrm>
            <a:off x="317975" y="383649"/>
            <a:ext cx="6898418" cy="5540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kumimoji="0" lang="zh-TW" altLang="en-US" sz="4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日本電業法人分離模式</a:t>
            </a:r>
          </a:p>
        </p:txBody>
      </p:sp>
    </p:spTree>
    <p:extLst>
      <p:ext uri="{BB962C8B-B14F-4D97-AF65-F5344CB8AC3E}">
        <p14:creationId xmlns:p14="http://schemas.microsoft.com/office/powerpoint/2010/main" val="19104716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箭號: 向右 15">
            <a:extLst>
              <a:ext uri="{FF2B5EF4-FFF2-40B4-BE49-F238E27FC236}">
                <a16:creationId xmlns:a16="http://schemas.microsoft.com/office/drawing/2014/main" xmlns="" id="{1D64E65A-3834-4A1F-AA55-12D19FD99A9A}"/>
              </a:ext>
            </a:extLst>
          </p:cNvPr>
          <p:cNvSpPr/>
          <p:nvPr/>
        </p:nvSpPr>
        <p:spPr>
          <a:xfrm>
            <a:off x="7002359" y="3309007"/>
            <a:ext cx="2704150" cy="749938"/>
          </a:xfrm>
          <a:prstGeom prst="rightArrow">
            <a:avLst/>
          </a:prstGeom>
          <a:solidFill>
            <a:srgbClr val="00ACC0">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 name="矩形 1">
            <a:extLst>
              <a:ext uri="{FF2B5EF4-FFF2-40B4-BE49-F238E27FC236}">
                <a16:creationId xmlns:a16="http://schemas.microsoft.com/office/drawing/2014/main" xmlns="" id="{A9012C1D-20E1-4EA9-A57E-5CE39EEB4EA4}"/>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二、他山之石</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3" name="箭號: 向右 2">
            <a:extLst>
              <a:ext uri="{FF2B5EF4-FFF2-40B4-BE49-F238E27FC236}">
                <a16:creationId xmlns:a16="http://schemas.microsoft.com/office/drawing/2014/main" xmlns="" id="{7D0EB86E-490A-4C54-A48B-97BCD231C5D9}"/>
              </a:ext>
            </a:extLst>
          </p:cNvPr>
          <p:cNvSpPr/>
          <p:nvPr/>
        </p:nvSpPr>
        <p:spPr>
          <a:xfrm>
            <a:off x="-13467" y="3334539"/>
            <a:ext cx="3071664" cy="830997"/>
          </a:xfrm>
          <a:prstGeom prst="rightArrow">
            <a:avLst/>
          </a:prstGeom>
          <a:solidFill>
            <a:srgbClr val="00ACC0">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4" name="爆炸: 十四角 3">
            <a:extLst>
              <a:ext uri="{FF2B5EF4-FFF2-40B4-BE49-F238E27FC236}">
                <a16:creationId xmlns:a16="http://schemas.microsoft.com/office/drawing/2014/main" xmlns="" id="{EB914349-7FE4-430C-AA4E-2C41E1373BAA}"/>
              </a:ext>
            </a:extLst>
          </p:cNvPr>
          <p:cNvSpPr/>
          <p:nvPr/>
        </p:nvSpPr>
        <p:spPr>
          <a:xfrm rot="19437366">
            <a:off x="2776070" y="3075929"/>
            <a:ext cx="2099858" cy="2122879"/>
          </a:xfrm>
          <a:prstGeom prst="irregularSeal2">
            <a:avLst/>
          </a:prstGeom>
          <a:solidFill>
            <a:srgbClr val="FFD1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5" name="文字方塊 4">
            <a:extLst>
              <a:ext uri="{FF2B5EF4-FFF2-40B4-BE49-F238E27FC236}">
                <a16:creationId xmlns:a16="http://schemas.microsoft.com/office/drawing/2014/main" xmlns="" id="{4B36C7A4-9865-4307-B270-3BAA756345A8}"/>
              </a:ext>
            </a:extLst>
          </p:cNvPr>
          <p:cNvSpPr txBox="1"/>
          <p:nvPr/>
        </p:nvSpPr>
        <p:spPr>
          <a:xfrm>
            <a:off x="530756" y="2420888"/>
            <a:ext cx="1438574" cy="707866"/>
          </a:xfrm>
          <a:prstGeom prst="rect">
            <a:avLst/>
          </a:prstGeom>
          <a:noFill/>
        </p:spPr>
        <p:txBody>
          <a:bodyPr wrap="square" lIns="91418" tIns="45710" rIns="91418" bIns="45710" rtlCol="0">
            <a:spAutoFit/>
          </a:bodyPr>
          <a:lstStyle/>
          <a:p>
            <a:pPr eaLnBrk="1" fontAlgn="auto" hangingPunct="1">
              <a:spcBef>
                <a:spcPts val="600"/>
              </a:spcBef>
              <a:spcAft>
                <a:spcPts val="600"/>
              </a:spcAft>
              <a:defRPr/>
            </a:pPr>
            <a:r>
              <a:rPr kumimoji="0" lang="en-US" altLang="zh-TW"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2000</a:t>
            </a:r>
            <a:endParaRPr kumimoji="0" lang="en-US" altLang="zh-TW" sz="32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xmlns="" id="{40CB65E9-A718-4E3A-A482-420E8C9FF4C1}"/>
              </a:ext>
            </a:extLst>
          </p:cNvPr>
          <p:cNvSpPr/>
          <p:nvPr/>
        </p:nvSpPr>
        <p:spPr>
          <a:xfrm>
            <a:off x="3540786" y="653787"/>
            <a:ext cx="7782774" cy="830997"/>
          </a:xfrm>
          <a:prstGeom prst="rect">
            <a:avLst/>
          </a:prstGeom>
        </p:spPr>
        <p:txBody>
          <a:bodyPr wrap="square">
            <a:spAutoFit/>
          </a:bodyPr>
          <a:lstStyle/>
          <a:p>
            <a:pPr eaLnBrk="1" fontAlgn="auto" hangingPunct="1">
              <a:spcBef>
                <a:spcPts val="0"/>
              </a:spcBef>
              <a:spcAft>
                <a:spcPts val="0"/>
              </a:spcAft>
              <a:defRPr/>
            </a:pPr>
            <a:r>
              <a:rPr kumimoji="0" lang="zh-TW" altLang="en-US" sz="4800" b="1" dirty="0">
                <a:solidFill>
                  <a:srgbClr val="E7E6E6">
                    <a:lumMod val="25000"/>
                  </a:srgbClr>
                </a:solidFill>
                <a:effectLst>
                  <a:outerShdw blurRad="38100" dist="38100" dir="2700000" algn="tl">
                    <a:srgbClr val="000000">
                      <a:alpha val="43137"/>
                    </a:srgbClr>
                  </a:outerShdw>
                </a:effectLst>
                <a:latin typeface="Calibri" panose="020F0502020204030204" pitchFamily="34" charset="0"/>
                <a:ea typeface="微軟正黑體" panose="020B0604030504040204" pitchFamily="34" charset="-120"/>
              </a:rPr>
              <a:t>東京電力轉型歷程</a:t>
            </a:r>
            <a:endParaRPr kumimoji="0" lang="en-US" altLang="zh-TW" sz="4800" b="1" dirty="0">
              <a:solidFill>
                <a:srgbClr val="E7E6E6">
                  <a:lumMod val="25000"/>
                </a:srgbClr>
              </a:solidFill>
              <a:effectLst>
                <a:outerShdw blurRad="38100" dist="38100" dir="2700000" algn="tl">
                  <a:srgbClr val="000000">
                    <a:alpha val="43137"/>
                  </a:srgbClr>
                </a:outerShdw>
              </a:effectLst>
              <a:latin typeface="Calibri" panose="020F0502020204030204" pitchFamily="34" charset="0"/>
              <a:ea typeface="微軟正黑體" panose="020B0604030504040204" pitchFamily="34" charset="-120"/>
            </a:endParaRPr>
          </a:p>
        </p:txBody>
      </p:sp>
      <p:pic>
        <p:nvPicPr>
          <p:cNvPr id="7" name="Picture 4" descr="ãTEPCO logoãçåçæå°çµæ">
            <a:extLst>
              <a:ext uri="{FF2B5EF4-FFF2-40B4-BE49-F238E27FC236}">
                <a16:creationId xmlns:a16="http://schemas.microsoft.com/office/drawing/2014/main" xmlns="" id="{5C3AC66F-772B-4EB0-9235-3BA19F2EA98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8440" y="826182"/>
            <a:ext cx="2127662" cy="486205"/>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a:extLst>
              <a:ext uri="{FF2B5EF4-FFF2-40B4-BE49-F238E27FC236}">
                <a16:creationId xmlns:a16="http://schemas.microsoft.com/office/drawing/2014/main" xmlns="" id="{21C19724-B376-4089-BA93-9CF15AA887F8}"/>
              </a:ext>
            </a:extLst>
          </p:cNvPr>
          <p:cNvSpPr/>
          <p:nvPr/>
        </p:nvSpPr>
        <p:spPr>
          <a:xfrm>
            <a:off x="2756565" y="3410511"/>
            <a:ext cx="1600438" cy="3170078"/>
          </a:xfrm>
          <a:prstGeom prst="rect">
            <a:avLst/>
          </a:prstGeom>
        </p:spPr>
        <p:txBody>
          <a:bodyPr vert="eaVert" wrap="square">
            <a:spAutoFit/>
          </a:bodyPr>
          <a:lstStyle/>
          <a:p>
            <a:pPr eaLnBrk="1" fontAlgn="auto" hangingPunct="1">
              <a:spcBef>
                <a:spcPts val="0"/>
              </a:spcBef>
              <a:spcAft>
                <a:spcPts val="0"/>
              </a:spcAft>
            </a:pPr>
            <a:r>
              <a:rPr kumimoji="0" lang="zh-TW" altLang="en-US" sz="36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由民營改國營</a:t>
            </a:r>
            <a:endParaRPr kumimoji="0" lang="en-US" altLang="zh-TW" sz="36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eaLnBrk="1" fontAlgn="auto" hangingPunct="1">
              <a:spcBef>
                <a:spcPts val="0"/>
              </a:spcBef>
              <a:spcAft>
                <a:spcPts val="0"/>
              </a:spcAft>
            </a:pPr>
            <a:r>
              <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福島核災後</a:t>
            </a:r>
            <a:r>
              <a:rPr kumimoji="0" lang="en-US" altLang="zh-TW"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kumimoji="0" lang="en-US" altLang="zh-TW"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endParaRPr kumimoji="0" lang="zh-TW" altLang="en-US" sz="2800" dirty="0">
              <a:solidFill>
                <a:prstClr val="black"/>
              </a:solidFill>
              <a:effectLst>
                <a:outerShdw blurRad="38100" dist="38100" dir="2700000" algn="tl">
                  <a:srgbClr val="000000">
                    <a:alpha val="43137"/>
                  </a:srgbClr>
                </a:outerShdw>
              </a:effectLst>
              <a:latin typeface="Calibri" panose="020F0502020204030204"/>
            </a:endParaRPr>
          </a:p>
        </p:txBody>
      </p:sp>
      <p:sp>
        <p:nvSpPr>
          <p:cNvPr id="9" name="文字方塊 8">
            <a:extLst>
              <a:ext uri="{FF2B5EF4-FFF2-40B4-BE49-F238E27FC236}">
                <a16:creationId xmlns:a16="http://schemas.microsoft.com/office/drawing/2014/main" xmlns="" id="{5832DA35-6D11-4927-B2D7-4EC72C2595DE}"/>
              </a:ext>
            </a:extLst>
          </p:cNvPr>
          <p:cNvSpPr txBox="1"/>
          <p:nvPr/>
        </p:nvSpPr>
        <p:spPr>
          <a:xfrm>
            <a:off x="3065071" y="2417614"/>
            <a:ext cx="2181108" cy="707886"/>
          </a:xfrm>
          <a:prstGeom prst="rect">
            <a:avLst/>
          </a:prstGeom>
          <a:noFill/>
        </p:spPr>
        <p:txBody>
          <a:bodyPr wrap="square" rtlCol="0">
            <a:spAutoFit/>
          </a:bodyPr>
          <a:lstStyle/>
          <a:p>
            <a:pPr eaLnBrk="1" fontAlgn="auto" hangingPunct="1">
              <a:spcBef>
                <a:spcPts val="0"/>
              </a:spcBef>
              <a:spcAft>
                <a:spcPts val="0"/>
              </a:spcAft>
            </a:pPr>
            <a:r>
              <a:rPr kumimoji="0" lang="en-US" altLang="ja-JP"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201</a:t>
            </a:r>
            <a:r>
              <a:rPr kumimoji="0" lang="en-US" altLang="zh-TW"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a:t>
            </a:r>
            <a:endParaRPr kumimoji="0" lang="zh-TW" altLang="en-US"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xmlns="" id="{9B6DA70F-64B5-4A3D-A555-B21CE79E63CF}"/>
              </a:ext>
            </a:extLst>
          </p:cNvPr>
          <p:cNvSpPr txBox="1"/>
          <p:nvPr/>
        </p:nvSpPr>
        <p:spPr>
          <a:xfrm>
            <a:off x="10038651" y="2384692"/>
            <a:ext cx="1844612" cy="707886"/>
          </a:xfrm>
          <a:prstGeom prst="rect">
            <a:avLst/>
          </a:prstGeom>
          <a:noFill/>
        </p:spPr>
        <p:txBody>
          <a:bodyPr wrap="square" rtlCol="0">
            <a:spAutoFit/>
          </a:bodyPr>
          <a:lstStyle/>
          <a:p>
            <a:pPr eaLnBrk="1" fontAlgn="auto" hangingPunct="1">
              <a:spcBef>
                <a:spcPts val="0"/>
              </a:spcBef>
              <a:spcAft>
                <a:spcPts val="0"/>
              </a:spcAft>
            </a:pPr>
            <a:r>
              <a:rPr kumimoji="0" lang="en-US" altLang="ja-JP"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20</a:t>
            </a:r>
            <a:r>
              <a:rPr kumimoji="0" lang="en-US" altLang="zh-TW"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16</a:t>
            </a:r>
            <a:endParaRPr kumimoji="0" lang="zh-TW" altLang="en-US"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1" name="文字方塊 10">
            <a:extLst>
              <a:ext uri="{FF2B5EF4-FFF2-40B4-BE49-F238E27FC236}">
                <a16:creationId xmlns:a16="http://schemas.microsoft.com/office/drawing/2014/main" xmlns="" id="{41009F36-B4B7-4F6D-B937-2B561043C83E}"/>
              </a:ext>
            </a:extLst>
          </p:cNvPr>
          <p:cNvSpPr txBox="1"/>
          <p:nvPr/>
        </p:nvSpPr>
        <p:spPr>
          <a:xfrm>
            <a:off x="5188914" y="2417921"/>
            <a:ext cx="1844612" cy="707886"/>
          </a:xfrm>
          <a:prstGeom prst="rect">
            <a:avLst/>
          </a:prstGeom>
          <a:noFill/>
        </p:spPr>
        <p:txBody>
          <a:bodyPr wrap="square" rtlCol="0">
            <a:spAutoFit/>
          </a:bodyPr>
          <a:lstStyle/>
          <a:p>
            <a:pPr eaLnBrk="1" fontAlgn="auto" hangingPunct="1">
              <a:spcBef>
                <a:spcPts val="0"/>
              </a:spcBef>
              <a:spcAft>
                <a:spcPts val="0"/>
              </a:spcAft>
            </a:pPr>
            <a:r>
              <a:rPr kumimoji="0" lang="en-US" altLang="ja-JP"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20</a:t>
            </a:r>
            <a:r>
              <a:rPr kumimoji="0" lang="en-US" altLang="zh-TW"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13</a:t>
            </a:r>
            <a:endParaRPr kumimoji="0" lang="zh-TW" altLang="en-US"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2" name="矩形 11">
            <a:extLst>
              <a:ext uri="{FF2B5EF4-FFF2-40B4-BE49-F238E27FC236}">
                <a16:creationId xmlns:a16="http://schemas.microsoft.com/office/drawing/2014/main" xmlns="" id="{A2C5F997-8E5C-4979-974A-AD32EEE38FC4}"/>
              </a:ext>
            </a:extLst>
          </p:cNvPr>
          <p:cNvSpPr/>
          <p:nvPr/>
        </p:nvSpPr>
        <p:spPr>
          <a:xfrm>
            <a:off x="7369567" y="4089994"/>
            <a:ext cx="1844613" cy="1384995"/>
          </a:xfrm>
          <a:prstGeom prst="rect">
            <a:avLst/>
          </a:prstGeom>
          <a:noFill/>
        </p:spPr>
        <p:txBody>
          <a:bodyPr wrap="square">
            <a:spAutoFit/>
          </a:bodyPr>
          <a:lstStyle/>
          <a:p>
            <a:pPr eaLnBrk="1" fontAlgn="auto" hangingPunct="1">
              <a:spcBef>
                <a:spcPts val="600"/>
              </a:spcBef>
              <a:spcAft>
                <a:spcPts val="600"/>
              </a:spcAft>
              <a:defRPr/>
            </a:pPr>
            <a:r>
              <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配合協調機構調度跨域輸電</a:t>
            </a:r>
            <a:endParaRPr kumimoji="0" lang="en-US" altLang="zh-TW"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3" name="文字方塊 12">
            <a:extLst>
              <a:ext uri="{FF2B5EF4-FFF2-40B4-BE49-F238E27FC236}">
                <a16:creationId xmlns:a16="http://schemas.microsoft.com/office/drawing/2014/main" xmlns="" id="{57399BF4-B6C2-4AD5-A256-910103B6A3A7}"/>
              </a:ext>
            </a:extLst>
          </p:cNvPr>
          <p:cNvSpPr txBox="1"/>
          <p:nvPr/>
        </p:nvSpPr>
        <p:spPr>
          <a:xfrm>
            <a:off x="7564956" y="2406347"/>
            <a:ext cx="1844612" cy="707886"/>
          </a:xfrm>
          <a:prstGeom prst="rect">
            <a:avLst/>
          </a:prstGeom>
          <a:noFill/>
        </p:spPr>
        <p:txBody>
          <a:bodyPr wrap="square" rtlCol="0">
            <a:spAutoFit/>
          </a:bodyPr>
          <a:lstStyle/>
          <a:p>
            <a:pPr eaLnBrk="1" fontAlgn="auto" hangingPunct="1">
              <a:spcBef>
                <a:spcPts val="0"/>
              </a:spcBef>
              <a:spcAft>
                <a:spcPts val="0"/>
              </a:spcAft>
            </a:pPr>
            <a:r>
              <a:rPr kumimoji="0" lang="en-US" altLang="ja-JP"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2015</a:t>
            </a:r>
            <a:endParaRPr kumimoji="0" lang="zh-TW" altLang="en-US"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4" name="矩形 13">
            <a:extLst>
              <a:ext uri="{FF2B5EF4-FFF2-40B4-BE49-F238E27FC236}">
                <a16:creationId xmlns:a16="http://schemas.microsoft.com/office/drawing/2014/main" xmlns="" id="{BF556EB8-4976-45E8-AE09-F9A8BCC9E9A8}"/>
              </a:ext>
            </a:extLst>
          </p:cNvPr>
          <p:cNvSpPr/>
          <p:nvPr/>
        </p:nvSpPr>
        <p:spPr>
          <a:xfrm>
            <a:off x="9696400" y="3084634"/>
            <a:ext cx="2186863" cy="1631216"/>
          </a:xfrm>
          <a:prstGeom prst="rect">
            <a:avLst/>
          </a:prstGeom>
          <a:solidFill>
            <a:srgbClr val="90CED8"/>
          </a:solidFill>
        </p:spPr>
        <p:txBody>
          <a:bodyPr wrap="square">
            <a:spAutoFit/>
          </a:bodyPr>
          <a:lstStyle/>
          <a:p>
            <a:pPr marL="0" marR="0" lvl="0" indent="0" defTabSz="914400" eaLnBrk="1" fontAlgn="auto" latinLnBrk="0" hangingPunct="1">
              <a:lnSpc>
                <a:spcPct val="100000"/>
              </a:lnSpc>
              <a:spcBef>
                <a:spcPts val="600"/>
              </a:spcBef>
              <a:spcAft>
                <a:spcPts val="600"/>
              </a:spcAft>
              <a:buClrTx/>
              <a:buSzTx/>
              <a:buFontTx/>
              <a:buNone/>
              <a:tabLst/>
              <a:defRPr/>
            </a:pPr>
            <a:r>
              <a:rPr kumimoji="0" lang="en-US" altLang="zh-TW"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4</a:t>
            </a:r>
            <a:r>
              <a:rPr kumimoji="0" lang="zh-TW" altLang="en-US"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月</a:t>
            </a:r>
            <a:r>
              <a:rPr kumimoji="0" lang="zh-TW" altLang="en-US" sz="36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完成法人分離</a:t>
            </a:r>
            <a:r>
              <a:rPr kumimoji="0" lang="zh-TW" altLang="en-US"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轉型控股公司</a:t>
            </a:r>
            <a:endParaRPr kumimoji="0" lang="en-US" altLang="zh-TW" sz="28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xmlns="" id="{4530A761-86AF-481F-9B1B-FE8DC42E8DC3}"/>
              </a:ext>
            </a:extLst>
          </p:cNvPr>
          <p:cNvSpPr/>
          <p:nvPr/>
        </p:nvSpPr>
        <p:spPr>
          <a:xfrm>
            <a:off x="182748" y="3124012"/>
            <a:ext cx="2312852" cy="1631216"/>
          </a:xfrm>
          <a:prstGeom prst="rect">
            <a:avLst/>
          </a:prstGeom>
          <a:solidFill>
            <a:srgbClr val="90CED8"/>
          </a:solidFill>
        </p:spPr>
        <p:txBody>
          <a:bodyPr wrap="square">
            <a:spAutoFit/>
          </a:bodyPr>
          <a:lstStyle/>
          <a:p>
            <a:pPr marL="0" marR="0" lvl="0" indent="0" defTabSz="914400" eaLnBrk="1" fontAlgn="auto" latinLnBrk="0" hangingPunct="1">
              <a:lnSpc>
                <a:spcPct val="100000"/>
              </a:lnSpc>
              <a:spcBef>
                <a:spcPts val="600"/>
              </a:spcBef>
              <a:spcAft>
                <a:spcPts val="600"/>
              </a:spcAft>
              <a:buClrTx/>
              <a:buSzTx/>
              <a:buFontTx/>
              <a:buNone/>
              <a:tabLst/>
              <a:defRPr/>
            </a:pPr>
            <a:r>
              <a:rPr kumimoji="0" lang="zh-TW" altLang="en-US" sz="2800" b="1" kern="0"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導入</a:t>
            </a:r>
            <a:r>
              <a:rPr kumimoji="0" lang="zh-TW" altLang="en-US" sz="36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分離</a:t>
            </a:r>
            <a:r>
              <a:rPr kumimoji="0" lang="zh-TW" altLang="en-US" sz="3600" b="1" kern="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會計</a:t>
            </a:r>
            <a:r>
              <a:rPr kumimoji="0" lang="zh-TW" altLang="en-US"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，歷時</a:t>
            </a:r>
            <a:r>
              <a:rPr kumimoji="0" lang="en-US" altLang="zh-TW"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3</a:t>
            </a:r>
            <a:r>
              <a:rPr kumimoji="0" lang="zh-TW" altLang="en-US"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年完成</a:t>
            </a:r>
            <a:endParaRPr kumimoji="0" lang="en-US" altLang="zh-TW" sz="36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17" name="矩形 16">
            <a:extLst>
              <a:ext uri="{FF2B5EF4-FFF2-40B4-BE49-F238E27FC236}">
                <a16:creationId xmlns:a16="http://schemas.microsoft.com/office/drawing/2014/main" xmlns="" id="{B8F3083E-0C5B-4266-A879-85B6BBCFC45E}"/>
              </a:ext>
            </a:extLst>
          </p:cNvPr>
          <p:cNvSpPr/>
          <p:nvPr/>
        </p:nvSpPr>
        <p:spPr>
          <a:xfrm>
            <a:off x="4761063" y="3092578"/>
            <a:ext cx="2321672" cy="2062103"/>
          </a:xfrm>
          <a:prstGeom prst="rect">
            <a:avLst/>
          </a:prstGeom>
          <a:solidFill>
            <a:srgbClr val="90CED8"/>
          </a:solidFill>
        </p:spPr>
        <p:txBody>
          <a:bodyPr wrap="square">
            <a:spAutoFit/>
          </a:bodyPr>
          <a:lstStyle/>
          <a:p>
            <a:pPr marL="0" marR="0" lvl="0" indent="0" defTabSz="914400" eaLnBrk="1" fontAlgn="auto" latinLnBrk="0" hangingPunct="1">
              <a:lnSpc>
                <a:spcPct val="100000"/>
              </a:lnSpc>
              <a:spcBef>
                <a:spcPts val="600"/>
              </a:spcBef>
              <a:spcAft>
                <a:spcPts val="600"/>
              </a:spcAft>
              <a:buClrTx/>
              <a:buSzTx/>
              <a:buFontTx/>
              <a:buNone/>
              <a:tabLst/>
              <a:defRPr/>
            </a:pPr>
            <a:r>
              <a:rPr kumimoji="0" lang="zh-TW" altLang="en-US"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成立</a:t>
            </a:r>
            <a:r>
              <a:rPr kumimoji="0" lang="en-US" altLang="zh-TW" sz="36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3</a:t>
            </a:r>
            <a:r>
              <a:rPr kumimoji="0" lang="zh-TW" altLang="en-US" sz="36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家社內分公司</a:t>
            </a:r>
            <a:r>
              <a:rPr kumimoji="0" lang="en-US" altLang="zh-TW"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
            </a:r>
            <a:br>
              <a:rPr kumimoji="0" lang="en-US" altLang="zh-TW"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br>
            <a:r>
              <a:rPr kumimoji="0" lang="zh-TW" altLang="en-US"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火力發電、輸配電、售電</a:t>
            </a:r>
            <a:endParaRPr kumimoji="0" lang="en-US" altLang="zh-TW" sz="28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426083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9012C1D-20E1-4EA9-A57E-5CE39EEB4EA4}"/>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二、他山之石</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grpSp>
        <p:nvGrpSpPr>
          <p:cNvPr id="3" name="群組 2">
            <a:extLst>
              <a:ext uri="{FF2B5EF4-FFF2-40B4-BE49-F238E27FC236}">
                <a16:creationId xmlns:a16="http://schemas.microsoft.com/office/drawing/2014/main" xmlns="" id="{8176FCBF-638F-458A-8AE3-7F61585EB61A}"/>
              </a:ext>
            </a:extLst>
          </p:cNvPr>
          <p:cNvGrpSpPr/>
          <p:nvPr/>
        </p:nvGrpSpPr>
        <p:grpSpPr>
          <a:xfrm>
            <a:off x="1242802" y="1408350"/>
            <a:ext cx="5118390" cy="5208987"/>
            <a:chOff x="791136" y="1215310"/>
            <a:chExt cx="5118390" cy="5208987"/>
          </a:xfrm>
        </p:grpSpPr>
        <p:sp>
          <p:nvSpPr>
            <p:cNvPr id="4" name="手繪多邊形: 圖案 3">
              <a:extLst>
                <a:ext uri="{FF2B5EF4-FFF2-40B4-BE49-F238E27FC236}">
                  <a16:creationId xmlns:a16="http://schemas.microsoft.com/office/drawing/2014/main" xmlns="" id="{45A128ED-9DE3-4C28-902F-2A3875A42043}"/>
                </a:ext>
              </a:extLst>
            </p:cNvPr>
            <p:cNvSpPr/>
            <p:nvPr/>
          </p:nvSpPr>
          <p:spPr>
            <a:xfrm>
              <a:off x="791136" y="4936389"/>
              <a:ext cx="5112932" cy="1487908"/>
            </a:xfrm>
            <a:custGeom>
              <a:avLst/>
              <a:gdLst>
                <a:gd name="connsiteX0" fmla="*/ 0 w 6468819"/>
                <a:gd name="connsiteY0" fmla="*/ 0 h 1275750"/>
                <a:gd name="connsiteX1" fmla="*/ 6468819 w 6468819"/>
                <a:gd name="connsiteY1" fmla="*/ 0 h 1275750"/>
                <a:gd name="connsiteX2" fmla="*/ 6468819 w 6468819"/>
                <a:gd name="connsiteY2" fmla="*/ 1275750 h 1275750"/>
                <a:gd name="connsiteX3" fmla="*/ 0 w 6468819"/>
                <a:gd name="connsiteY3" fmla="*/ 1275750 h 1275750"/>
                <a:gd name="connsiteX4" fmla="*/ 0 w 6468819"/>
                <a:gd name="connsiteY4" fmla="*/ 0 h 127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8819" h="1275750">
                  <a:moveTo>
                    <a:pt x="0" y="0"/>
                  </a:moveTo>
                  <a:lnTo>
                    <a:pt x="6468819" y="0"/>
                  </a:lnTo>
                  <a:lnTo>
                    <a:pt x="6468819" y="1275750"/>
                  </a:lnTo>
                  <a:lnTo>
                    <a:pt x="0" y="1275750"/>
                  </a:lnTo>
                  <a:lnTo>
                    <a:pt x="0" y="0"/>
                  </a:lnTo>
                  <a:close/>
                </a:path>
              </a:pathLst>
            </a:custGeom>
            <a:solidFill>
              <a:sysClr val="window" lastClr="FFFFFF">
                <a:alpha val="90000"/>
                <a:hueOff val="0"/>
                <a:satOff val="0"/>
                <a:lumOff val="0"/>
                <a:alphaOff val="0"/>
              </a:sysClr>
            </a:solidFill>
            <a:ln w="12700" cap="flat" cmpd="sng" algn="ctr">
              <a:solidFill>
                <a:srgbClr val="00ACC0">
                  <a:hueOff val="0"/>
                  <a:satOff val="0"/>
                  <a:lumOff val="0"/>
                  <a:alphaOff val="0"/>
                </a:srgbClr>
              </a:solidFill>
              <a:prstDash val="solid"/>
              <a:miter lim="800000"/>
            </a:ln>
            <a:effectLst/>
          </p:spPr>
          <p:txBody>
            <a:bodyPr spcFirstLastPara="0" vert="horz" wrap="square" lIns="360000" tIns="540000" rIns="216000" bIns="128016" numCol="1" spcCol="1270" anchor="t" anchorCtr="0">
              <a:noAutofit/>
            </a:bodyPr>
            <a:lstStyle/>
            <a:p>
              <a:pPr marL="171450" marR="0" lvl="1" indent="-171450" defTabSz="800100" eaLnBrk="1" fontAlgn="auto" latinLnBrk="0" hangingPunct="1">
                <a:lnSpc>
                  <a:spcPct val="90000"/>
                </a:lnSpc>
                <a:spcBef>
                  <a:spcPts val="0"/>
                </a:spcBef>
                <a:spcAft>
                  <a:spcPct val="15000"/>
                </a:spcAft>
                <a:buClrTx/>
                <a:buSzTx/>
                <a:buFontTx/>
                <a:buChar char="•"/>
                <a:tabLst/>
                <a:defRPr/>
              </a:pPr>
              <a:r>
                <a:rPr kumimoji="0" lang="zh-TW" altLang="en-US"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核能發電事業部</a:t>
              </a:r>
              <a:endParaRPr kumimoji="0" lang="en-US" altLang="zh-TW"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171450" marR="0" lvl="1" indent="-171450" defTabSz="800100" eaLnBrk="1" fontAlgn="auto" latinLnBrk="0" hangingPunct="1">
                <a:lnSpc>
                  <a:spcPct val="90000"/>
                </a:lnSpc>
                <a:spcBef>
                  <a:spcPts val="0"/>
                </a:spcBef>
                <a:spcAft>
                  <a:spcPct val="15000"/>
                </a:spcAft>
                <a:buClrTx/>
                <a:buSzTx/>
                <a:buFontTx/>
                <a:buChar char="•"/>
                <a:tabLst/>
                <a:defRPr/>
              </a:pPr>
              <a:r>
                <a:rPr kumimoji="0" lang="zh-TW" altLang="en-US"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福島除役及除污</a:t>
              </a:r>
              <a:r>
                <a:rPr kumimoji="0" lang="en-US" altLang="zh-TW"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r>
                <a:rPr kumimoji="0" lang="zh-TW" altLang="en-US"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社內分公司</a:t>
              </a:r>
              <a:r>
                <a:rPr kumimoji="0" lang="en-US" altLang="zh-TW"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p>
          </p:txBody>
        </p:sp>
        <p:sp>
          <p:nvSpPr>
            <p:cNvPr id="5" name="矩形 4">
              <a:extLst>
                <a:ext uri="{FF2B5EF4-FFF2-40B4-BE49-F238E27FC236}">
                  <a16:creationId xmlns:a16="http://schemas.microsoft.com/office/drawing/2014/main" xmlns="" id="{820AB7E6-2451-4854-8929-35BB5795CEC6}"/>
                </a:ext>
              </a:extLst>
            </p:cNvPr>
            <p:cNvSpPr/>
            <p:nvPr/>
          </p:nvSpPr>
          <p:spPr>
            <a:xfrm>
              <a:off x="1116758" y="4702732"/>
              <a:ext cx="4464000" cy="504000"/>
            </a:xfrm>
            <a:prstGeom prst="rect">
              <a:avLst/>
            </a:prstGeom>
            <a:solidFill>
              <a:srgbClr val="FFC000"/>
            </a:solidFill>
            <a:ln w="12700" cap="flat" cmpd="sng" algn="ctr">
              <a:solidFill>
                <a:sysClr val="window" lastClr="FFFFFF">
                  <a:hueOff val="0"/>
                  <a:satOff val="0"/>
                  <a:lumOff val="0"/>
                  <a:alphaOff val="0"/>
                </a:sysClr>
              </a:solidFill>
              <a:prstDash val="solid"/>
              <a:miter lim="800000"/>
            </a:ln>
            <a:effectLst/>
          </p:spPr>
          <p:txBody>
            <a:bodyPr spcFirstLastPara="0" vert="horz" wrap="square" lIns="197093" tIns="25939" rIns="197093" bIns="25939" numCol="1" spcCol="1270" anchor="ctr" anchorCtr="0">
              <a:noAutofit/>
            </a:bodyPr>
            <a:lstStyle/>
            <a:p>
              <a:pPr marL="0" marR="0" lvl="0" indent="0" algn="ctr" defTabSz="800100" eaLnBrk="1" fontAlgn="auto" latinLnBrk="0" hangingPunct="1">
                <a:lnSpc>
                  <a:spcPct val="90000"/>
                </a:lnSpc>
                <a:spcBef>
                  <a:spcPts val="0"/>
                </a:spcBef>
                <a:spcAft>
                  <a:spcPct val="35000"/>
                </a:spcAft>
                <a:buClrTx/>
                <a:buSzTx/>
                <a:buFontTx/>
                <a:buNone/>
                <a:tabLst/>
                <a:defRPr/>
              </a:pPr>
              <a:r>
                <a:rPr kumimoji="0" lang="zh-TW" altLang="en-US"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核能相關       </a:t>
              </a:r>
            </a:p>
          </p:txBody>
        </p:sp>
        <p:grpSp>
          <p:nvGrpSpPr>
            <p:cNvPr id="6" name="群組 5">
              <a:extLst>
                <a:ext uri="{FF2B5EF4-FFF2-40B4-BE49-F238E27FC236}">
                  <a16:creationId xmlns:a16="http://schemas.microsoft.com/office/drawing/2014/main" xmlns="" id="{A7171E11-5712-49F8-99AB-219ACD4F600D}"/>
                </a:ext>
              </a:extLst>
            </p:cNvPr>
            <p:cNvGrpSpPr/>
            <p:nvPr/>
          </p:nvGrpSpPr>
          <p:grpSpPr>
            <a:xfrm>
              <a:off x="791137" y="3027492"/>
              <a:ext cx="5112932" cy="1549549"/>
              <a:chOff x="6102098" y="2871729"/>
              <a:chExt cx="5167427" cy="1549549"/>
            </a:xfrm>
          </p:grpSpPr>
          <p:sp>
            <p:nvSpPr>
              <p:cNvPr id="10" name="手繪多邊形: 圖案 9">
                <a:extLst>
                  <a:ext uri="{FF2B5EF4-FFF2-40B4-BE49-F238E27FC236}">
                    <a16:creationId xmlns:a16="http://schemas.microsoft.com/office/drawing/2014/main" xmlns="" id="{4DAC50DF-E2A9-4A86-B7A4-34D11307FBC9}"/>
                  </a:ext>
                </a:extLst>
              </p:cNvPr>
              <p:cNvSpPr/>
              <p:nvPr/>
            </p:nvSpPr>
            <p:spPr>
              <a:xfrm>
                <a:off x="6102098" y="3083775"/>
                <a:ext cx="5167427" cy="1337503"/>
              </a:xfrm>
              <a:custGeom>
                <a:avLst/>
                <a:gdLst>
                  <a:gd name="connsiteX0" fmla="*/ 0 w 6468819"/>
                  <a:gd name="connsiteY0" fmla="*/ 0 h 1701000"/>
                  <a:gd name="connsiteX1" fmla="*/ 6468819 w 6468819"/>
                  <a:gd name="connsiteY1" fmla="*/ 0 h 1701000"/>
                  <a:gd name="connsiteX2" fmla="*/ 6468819 w 6468819"/>
                  <a:gd name="connsiteY2" fmla="*/ 1701000 h 1701000"/>
                  <a:gd name="connsiteX3" fmla="*/ 0 w 6468819"/>
                  <a:gd name="connsiteY3" fmla="*/ 1701000 h 1701000"/>
                  <a:gd name="connsiteX4" fmla="*/ 0 w 6468819"/>
                  <a:gd name="connsiteY4" fmla="*/ 0 h 170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8819" h="1701000">
                    <a:moveTo>
                      <a:pt x="0" y="0"/>
                    </a:moveTo>
                    <a:lnTo>
                      <a:pt x="6468819" y="0"/>
                    </a:lnTo>
                    <a:lnTo>
                      <a:pt x="6468819" y="1701000"/>
                    </a:lnTo>
                    <a:lnTo>
                      <a:pt x="0" y="1701000"/>
                    </a:lnTo>
                    <a:lnTo>
                      <a:pt x="0" y="0"/>
                    </a:lnTo>
                    <a:close/>
                  </a:path>
                </a:pathLst>
              </a:custGeom>
              <a:solidFill>
                <a:sysClr val="window" lastClr="FFFFFF">
                  <a:alpha val="90000"/>
                  <a:hueOff val="0"/>
                  <a:satOff val="0"/>
                  <a:lumOff val="0"/>
                  <a:alphaOff val="0"/>
                </a:sysClr>
              </a:solidFill>
              <a:ln w="12700" cap="flat" cmpd="sng" algn="ctr">
                <a:solidFill>
                  <a:srgbClr val="00ACC0">
                    <a:hueOff val="0"/>
                    <a:satOff val="0"/>
                    <a:lumOff val="0"/>
                    <a:alphaOff val="0"/>
                  </a:srgbClr>
                </a:solidFill>
                <a:prstDash val="solid"/>
                <a:miter lim="800000"/>
              </a:ln>
              <a:effectLst/>
            </p:spPr>
            <p:txBody>
              <a:bodyPr spcFirstLastPara="0" vert="horz" wrap="square" lIns="360000" tIns="540000" rIns="216000" bIns="128016" numCol="1" spcCol="1270" anchor="t" anchorCtr="0">
                <a:noAutofit/>
              </a:bodyPr>
              <a:lstStyle/>
              <a:p>
                <a:pPr marL="171450" marR="0" lvl="1" indent="-171450" defTabSz="800100" eaLnBrk="1" fontAlgn="auto" latinLnBrk="0" hangingPunct="1">
                  <a:lnSpc>
                    <a:spcPct val="90000"/>
                  </a:lnSpc>
                  <a:spcBef>
                    <a:spcPts val="0"/>
                  </a:spcBef>
                  <a:spcAft>
                    <a:spcPts val="0"/>
                  </a:spcAft>
                  <a:buClrTx/>
                  <a:buSzTx/>
                  <a:buFontTx/>
                  <a:buChar char="•"/>
                  <a:tabLst/>
                  <a:defRPr/>
                </a:pPr>
                <a:r>
                  <a:rPr kumimoji="0" lang="zh-TW" altLang="en-US"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再生能源</a:t>
                </a:r>
                <a:endParaRPr kumimoji="0" lang="en-US" altLang="zh-TW"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171450" marR="0" lvl="1" indent="-171450" defTabSz="800100" eaLnBrk="1" fontAlgn="auto" latinLnBrk="0" hangingPunct="1">
                  <a:lnSpc>
                    <a:spcPct val="90000"/>
                  </a:lnSpc>
                  <a:spcBef>
                    <a:spcPts val="0"/>
                  </a:spcBef>
                  <a:spcAft>
                    <a:spcPts val="0"/>
                  </a:spcAft>
                  <a:buClrTx/>
                  <a:buSzTx/>
                  <a:buFontTx/>
                  <a:buChar char="•"/>
                  <a:tabLst/>
                  <a:defRPr/>
                </a:pPr>
                <a:r>
                  <a:rPr kumimoji="0" lang="zh-TW" altLang="en-US"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技術研發</a:t>
                </a:r>
              </a:p>
              <a:p>
                <a:pPr marL="171450" marR="0" lvl="1" indent="-171450" defTabSz="800100" eaLnBrk="1" fontAlgn="auto" latinLnBrk="0" hangingPunct="1">
                  <a:lnSpc>
                    <a:spcPct val="90000"/>
                  </a:lnSpc>
                  <a:spcBef>
                    <a:spcPts val="0"/>
                  </a:spcBef>
                  <a:spcAft>
                    <a:spcPts val="0"/>
                  </a:spcAft>
                  <a:buClrTx/>
                  <a:buSzTx/>
                  <a:buFontTx/>
                  <a:buChar char="•"/>
                  <a:tabLst/>
                  <a:defRPr/>
                </a:pPr>
                <a:r>
                  <a:rPr kumimoji="0" lang="zh-TW" altLang="en-US"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共享服務</a:t>
                </a:r>
                <a:r>
                  <a:rPr kumimoji="0" lang="en-US" altLang="zh-TW" sz="16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r>
                  <a:rPr kumimoji="0" lang="zh-TW" altLang="en-US" sz="16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含</a:t>
                </a:r>
                <a:r>
                  <a:rPr kumimoji="0" lang="zh-TW" altLang="en-US" sz="1600" b="1" i="0" u="none" strike="noStrike" kern="0" cap="none" spc="-15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總務、會計服務、</a:t>
                </a:r>
                <a:r>
                  <a:rPr kumimoji="0" lang="en-US" altLang="zh-TW" sz="1600" b="1" i="0" u="none" strike="noStrike" kern="0" cap="none" spc="-15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IT</a:t>
                </a:r>
                <a:r>
                  <a:rPr kumimoji="0" lang="zh-TW" altLang="en-US" sz="1600" b="1" i="0" u="none" strike="noStrike" kern="0" cap="none" spc="-15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服務</a:t>
                </a:r>
                <a:r>
                  <a:rPr kumimoji="0" lang="en-US" altLang="zh-TW" sz="1600" b="1" i="0" u="none" strike="noStrike" kern="0" cap="none" spc="-15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r>
                  <a:rPr kumimoji="0" lang="en-US" altLang="zh-TW" sz="16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endParaRPr kumimoji="0" lang="en-US" altLang="zh-TW"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1" name="矩形 10">
                <a:extLst>
                  <a:ext uri="{FF2B5EF4-FFF2-40B4-BE49-F238E27FC236}">
                    <a16:creationId xmlns:a16="http://schemas.microsoft.com/office/drawing/2014/main" xmlns="" id="{D2FBC2CA-3F8D-4BD5-9E44-A51A3BC232B4}"/>
                  </a:ext>
                </a:extLst>
              </p:cNvPr>
              <p:cNvSpPr/>
              <p:nvPr/>
            </p:nvSpPr>
            <p:spPr>
              <a:xfrm>
                <a:off x="6431189" y="2871729"/>
                <a:ext cx="4511577" cy="504000"/>
              </a:xfrm>
              <a:prstGeom prst="rect">
                <a:avLst/>
              </a:prstGeom>
              <a:solidFill>
                <a:srgbClr val="A5A5A5"/>
              </a:solidFill>
              <a:ln>
                <a:noFill/>
              </a:ln>
              <a:effectLst>
                <a:outerShdw blurRad="57150" dist="19050" dir="5400000" algn="ctr" rotWithShape="0">
                  <a:srgbClr val="000000">
                    <a:alpha val="63000"/>
                  </a:srgbClr>
                </a:outerShdw>
              </a:effectLst>
            </p:spPr>
            <p:txBody>
              <a:bodyPr spcFirstLastPara="0" vert="horz" wrap="square" lIns="197093" tIns="25939" rIns="197093" bIns="25939" numCol="1" spcCol="1270" anchor="ctr" anchorCtr="0">
                <a:noAutofit/>
              </a:bodyPr>
              <a:lstStyle/>
              <a:p>
                <a:pPr marL="0" marR="0" lvl="0" indent="0" algn="ctr" defTabSz="800100" eaLnBrk="1" fontAlgn="auto" latinLnBrk="0" hangingPunct="1">
                  <a:lnSpc>
                    <a:spcPct val="90000"/>
                  </a:lnSpc>
                  <a:spcBef>
                    <a:spcPts val="0"/>
                  </a:spcBef>
                  <a:spcAft>
                    <a:spcPct val="35000"/>
                  </a:spcAft>
                  <a:buClrTx/>
                  <a:buSzTx/>
                  <a:buFontTx/>
                  <a:buNone/>
                  <a:tabLst/>
                  <a:defRPr/>
                </a:pPr>
                <a:r>
                  <a:rPr kumimoji="0" lang="zh-TW" altLang="en-US"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社內分公司     </a:t>
                </a:r>
              </a:p>
            </p:txBody>
          </p:sp>
        </p:grpSp>
        <p:grpSp>
          <p:nvGrpSpPr>
            <p:cNvPr id="7" name="群組 6">
              <a:extLst>
                <a:ext uri="{FF2B5EF4-FFF2-40B4-BE49-F238E27FC236}">
                  <a16:creationId xmlns:a16="http://schemas.microsoft.com/office/drawing/2014/main" xmlns="" id="{B3BC1AEE-6012-4C11-9D40-8245CDFDAC4F}"/>
                </a:ext>
              </a:extLst>
            </p:cNvPr>
            <p:cNvGrpSpPr/>
            <p:nvPr/>
          </p:nvGrpSpPr>
          <p:grpSpPr>
            <a:xfrm>
              <a:off x="791140" y="1215310"/>
              <a:ext cx="5118386" cy="1692970"/>
              <a:chOff x="6102096" y="1181082"/>
              <a:chExt cx="5172933" cy="1692970"/>
            </a:xfrm>
          </p:grpSpPr>
          <p:sp>
            <p:nvSpPr>
              <p:cNvPr id="8" name="手繪多邊形: 圖案 7">
                <a:extLst>
                  <a:ext uri="{FF2B5EF4-FFF2-40B4-BE49-F238E27FC236}">
                    <a16:creationId xmlns:a16="http://schemas.microsoft.com/office/drawing/2014/main" xmlns="" id="{A0BB1ED4-0D09-42A7-9DF9-62FDD22B6ACD}"/>
                  </a:ext>
                </a:extLst>
              </p:cNvPr>
              <p:cNvSpPr/>
              <p:nvPr/>
            </p:nvSpPr>
            <p:spPr>
              <a:xfrm>
                <a:off x="6102096" y="1396799"/>
                <a:ext cx="5172933" cy="1477253"/>
              </a:xfrm>
              <a:custGeom>
                <a:avLst/>
                <a:gdLst>
                  <a:gd name="connsiteX0" fmla="*/ 0 w 6468819"/>
                  <a:gd name="connsiteY0" fmla="*/ 0 h 1275750"/>
                  <a:gd name="connsiteX1" fmla="*/ 6468819 w 6468819"/>
                  <a:gd name="connsiteY1" fmla="*/ 0 h 1275750"/>
                  <a:gd name="connsiteX2" fmla="*/ 6468819 w 6468819"/>
                  <a:gd name="connsiteY2" fmla="*/ 1275750 h 1275750"/>
                  <a:gd name="connsiteX3" fmla="*/ 0 w 6468819"/>
                  <a:gd name="connsiteY3" fmla="*/ 1275750 h 1275750"/>
                  <a:gd name="connsiteX4" fmla="*/ 0 w 6468819"/>
                  <a:gd name="connsiteY4" fmla="*/ 0 h 127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8819" h="1275750">
                    <a:moveTo>
                      <a:pt x="0" y="0"/>
                    </a:moveTo>
                    <a:lnTo>
                      <a:pt x="6468819" y="0"/>
                    </a:lnTo>
                    <a:lnTo>
                      <a:pt x="6468819" y="1275750"/>
                    </a:lnTo>
                    <a:lnTo>
                      <a:pt x="0" y="1275750"/>
                    </a:lnTo>
                    <a:lnTo>
                      <a:pt x="0" y="0"/>
                    </a:lnTo>
                    <a:close/>
                  </a:path>
                </a:pathLst>
              </a:custGeom>
              <a:solidFill>
                <a:sysClr val="window" lastClr="FFFFFF">
                  <a:alpha val="90000"/>
                  <a:hueOff val="0"/>
                  <a:satOff val="0"/>
                  <a:lumOff val="0"/>
                  <a:alphaOff val="0"/>
                </a:sysClr>
              </a:solidFill>
              <a:ln w="12700" cap="flat" cmpd="sng" algn="ctr">
                <a:solidFill>
                  <a:srgbClr val="00ACC0">
                    <a:hueOff val="0"/>
                    <a:satOff val="0"/>
                    <a:lumOff val="0"/>
                    <a:alphaOff val="0"/>
                  </a:srgbClr>
                </a:solidFill>
                <a:prstDash val="solid"/>
                <a:miter lim="800000"/>
              </a:ln>
              <a:effectLst/>
            </p:spPr>
            <p:txBody>
              <a:bodyPr spcFirstLastPara="0" vert="horz" wrap="square" lIns="360000" tIns="540000" rIns="216000" bIns="128016" numCol="1" spcCol="1270" anchor="ctr" anchorCtr="0">
                <a:noAutofit/>
              </a:bodyPr>
              <a:lstStyle/>
              <a:p>
                <a:pPr marL="171450" marR="0" lvl="1" indent="-171450" defTabSz="800100" eaLnBrk="1" fontAlgn="auto" latinLnBrk="0" hangingPunct="1">
                  <a:lnSpc>
                    <a:spcPct val="90000"/>
                  </a:lnSpc>
                  <a:spcBef>
                    <a:spcPts val="0"/>
                  </a:spcBef>
                  <a:spcAft>
                    <a:spcPts val="0"/>
                  </a:spcAft>
                  <a:buClrTx/>
                  <a:buSzTx/>
                  <a:buFontTx/>
                  <a:buChar char="•"/>
                  <a:tabLst/>
                  <a:defRPr/>
                </a:pPr>
                <a:r>
                  <a:rPr kumimoji="0" lang="zh-TW" altLang="en-US" sz="2000" b="1" i="0" u="none" strike="noStrike" kern="0" cap="none" spc="0" normalizeH="0" baseline="0" noProof="0" dirty="0">
                    <a:ln>
                      <a:noFill/>
                    </a:ln>
                    <a:solidFill>
                      <a:prstClr val="black">
                        <a:hueOff val="0"/>
                        <a:satOff val="0"/>
                        <a:lumOff val="0"/>
                        <a:alphaOff val="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經營企劃</a:t>
                </a:r>
                <a:r>
                  <a:rPr kumimoji="0" lang="en-US" altLang="zh-TW" sz="1600" b="1" i="0" u="none" strike="noStrike" kern="0" cap="none" spc="0" normalizeH="0" baseline="0" noProof="0" dirty="0">
                    <a:ln>
                      <a:noFill/>
                    </a:ln>
                    <a:solidFill>
                      <a:prstClr val="black">
                        <a:hueOff val="0"/>
                        <a:satOff val="0"/>
                        <a:lumOff val="0"/>
                        <a:alphaOff val="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r>
                  <a:rPr kumimoji="0" lang="zh-TW" altLang="en-US" sz="1600" b="1" i="0" u="none" strike="noStrike" kern="0" cap="none" spc="0" normalizeH="0" baseline="0" noProof="0" dirty="0">
                    <a:ln>
                      <a:noFill/>
                    </a:ln>
                    <a:solidFill>
                      <a:prstClr val="black">
                        <a:hueOff val="0"/>
                        <a:satOff val="0"/>
                        <a:lumOff val="0"/>
                        <a:alphaOff val="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含財務、法務</a:t>
                </a:r>
                <a:r>
                  <a:rPr kumimoji="0" lang="en-US" altLang="zh-TW" sz="1600" b="1" i="0" u="none" strike="noStrike" kern="0" cap="none" spc="0" normalizeH="0" baseline="0" noProof="0" dirty="0">
                    <a:ln>
                      <a:noFill/>
                    </a:ln>
                    <a:solidFill>
                      <a:prstClr val="black">
                        <a:hueOff val="0"/>
                        <a:satOff val="0"/>
                        <a:lumOff val="0"/>
                        <a:alphaOff val="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r>
                  <a:rPr kumimoji="0" lang="zh-TW" altLang="en-US" sz="2000" b="1" i="0" u="none" strike="noStrike" kern="0" cap="none" spc="0" normalizeH="0" baseline="0" noProof="0" dirty="0">
                    <a:ln>
                      <a:noFill/>
                    </a:ln>
                    <a:solidFill>
                      <a:prstClr val="black">
                        <a:hueOff val="0"/>
                        <a:satOff val="0"/>
                        <a:lumOff val="0"/>
                        <a:alphaOff val="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、公關宣傳、人力組織規劃</a:t>
                </a:r>
                <a:endParaRPr kumimoji="0" lang="en-US" altLang="zh-TW" sz="2000" b="1" i="0" u="none" strike="noStrike" kern="0" cap="none" spc="0" normalizeH="0" baseline="0" noProof="0" dirty="0">
                  <a:ln>
                    <a:noFill/>
                  </a:ln>
                  <a:solidFill>
                    <a:prstClr val="black">
                      <a:hueOff val="0"/>
                      <a:satOff val="0"/>
                      <a:lumOff val="0"/>
                      <a:alphaOff val="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171450" marR="0" lvl="1" indent="-171450" defTabSz="800100" eaLnBrk="1" fontAlgn="auto" latinLnBrk="0" hangingPunct="1">
                  <a:lnSpc>
                    <a:spcPct val="90000"/>
                  </a:lnSpc>
                  <a:spcBef>
                    <a:spcPts val="0"/>
                  </a:spcBef>
                  <a:spcAft>
                    <a:spcPts val="0"/>
                  </a:spcAft>
                  <a:buClrTx/>
                  <a:buSzTx/>
                  <a:buFontTx/>
                  <a:buChar char="•"/>
                  <a:tabLst/>
                  <a:defRPr/>
                </a:pPr>
                <a:r>
                  <a:rPr kumimoji="0" lang="zh-TW" altLang="en-US" sz="2000" b="1" i="0" u="none" strike="noStrike" kern="0" cap="none" spc="0" normalizeH="0" baseline="0" noProof="0" dirty="0">
                    <a:ln>
                      <a:noFill/>
                    </a:ln>
                    <a:solidFill>
                      <a:prstClr val="black">
                        <a:hueOff val="0"/>
                        <a:satOff val="0"/>
                        <a:lumOff val="0"/>
                        <a:alphaOff val="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工程管理、環境策略</a:t>
                </a:r>
                <a:endParaRPr kumimoji="0" lang="en-US" altLang="zh-TW" sz="2000" b="1" i="0" u="none" strike="noStrike" kern="0" cap="none" spc="0" normalizeH="0" baseline="0" noProof="0" dirty="0">
                  <a:ln>
                    <a:noFill/>
                  </a:ln>
                  <a:solidFill>
                    <a:prstClr val="black">
                      <a:hueOff val="0"/>
                      <a:satOff val="0"/>
                      <a:lumOff val="0"/>
                      <a:alphaOff val="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171450" marR="0" lvl="1" indent="-171450" defTabSz="800100" eaLnBrk="1" fontAlgn="auto" latinLnBrk="0" hangingPunct="1">
                  <a:lnSpc>
                    <a:spcPct val="90000"/>
                  </a:lnSpc>
                  <a:spcBef>
                    <a:spcPts val="0"/>
                  </a:spcBef>
                  <a:spcAft>
                    <a:spcPts val="0"/>
                  </a:spcAft>
                  <a:buClrTx/>
                  <a:buSzTx/>
                  <a:buFontTx/>
                  <a:buChar char="•"/>
                  <a:tabLst/>
                  <a:defRPr/>
                </a:pPr>
                <a:r>
                  <a:rPr kumimoji="0" lang="zh-TW" altLang="en-US" sz="2000" b="1" i="0" u="none" strike="noStrike" kern="0" cap="none" spc="0" normalizeH="0" baseline="0" noProof="0" dirty="0">
                    <a:ln>
                      <a:noFill/>
                    </a:ln>
                    <a:solidFill>
                      <a:prstClr val="black">
                        <a:hueOff val="0"/>
                        <a:satOff val="0"/>
                        <a:lumOff val="0"/>
                        <a:alphaOff val="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新事業發展、核能改革</a:t>
                </a:r>
                <a:r>
                  <a:rPr kumimoji="0" lang="en-US" altLang="zh-TW" sz="2000" b="1" i="0" u="none" strike="noStrike" kern="0" cap="none" spc="0" normalizeH="0" baseline="0" noProof="0" dirty="0">
                    <a:ln>
                      <a:noFill/>
                    </a:ln>
                    <a:solidFill>
                      <a:prstClr val="black">
                        <a:hueOff val="0"/>
                        <a:satOff val="0"/>
                        <a:lumOff val="0"/>
                        <a:alphaOff val="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p>
            </p:txBody>
          </p:sp>
          <p:sp>
            <p:nvSpPr>
              <p:cNvPr id="9" name="矩形 8">
                <a:extLst>
                  <a:ext uri="{FF2B5EF4-FFF2-40B4-BE49-F238E27FC236}">
                    <a16:creationId xmlns:a16="http://schemas.microsoft.com/office/drawing/2014/main" xmlns="" id="{997D1D1B-7E1E-4CE7-A347-BA1B2CFF670D}"/>
                  </a:ext>
                </a:extLst>
              </p:cNvPr>
              <p:cNvSpPr/>
              <p:nvPr/>
            </p:nvSpPr>
            <p:spPr>
              <a:xfrm>
                <a:off x="6431189" y="1181082"/>
                <a:ext cx="4511573" cy="504000"/>
              </a:xfrm>
              <a:prstGeom prst="rect">
                <a:avLst/>
              </a:prstGeom>
              <a:solidFill>
                <a:srgbClr val="5B9BD5"/>
              </a:solidFill>
              <a:ln w="12700" cap="flat" cmpd="sng" algn="ctr">
                <a:solidFill>
                  <a:sysClr val="window" lastClr="FFFFFF">
                    <a:hueOff val="0"/>
                    <a:satOff val="0"/>
                    <a:lumOff val="0"/>
                    <a:alphaOff val="0"/>
                  </a:sysClr>
                </a:solidFill>
                <a:prstDash val="solid"/>
                <a:miter lim="800000"/>
              </a:ln>
              <a:effectLst/>
            </p:spPr>
            <p:txBody>
              <a:bodyPr spcFirstLastPara="0" vert="horz" wrap="square" lIns="197093" tIns="25939" rIns="197093" bIns="25939" numCol="1" spcCol="1270" anchor="ctr" anchorCtr="0">
                <a:noAutofit/>
              </a:bodyPr>
              <a:lstStyle/>
              <a:p>
                <a:pPr marL="0" marR="0" lvl="0" indent="0" algn="ctr" defTabSz="800100" eaLnBrk="1" fontAlgn="auto" latinLnBrk="0" hangingPunct="1">
                  <a:lnSpc>
                    <a:spcPct val="90000"/>
                  </a:lnSpc>
                  <a:spcBef>
                    <a:spcPts val="0"/>
                  </a:spcBef>
                  <a:spcAft>
                    <a:spcPct val="35000"/>
                  </a:spcAft>
                  <a:buClrTx/>
                  <a:buSzTx/>
                  <a:buFontTx/>
                  <a:buNone/>
                  <a:tabLst/>
                  <a:defRPr/>
                </a:pPr>
                <a:r>
                  <a:rPr kumimoji="0" lang="zh-TW" altLang="en-US"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集團總部         </a:t>
                </a:r>
              </a:p>
            </p:txBody>
          </p:sp>
        </p:grpSp>
      </p:grpSp>
      <p:grpSp>
        <p:nvGrpSpPr>
          <p:cNvPr id="12" name="群組 11">
            <a:extLst>
              <a:ext uri="{FF2B5EF4-FFF2-40B4-BE49-F238E27FC236}">
                <a16:creationId xmlns:a16="http://schemas.microsoft.com/office/drawing/2014/main" xmlns="" id="{6650B1B3-CFD1-492A-874D-23DD092B8938}"/>
              </a:ext>
            </a:extLst>
          </p:cNvPr>
          <p:cNvGrpSpPr/>
          <p:nvPr/>
        </p:nvGrpSpPr>
        <p:grpSpPr>
          <a:xfrm>
            <a:off x="7477669" y="1542750"/>
            <a:ext cx="4440950" cy="4890941"/>
            <a:chOff x="737427" y="1607401"/>
            <a:chExt cx="4257121" cy="4890941"/>
          </a:xfrm>
        </p:grpSpPr>
        <p:sp>
          <p:nvSpPr>
            <p:cNvPr id="13" name="矩形: 圓角 7">
              <a:extLst>
                <a:ext uri="{FF2B5EF4-FFF2-40B4-BE49-F238E27FC236}">
                  <a16:creationId xmlns:a16="http://schemas.microsoft.com/office/drawing/2014/main" xmlns="" id="{40F8A2F0-D96E-4A2B-980D-7E018556FD9A}"/>
                </a:ext>
              </a:extLst>
            </p:cNvPr>
            <p:cNvSpPr/>
            <p:nvPr/>
          </p:nvSpPr>
          <p:spPr>
            <a:xfrm>
              <a:off x="756901" y="1811919"/>
              <a:ext cx="4237647" cy="1172035"/>
            </a:xfrm>
            <a:prstGeom prst="roundRect">
              <a:avLst/>
            </a:prstGeom>
            <a:solidFill>
              <a:sysClr val="window" lastClr="FFFFFF"/>
            </a:solidFill>
            <a:ln w="12700" cap="flat" cmpd="sng" algn="ctr">
              <a:solidFill>
                <a:srgbClr val="00ACC0"/>
              </a:solidFill>
              <a:prstDash val="solid"/>
              <a:miter lim="800000"/>
            </a:ln>
            <a:effectLst/>
          </p:spPr>
          <p:txBody>
            <a:bodyPr lIns="36000" rIns="36000" rtlCol="0" anchor="b"/>
            <a:lstStyle/>
            <a:p>
              <a:pPr marL="176105" marR="0" lvl="0" indent="-17610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TW"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2015.4</a:t>
              </a: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與中部電力合資成立</a:t>
              </a:r>
              <a:r>
                <a:rPr kumimoji="0" lang="en-US" altLang="zh-TW"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JERA</a:t>
              </a:r>
            </a:p>
            <a:p>
              <a:pPr marL="176105" marR="0" lvl="0" indent="-17610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預定</a:t>
              </a:r>
              <a:r>
                <a:rPr kumimoji="0" lang="en-US" altLang="zh-TW" sz="2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2019</a:t>
              </a:r>
              <a:r>
                <a:rPr kumimoji="0" lang="zh-TW" altLang="en-US" sz="2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將火力發電部門移轉</a:t>
              </a:r>
              <a:r>
                <a:rPr kumimoji="0" lang="en-US" altLang="zh-TW" sz="2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JERA</a:t>
              </a:r>
            </a:p>
          </p:txBody>
        </p:sp>
        <p:sp>
          <p:nvSpPr>
            <p:cNvPr id="14" name="矩形 13">
              <a:extLst>
                <a:ext uri="{FF2B5EF4-FFF2-40B4-BE49-F238E27FC236}">
                  <a16:creationId xmlns:a16="http://schemas.microsoft.com/office/drawing/2014/main" xmlns="" id="{EFCEBB19-0D49-4EA0-89FE-052885E7D2F0}"/>
                </a:ext>
              </a:extLst>
            </p:cNvPr>
            <p:cNvSpPr/>
            <p:nvPr/>
          </p:nvSpPr>
          <p:spPr>
            <a:xfrm>
              <a:off x="1013875" y="1607401"/>
              <a:ext cx="3727060" cy="504000"/>
            </a:xfrm>
            <a:prstGeom prst="rect">
              <a:avLst/>
            </a:prstGeom>
            <a:solidFill>
              <a:srgbClr val="FFC000">
                <a:lumMod val="75000"/>
              </a:srgbClr>
            </a:solidFill>
            <a:ln w="12700" cap="flat" cmpd="sng" algn="ctr">
              <a:noFill/>
              <a:prstDash val="solid"/>
              <a:miter lim="800000"/>
            </a:ln>
            <a:effectLst/>
          </p:spPr>
          <p:txBody>
            <a:bodyPr rtlCol="0" anchor="b"/>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zh-TW" altLang="en-US"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火力發電         </a:t>
              </a:r>
              <a:endParaRPr kumimoji="0" lang="zh-TW" altLang="en-US"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5" name="矩形: 圓角 8">
              <a:extLst>
                <a:ext uri="{FF2B5EF4-FFF2-40B4-BE49-F238E27FC236}">
                  <a16:creationId xmlns:a16="http://schemas.microsoft.com/office/drawing/2014/main" xmlns="" id="{DA4B8216-8ED9-4BA1-8DD0-88DF2C2D14BC}"/>
                </a:ext>
              </a:extLst>
            </p:cNvPr>
            <p:cNvSpPr/>
            <p:nvPr/>
          </p:nvSpPr>
          <p:spPr>
            <a:xfrm>
              <a:off x="737428" y="3573022"/>
              <a:ext cx="4255302" cy="1172035"/>
            </a:xfrm>
            <a:prstGeom prst="roundRect">
              <a:avLst/>
            </a:prstGeom>
            <a:solidFill>
              <a:sysClr val="window" lastClr="FFFFFF"/>
            </a:solidFill>
            <a:ln w="12700" cap="flat" cmpd="sng" algn="ctr">
              <a:solidFill>
                <a:srgbClr val="00ACC0"/>
              </a:solidFill>
              <a:prstDash val="solid"/>
              <a:miter lim="800000"/>
            </a:ln>
            <a:effectLst/>
          </p:spPr>
          <p:txBody>
            <a:bodyPr lIns="0" rIns="0" rtlCol="0" anchor="b"/>
            <a:lstStyle/>
            <a:p>
              <a:pPr marL="176105" marR="0" lvl="0" indent="-17610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增加</a:t>
              </a:r>
              <a:r>
                <a:rPr kumimoji="0" lang="zh-TW" altLang="en-US" sz="2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智慧電網</a:t>
              </a: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投資，強化</a:t>
              </a:r>
              <a:r>
                <a:rPr kumimoji="0" lang="zh-TW" altLang="en-US" sz="2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系統穩定</a:t>
              </a: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 </a:t>
              </a:r>
              <a:endParaRPr kumimoji="0" lang="en-US" altLang="zh-TW"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176105" marR="0" lvl="0" indent="-17610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中立公平</a:t>
              </a: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對待各電業</a:t>
              </a:r>
              <a:endParaRPr kumimoji="0" lang="en-US" altLang="zh-TW"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6" name="矩形 15">
              <a:extLst>
                <a:ext uri="{FF2B5EF4-FFF2-40B4-BE49-F238E27FC236}">
                  <a16:creationId xmlns:a16="http://schemas.microsoft.com/office/drawing/2014/main" xmlns="" id="{3912B624-99E7-4777-8C7F-197FC814BE32}"/>
                </a:ext>
              </a:extLst>
            </p:cNvPr>
            <p:cNvSpPr/>
            <p:nvPr/>
          </p:nvSpPr>
          <p:spPr>
            <a:xfrm>
              <a:off x="1006826" y="3359012"/>
              <a:ext cx="3727060" cy="504000"/>
            </a:xfrm>
            <a:prstGeom prst="rect">
              <a:avLst/>
            </a:prstGeom>
            <a:solidFill>
              <a:srgbClr val="E7E6E6">
                <a:lumMod val="25000"/>
              </a:srgbClr>
            </a:solidFill>
            <a:ln w="12700" cap="flat" cmpd="sng" algn="ctr">
              <a:noFill/>
              <a:prstDash val="solid"/>
              <a:miter lim="800000"/>
            </a:ln>
            <a:effectLst/>
          </p:spPr>
          <p:txBody>
            <a:bodyPr rtlCol="0" anchor="b"/>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zh-TW" altLang="en-US"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輸配電      </a:t>
              </a:r>
            </a:p>
          </p:txBody>
        </p:sp>
        <p:sp>
          <p:nvSpPr>
            <p:cNvPr id="17" name="矩形: 圓角 9">
              <a:extLst>
                <a:ext uri="{FF2B5EF4-FFF2-40B4-BE49-F238E27FC236}">
                  <a16:creationId xmlns:a16="http://schemas.microsoft.com/office/drawing/2014/main" xmlns="" id="{0AC4F83E-AF1E-4C5F-80F4-7656D8991F77}"/>
                </a:ext>
              </a:extLst>
            </p:cNvPr>
            <p:cNvSpPr/>
            <p:nvPr/>
          </p:nvSpPr>
          <p:spPr>
            <a:xfrm>
              <a:off x="737427" y="5311770"/>
              <a:ext cx="4257121" cy="1186572"/>
            </a:xfrm>
            <a:prstGeom prst="roundRect">
              <a:avLst>
                <a:gd name="adj" fmla="val 22455"/>
              </a:avLst>
            </a:prstGeom>
            <a:solidFill>
              <a:sysClr val="window" lastClr="FFFFFF"/>
            </a:solidFill>
            <a:ln w="12700" cap="flat" cmpd="sng" algn="ctr">
              <a:solidFill>
                <a:srgbClr val="00ACC0"/>
              </a:solidFill>
              <a:prstDash val="solid"/>
              <a:miter lim="800000"/>
            </a:ln>
            <a:effectLst/>
          </p:spPr>
          <p:txBody>
            <a:bodyPr lIns="0" rIns="0" rtlCol="0" anchor="b"/>
            <a:lstStyle/>
            <a:p>
              <a:pPr marL="176105" marR="0" lvl="0" indent="-17610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異業結盟</a:t>
              </a: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，培養競爭力</a:t>
              </a:r>
              <a:endParaRPr kumimoji="0" lang="en-US" altLang="zh-TW"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176105" marR="0" lvl="0" indent="-17610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維持售電</a:t>
              </a:r>
              <a:r>
                <a:rPr kumimoji="0" lang="zh-TW" altLang="en-US" sz="2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市場佔有率</a:t>
              </a:r>
              <a:endParaRPr kumimoji="0" lang="en-US" altLang="zh-TW" sz="2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8" name="矩形 17">
              <a:extLst>
                <a:ext uri="{FF2B5EF4-FFF2-40B4-BE49-F238E27FC236}">
                  <a16:creationId xmlns:a16="http://schemas.microsoft.com/office/drawing/2014/main" xmlns="" id="{F1C9A90E-6AF9-4616-AC34-D831F502C493}"/>
                </a:ext>
              </a:extLst>
            </p:cNvPr>
            <p:cNvSpPr/>
            <p:nvPr/>
          </p:nvSpPr>
          <p:spPr>
            <a:xfrm>
              <a:off x="1013875" y="5119664"/>
              <a:ext cx="3727060" cy="504000"/>
            </a:xfrm>
            <a:prstGeom prst="rect">
              <a:avLst/>
            </a:prstGeom>
            <a:solidFill>
              <a:srgbClr val="00ACC0">
                <a:lumMod val="75000"/>
              </a:srgbClr>
            </a:solidFill>
            <a:ln w="12700" cap="flat" cmpd="sng" algn="ctr">
              <a:noFill/>
              <a:prstDash val="solid"/>
              <a:miter lim="800000"/>
            </a:ln>
            <a:effectLst/>
          </p:spPr>
          <p:txBody>
            <a:bodyPr rtlCol="0" anchor="b"/>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zh-TW" altLang="en-US"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售電         </a:t>
              </a:r>
            </a:p>
          </p:txBody>
        </p:sp>
      </p:grpSp>
      <p:sp>
        <p:nvSpPr>
          <p:cNvPr id="19" name="矩形: 圓角 18">
            <a:extLst>
              <a:ext uri="{FF2B5EF4-FFF2-40B4-BE49-F238E27FC236}">
                <a16:creationId xmlns:a16="http://schemas.microsoft.com/office/drawing/2014/main" xmlns="" id="{EF58A884-E4BE-48E3-8EFD-73272850B048}"/>
              </a:ext>
            </a:extLst>
          </p:cNvPr>
          <p:cNvSpPr/>
          <p:nvPr/>
        </p:nvSpPr>
        <p:spPr>
          <a:xfrm>
            <a:off x="6639378" y="1446808"/>
            <a:ext cx="694658" cy="5170529"/>
          </a:xfrm>
          <a:prstGeom prst="roundRect">
            <a:avLst/>
          </a:prstGeom>
          <a:solidFill>
            <a:srgbClr val="00206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eaVert" wrap="square">
            <a:spAutoFit/>
          </a:bodyPr>
          <a:lstStyle/>
          <a:p>
            <a:pPr algn="ctr" defTabSz="2398680" eaLnBrk="1" fontAlgn="auto" hangingPunct="1">
              <a:lnSpc>
                <a:spcPct val="90000"/>
              </a:lnSpc>
              <a:spcAft>
                <a:spcPct val="35000"/>
              </a:spcAft>
              <a:defRPr/>
            </a:pPr>
            <a:r>
              <a:rPr kumimoji="0" lang="zh-TW" altLang="en-US" sz="32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子公司</a:t>
            </a:r>
            <a:endParaRPr kumimoji="0" lang="zh-TW" altLang="en-US" sz="20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0" name="矩形: 圓角 19">
            <a:extLst>
              <a:ext uri="{FF2B5EF4-FFF2-40B4-BE49-F238E27FC236}">
                <a16:creationId xmlns:a16="http://schemas.microsoft.com/office/drawing/2014/main" xmlns="" id="{19B58C6B-A375-4964-BA3C-E03EB0B84422}"/>
              </a:ext>
            </a:extLst>
          </p:cNvPr>
          <p:cNvSpPr/>
          <p:nvPr/>
        </p:nvSpPr>
        <p:spPr>
          <a:xfrm>
            <a:off x="360764" y="1408350"/>
            <a:ext cx="694658" cy="5229368"/>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eaVert" wrap="square">
            <a:spAutoFit/>
          </a:bodyPr>
          <a:lstStyle/>
          <a:p>
            <a:pPr marL="0" marR="0" lvl="0" indent="0" algn="ctr" defTabSz="2398680" eaLnBrk="1" fontAlgn="auto" latinLnBrk="0" hangingPunct="1">
              <a:lnSpc>
                <a:spcPct val="90000"/>
              </a:lnSpc>
              <a:spcBef>
                <a:spcPts val="0"/>
              </a:spcBef>
              <a:spcAft>
                <a:spcPct val="35000"/>
              </a:spcAft>
              <a:buClrTx/>
              <a:buSzTx/>
              <a:buFontTx/>
              <a:buNone/>
              <a:tabLst/>
              <a:defRPr/>
            </a:pPr>
            <a:r>
              <a:rPr kumimoji="0" lang="zh-TW" altLang="en-US" sz="3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控股母公司</a:t>
            </a:r>
            <a:endParaRPr kumimoji="0" lang="zh-TW" altLang="en-US" sz="1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21" name="矩形 20">
            <a:extLst>
              <a:ext uri="{FF2B5EF4-FFF2-40B4-BE49-F238E27FC236}">
                <a16:creationId xmlns:a16="http://schemas.microsoft.com/office/drawing/2014/main" xmlns="" id="{23623ADB-9564-4960-BA31-61B4644A8632}"/>
              </a:ext>
            </a:extLst>
          </p:cNvPr>
          <p:cNvSpPr/>
          <p:nvPr/>
        </p:nvSpPr>
        <p:spPr>
          <a:xfrm>
            <a:off x="479376" y="282819"/>
            <a:ext cx="7782774" cy="830997"/>
          </a:xfrm>
          <a:prstGeom prst="rect">
            <a:avLst/>
          </a:prstGeom>
        </p:spPr>
        <p:txBody>
          <a:bodyPr wrap="square">
            <a:spAutoFit/>
          </a:bodyPr>
          <a:lstStyle/>
          <a:p>
            <a:pPr eaLnBrk="1" fontAlgn="auto" hangingPunct="1">
              <a:spcBef>
                <a:spcPts val="0"/>
              </a:spcBef>
              <a:spcAft>
                <a:spcPts val="0"/>
              </a:spcAft>
              <a:defRPr/>
            </a:pPr>
            <a:r>
              <a:rPr kumimoji="0" lang="zh-TW" altLang="en-US" sz="4600" b="1" dirty="0">
                <a:solidFill>
                  <a:srgbClr val="E7E6E6">
                    <a:lumMod val="25000"/>
                  </a:srgbClr>
                </a:solidFill>
                <a:effectLst>
                  <a:outerShdw blurRad="38100" dist="38100" dir="2700000" algn="tl">
                    <a:srgbClr val="000000">
                      <a:alpha val="43137"/>
                    </a:srgbClr>
                  </a:outerShdw>
                </a:effectLst>
                <a:latin typeface="Calibri" panose="020F0502020204030204" pitchFamily="34" charset="0"/>
                <a:ea typeface="微軟正黑體" panose="020B0604030504040204" pitchFamily="34" charset="-120"/>
              </a:rPr>
              <a:t>深入觀察東京電力轉型</a:t>
            </a:r>
            <a:endParaRPr kumimoji="0" lang="en-US" altLang="zh-TW" sz="4600" b="1" dirty="0">
              <a:solidFill>
                <a:srgbClr val="E7E6E6">
                  <a:lumMod val="25000"/>
                </a:srgbClr>
              </a:solidFill>
              <a:effectLst>
                <a:outerShdw blurRad="38100" dist="38100" dir="2700000" algn="tl">
                  <a:srgbClr val="000000">
                    <a:alpha val="43137"/>
                  </a:srgbClr>
                </a:outerShdw>
              </a:effectLst>
              <a:latin typeface="Calibri" panose="020F0502020204030204" pitchFamily="34" charset="0"/>
              <a:ea typeface="微軟正黑體" panose="020B0604030504040204" pitchFamily="34" charset="-120"/>
            </a:endParaRPr>
          </a:p>
        </p:txBody>
      </p:sp>
      <p:sp>
        <p:nvSpPr>
          <p:cNvPr id="22" name="矩形 21">
            <a:extLst>
              <a:ext uri="{FF2B5EF4-FFF2-40B4-BE49-F238E27FC236}">
                <a16:creationId xmlns:a16="http://schemas.microsoft.com/office/drawing/2014/main" xmlns="" id="{9B601DE6-A9EB-460B-8C21-BE2586DBB6EE}"/>
              </a:ext>
            </a:extLst>
          </p:cNvPr>
          <p:cNvSpPr/>
          <p:nvPr/>
        </p:nvSpPr>
        <p:spPr>
          <a:xfrm>
            <a:off x="9280094" y="918945"/>
            <a:ext cx="2686954" cy="523220"/>
          </a:xfrm>
          <a:prstGeom prst="rect">
            <a:avLst/>
          </a:prstGeom>
        </p:spPr>
        <p:txBody>
          <a:bodyPr wrap="none">
            <a:spAutoFit/>
          </a:bodyPr>
          <a:lstStyle/>
          <a:p>
            <a:pPr eaLnBrk="1" fontAlgn="auto" hangingPunct="1">
              <a:spcBef>
                <a:spcPts val="0"/>
              </a:spcBef>
              <a:spcAft>
                <a:spcPts val="0"/>
              </a:spcAft>
            </a:pPr>
            <a:r>
              <a:rPr kumimoji="0" lang="en-US" altLang="zh-TW" sz="28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2018</a:t>
            </a:r>
            <a:r>
              <a:rPr kumimoji="0" lang="zh-TW" altLang="en-US" sz="28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年</a:t>
            </a:r>
            <a:r>
              <a:rPr kumimoji="0" lang="en-US" altLang="zh-TW" sz="28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4</a:t>
            </a:r>
            <a:r>
              <a:rPr kumimoji="0" lang="zh-TW" altLang="en-US" sz="28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月架構</a:t>
            </a:r>
          </a:p>
        </p:txBody>
      </p:sp>
    </p:spTree>
    <p:extLst>
      <p:ext uri="{BB962C8B-B14F-4D97-AF65-F5344CB8AC3E}">
        <p14:creationId xmlns:p14="http://schemas.microsoft.com/office/powerpoint/2010/main" val="27086966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圖片 15">
            <a:extLst>
              <a:ext uri="{FF2B5EF4-FFF2-40B4-BE49-F238E27FC236}">
                <a16:creationId xmlns:a16="http://schemas.microsoft.com/office/drawing/2014/main" xmlns="" id="{BBA3D5A4-220D-4DF1-8EBE-B9EAF1681EC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65908" b="-14661"/>
          <a:stretch/>
        </p:blipFill>
        <p:spPr>
          <a:xfrm>
            <a:off x="983432" y="343566"/>
            <a:ext cx="1521095" cy="1097122"/>
          </a:xfrm>
          <a:prstGeom prst="rect">
            <a:avLst/>
          </a:prstGeom>
          <a:ln>
            <a:noFill/>
          </a:ln>
        </p:spPr>
      </p:pic>
      <p:sp>
        <p:nvSpPr>
          <p:cNvPr id="2" name="矩形 1">
            <a:extLst>
              <a:ext uri="{FF2B5EF4-FFF2-40B4-BE49-F238E27FC236}">
                <a16:creationId xmlns:a16="http://schemas.microsoft.com/office/drawing/2014/main" xmlns="" id="{A9012C1D-20E1-4EA9-A57E-5CE39EEB4EA4}"/>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二、他山之石</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5" name="文字方塊 4">
            <a:extLst>
              <a:ext uri="{FF2B5EF4-FFF2-40B4-BE49-F238E27FC236}">
                <a16:creationId xmlns:a16="http://schemas.microsoft.com/office/drawing/2014/main" xmlns="" id="{DFE1A5C9-4591-4548-B12E-65856EE07418}"/>
              </a:ext>
            </a:extLst>
          </p:cNvPr>
          <p:cNvSpPr txBox="1"/>
          <p:nvPr/>
        </p:nvSpPr>
        <p:spPr>
          <a:xfrm>
            <a:off x="10016817" y="1412776"/>
            <a:ext cx="1844612" cy="1200329"/>
          </a:xfrm>
          <a:prstGeom prst="rect">
            <a:avLst/>
          </a:prstGeom>
          <a:noFill/>
        </p:spPr>
        <p:txBody>
          <a:bodyPr wrap="square" rtlCol="0">
            <a:spAutoFit/>
          </a:bodyPr>
          <a:lstStyle/>
          <a:p>
            <a:pPr algn="ctr" eaLnBrk="1" fontAlgn="auto" hangingPunct="1">
              <a:spcBef>
                <a:spcPts val="0"/>
              </a:spcBef>
              <a:spcAft>
                <a:spcPts val="0"/>
              </a:spcAft>
            </a:pPr>
            <a:r>
              <a:rPr kumimoji="0" lang="en-US" altLang="ja-JP"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2020</a:t>
            </a:r>
            <a:br>
              <a:rPr kumimoji="0" lang="en-US" altLang="ja-JP"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kumimoji="0" lang="en-US" altLang="ja-JP" sz="32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kumimoji="0" lang="zh-TW" altLang="en-US" sz="32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預定</a:t>
            </a:r>
            <a:r>
              <a:rPr kumimoji="0" lang="en-US" altLang="ja-JP" sz="32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kumimoji="0" lang="zh-TW" altLang="en-US"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6" name="文字方塊 5">
            <a:extLst>
              <a:ext uri="{FF2B5EF4-FFF2-40B4-BE49-F238E27FC236}">
                <a16:creationId xmlns:a16="http://schemas.microsoft.com/office/drawing/2014/main" xmlns="" id="{2CA3BABF-BF53-4AA8-892C-C0843C60F84C}"/>
              </a:ext>
            </a:extLst>
          </p:cNvPr>
          <p:cNvSpPr txBox="1"/>
          <p:nvPr/>
        </p:nvSpPr>
        <p:spPr>
          <a:xfrm>
            <a:off x="4030723" y="2222739"/>
            <a:ext cx="1844612" cy="707886"/>
          </a:xfrm>
          <a:prstGeom prst="rect">
            <a:avLst/>
          </a:prstGeom>
          <a:noFill/>
        </p:spPr>
        <p:txBody>
          <a:bodyPr wrap="square" rtlCol="0">
            <a:spAutoFit/>
          </a:bodyPr>
          <a:lstStyle/>
          <a:p>
            <a:pPr eaLnBrk="1" fontAlgn="auto" hangingPunct="1">
              <a:spcBef>
                <a:spcPts val="0"/>
              </a:spcBef>
              <a:spcAft>
                <a:spcPts val="0"/>
              </a:spcAft>
            </a:pPr>
            <a:r>
              <a:rPr kumimoji="0" lang="en-US" altLang="ja-JP"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20</a:t>
            </a:r>
            <a:r>
              <a:rPr kumimoji="0" lang="en-US" altLang="zh-TW"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16</a:t>
            </a:r>
            <a:endParaRPr kumimoji="0" lang="zh-TW" altLang="en-US"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7" name="矩形 6">
            <a:extLst>
              <a:ext uri="{FF2B5EF4-FFF2-40B4-BE49-F238E27FC236}">
                <a16:creationId xmlns:a16="http://schemas.microsoft.com/office/drawing/2014/main" xmlns="" id="{9D2E4454-5BC2-4DB5-9CB6-2EA577A5851E}"/>
              </a:ext>
            </a:extLst>
          </p:cNvPr>
          <p:cNvSpPr/>
          <p:nvPr/>
        </p:nvSpPr>
        <p:spPr>
          <a:xfrm>
            <a:off x="3398069" y="2949912"/>
            <a:ext cx="2939066" cy="1631216"/>
          </a:xfrm>
          <a:prstGeom prst="rect">
            <a:avLst/>
          </a:prstGeom>
          <a:solidFill>
            <a:srgbClr val="76C3D0"/>
          </a:solidFill>
        </p:spPr>
        <p:txBody>
          <a:bodyPr wrap="square">
            <a:spAutoFit/>
          </a:bodyPr>
          <a:lstStyle/>
          <a:p>
            <a:pPr marL="0" marR="0" lvl="0" indent="0" defTabSz="914400" eaLnBrk="1" fontAlgn="auto" latinLnBrk="0" hangingPunct="1">
              <a:lnSpc>
                <a:spcPct val="100000"/>
              </a:lnSpc>
              <a:spcBef>
                <a:spcPts val="600"/>
              </a:spcBef>
              <a:spcAft>
                <a:spcPts val="600"/>
              </a:spcAft>
              <a:buClrTx/>
              <a:buSzTx/>
              <a:buFontTx/>
              <a:buNone/>
              <a:tabLst/>
              <a:defRPr/>
            </a:pPr>
            <a:r>
              <a:rPr kumimoji="0" lang="en-US" altLang="zh-TW"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4</a:t>
            </a:r>
            <a:r>
              <a:rPr kumimoji="0" lang="zh-TW" altLang="en-US"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月成立發電、輸配電、售電</a:t>
            </a:r>
            <a:r>
              <a:rPr kumimoji="0" lang="en-US" altLang="zh-TW" sz="36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3</a:t>
            </a:r>
            <a:r>
              <a:rPr kumimoji="0" lang="zh-TW" altLang="en-US" sz="36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家社內分公司</a:t>
            </a:r>
            <a:endParaRPr kumimoji="0" lang="en-US" altLang="zh-TW" sz="28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8" name="矩形 7">
            <a:extLst>
              <a:ext uri="{FF2B5EF4-FFF2-40B4-BE49-F238E27FC236}">
                <a16:creationId xmlns:a16="http://schemas.microsoft.com/office/drawing/2014/main" xmlns="" id="{7F37204E-7441-4172-9909-36C57A21513D}"/>
              </a:ext>
            </a:extLst>
          </p:cNvPr>
          <p:cNvSpPr/>
          <p:nvPr/>
        </p:nvSpPr>
        <p:spPr>
          <a:xfrm>
            <a:off x="7030391" y="2780928"/>
            <a:ext cx="2213857" cy="1200329"/>
          </a:xfrm>
          <a:prstGeom prst="rect">
            <a:avLst/>
          </a:prstGeom>
          <a:solidFill>
            <a:srgbClr val="76C3D0"/>
          </a:solidFill>
        </p:spPr>
        <p:txBody>
          <a:bodyPr wrap="square">
            <a:spAutoFit/>
          </a:bodyPr>
          <a:lstStyle/>
          <a:p>
            <a:pPr marL="0" marR="0" lvl="0" indent="0" defTabSz="914400" eaLnBrk="1" fontAlgn="auto" latinLnBrk="0" hangingPunct="1">
              <a:lnSpc>
                <a:spcPct val="100000"/>
              </a:lnSpc>
              <a:spcBef>
                <a:spcPts val="600"/>
              </a:spcBef>
              <a:spcAft>
                <a:spcPts val="600"/>
              </a:spcAft>
              <a:buClrTx/>
              <a:buSzTx/>
              <a:buFontTx/>
              <a:buNone/>
              <a:tabLst/>
              <a:defRPr/>
            </a:pPr>
            <a:r>
              <a:rPr kumimoji="0" lang="en-US" altLang="zh-TW"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4</a:t>
            </a:r>
            <a:r>
              <a:rPr kumimoji="0" lang="zh-TW" altLang="en-US"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月</a:t>
            </a:r>
            <a:r>
              <a:rPr kumimoji="0" lang="zh-TW" altLang="en-US" sz="36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強化社內分公司</a:t>
            </a:r>
            <a:endParaRPr kumimoji="0" lang="en-US" altLang="zh-TW" sz="36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a16="http://schemas.microsoft.com/office/drawing/2014/main" xmlns="" id="{87787CF0-63A5-4B6B-A437-592C2C2F2E13}"/>
              </a:ext>
            </a:extLst>
          </p:cNvPr>
          <p:cNvSpPr txBox="1"/>
          <p:nvPr/>
        </p:nvSpPr>
        <p:spPr>
          <a:xfrm>
            <a:off x="7399636" y="2076660"/>
            <a:ext cx="1844612" cy="707886"/>
          </a:xfrm>
          <a:prstGeom prst="rect">
            <a:avLst/>
          </a:prstGeom>
          <a:noFill/>
        </p:spPr>
        <p:txBody>
          <a:bodyPr wrap="square" rtlCol="0">
            <a:spAutoFit/>
          </a:bodyPr>
          <a:lstStyle/>
          <a:p>
            <a:pPr eaLnBrk="1" fontAlgn="auto" hangingPunct="1">
              <a:spcBef>
                <a:spcPts val="0"/>
              </a:spcBef>
              <a:spcAft>
                <a:spcPts val="0"/>
              </a:spcAft>
            </a:pPr>
            <a:r>
              <a:rPr kumimoji="0" lang="en-US" altLang="ja-JP"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2018</a:t>
            </a:r>
            <a:endParaRPr kumimoji="0" lang="zh-TW" altLang="en-US"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0" name="矩形 9">
            <a:extLst>
              <a:ext uri="{FF2B5EF4-FFF2-40B4-BE49-F238E27FC236}">
                <a16:creationId xmlns:a16="http://schemas.microsoft.com/office/drawing/2014/main" xmlns="" id="{FC9E0846-6964-4ABB-A80D-4D824E979DBC}"/>
              </a:ext>
            </a:extLst>
          </p:cNvPr>
          <p:cNvSpPr/>
          <p:nvPr/>
        </p:nvSpPr>
        <p:spPr>
          <a:xfrm>
            <a:off x="9912424" y="2636912"/>
            <a:ext cx="2053399" cy="1200329"/>
          </a:xfrm>
          <a:prstGeom prst="rect">
            <a:avLst/>
          </a:prstGeom>
          <a:solidFill>
            <a:srgbClr val="76C3D0"/>
          </a:solidFill>
        </p:spPr>
        <p:txBody>
          <a:bodyPr wrap="square">
            <a:spAutoFit/>
          </a:bodyPr>
          <a:lstStyle/>
          <a:p>
            <a:pPr marL="0" marR="0" lvl="0" indent="0" defTabSz="914400" eaLnBrk="1" fontAlgn="auto" latinLnBrk="0" hangingPunct="1">
              <a:lnSpc>
                <a:spcPct val="100000"/>
              </a:lnSpc>
              <a:spcBef>
                <a:spcPts val="600"/>
              </a:spcBef>
              <a:spcAft>
                <a:spcPts val="600"/>
              </a:spcAft>
              <a:buClrTx/>
              <a:buSzTx/>
              <a:buFontTx/>
              <a:buNone/>
              <a:tabLst/>
              <a:defRPr/>
            </a:pPr>
            <a:r>
              <a:rPr kumimoji="0" lang="zh-TW" altLang="en-US" sz="36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完成法人分離</a:t>
            </a:r>
            <a:endParaRPr kumimoji="0" lang="en-US" altLang="zh-TW" sz="36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11" name="箭號: 向右 10">
            <a:extLst>
              <a:ext uri="{FF2B5EF4-FFF2-40B4-BE49-F238E27FC236}">
                <a16:creationId xmlns:a16="http://schemas.microsoft.com/office/drawing/2014/main" xmlns="" id="{C68BBFEC-1E08-4F3F-ABF3-C30457991AEE}"/>
              </a:ext>
            </a:extLst>
          </p:cNvPr>
          <p:cNvSpPr/>
          <p:nvPr/>
        </p:nvSpPr>
        <p:spPr>
          <a:xfrm>
            <a:off x="6337136" y="3205746"/>
            <a:ext cx="712820" cy="667877"/>
          </a:xfrm>
          <a:prstGeom prst="rightArrow">
            <a:avLst/>
          </a:prstGeom>
          <a:solidFill>
            <a:srgbClr val="00ACC0">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2" name="箭號: 向右 11">
            <a:extLst>
              <a:ext uri="{FF2B5EF4-FFF2-40B4-BE49-F238E27FC236}">
                <a16:creationId xmlns:a16="http://schemas.microsoft.com/office/drawing/2014/main" xmlns="" id="{2C435885-EA11-409A-957E-036D5CC86E8A}"/>
              </a:ext>
            </a:extLst>
          </p:cNvPr>
          <p:cNvSpPr/>
          <p:nvPr/>
        </p:nvSpPr>
        <p:spPr>
          <a:xfrm>
            <a:off x="9234498" y="2924944"/>
            <a:ext cx="677926" cy="667877"/>
          </a:xfrm>
          <a:prstGeom prst="rightArrow">
            <a:avLst/>
          </a:prstGeom>
          <a:solidFill>
            <a:srgbClr val="00ACC0">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3" name="矩形 12">
            <a:extLst>
              <a:ext uri="{FF2B5EF4-FFF2-40B4-BE49-F238E27FC236}">
                <a16:creationId xmlns:a16="http://schemas.microsoft.com/office/drawing/2014/main" xmlns="" id="{85AFEBAF-8E7A-425C-9860-3CF7899845A6}"/>
              </a:ext>
            </a:extLst>
          </p:cNvPr>
          <p:cNvSpPr/>
          <p:nvPr/>
        </p:nvSpPr>
        <p:spPr>
          <a:xfrm>
            <a:off x="2293516" y="404664"/>
            <a:ext cx="7782774" cy="830997"/>
          </a:xfrm>
          <a:prstGeom prst="rect">
            <a:avLst/>
          </a:prstGeom>
        </p:spPr>
        <p:txBody>
          <a:bodyPr wrap="square">
            <a:spAutoFit/>
          </a:bodyPr>
          <a:lstStyle/>
          <a:p>
            <a:pPr eaLnBrk="1" fontAlgn="auto" hangingPunct="1">
              <a:spcBef>
                <a:spcPts val="0"/>
              </a:spcBef>
              <a:spcAft>
                <a:spcPts val="0"/>
              </a:spcAft>
              <a:defRPr/>
            </a:pPr>
            <a:r>
              <a:rPr kumimoji="0" lang="zh-TW" altLang="en-US" sz="4800" b="1" dirty="0">
                <a:solidFill>
                  <a:srgbClr val="E7E6E6">
                    <a:lumMod val="25000"/>
                  </a:srgbClr>
                </a:solidFill>
                <a:effectLst>
                  <a:outerShdw blurRad="38100" dist="38100" dir="2700000" algn="tl">
                    <a:srgbClr val="000000">
                      <a:alpha val="43137"/>
                    </a:srgbClr>
                  </a:outerShdw>
                </a:effectLst>
                <a:latin typeface="Calibri" panose="020F0502020204030204" pitchFamily="34" charset="0"/>
                <a:ea typeface="微軟正黑體" panose="020B0604030504040204" pitchFamily="34" charset="-120"/>
              </a:rPr>
              <a:t>中部電力轉型歷程</a:t>
            </a:r>
            <a:endParaRPr kumimoji="0" lang="en-US" altLang="zh-TW" sz="4800" b="1" dirty="0">
              <a:solidFill>
                <a:srgbClr val="E7E6E6">
                  <a:lumMod val="25000"/>
                </a:srgbClr>
              </a:solidFill>
              <a:effectLst>
                <a:outerShdw blurRad="38100" dist="38100" dir="2700000" algn="tl">
                  <a:srgbClr val="000000">
                    <a:alpha val="43137"/>
                  </a:srgbClr>
                </a:outerShdw>
              </a:effectLst>
              <a:latin typeface="Calibri" panose="020F0502020204030204" pitchFamily="34" charset="0"/>
              <a:ea typeface="微軟正黑體" panose="020B0604030504040204" pitchFamily="34" charset="-120"/>
            </a:endParaRPr>
          </a:p>
        </p:txBody>
      </p:sp>
      <p:sp>
        <p:nvSpPr>
          <p:cNvPr id="20" name="圓角矩形 5">
            <a:extLst>
              <a:ext uri="{FF2B5EF4-FFF2-40B4-BE49-F238E27FC236}">
                <a16:creationId xmlns:a16="http://schemas.microsoft.com/office/drawing/2014/main" xmlns="" id="{825724BC-20B6-4C2E-BCB0-0036B98A04C7}"/>
              </a:ext>
            </a:extLst>
          </p:cNvPr>
          <p:cNvSpPr/>
          <p:nvPr/>
        </p:nvSpPr>
        <p:spPr>
          <a:xfrm>
            <a:off x="6168008" y="4653136"/>
            <a:ext cx="4104456" cy="1944216"/>
          </a:xfrm>
          <a:prstGeom prst="roundRect">
            <a:avLst/>
          </a:prstGeom>
          <a:solidFill>
            <a:srgbClr val="726056"/>
          </a:solidFill>
          <a:ln w="28575" cap="flat" cmpd="sng" algn="ctr">
            <a:solidFill>
              <a:srgbClr val="72605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srgbClr val="FFFFFF"/>
              </a:solidFill>
              <a:effectLst/>
              <a:uLnTx/>
              <a:uFillTx/>
              <a:latin typeface="Arial"/>
              <a:ea typeface="微軟正黑體" panose="020B0604030504040204" pitchFamily="34" charset="-120"/>
              <a:cs typeface="+mn-cs"/>
            </a:endParaRPr>
          </a:p>
        </p:txBody>
      </p:sp>
      <p:sp>
        <p:nvSpPr>
          <p:cNvPr id="21" name="圓角矩形 7">
            <a:extLst>
              <a:ext uri="{FF2B5EF4-FFF2-40B4-BE49-F238E27FC236}">
                <a16:creationId xmlns:a16="http://schemas.microsoft.com/office/drawing/2014/main" xmlns="" id="{7A24D67C-0C57-4798-B10A-9D48A18F050D}"/>
              </a:ext>
            </a:extLst>
          </p:cNvPr>
          <p:cNvSpPr/>
          <p:nvPr/>
        </p:nvSpPr>
        <p:spPr>
          <a:xfrm>
            <a:off x="6240016" y="5223146"/>
            <a:ext cx="3964158" cy="1230190"/>
          </a:xfrm>
          <a:prstGeom prst="roundRect">
            <a:avLst/>
          </a:prstGeom>
          <a:solidFill>
            <a:srgbClr val="FFFFFF"/>
          </a:solidFill>
          <a:ln w="28575" cap="flat" cmpd="sng" algn="ctr">
            <a:solidFill>
              <a:srgbClr val="AD8F67"/>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zh-TW" altLang="en-US" b="1" dirty="0">
                <a:solidFill>
                  <a:srgbClr val="0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微软雅黑" pitchFamily="34" charset="-122"/>
              </a:rPr>
              <a:t>將</a:t>
            </a:r>
            <a:r>
              <a:rPr lang="zh-TW" altLang="en-US" b="1" dirty="0">
                <a:solidFill>
                  <a:srgbClr val="FF66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微软雅黑" pitchFamily="34" charset="-122"/>
              </a:rPr>
              <a:t>工程服務</a:t>
            </a:r>
            <a:r>
              <a:rPr lang="zh-TW" altLang="en-US" b="1" dirty="0">
                <a:solidFill>
                  <a:srgbClr val="0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微软雅黑" pitchFamily="34" charset="-122"/>
              </a:rPr>
              <a:t>、</a:t>
            </a:r>
            <a:r>
              <a:rPr lang="zh-TW" altLang="en-US" b="1" dirty="0">
                <a:solidFill>
                  <a:srgbClr val="FF66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微软雅黑" pitchFamily="34" charset="-122"/>
              </a:rPr>
              <a:t>材料採購</a:t>
            </a:r>
            <a:r>
              <a:rPr lang="zh-TW" altLang="en-US" b="1" dirty="0">
                <a:solidFill>
                  <a:srgbClr val="0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微软雅黑" pitchFamily="34" charset="-122"/>
              </a:rPr>
              <a:t>及必要管理機能移交分公司，強化各分公司之</a:t>
            </a:r>
            <a:r>
              <a:rPr lang="zh-TW" altLang="en-US" b="1" dirty="0">
                <a:solidFill>
                  <a:srgbClr val="FF66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微软雅黑" pitchFamily="34" charset="-122"/>
              </a:rPr>
              <a:t>自立性</a:t>
            </a:r>
            <a:endParaRPr lang="zh-TW" altLang="en-US" b="1" dirty="0">
              <a:solidFill>
                <a:srgbClr val="0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微软雅黑" pitchFamily="34" charset="-122"/>
            </a:endParaRPr>
          </a:p>
        </p:txBody>
      </p:sp>
      <p:sp>
        <p:nvSpPr>
          <p:cNvPr id="22" name="文字方塊 21">
            <a:extLst>
              <a:ext uri="{FF2B5EF4-FFF2-40B4-BE49-F238E27FC236}">
                <a16:creationId xmlns:a16="http://schemas.microsoft.com/office/drawing/2014/main" xmlns="" id="{12CACC60-C1EB-4C49-9DD3-87BE91AD4204}"/>
              </a:ext>
            </a:extLst>
          </p:cNvPr>
          <p:cNvSpPr txBox="1"/>
          <p:nvPr/>
        </p:nvSpPr>
        <p:spPr>
          <a:xfrm>
            <a:off x="6384032" y="4681951"/>
            <a:ext cx="3729739" cy="523220"/>
          </a:xfrm>
          <a:prstGeom prst="rect">
            <a:avLst/>
          </a:prstGeom>
          <a:noFill/>
        </p:spPr>
        <p:txBody>
          <a:bodyPr wrap="square" rtlCol="0">
            <a:spAutoFit/>
          </a:bodyPr>
          <a:lstStyle/>
          <a:p>
            <a:pPr algn="ctr" eaLnBrk="1" fontAlgn="auto" hangingPunct="1">
              <a:spcBef>
                <a:spcPts val="0"/>
              </a:spcBef>
              <a:spcAft>
                <a:spcPts val="0"/>
              </a:spcAft>
            </a:pPr>
            <a:r>
              <a:rPr kumimoji="0" lang="zh-TW" altLang="en-US" sz="2800" b="1" dirty="0">
                <a:solidFill>
                  <a:schemeClr val="bg1"/>
                </a:solidFill>
                <a:latin typeface="Arial"/>
                <a:ea typeface="微軟正黑體" panose="020B0604030504040204" pitchFamily="34" charset="-120"/>
              </a:rPr>
              <a:t>調整總公司業務分工</a:t>
            </a:r>
          </a:p>
        </p:txBody>
      </p:sp>
      <p:sp>
        <p:nvSpPr>
          <p:cNvPr id="23" name="Freeform 705">
            <a:extLst>
              <a:ext uri="{FF2B5EF4-FFF2-40B4-BE49-F238E27FC236}">
                <a16:creationId xmlns:a16="http://schemas.microsoft.com/office/drawing/2014/main" xmlns="" id="{577494E7-D775-455F-BE8C-2C4B9BF38EE4}"/>
              </a:ext>
            </a:extLst>
          </p:cNvPr>
          <p:cNvSpPr>
            <a:spLocks/>
          </p:cNvSpPr>
          <p:nvPr/>
        </p:nvSpPr>
        <p:spPr bwMode="auto">
          <a:xfrm rot="16200000">
            <a:off x="7886552" y="2953544"/>
            <a:ext cx="671051" cy="3062124"/>
          </a:xfrm>
          <a:custGeom>
            <a:avLst/>
            <a:gdLst>
              <a:gd name="T0" fmla="*/ 134 w 153"/>
              <a:gd name="T1" fmla="*/ 437 h 714"/>
              <a:gd name="T2" fmla="*/ 135 w 153"/>
              <a:gd name="T3" fmla="*/ 435 h 714"/>
              <a:gd name="T4" fmla="*/ 135 w 153"/>
              <a:gd name="T5" fmla="*/ 433 h 714"/>
              <a:gd name="T6" fmla="*/ 120 w 153"/>
              <a:gd name="T7" fmla="*/ 360 h 714"/>
              <a:gd name="T8" fmla="*/ 116 w 153"/>
              <a:gd name="T9" fmla="*/ 356 h 714"/>
              <a:gd name="T10" fmla="*/ 118 w 153"/>
              <a:gd name="T11" fmla="*/ 354 h 714"/>
              <a:gd name="T12" fmla="*/ 134 w 153"/>
              <a:gd name="T13" fmla="*/ 281 h 714"/>
              <a:gd name="T14" fmla="*/ 133 w 153"/>
              <a:gd name="T15" fmla="*/ 279 h 714"/>
              <a:gd name="T16" fmla="*/ 132 w 153"/>
              <a:gd name="T17" fmla="*/ 276 h 714"/>
              <a:gd name="T18" fmla="*/ 151 w 153"/>
              <a:gd name="T19" fmla="*/ 31 h 714"/>
              <a:gd name="T20" fmla="*/ 143 w 153"/>
              <a:gd name="T21" fmla="*/ 16 h 714"/>
              <a:gd name="T22" fmla="*/ 135 w 153"/>
              <a:gd name="T23" fmla="*/ 0 h 714"/>
              <a:gd name="T24" fmla="*/ 100 w 153"/>
              <a:gd name="T25" fmla="*/ 289 h 714"/>
              <a:gd name="T26" fmla="*/ 91 w 153"/>
              <a:gd name="T27" fmla="*/ 331 h 714"/>
              <a:gd name="T28" fmla="*/ 76 w 153"/>
              <a:gd name="T29" fmla="*/ 339 h 714"/>
              <a:gd name="T30" fmla="*/ 68 w 153"/>
              <a:gd name="T31" fmla="*/ 339 h 714"/>
              <a:gd name="T32" fmla="*/ 68 w 153"/>
              <a:gd name="T33" fmla="*/ 340 h 714"/>
              <a:gd name="T34" fmla="*/ 67 w 153"/>
              <a:gd name="T35" fmla="*/ 340 h 714"/>
              <a:gd name="T36" fmla="*/ 66 w 153"/>
              <a:gd name="T37" fmla="*/ 375 h 714"/>
              <a:gd name="T38" fmla="*/ 68 w 153"/>
              <a:gd name="T39" fmla="*/ 375 h 714"/>
              <a:gd name="T40" fmla="*/ 77 w 153"/>
              <a:gd name="T41" fmla="*/ 374 h 714"/>
              <a:gd name="T42" fmla="*/ 93 w 153"/>
              <a:gd name="T43" fmla="*/ 383 h 714"/>
              <a:gd name="T44" fmla="*/ 101 w 153"/>
              <a:gd name="T45" fmla="*/ 425 h 714"/>
              <a:gd name="T46" fmla="*/ 137 w 153"/>
              <a:gd name="T47" fmla="*/ 714 h 714"/>
              <a:gd name="T48" fmla="*/ 153 w 153"/>
              <a:gd name="T49" fmla="*/ 682 h 714"/>
              <a:gd name="T50" fmla="*/ 134 w 153"/>
              <a:gd name="T51" fmla="*/ 437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3" h="714">
                <a:moveTo>
                  <a:pt x="134" y="437"/>
                </a:moveTo>
                <a:cubicBezTo>
                  <a:pt x="135" y="435"/>
                  <a:pt x="135" y="435"/>
                  <a:pt x="135" y="435"/>
                </a:cubicBezTo>
                <a:cubicBezTo>
                  <a:pt x="135" y="433"/>
                  <a:pt x="135" y="433"/>
                  <a:pt x="135" y="433"/>
                </a:cubicBezTo>
                <a:cubicBezTo>
                  <a:pt x="136" y="428"/>
                  <a:pt x="143" y="387"/>
                  <a:pt x="120" y="360"/>
                </a:cubicBezTo>
                <a:cubicBezTo>
                  <a:pt x="118" y="359"/>
                  <a:pt x="117" y="358"/>
                  <a:pt x="116" y="356"/>
                </a:cubicBezTo>
                <a:cubicBezTo>
                  <a:pt x="117" y="355"/>
                  <a:pt x="117" y="355"/>
                  <a:pt x="118" y="354"/>
                </a:cubicBezTo>
                <a:cubicBezTo>
                  <a:pt x="141" y="327"/>
                  <a:pt x="135" y="285"/>
                  <a:pt x="134" y="281"/>
                </a:cubicBezTo>
                <a:cubicBezTo>
                  <a:pt x="133" y="279"/>
                  <a:pt x="133" y="279"/>
                  <a:pt x="133" y="279"/>
                </a:cubicBezTo>
                <a:cubicBezTo>
                  <a:pt x="132" y="276"/>
                  <a:pt x="132" y="276"/>
                  <a:pt x="132" y="276"/>
                </a:cubicBezTo>
                <a:cubicBezTo>
                  <a:pt x="46" y="90"/>
                  <a:pt x="147" y="34"/>
                  <a:pt x="151" y="31"/>
                </a:cubicBezTo>
                <a:cubicBezTo>
                  <a:pt x="143" y="16"/>
                  <a:pt x="143" y="16"/>
                  <a:pt x="143" y="16"/>
                </a:cubicBezTo>
                <a:cubicBezTo>
                  <a:pt x="135" y="0"/>
                  <a:pt x="135" y="0"/>
                  <a:pt x="135" y="0"/>
                </a:cubicBezTo>
                <a:cubicBezTo>
                  <a:pt x="134" y="1"/>
                  <a:pt x="0" y="72"/>
                  <a:pt x="100" y="289"/>
                </a:cubicBezTo>
                <a:cubicBezTo>
                  <a:pt x="101" y="298"/>
                  <a:pt x="101" y="320"/>
                  <a:pt x="91" y="331"/>
                </a:cubicBezTo>
                <a:cubicBezTo>
                  <a:pt x="88" y="336"/>
                  <a:pt x="82" y="338"/>
                  <a:pt x="76" y="339"/>
                </a:cubicBezTo>
                <a:cubicBezTo>
                  <a:pt x="73" y="339"/>
                  <a:pt x="70" y="339"/>
                  <a:pt x="68" y="339"/>
                </a:cubicBezTo>
                <a:cubicBezTo>
                  <a:pt x="68" y="340"/>
                  <a:pt x="68" y="340"/>
                  <a:pt x="68" y="340"/>
                </a:cubicBezTo>
                <a:cubicBezTo>
                  <a:pt x="67" y="340"/>
                  <a:pt x="67" y="340"/>
                  <a:pt x="67" y="340"/>
                </a:cubicBezTo>
                <a:cubicBezTo>
                  <a:pt x="66" y="375"/>
                  <a:pt x="66" y="375"/>
                  <a:pt x="66" y="375"/>
                </a:cubicBezTo>
                <a:cubicBezTo>
                  <a:pt x="67" y="375"/>
                  <a:pt x="67" y="375"/>
                  <a:pt x="68" y="375"/>
                </a:cubicBezTo>
                <a:cubicBezTo>
                  <a:pt x="71" y="375"/>
                  <a:pt x="74" y="375"/>
                  <a:pt x="77" y="374"/>
                </a:cubicBezTo>
                <a:cubicBezTo>
                  <a:pt x="84" y="375"/>
                  <a:pt x="89" y="378"/>
                  <a:pt x="93" y="383"/>
                </a:cubicBezTo>
                <a:cubicBezTo>
                  <a:pt x="103" y="394"/>
                  <a:pt x="102" y="415"/>
                  <a:pt x="101" y="425"/>
                </a:cubicBezTo>
                <a:cubicBezTo>
                  <a:pt x="2" y="642"/>
                  <a:pt x="135" y="713"/>
                  <a:pt x="137" y="714"/>
                </a:cubicBezTo>
                <a:cubicBezTo>
                  <a:pt x="153" y="682"/>
                  <a:pt x="153" y="682"/>
                  <a:pt x="153" y="682"/>
                </a:cubicBezTo>
                <a:cubicBezTo>
                  <a:pt x="151" y="682"/>
                  <a:pt x="46" y="626"/>
                  <a:pt x="134" y="437"/>
                </a:cubicBezTo>
                <a:close/>
              </a:path>
            </a:pathLst>
          </a:custGeom>
          <a:solidFill>
            <a:srgbClr val="A99EAC"/>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a:ea typeface="等线" panose="02010600030101010101" pitchFamily="2" charset="-122"/>
              <a:cs typeface="+mn-cs"/>
            </a:endParaRPr>
          </a:p>
        </p:txBody>
      </p:sp>
      <p:sp>
        <p:nvSpPr>
          <p:cNvPr id="24" name="箭號: 向右 23">
            <a:extLst>
              <a:ext uri="{FF2B5EF4-FFF2-40B4-BE49-F238E27FC236}">
                <a16:creationId xmlns:a16="http://schemas.microsoft.com/office/drawing/2014/main" xmlns="" id="{C19B5604-0B53-4790-AA2B-28E3345657C8}"/>
              </a:ext>
            </a:extLst>
          </p:cNvPr>
          <p:cNvSpPr/>
          <p:nvPr/>
        </p:nvSpPr>
        <p:spPr>
          <a:xfrm>
            <a:off x="0" y="3390091"/>
            <a:ext cx="3398067" cy="830997"/>
          </a:xfrm>
          <a:prstGeom prst="rightArrow">
            <a:avLst/>
          </a:prstGeom>
          <a:solidFill>
            <a:srgbClr val="00ACC0">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5" name="文字方塊 24">
            <a:extLst>
              <a:ext uri="{FF2B5EF4-FFF2-40B4-BE49-F238E27FC236}">
                <a16:creationId xmlns:a16="http://schemas.microsoft.com/office/drawing/2014/main" xmlns="" id="{2FE2F919-BA7F-4EC0-9BCE-31024FD0A9D5}"/>
              </a:ext>
            </a:extLst>
          </p:cNvPr>
          <p:cNvSpPr txBox="1"/>
          <p:nvPr/>
        </p:nvSpPr>
        <p:spPr>
          <a:xfrm>
            <a:off x="832151" y="2420888"/>
            <a:ext cx="1591441" cy="707866"/>
          </a:xfrm>
          <a:prstGeom prst="rect">
            <a:avLst/>
          </a:prstGeom>
          <a:noFill/>
        </p:spPr>
        <p:txBody>
          <a:bodyPr wrap="square" lIns="91418" tIns="45710" rIns="91418" bIns="45710" rtlCol="0">
            <a:spAutoFit/>
          </a:bodyPr>
          <a:lstStyle/>
          <a:p>
            <a:pPr eaLnBrk="1" fontAlgn="auto" hangingPunct="1">
              <a:spcBef>
                <a:spcPts val="600"/>
              </a:spcBef>
              <a:spcAft>
                <a:spcPts val="600"/>
              </a:spcAft>
              <a:defRPr/>
            </a:pPr>
            <a:r>
              <a:rPr kumimoji="0" lang="en-US" altLang="zh-TW" sz="40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2000</a:t>
            </a:r>
            <a:endParaRPr kumimoji="0" lang="en-US" altLang="zh-TW" sz="3200" b="1" dirty="0">
              <a:solidFill>
                <a:schemeClr val="accent6"/>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6" name="矩形 25">
            <a:extLst>
              <a:ext uri="{FF2B5EF4-FFF2-40B4-BE49-F238E27FC236}">
                <a16:creationId xmlns:a16="http://schemas.microsoft.com/office/drawing/2014/main" xmlns="" id="{BA905ED0-55C6-4B7A-B107-7D2C9F615E42}"/>
              </a:ext>
            </a:extLst>
          </p:cNvPr>
          <p:cNvSpPr/>
          <p:nvPr/>
        </p:nvSpPr>
        <p:spPr>
          <a:xfrm>
            <a:off x="225010" y="3124012"/>
            <a:ext cx="2558622" cy="1631216"/>
          </a:xfrm>
          <a:prstGeom prst="rect">
            <a:avLst/>
          </a:prstGeom>
          <a:solidFill>
            <a:srgbClr val="76C3D0"/>
          </a:solidFill>
        </p:spPr>
        <p:txBody>
          <a:bodyPr wrap="square">
            <a:spAutoFit/>
          </a:bodyPr>
          <a:lstStyle/>
          <a:p>
            <a:pPr marL="0" marR="0" lvl="0" indent="0" defTabSz="914400" eaLnBrk="1" fontAlgn="auto" latinLnBrk="0" hangingPunct="1">
              <a:lnSpc>
                <a:spcPct val="100000"/>
              </a:lnSpc>
              <a:spcBef>
                <a:spcPts val="600"/>
              </a:spcBef>
              <a:spcAft>
                <a:spcPts val="600"/>
              </a:spcAft>
              <a:buClrTx/>
              <a:buSzTx/>
              <a:buFontTx/>
              <a:buNone/>
              <a:tabLst/>
              <a:defRPr/>
            </a:pPr>
            <a:r>
              <a:rPr kumimoji="0" lang="zh-TW" altLang="en-US" sz="2800" b="1" kern="0"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導入</a:t>
            </a:r>
            <a:r>
              <a:rPr kumimoji="0" lang="zh-TW" altLang="en-US" sz="36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分離</a:t>
            </a:r>
            <a:r>
              <a:rPr kumimoji="0" lang="zh-TW" altLang="en-US" sz="3600" b="1" kern="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會計</a:t>
            </a:r>
            <a:r>
              <a:rPr kumimoji="0" lang="zh-TW" altLang="en-US"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，歷時</a:t>
            </a:r>
            <a:r>
              <a:rPr kumimoji="0" lang="en-US" altLang="zh-TW"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3</a:t>
            </a:r>
            <a:r>
              <a:rPr kumimoji="0" lang="zh-TW" altLang="en-US" sz="28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年完成</a:t>
            </a:r>
            <a:endParaRPr kumimoji="0" lang="en-US" altLang="zh-TW" sz="36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7602516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9012C1D-20E1-4EA9-A57E-5CE39EEB4EA4}"/>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二、他山之石</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3" name="矩形 2">
            <a:extLst>
              <a:ext uri="{FF2B5EF4-FFF2-40B4-BE49-F238E27FC236}">
                <a16:creationId xmlns:a16="http://schemas.microsoft.com/office/drawing/2014/main" xmlns="" id="{6D40B127-F702-4714-9831-BEB8210B5E85}"/>
              </a:ext>
            </a:extLst>
          </p:cNvPr>
          <p:cNvSpPr/>
          <p:nvPr/>
        </p:nvSpPr>
        <p:spPr>
          <a:xfrm>
            <a:off x="479376" y="282819"/>
            <a:ext cx="7782774" cy="830997"/>
          </a:xfrm>
          <a:prstGeom prst="rect">
            <a:avLst/>
          </a:prstGeom>
        </p:spPr>
        <p:txBody>
          <a:bodyPr wrap="square">
            <a:spAutoFit/>
          </a:bodyPr>
          <a:lstStyle/>
          <a:p>
            <a:pPr eaLnBrk="1" fontAlgn="auto" hangingPunct="1">
              <a:spcBef>
                <a:spcPts val="0"/>
              </a:spcBef>
              <a:spcAft>
                <a:spcPts val="0"/>
              </a:spcAft>
              <a:defRPr/>
            </a:pPr>
            <a:r>
              <a:rPr kumimoji="0" lang="zh-TW" altLang="en-US" sz="4600" b="1" dirty="0">
                <a:solidFill>
                  <a:srgbClr val="E7E6E6">
                    <a:lumMod val="25000"/>
                  </a:srgbClr>
                </a:solidFill>
                <a:effectLst>
                  <a:outerShdw blurRad="38100" dist="38100" dir="2700000" algn="tl">
                    <a:srgbClr val="000000">
                      <a:alpha val="43137"/>
                    </a:srgbClr>
                  </a:outerShdw>
                </a:effectLst>
                <a:latin typeface="Calibri" panose="020F0502020204030204" pitchFamily="34" charset="0"/>
                <a:ea typeface="微軟正黑體" panose="020B0604030504040204" pitchFamily="34" charset="-120"/>
              </a:rPr>
              <a:t>深入觀察中部電力轉型</a:t>
            </a:r>
            <a:endParaRPr kumimoji="0" lang="en-US" altLang="zh-TW" sz="4600" b="1" dirty="0">
              <a:solidFill>
                <a:srgbClr val="E7E6E6">
                  <a:lumMod val="25000"/>
                </a:srgbClr>
              </a:solidFill>
              <a:effectLst>
                <a:outerShdw blurRad="38100" dist="38100" dir="2700000" algn="tl">
                  <a:srgbClr val="000000">
                    <a:alpha val="43137"/>
                  </a:srgbClr>
                </a:outerShdw>
              </a:effectLst>
              <a:latin typeface="Calibri" panose="020F0502020204030204" pitchFamily="34" charset="0"/>
              <a:ea typeface="微軟正黑體" panose="020B0604030504040204" pitchFamily="34" charset="-120"/>
            </a:endParaRPr>
          </a:p>
        </p:txBody>
      </p:sp>
      <p:sp>
        <p:nvSpPr>
          <p:cNvPr id="4" name="矩形 3">
            <a:extLst>
              <a:ext uri="{FF2B5EF4-FFF2-40B4-BE49-F238E27FC236}">
                <a16:creationId xmlns:a16="http://schemas.microsoft.com/office/drawing/2014/main" xmlns="" id="{623D905F-D74D-41D6-871F-B5BDCE950A65}"/>
              </a:ext>
            </a:extLst>
          </p:cNvPr>
          <p:cNvSpPr/>
          <p:nvPr/>
        </p:nvSpPr>
        <p:spPr>
          <a:xfrm>
            <a:off x="9161731" y="852115"/>
            <a:ext cx="2686954" cy="523220"/>
          </a:xfrm>
          <a:prstGeom prst="rect">
            <a:avLst/>
          </a:prstGeom>
        </p:spPr>
        <p:txBody>
          <a:bodyPr wrap="none">
            <a:spAutoFit/>
          </a:bodyPr>
          <a:lstStyle/>
          <a:p>
            <a:pPr eaLnBrk="1" fontAlgn="auto" hangingPunct="1">
              <a:spcBef>
                <a:spcPts val="0"/>
              </a:spcBef>
              <a:spcAft>
                <a:spcPts val="0"/>
              </a:spcAft>
            </a:pPr>
            <a:r>
              <a:rPr kumimoji="0" lang="en-US" altLang="zh-TW" sz="28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2018</a:t>
            </a:r>
            <a:r>
              <a:rPr kumimoji="0" lang="zh-TW" altLang="en-US" sz="28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年</a:t>
            </a:r>
            <a:r>
              <a:rPr kumimoji="0" lang="en-US" altLang="zh-TW" sz="28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4</a:t>
            </a:r>
            <a:r>
              <a:rPr kumimoji="0" lang="zh-TW" altLang="en-US" sz="28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月架構</a:t>
            </a:r>
          </a:p>
        </p:txBody>
      </p:sp>
      <p:sp>
        <p:nvSpPr>
          <p:cNvPr id="5" name="手繪多邊形: 圖案 4">
            <a:extLst>
              <a:ext uri="{FF2B5EF4-FFF2-40B4-BE49-F238E27FC236}">
                <a16:creationId xmlns:a16="http://schemas.microsoft.com/office/drawing/2014/main" xmlns="" id="{5F28A5BA-E935-4FD3-A769-881F21780EEC}"/>
              </a:ext>
            </a:extLst>
          </p:cNvPr>
          <p:cNvSpPr/>
          <p:nvPr/>
        </p:nvSpPr>
        <p:spPr>
          <a:xfrm>
            <a:off x="824032" y="5590068"/>
            <a:ext cx="5237351" cy="844481"/>
          </a:xfrm>
          <a:custGeom>
            <a:avLst/>
            <a:gdLst>
              <a:gd name="connsiteX0" fmla="*/ 0 w 6468819"/>
              <a:gd name="connsiteY0" fmla="*/ 0 h 1275750"/>
              <a:gd name="connsiteX1" fmla="*/ 6468819 w 6468819"/>
              <a:gd name="connsiteY1" fmla="*/ 0 h 1275750"/>
              <a:gd name="connsiteX2" fmla="*/ 6468819 w 6468819"/>
              <a:gd name="connsiteY2" fmla="*/ 1275750 h 1275750"/>
              <a:gd name="connsiteX3" fmla="*/ 0 w 6468819"/>
              <a:gd name="connsiteY3" fmla="*/ 1275750 h 1275750"/>
              <a:gd name="connsiteX4" fmla="*/ 0 w 6468819"/>
              <a:gd name="connsiteY4" fmla="*/ 0 h 127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8819" h="1275750">
                <a:moveTo>
                  <a:pt x="0" y="0"/>
                </a:moveTo>
                <a:lnTo>
                  <a:pt x="6468819" y="0"/>
                </a:lnTo>
                <a:lnTo>
                  <a:pt x="6468819" y="1275750"/>
                </a:lnTo>
                <a:lnTo>
                  <a:pt x="0" y="1275750"/>
                </a:lnTo>
                <a:lnTo>
                  <a:pt x="0" y="0"/>
                </a:lnTo>
                <a:close/>
              </a:path>
            </a:pathLst>
          </a:custGeom>
          <a:solidFill>
            <a:sysClr val="window" lastClr="FFFFFF">
              <a:alpha val="90000"/>
              <a:hueOff val="0"/>
              <a:satOff val="0"/>
              <a:lumOff val="0"/>
              <a:alphaOff val="0"/>
            </a:sysClr>
          </a:solidFill>
          <a:ln w="12700" cap="flat" cmpd="sng" algn="ctr">
            <a:solidFill>
              <a:srgbClr val="00ACC0">
                <a:hueOff val="0"/>
                <a:satOff val="0"/>
                <a:lumOff val="0"/>
                <a:alphaOff val="0"/>
              </a:srgbClr>
            </a:solidFill>
            <a:prstDash val="solid"/>
            <a:miter lim="800000"/>
          </a:ln>
          <a:effectLst/>
        </p:spPr>
        <p:txBody>
          <a:bodyPr spcFirstLastPara="0" vert="horz" wrap="square" lIns="360000" tIns="540000" rIns="216000" bIns="128016" numCol="1" spcCol="1270" anchor="t" anchorCtr="0">
            <a:noAutofit/>
          </a:bodyPr>
          <a:lstStyle/>
          <a:p>
            <a:pPr marL="171450" marR="0" lvl="1" indent="-171450" defTabSz="800100" eaLnBrk="1" fontAlgn="auto" latinLnBrk="0" hangingPunct="1">
              <a:lnSpc>
                <a:spcPct val="90000"/>
              </a:lnSpc>
              <a:spcBef>
                <a:spcPts val="0"/>
              </a:spcBef>
              <a:spcAft>
                <a:spcPct val="15000"/>
              </a:spcAft>
              <a:buClrTx/>
              <a:buSzTx/>
              <a:buFontTx/>
              <a:buChar char="•"/>
              <a:tabLst/>
              <a:defRPr/>
            </a:pPr>
            <a:endParaRPr kumimoji="0" lang="zh-TW" altLang="en-US" sz="2000" b="1" i="0" u="none" strike="noStrike" kern="0" cap="none" spc="0" normalizeH="0" baseline="0" noProof="0" dirty="0">
              <a:ln>
                <a:noFill/>
              </a:ln>
              <a:solidFill>
                <a:prstClr val="black">
                  <a:hueOff val="0"/>
                  <a:satOff val="0"/>
                  <a:lumOff val="0"/>
                  <a:alphaOff val="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grpSp>
        <p:nvGrpSpPr>
          <p:cNvPr id="6" name="群組 5">
            <a:extLst>
              <a:ext uri="{FF2B5EF4-FFF2-40B4-BE49-F238E27FC236}">
                <a16:creationId xmlns:a16="http://schemas.microsoft.com/office/drawing/2014/main" xmlns="" id="{2BE33B6A-BA6A-4A9B-A11D-5C33108852B0}"/>
              </a:ext>
            </a:extLst>
          </p:cNvPr>
          <p:cNvGrpSpPr/>
          <p:nvPr/>
        </p:nvGrpSpPr>
        <p:grpSpPr>
          <a:xfrm>
            <a:off x="671632" y="1413430"/>
            <a:ext cx="5413058" cy="3809369"/>
            <a:chOff x="281692" y="1261030"/>
            <a:chExt cx="5413058" cy="3712987"/>
          </a:xfrm>
        </p:grpSpPr>
        <p:sp>
          <p:nvSpPr>
            <p:cNvPr id="7" name="手繪多邊形: 圖案 6">
              <a:extLst>
                <a:ext uri="{FF2B5EF4-FFF2-40B4-BE49-F238E27FC236}">
                  <a16:creationId xmlns:a16="http://schemas.microsoft.com/office/drawing/2014/main" xmlns="" id="{6321EF30-695A-4EDF-A788-C2E702B1C3AE}"/>
                </a:ext>
              </a:extLst>
            </p:cNvPr>
            <p:cNvSpPr/>
            <p:nvPr/>
          </p:nvSpPr>
          <p:spPr>
            <a:xfrm>
              <a:off x="281692" y="4048428"/>
              <a:ext cx="5389751" cy="925589"/>
            </a:xfrm>
            <a:custGeom>
              <a:avLst/>
              <a:gdLst>
                <a:gd name="connsiteX0" fmla="*/ 0 w 6468819"/>
                <a:gd name="connsiteY0" fmla="*/ 0 h 1275750"/>
                <a:gd name="connsiteX1" fmla="*/ 6468819 w 6468819"/>
                <a:gd name="connsiteY1" fmla="*/ 0 h 1275750"/>
                <a:gd name="connsiteX2" fmla="*/ 6468819 w 6468819"/>
                <a:gd name="connsiteY2" fmla="*/ 1275750 h 1275750"/>
                <a:gd name="connsiteX3" fmla="*/ 0 w 6468819"/>
                <a:gd name="connsiteY3" fmla="*/ 1275750 h 1275750"/>
                <a:gd name="connsiteX4" fmla="*/ 0 w 6468819"/>
                <a:gd name="connsiteY4" fmla="*/ 0 h 127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8819" h="1275750">
                  <a:moveTo>
                    <a:pt x="0" y="0"/>
                  </a:moveTo>
                  <a:lnTo>
                    <a:pt x="6468819" y="0"/>
                  </a:lnTo>
                  <a:lnTo>
                    <a:pt x="6468819" y="1275750"/>
                  </a:lnTo>
                  <a:lnTo>
                    <a:pt x="0" y="1275750"/>
                  </a:lnTo>
                  <a:lnTo>
                    <a:pt x="0" y="0"/>
                  </a:lnTo>
                  <a:close/>
                </a:path>
              </a:pathLst>
            </a:custGeom>
            <a:solidFill>
              <a:sysClr val="window" lastClr="FFFFFF">
                <a:alpha val="90000"/>
                <a:hueOff val="0"/>
                <a:satOff val="0"/>
                <a:lumOff val="0"/>
                <a:alphaOff val="0"/>
              </a:sysClr>
            </a:solidFill>
            <a:ln w="12700" cap="flat" cmpd="sng" algn="ctr">
              <a:solidFill>
                <a:srgbClr val="00ACC0">
                  <a:hueOff val="0"/>
                  <a:satOff val="0"/>
                  <a:lumOff val="0"/>
                  <a:alphaOff val="0"/>
                </a:srgbClr>
              </a:solidFill>
              <a:prstDash val="solid"/>
              <a:miter lim="800000"/>
            </a:ln>
            <a:effectLst/>
          </p:spPr>
          <p:txBody>
            <a:bodyPr spcFirstLastPara="0" vert="horz" wrap="square" lIns="360000" tIns="540000" rIns="216000" bIns="128016" numCol="1" spcCol="1270" anchor="t" anchorCtr="0">
              <a:noAutofit/>
            </a:bodyPr>
            <a:lstStyle/>
            <a:p>
              <a:pPr marL="171450" marR="0" lvl="1" indent="-171450" defTabSz="800100" eaLnBrk="1" fontAlgn="auto" latinLnBrk="0" hangingPunct="1">
                <a:lnSpc>
                  <a:spcPct val="90000"/>
                </a:lnSpc>
                <a:spcBef>
                  <a:spcPts val="0"/>
                </a:spcBef>
                <a:spcAft>
                  <a:spcPct val="15000"/>
                </a:spcAft>
                <a:buClrTx/>
                <a:buSzTx/>
                <a:buFontTx/>
                <a:buChar char="•"/>
                <a:tabLst/>
                <a:defRPr/>
              </a:pPr>
              <a:endParaRPr kumimoji="0" lang="zh-TW" altLang="en-US" sz="2000" b="1" i="0" u="none" strike="noStrike" kern="0" cap="none" spc="0" normalizeH="0" baseline="0" noProof="0" dirty="0">
                <a:ln>
                  <a:noFill/>
                </a:ln>
                <a:solidFill>
                  <a:prstClr val="black">
                    <a:hueOff val="0"/>
                    <a:satOff val="0"/>
                    <a:lumOff val="0"/>
                    <a:alphaOff val="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8" name="矩形 7">
              <a:extLst>
                <a:ext uri="{FF2B5EF4-FFF2-40B4-BE49-F238E27FC236}">
                  <a16:creationId xmlns:a16="http://schemas.microsoft.com/office/drawing/2014/main" xmlns="" id="{A090F69A-A960-4582-9DC0-F1B2C4237C0B}"/>
                </a:ext>
              </a:extLst>
            </p:cNvPr>
            <p:cNvSpPr/>
            <p:nvPr/>
          </p:nvSpPr>
          <p:spPr>
            <a:xfrm>
              <a:off x="1300223" y="3841054"/>
              <a:ext cx="3600000" cy="421070"/>
            </a:xfrm>
            <a:prstGeom prst="rect">
              <a:avLst/>
            </a:prstGeom>
            <a:solidFill>
              <a:srgbClr val="70AD47">
                <a:lumMod val="50000"/>
              </a:srgbClr>
            </a:solidFill>
            <a:ln w="12700" cap="flat" cmpd="sng" algn="ctr">
              <a:solidFill>
                <a:sysClr val="window" lastClr="FFFFFF">
                  <a:hueOff val="0"/>
                  <a:satOff val="0"/>
                  <a:lumOff val="0"/>
                  <a:alphaOff val="0"/>
                </a:sysClr>
              </a:solidFill>
              <a:prstDash val="solid"/>
              <a:miter lim="800000"/>
            </a:ln>
            <a:effectLst/>
          </p:spPr>
          <p:txBody>
            <a:bodyPr spcFirstLastPara="0" vert="horz" wrap="square" lIns="197093" tIns="25939" rIns="197093" bIns="25939" numCol="1" spcCol="1270" anchor="ctr" anchorCtr="0">
              <a:noAutofit/>
            </a:bodyPr>
            <a:lstStyle/>
            <a:p>
              <a:pPr marL="0" marR="0" lvl="0" indent="0" algn="ctr" defTabSz="800100" eaLnBrk="1" fontAlgn="auto" latinLnBrk="0" hangingPunct="1">
                <a:lnSpc>
                  <a:spcPct val="90000"/>
                </a:lnSpc>
                <a:spcBef>
                  <a:spcPts val="0"/>
                </a:spcBef>
                <a:spcAft>
                  <a:spcPct val="35000"/>
                </a:spcAft>
                <a:buClrTx/>
                <a:buSzTx/>
                <a:buFontTx/>
                <a:buNone/>
                <a:tabLst/>
                <a:defRPr/>
              </a:pPr>
              <a:r>
                <a:rPr kumimoji="0" lang="zh-TW" altLang="en-US"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共享服務群</a:t>
              </a:r>
            </a:p>
          </p:txBody>
        </p:sp>
        <p:grpSp>
          <p:nvGrpSpPr>
            <p:cNvPr id="9" name="群組 8">
              <a:extLst>
                <a:ext uri="{FF2B5EF4-FFF2-40B4-BE49-F238E27FC236}">
                  <a16:creationId xmlns:a16="http://schemas.microsoft.com/office/drawing/2014/main" xmlns="" id="{2B99C8A7-147F-4B08-88EB-8A84BD7DFC6E}"/>
                </a:ext>
              </a:extLst>
            </p:cNvPr>
            <p:cNvGrpSpPr/>
            <p:nvPr/>
          </p:nvGrpSpPr>
          <p:grpSpPr>
            <a:xfrm>
              <a:off x="304999" y="2529032"/>
              <a:ext cx="5389751" cy="1153972"/>
              <a:chOff x="5610776" y="2373269"/>
              <a:chExt cx="5447195" cy="1153972"/>
            </a:xfrm>
          </p:grpSpPr>
          <p:sp>
            <p:nvSpPr>
              <p:cNvPr id="13" name="手繪多邊形: 圖案 12">
                <a:extLst>
                  <a:ext uri="{FF2B5EF4-FFF2-40B4-BE49-F238E27FC236}">
                    <a16:creationId xmlns:a16="http://schemas.microsoft.com/office/drawing/2014/main" xmlns="" id="{FAB9F27D-BE64-4B3E-A11B-793AA3170011}"/>
                  </a:ext>
                </a:extLst>
              </p:cNvPr>
              <p:cNvSpPr/>
              <p:nvPr/>
            </p:nvSpPr>
            <p:spPr>
              <a:xfrm>
                <a:off x="5610776" y="2584937"/>
                <a:ext cx="5447195" cy="942304"/>
              </a:xfrm>
              <a:custGeom>
                <a:avLst/>
                <a:gdLst>
                  <a:gd name="connsiteX0" fmla="*/ 0 w 6468819"/>
                  <a:gd name="connsiteY0" fmla="*/ 0 h 1701000"/>
                  <a:gd name="connsiteX1" fmla="*/ 6468819 w 6468819"/>
                  <a:gd name="connsiteY1" fmla="*/ 0 h 1701000"/>
                  <a:gd name="connsiteX2" fmla="*/ 6468819 w 6468819"/>
                  <a:gd name="connsiteY2" fmla="*/ 1701000 h 1701000"/>
                  <a:gd name="connsiteX3" fmla="*/ 0 w 6468819"/>
                  <a:gd name="connsiteY3" fmla="*/ 1701000 h 1701000"/>
                  <a:gd name="connsiteX4" fmla="*/ 0 w 6468819"/>
                  <a:gd name="connsiteY4" fmla="*/ 0 h 170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8819" h="1701000">
                    <a:moveTo>
                      <a:pt x="0" y="0"/>
                    </a:moveTo>
                    <a:lnTo>
                      <a:pt x="6468819" y="0"/>
                    </a:lnTo>
                    <a:lnTo>
                      <a:pt x="6468819" y="1701000"/>
                    </a:lnTo>
                    <a:lnTo>
                      <a:pt x="0" y="1701000"/>
                    </a:lnTo>
                    <a:lnTo>
                      <a:pt x="0" y="0"/>
                    </a:lnTo>
                    <a:close/>
                  </a:path>
                </a:pathLst>
              </a:custGeom>
              <a:solidFill>
                <a:sysClr val="window" lastClr="FFFFFF">
                  <a:alpha val="90000"/>
                  <a:hueOff val="0"/>
                  <a:satOff val="0"/>
                  <a:lumOff val="0"/>
                  <a:alphaOff val="0"/>
                </a:sysClr>
              </a:solidFill>
              <a:ln w="12700" cap="flat" cmpd="sng" algn="ctr">
                <a:solidFill>
                  <a:srgbClr val="00ACC0">
                    <a:hueOff val="0"/>
                    <a:satOff val="0"/>
                    <a:lumOff val="0"/>
                    <a:alphaOff val="0"/>
                  </a:srgbClr>
                </a:solidFill>
                <a:prstDash val="solid"/>
                <a:miter lim="800000"/>
              </a:ln>
              <a:effectLst/>
            </p:spPr>
            <p:txBody>
              <a:bodyPr spcFirstLastPara="0" vert="horz" wrap="square" lIns="360000" tIns="540000" rIns="216000" bIns="128016" numCol="1" spcCol="1270" anchor="t" anchorCtr="0">
                <a:noAutofit/>
              </a:bodyPr>
              <a:lstStyle/>
              <a:p>
                <a:pPr marL="171450" marR="0" lvl="1" indent="-171450" defTabSz="800100" eaLnBrk="1" fontAlgn="auto" latinLnBrk="0" hangingPunct="1">
                  <a:lnSpc>
                    <a:spcPct val="90000"/>
                  </a:lnSpc>
                  <a:spcBef>
                    <a:spcPts val="0"/>
                  </a:spcBef>
                  <a:spcAft>
                    <a:spcPct val="15000"/>
                  </a:spcAft>
                  <a:buClrTx/>
                  <a:buSzTx/>
                  <a:buFontTx/>
                  <a:buChar char="•"/>
                  <a:tabLst/>
                  <a:defRPr/>
                </a:pPr>
                <a:endParaRPr kumimoji="0" lang="zh-TW" altLang="en-US" sz="2000" b="1" i="0" u="none" strike="noStrike" kern="0" cap="none" spc="0" normalizeH="0" baseline="0" noProof="0" dirty="0">
                  <a:ln>
                    <a:noFill/>
                  </a:ln>
                  <a:solidFill>
                    <a:prstClr val="black">
                      <a:hueOff val="0"/>
                      <a:satOff val="0"/>
                      <a:lumOff val="0"/>
                      <a:alphaOff val="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4" name="矩形 13">
                <a:extLst>
                  <a:ext uri="{FF2B5EF4-FFF2-40B4-BE49-F238E27FC236}">
                    <a16:creationId xmlns:a16="http://schemas.microsoft.com/office/drawing/2014/main" xmlns="" id="{50B3508C-D059-4862-9145-05FB9749DD89}"/>
                  </a:ext>
                </a:extLst>
              </p:cNvPr>
              <p:cNvSpPr/>
              <p:nvPr/>
            </p:nvSpPr>
            <p:spPr>
              <a:xfrm>
                <a:off x="6616607" y="2373269"/>
                <a:ext cx="3638369" cy="421070"/>
              </a:xfrm>
              <a:prstGeom prst="rect">
                <a:avLst/>
              </a:prstGeom>
              <a:solidFill>
                <a:srgbClr val="ED7D31">
                  <a:lumMod val="50000"/>
                  <a:alpha val="90000"/>
                </a:srgbClr>
              </a:solidFill>
              <a:ln>
                <a:noFill/>
              </a:ln>
              <a:effectLst>
                <a:outerShdw blurRad="57150" dist="19050" dir="5400000" algn="ctr" rotWithShape="0">
                  <a:srgbClr val="000000">
                    <a:alpha val="63000"/>
                  </a:srgbClr>
                </a:outerShdw>
              </a:effectLst>
            </p:spPr>
            <p:txBody>
              <a:bodyPr spcFirstLastPara="0" vert="horz" wrap="square" lIns="197093" tIns="25939" rIns="197093" bIns="25939" numCol="1" spcCol="1270" anchor="ctr" anchorCtr="0">
                <a:noAutofit/>
              </a:bodyPr>
              <a:lstStyle/>
              <a:p>
                <a:pPr marL="0" marR="0" lvl="0" indent="0" algn="ctr" defTabSz="800100" eaLnBrk="1" fontAlgn="auto" latinLnBrk="0" hangingPunct="1">
                  <a:lnSpc>
                    <a:spcPct val="90000"/>
                  </a:lnSpc>
                  <a:spcBef>
                    <a:spcPts val="0"/>
                  </a:spcBef>
                  <a:spcAft>
                    <a:spcPct val="35000"/>
                  </a:spcAft>
                  <a:buClrTx/>
                  <a:buSzTx/>
                  <a:buFontTx/>
                  <a:buNone/>
                  <a:tabLst/>
                  <a:defRPr/>
                </a:pPr>
                <a:r>
                  <a:rPr kumimoji="0" lang="zh-TW" altLang="en-US"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行政管理群</a:t>
                </a:r>
              </a:p>
            </p:txBody>
          </p:sp>
        </p:grpSp>
        <p:grpSp>
          <p:nvGrpSpPr>
            <p:cNvPr id="10" name="群組 9">
              <a:extLst>
                <a:ext uri="{FF2B5EF4-FFF2-40B4-BE49-F238E27FC236}">
                  <a16:creationId xmlns:a16="http://schemas.microsoft.com/office/drawing/2014/main" xmlns="" id="{6F50AE07-7D6A-43F8-9F30-B5CF609CAF2A}"/>
                </a:ext>
              </a:extLst>
            </p:cNvPr>
            <p:cNvGrpSpPr/>
            <p:nvPr/>
          </p:nvGrpSpPr>
          <p:grpSpPr>
            <a:xfrm>
              <a:off x="304999" y="1261030"/>
              <a:ext cx="5389751" cy="1077154"/>
              <a:chOff x="5610776" y="1226802"/>
              <a:chExt cx="5447195" cy="1077154"/>
            </a:xfrm>
          </p:grpSpPr>
          <p:sp>
            <p:nvSpPr>
              <p:cNvPr id="11" name="手繪多邊形: 圖案 10">
                <a:extLst>
                  <a:ext uri="{FF2B5EF4-FFF2-40B4-BE49-F238E27FC236}">
                    <a16:creationId xmlns:a16="http://schemas.microsoft.com/office/drawing/2014/main" xmlns="" id="{35E0A782-71AB-45F5-AFE1-B4B72A6B323E}"/>
                  </a:ext>
                </a:extLst>
              </p:cNvPr>
              <p:cNvSpPr/>
              <p:nvPr/>
            </p:nvSpPr>
            <p:spPr>
              <a:xfrm>
                <a:off x="5610776" y="1439110"/>
                <a:ext cx="5447195" cy="864846"/>
              </a:xfrm>
              <a:custGeom>
                <a:avLst/>
                <a:gdLst>
                  <a:gd name="connsiteX0" fmla="*/ 0 w 6468819"/>
                  <a:gd name="connsiteY0" fmla="*/ 0 h 1275750"/>
                  <a:gd name="connsiteX1" fmla="*/ 6468819 w 6468819"/>
                  <a:gd name="connsiteY1" fmla="*/ 0 h 1275750"/>
                  <a:gd name="connsiteX2" fmla="*/ 6468819 w 6468819"/>
                  <a:gd name="connsiteY2" fmla="*/ 1275750 h 1275750"/>
                  <a:gd name="connsiteX3" fmla="*/ 0 w 6468819"/>
                  <a:gd name="connsiteY3" fmla="*/ 1275750 h 1275750"/>
                  <a:gd name="connsiteX4" fmla="*/ 0 w 6468819"/>
                  <a:gd name="connsiteY4" fmla="*/ 0 h 127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8819" h="1275750">
                    <a:moveTo>
                      <a:pt x="0" y="0"/>
                    </a:moveTo>
                    <a:lnTo>
                      <a:pt x="6468819" y="0"/>
                    </a:lnTo>
                    <a:lnTo>
                      <a:pt x="6468819" y="1275750"/>
                    </a:lnTo>
                    <a:lnTo>
                      <a:pt x="0" y="1275750"/>
                    </a:lnTo>
                    <a:lnTo>
                      <a:pt x="0" y="0"/>
                    </a:lnTo>
                    <a:close/>
                  </a:path>
                </a:pathLst>
              </a:custGeom>
              <a:solidFill>
                <a:sysClr val="window" lastClr="FFFFFF">
                  <a:alpha val="90000"/>
                  <a:hueOff val="0"/>
                  <a:satOff val="0"/>
                  <a:lumOff val="0"/>
                  <a:alphaOff val="0"/>
                </a:sysClr>
              </a:solidFill>
              <a:ln w="12700" cap="flat" cmpd="sng" algn="ctr">
                <a:solidFill>
                  <a:srgbClr val="00ACC0">
                    <a:hueOff val="0"/>
                    <a:satOff val="0"/>
                    <a:lumOff val="0"/>
                    <a:alphaOff val="0"/>
                  </a:srgbClr>
                </a:solidFill>
                <a:prstDash val="solid"/>
                <a:miter lim="800000"/>
              </a:ln>
              <a:effectLst/>
            </p:spPr>
            <p:txBody>
              <a:bodyPr spcFirstLastPara="0" vert="horz" wrap="square" lIns="360000" tIns="540000" rIns="216000" bIns="128016" numCol="1" spcCol="1270" anchor="t" anchorCtr="0">
                <a:noAutofit/>
              </a:bodyPr>
              <a:lstStyle/>
              <a:p>
                <a:pPr marL="0" marR="0" lvl="1" indent="0" defTabSz="800100" eaLnBrk="1" fontAlgn="auto" latinLnBrk="0" hangingPunct="1">
                  <a:lnSpc>
                    <a:spcPct val="90000"/>
                  </a:lnSpc>
                  <a:spcBef>
                    <a:spcPts val="0"/>
                  </a:spcBef>
                  <a:spcAft>
                    <a:spcPts val="0"/>
                  </a:spcAft>
                  <a:buClrTx/>
                  <a:buSzTx/>
                  <a:buFontTx/>
                  <a:buNone/>
                  <a:tabLst/>
                  <a:defRPr/>
                </a:pPr>
                <a:endParaRPr kumimoji="0" lang="zh-TW" altLang="en-US" sz="2000" b="1" i="0" u="none" strike="noStrike" kern="0" cap="none" spc="0" normalizeH="0" baseline="0" noProof="0" dirty="0">
                  <a:ln>
                    <a:noFill/>
                  </a:ln>
                  <a:solidFill>
                    <a:prstClr val="black">
                      <a:hueOff val="0"/>
                      <a:satOff val="0"/>
                      <a:lumOff val="0"/>
                      <a:alphaOff val="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2" name="矩形 11">
                <a:extLst>
                  <a:ext uri="{FF2B5EF4-FFF2-40B4-BE49-F238E27FC236}">
                    <a16:creationId xmlns:a16="http://schemas.microsoft.com/office/drawing/2014/main" xmlns="" id="{1D2C1D5A-A2E0-44CE-B113-7E38BD384C3D}"/>
                  </a:ext>
                </a:extLst>
              </p:cNvPr>
              <p:cNvSpPr/>
              <p:nvPr/>
            </p:nvSpPr>
            <p:spPr>
              <a:xfrm>
                <a:off x="6616607" y="1226802"/>
                <a:ext cx="3638369" cy="421070"/>
              </a:xfrm>
              <a:prstGeom prst="rect">
                <a:avLst/>
              </a:prstGeom>
              <a:solidFill>
                <a:srgbClr val="00ACC0">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spcFirstLastPara="0" vert="horz" wrap="square" lIns="197093" tIns="25939" rIns="197093" bIns="25939" numCol="1" spcCol="1270" anchor="ctr" anchorCtr="0">
                <a:noAutofit/>
              </a:bodyPr>
              <a:lstStyle/>
              <a:p>
                <a:pPr marL="0" marR="0" lvl="0" indent="0" algn="ctr" defTabSz="800100" eaLnBrk="1" fontAlgn="auto" latinLnBrk="0" hangingPunct="1">
                  <a:lnSpc>
                    <a:spcPct val="90000"/>
                  </a:lnSpc>
                  <a:spcBef>
                    <a:spcPts val="0"/>
                  </a:spcBef>
                  <a:spcAft>
                    <a:spcPct val="35000"/>
                  </a:spcAft>
                  <a:buClrTx/>
                  <a:buSzTx/>
                  <a:buFontTx/>
                  <a:buNone/>
                  <a:tabLst/>
                  <a:defRPr/>
                </a:pPr>
                <a:r>
                  <a:rPr kumimoji="0" lang="zh-TW" altLang="en-US"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總部</a:t>
                </a:r>
              </a:p>
            </p:txBody>
          </p:sp>
        </p:grpSp>
      </p:grpSp>
      <p:sp>
        <p:nvSpPr>
          <p:cNvPr id="15" name="矩形: 圓角 14">
            <a:extLst>
              <a:ext uri="{FF2B5EF4-FFF2-40B4-BE49-F238E27FC236}">
                <a16:creationId xmlns:a16="http://schemas.microsoft.com/office/drawing/2014/main" xmlns="" id="{CB436070-FAC8-412E-B8E2-C7421CD10D18}"/>
              </a:ext>
            </a:extLst>
          </p:cNvPr>
          <p:cNvSpPr/>
          <p:nvPr/>
        </p:nvSpPr>
        <p:spPr>
          <a:xfrm>
            <a:off x="299038" y="1413430"/>
            <a:ext cx="694658" cy="5062696"/>
          </a:xfrm>
          <a:prstGeom prst="round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eaVert" wrap="square">
            <a:spAutoFit/>
          </a:bodyPr>
          <a:lstStyle/>
          <a:p>
            <a:pPr marL="0" marR="0" lvl="0" indent="0" algn="ctr" defTabSz="2398680" eaLnBrk="1" fontAlgn="auto" latinLnBrk="0" hangingPunct="1">
              <a:lnSpc>
                <a:spcPct val="90000"/>
              </a:lnSpc>
              <a:spcBef>
                <a:spcPts val="0"/>
              </a:spcBef>
              <a:spcAft>
                <a:spcPct val="35000"/>
              </a:spcAft>
              <a:buClrTx/>
              <a:buSzTx/>
              <a:buFontTx/>
              <a:buNone/>
              <a:tabLst/>
              <a:defRPr/>
            </a:pPr>
            <a:r>
              <a:rPr kumimoji="0" lang="zh-TW" altLang="en-US" sz="3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總</a:t>
            </a:r>
            <a:r>
              <a:rPr kumimoji="0" lang="zh-TW" altLang="en-US" sz="32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公司</a:t>
            </a:r>
            <a:r>
              <a:rPr kumimoji="0" lang="zh-TW" altLang="en-US" sz="3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及相關事業部</a:t>
            </a:r>
            <a:endParaRPr kumimoji="0" lang="zh-TW" altLang="en-US" sz="1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6" name="矩形: 圓角 7">
            <a:extLst>
              <a:ext uri="{FF2B5EF4-FFF2-40B4-BE49-F238E27FC236}">
                <a16:creationId xmlns:a16="http://schemas.microsoft.com/office/drawing/2014/main" xmlns="" id="{20810AEA-0222-4796-B5D9-B59AAE8C4450}"/>
              </a:ext>
            </a:extLst>
          </p:cNvPr>
          <p:cNvSpPr/>
          <p:nvPr/>
        </p:nvSpPr>
        <p:spPr>
          <a:xfrm>
            <a:off x="7089011" y="1642005"/>
            <a:ext cx="4709745" cy="1914378"/>
          </a:xfrm>
          <a:prstGeom prst="roundRect">
            <a:avLst/>
          </a:prstGeom>
          <a:solidFill>
            <a:sysClr val="window" lastClr="FFFFFF"/>
          </a:solidFill>
          <a:ln w="12700" cap="flat" cmpd="sng" algn="ctr">
            <a:solidFill>
              <a:srgbClr val="00ACC0"/>
            </a:solidFill>
            <a:prstDash val="solid"/>
            <a:miter lim="800000"/>
          </a:ln>
          <a:effectLst/>
        </p:spPr>
        <p:txBody>
          <a:bodyPr lIns="36000" rIns="36000"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TW" sz="2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7" name="矩形 16">
            <a:extLst>
              <a:ext uri="{FF2B5EF4-FFF2-40B4-BE49-F238E27FC236}">
                <a16:creationId xmlns:a16="http://schemas.microsoft.com/office/drawing/2014/main" xmlns="" id="{AD43AD72-D42B-4140-B81D-3C714B61277D}"/>
              </a:ext>
            </a:extLst>
          </p:cNvPr>
          <p:cNvSpPr/>
          <p:nvPr/>
        </p:nvSpPr>
        <p:spPr>
          <a:xfrm>
            <a:off x="7435391" y="1452728"/>
            <a:ext cx="4037764" cy="432000"/>
          </a:xfrm>
          <a:prstGeom prst="rect">
            <a:avLst/>
          </a:prstGeom>
          <a:solidFill>
            <a:srgbClr val="FFC000">
              <a:lumMod val="75000"/>
            </a:srgbClr>
          </a:solidFill>
          <a:ln w="12700" cap="flat" cmpd="sng" algn="ctr">
            <a:noFill/>
            <a:prstDash val="solid"/>
            <a:miter lim="800000"/>
          </a:ln>
          <a:effectLst/>
        </p:spPr>
        <p:txBody>
          <a:bodyPr rtlCol="0" anchor="b"/>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zh-TW" altLang="en-US"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發電         </a:t>
            </a:r>
          </a:p>
        </p:txBody>
      </p:sp>
      <p:sp>
        <p:nvSpPr>
          <p:cNvPr id="18" name="矩形: 圓角 8">
            <a:extLst>
              <a:ext uri="{FF2B5EF4-FFF2-40B4-BE49-F238E27FC236}">
                <a16:creationId xmlns:a16="http://schemas.microsoft.com/office/drawing/2014/main" xmlns="" id="{3DD2D7A1-931F-473F-9876-B3E884363807}"/>
              </a:ext>
            </a:extLst>
          </p:cNvPr>
          <p:cNvSpPr/>
          <p:nvPr/>
        </p:nvSpPr>
        <p:spPr>
          <a:xfrm>
            <a:off x="7068696" y="3873423"/>
            <a:ext cx="4729367" cy="1300813"/>
          </a:xfrm>
          <a:prstGeom prst="roundRect">
            <a:avLst/>
          </a:prstGeom>
          <a:solidFill>
            <a:sysClr val="window" lastClr="FFFFFF"/>
          </a:solidFill>
          <a:ln w="12700" cap="flat" cmpd="sng" algn="ctr">
            <a:solidFill>
              <a:srgbClr val="00ACC0"/>
            </a:solidFill>
            <a:prstDash val="solid"/>
            <a:miter lim="800000"/>
          </a:ln>
          <a:effectLst/>
        </p:spPr>
        <p:txBody>
          <a:bodyPr lIns="0" rIns="0"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TW"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9" name="矩形 18">
            <a:extLst>
              <a:ext uri="{FF2B5EF4-FFF2-40B4-BE49-F238E27FC236}">
                <a16:creationId xmlns:a16="http://schemas.microsoft.com/office/drawing/2014/main" xmlns="" id="{ADCB2F25-C660-4B49-847C-4A7D69EBA4E7}"/>
              </a:ext>
            </a:extLst>
          </p:cNvPr>
          <p:cNvSpPr/>
          <p:nvPr/>
        </p:nvSpPr>
        <p:spPr>
          <a:xfrm>
            <a:off x="7441154" y="3666742"/>
            <a:ext cx="4032000" cy="432000"/>
          </a:xfrm>
          <a:prstGeom prst="rect">
            <a:avLst/>
          </a:prstGeom>
          <a:solidFill>
            <a:sysClr val="windowText" lastClr="000000">
              <a:lumMod val="75000"/>
              <a:lumOff val="25000"/>
            </a:sysClr>
          </a:solidFill>
          <a:ln w="12700" cap="flat" cmpd="sng" algn="ctr">
            <a:noFill/>
            <a:prstDash val="solid"/>
            <a:miter lim="800000"/>
          </a:ln>
          <a:effectLst/>
        </p:spPr>
        <p:txBody>
          <a:bodyPr rtlCol="0" anchor="b"/>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zh-TW" altLang="en-US"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輸配電     </a:t>
            </a:r>
          </a:p>
        </p:txBody>
      </p:sp>
      <p:sp>
        <p:nvSpPr>
          <p:cNvPr id="20" name="矩形: 圓角 9">
            <a:extLst>
              <a:ext uri="{FF2B5EF4-FFF2-40B4-BE49-F238E27FC236}">
                <a16:creationId xmlns:a16="http://schemas.microsoft.com/office/drawing/2014/main" xmlns="" id="{84ABFA5F-D408-40ED-BFB0-FEC1505B1EBA}"/>
              </a:ext>
            </a:extLst>
          </p:cNvPr>
          <p:cNvSpPr/>
          <p:nvPr/>
        </p:nvSpPr>
        <p:spPr>
          <a:xfrm>
            <a:off x="7068696" y="5420232"/>
            <a:ext cx="4724479" cy="1017784"/>
          </a:xfrm>
          <a:prstGeom prst="roundRect">
            <a:avLst>
              <a:gd name="adj" fmla="val 22455"/>
            </a:avLst>
          </a:prstGeom>
          <a:solidFill>
            <a:sysClr val="window" lastClr="FFFFFF"/>
          </a:solidFill>
          <a:ln w="12700" cap="flat" cmpd="sng" algn="ctr">
            <a:solidFill>
              <a:srgbClr val="00ACC0"/>
            </a:solidFill>
            <a:prstDash val="solid"/>
            <a:miter lim="800000"/>
          </a:ln>
          <a:effectLst/>
        </p:spPr>
        <p:txBody>
          <a:bodyPr lIns="0" rIns="0"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TW" sz="20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21" name="矩形 20">
            <a:extLst>
              <a:ext uri="{FF2B5EF4-FFF2-40B4-BE49-F238E27FC236}">
                <a16:creationId xmlns:a16="http://schemas.microsoft.com/office/drawing/2014/main" xmlns="" id="{5D7981F1-FF0C-4EF7-8F36-B4697C0552F2}"/>
              </a:ext>
            </a:extLst>
          </p:cNvPr>
          <p:cNvSpPr/>
          <p:nvPr/>
        </p:nvSpPr>
        <p:spPr>
          <a:xfrm>
            <a:off x="7435390" y="5280340"/>
            <a:ext cx="4037764" cy="432000"/>
          </a:xfrm>
          <a:prstGeom prst="rect">
            <a:avLst/>
          </a:prstGeom>
          <a:solidFill>
            <a:srgbClr val="00ACC0">
              <a:lumMod val="75000"/>
            </a:srgbClr>
          </a:solidFill>
          <a:ln w="12700" cap="flat" cmpd="sng" algn="ctr">
            <a:noFill/>
            <a:prstDash val="solid"/>
            <a:miter lim="800000"/>
          </a:ln>
          <a:effectLst/>
        </p:spPr>
        <p:txBody>
          <a:bodyPr rtlCol="0" anchor="b"/>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zh-TW" altLang="en-US"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售電        </a:t>
            </a:r>
          </a:p>
        </p:txBody>
      </p:sp>
      <p:sp>
        <p:nvSpPr>
          <p:cNvPr id="22" name="矩形: 圓角 21">
            <a:extLst>
              <a:ext uri="{FF2B5EF4-FFF2-40B4-BE49-F238E27FC236}">
                <a16:creationId xmlns:a16="http://schemas.microsoft.com/office/drawing/2014/main" xmlns="" id="{2BD6C342-A524-411D-9945-4DAF2B473258}"/>
              </a:ext>
            </a:extLst>
          </p:cNvPr>
          <p:cNvSpPr/>
          <p:nvPr/>
        </p:nvSpPr>
        <p:spPr>
          <a:xfrm>
            <a:off x="6404030" y="1451373"/>
            <a:ext cx="694658" cy="5005732"/>
          </a:xfrm>
          <a:prstGeom prst="roundRect">
            <a:avLst/>
          </a:prstGeom>
          <a:solidFill>
            <a:srgbClr val="00206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eaVert" wrap="square">
            <a:spAutoFit/>
          </a:bodyPr>
          <a:lstStyle/>
          <a:p>
            <a:pPr algn="ctr" defTabSz="2398680" eaLnBrk="1" fontAlgn="auto" hangingPunct="1">
              <a:lnSpc>
                <a:spcPct val="90000"/>
              </a:lnSpc>
              <a:spcAft>
                <a:spcPct val="35000"/>
              </a:spcAft>
              <a:defRPr/>
            </a:pPr>
            <a:r>
              <a:rPr kumimoji="0" lang="zh-TW" altLang="en-US" sz="32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社內分公司</a:t>
            </a:r>
            <a:endParaRPr kumimoji="0" lang="zh-TW" altLang="en-US" sz="20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3" name="矩形 22">
            <a:extLst>
              <a:ext uri="{FF2B5EF4-FFF2-40B4-BE49-F238E27FC236}">
                <a16:creationId xmlns:a16="http://schemas.microsoft.com/office/drawing/2014/main" xmlns="" id="{ECE05DA3-D4BB-49E6-B142-301668A3298C}"/>
              </a:ext>
            </a:extLst>
          </p:cNvPr>
          <p:cNvSpPr/>
          <p:nvPr/>
        </p:nvSpPr>
        <p:spPr>
          <a:xfrm>
            <a:off x="1409299" y="1901517"/>
            <a:ext cx="6096000" cy="646331"/>
          </a:xfrm>
          <a:prstGeom prst="rect">
            <a:avLst/>
          </a:prstGeom>
        </p:spPr>
        <p:txBody>
          <a:bodyPr>
            <a:spAutoFit/>
          </a:bodyPr>
          <a:lstStyle/>
          <a:p>
            <a:pPr marL="171450" lvl="1" indent="-171450" defTabSz="800100" eaLnBrk="1" fontAlgn="auto" hangingPunct="1">
              <a:lnSpc>
                <a:spcPct val="90000"/>
              </a:lnSpc>
              <a:spcAft>
                <a:spcPts val="0"/>
              </a:spcAft>
              <a:buFontTx/>
              <a:buChar char="•"/>
            </a:pPr>
            <a:r>
              <a:rPr kumimoji="0" lang="zh-TW" altLang="en-US"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集團戰略</a:t>
            </a:r>
            <a:endParaRPr kumimoji="0" lang="en-US" altLang="zh-TW"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171450" lvl="1" indent="-171450" defTabSz="800100" eaLnBrk="1" fontAlgn="auto" hangingPunct="1">
              <a:lnSpc>
                <a:spcPct val="90000"/>
              </a:lnSpc>
              <a:spcAft>
                <a:spcPts val="0"/>
              </a:spcAft>
              <a:buFontTx/>
              <a:buChar char="•"/>
            </a:pPr>
            <a:r>
              <a:rPr kumimoji="0" lang="zh-TW" altLang="en-US"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新事業發展</a:t>
            </a:r>
          </a:p>
        </p:txBody>
      </p:sp>
      <p:sp>
        <p:nvSpPr>
          <p:cNvPr id="24" name="矩形 23">
            <a:extLst>
              <a:ext uri="{FF2B5EF4-FFF2-40B4-BE49-F238E27FC236}">
                <a16:creationId xmlns:a16="http://schemas.microsoft.com/office/drawing/2014/main" xmlns="" id="{B848F31C-F9CF-4EE1-9883-42C80ED3E4C8}"/>
              </a:ext>
            </a:extLst>
          </p:cNvPr>
          <p:cNvSpPr/>
          <p:nvPr/>
        </p:nvSpPr>
        <p:spPr>
          <a:xfrm>
            <a:off x="1371803" y="3285963"/>
            <a:ext cx="6096000" cy="646331"/>
          </a:xfrm>
          <a:prstGeom prst="rect">
            <a:avLst/>
          </a:prstGeom>
        </p:spPr>
        <p:txBody>
          <a:bodyPr>
            <a:spAutoFit/>
          </a:bodyPr>
          <a:lstStyle/>
          <a:p>
            <a:pPr marL="171450" lvl="1" indent="-171450" defTabSz="800100" eaLnBrk="1" fontAlgn="auto" hangingPunct="1">
              <a:lnSpc>
                <a:spcPct val="90000"/>
              </a:lnSpc>
              <a:spcAft>
                <a:spcPts val="0"/>
              </a:spcAft>
              <a:buFontTx/>
              <a:buChar char="•"/>
            </a:pPr>
            <a:r>
              <a:rPr kumimoji="0" lang="zh-TW" altLang="en-US"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經營企劃、秘書、宣傳、法務、總務</a:t>
            </a:r>
            <a:endParaRPr kumimoji="0" lang="en-US" altLang="zh-TW"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171450" lvl="1" indent="-171450" defTabSz="800100" eaLnBrk="1" fontAlgn="auto" hangingPunct="1">
              <a:lnSpc>
                <a:spcPct val="90000"/>
              </a:lnSpc>
              <a:spcAft>
                <a:spcPts val="0"/>
              </a:spcAft>
              <a:buFontTx/>
              <a:buChar char="•"/>
            </a:pPr>
            <a:r>
              <a:rPr kumimoji="0" lang="zh-TW" altLang="en-US"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人事、會計、材料、土木建築、環保</a:t>
            </a:r>
            <a:r>
              <a:rPr kumimoji="0" lang="en-US" altLang="zh-TW"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p>
        </p:txBody>
      </p:sp>
      <p:sp>
        <p:nvSpPr>
          <p:cNvPr id="25" name="矩形 24">
            <a:extLst>
              <a:ext uri="{FF2B5EF4-FFF2-40B4-BE49-F238E27FC236}">
                <a16:creationId xmlns:a16="http://schemas.microsoft.com/office/drawing/2014/main" xmlns="" id="{D75C828E-A259-4CEC-A8A8-3F0A205F972E}"/>
              </a:ext>
            </a:extLst>
          </p:cNvPr>
          <p:cNvSpPr/>
          <p:nvPr/>
        </p:nvSpPr>
        <p:spPr>
          <a:xfrm>
            <a:off x="1390827" y="4614946"/>
            <a:ext cx="6096000" cy="646331"/>
          </a:xfrm>
          <a:prstGeom prst="rect">
            <a:avLst/>
          </a:prstGeom>
        </p:spPr>
        <p:txBody>
          <a:bodyPr>
            <a:spAutoFit/>
          </a:bodyPr>
          <a:lstStyle/>
          <a:p>
            <a:pPr marL="171450" lvl="1" indent="-171450" defTabSz="800100" eaLnBrk="1" fontAlgn="auto" hangingPunct="1">
              <a:lnSpc>
                <a:spcPct val="90000"/>
              </a:lnSpc>
              <a:spcAft>
                <a:spcPts val="0"/>
              </a:spcAft>
              <a:buFontTx/>
              <a:buChar char="•"/>
            </a:pPr>
            <a:r>
              <a:rPr kumimoji="0" lang="zh-TW" altLang="en-US"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薪資、福利保險、人力訓練發展</a:t>
            </a:r>
            <a:endParaRPr kumimoji="0" lang="en-US" altLang="zh-TW"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171450" lvl="1" indent="-171450" defTabSz="800100" eaLnBrk="1" fontAlgn="auto" hangingPunct="1">
              <a:lnSpc>
                <a:spcPct val="90000"/>
              </a:lnSpc>
              <a:spcAft>
                <a:spcPts val="0"/>
              </a:spcAft>
              <a:buFontTx/>
              <a:buChar char="•"/>
            </a:pPr>
            <a:r>
              <a:rPr kumimoji="0" lang="zh-TW" altLang="en-US"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會計服務、</a:t>
            </a:r>
            <a:r>
              <a:rPr kumimoji="0" lang="en-US" altLang="zh-TW"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IT</a:t>
            </a:r>
            <a:r>
              <a:rPr kumimoji="0" lang="zh-TW" altLang="en-US"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服務</a:t>
            </a:r>
          </a:p>
        </p:txBody>
      </p:sp>
      <p:sp>
        <p:nvSpPr>
          <p:cNvPr id="26" name="矩形 25">
            <a:extLst>
              <a:ext uri="{FF2B5EF4-FFF2-40B4-BE49-F238E27FC236}">
                <a16:creationId xmlns:a16="http://schemas.microsoft.com/office/drawing/2014/main" xmlns="" id="{BAE64715-090C-4F48-9E90-A25C884F9AA0}"/>
              </a:ext>
            </a:extLst>
          </p:cNvPr>
          <p:cNvSpPr/>
          <p:nvPr/>
        </p:nvSpPr>
        <p:spPr>
          <a:xfrm>
            <a:off x="1690163" y="5374068"/>
            <a:ext cx="3600000" cy="432000"/>
          </a:xfrm>
          <a:prstGeom prst="rect">
            <a:avLst/>
          </a:prstGeom>
          <a:solidFill>
            <a:srgbClr val="FFC000"/>
          </a:solidFill>
          <a:ln w="12700" cap="flat" cmpd="sng" algn="ctr">
            <a:solidFill>
              <a:sysClr val="window" lastClr="FFFFFF">
                <a:hueOff val="0"/>
                <a:satOff val="0"/>
                <a:lumOff val="0"/>
                <a:alphaOff val="0"/>
              </a:sysClr>
            </a:solidFill>
            <a:prstDash val="solid"/>
            <a:miter lim="800000"/>
          </a:ln>
          <a:effectLst/>
        </p:spPr>
        <p:txBody>
          <a:bodyPr spcFirstLastPara="0" vert="horz" wrap="square" lIns="197093" tIns="25939" rIns="197093" bIns="25939" numCol="1" spcCol="1270" anchor="ctr" anchorCtr="0">
            <a:noAutofit/>
          </a:bodyPr>
          <a:lstStyle/>
          <a:p>
            <a:pPr marL="0" marR="0" lvl="0" indent="0" algn="ctr" defTabSz="800100" eaLnBrk="1" fontAlgn="auto" latinLnBrk="0" hangingPunct="1">
              <a:lnSpc>
                <a:spcPct val="90000"/>
              </a:lnSpc>
              <a:spcBef>
                <a:spcPts val="0"/>
              </a:spcBef>
              <a:spcAft>
                <a:spcPct val="35000"/>
              </a:spcAft>
              <a:buClrTx/>
              <a:buSzTx/>
              <a:buFontTx/>
              <a:buNone/>
              <a:tabLst/>
              <a:defRPr/>
            </a:pPr>
            <a:r>
              <a:rPr kumimoji="0" lang="zh-TW" altLang="en-US"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事業部</a:t>
            </a:r>
          </a:p>
        </p:txBody>
      </p:sp>
      <p:sp>
        <p:nvSpPr>
          <p:cNvPr id="27" name="矩形 26">
            <a:extLst>
              <a:ext uri="{FF2B5EF4-FFF2-40B4-BE49-F238E27FC236}">
                <a16:creationId xmlns:a16="http://schemas.microsoft.com/office/drawing/2014/main" xmlns="" id="{726FBF4B-A8CB-4041-A701-D08E05DC07CB}"/>
              </a:ext>
            </a:extLst>
          </p:cNvPr>
          <p:cNvSpPr/>
          <p:nvPr/>
        </p:nvSpPr>
        <p:spPr>
          <a:xfrm>
            <a:off x="1339390" y="5810774"/>
            <a:ext cx="6096000" cy="646331"/>
          </a:xfrm>
          <a:prstGeom prst="rect">
            <a:avLst/>
          </a:prstGeom>
        </p:spPr>
        <p:txBody>
          <a:bodyPr>
            <a:spAutoFit/>
          </a:bodyPr>
          <a:lstStyle/>
          <a:p>
            <a:pPr marL="171450" lvl="1" indent="-171450" defTabSz="800100" eaLnBrk="1" fontAlgn="auto" hangingPunct="1">
              <a:lnSpc>
                <a:spcPct val="90000"/>
              </a:lnSpc>
              <a:spcAft>
                <a:spcPts val="0"/>
              </a:spcAft>
              <a:buFontTx/>
              <a:buChar char="•"/>
            </a:pPr>
            <a:r>
              <a:rPr kumimoji="0" lang="zh-TW" altLang="en-US"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核能</a:t>
            </a:r>
            <a:endParaRPr kumimoji="0" lang="en-US" altLang="zh-TW"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171450" lvl="1" indent="-171450" defTabSz="800100" eaLnBrk="1" fontAlgn="auto" hangingPunct="1">
              <a:lnSpc>
                <a:spcPct val="90000"/>
              </a:lnSpc>
              <a:spcAft>
                <a:spcPts val="0"/>
              </a:spcAft>
              <a:buFontTx/>
              <a:buChar char="•"/>
            </a:pPr>
            <a:r>
              <a:rPr kumimoji="0" lang="zh-TW" altLang="en-US"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技術開發</a:t>
            </a:r>
          </a:p>
        </p:txBody>
      </p:sp>
      <p:sp>
        <p:nvSpPr>
          <p:cNvPr id="28" name="矩形 27">
            <a:extLst>
              <a:ext uri="{FF2B5EF4-FFF2-40B4-BE49-F238E27FC236}">
                <a16:creationId xmlns:a16="http://schemas.microsoft.com/office/drawing/2014/main" xmlns="" id="{97B4387A-4D42-4D5A-A660-F7788468BDE3}"/>
              </a:ext>
            </a:extLst>
          </p:cNvPr>
          <p:cNvSpPr/>
          <p:nvPr/>
        </p:nvSpPr>
        <p:spPr>
          <a:xfrm>
            <a:off x="7489736" y="1920434"/>
            <a:ext cx="4293907" cy="1631216"/>
          </a:xfrm>
          <a:prstGeom prst="rect">
            <a:avLst/>
          </a:prstGeom>
        </p:spPr>
        <p:txBody>
          <a:bodyPr wrap="square">
            <a:spAutoFit/>
          </a:bodyPr>
          <a:lstStyle/>
          <a:p>
            <a:pPr marL="176105" indent="-176105" eaLnBrk="1" fontAlgn="auto" hangingPunct="1">
              <a:spcBef>
                <a:spcPts val="0"/>
              </a:spcBef>
              <a:spcAft>
                <a:spcPts val="0"/>
              </a:spcAft>
              <a:buFont typeface="Arial" panose="020B0604020202020204" pitchFamily="34" charset="0"/>
              <a:buChar char="•"/>
              <a:defRPr/>
            </a:pPr>
            <a:r>
              <a:rPr kumimoji="0" lang="en-US" altLang="zh-TW"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2015.4</a:t>
            </a:r>
            <a:r>
              <a:rPr kumimoji="0" lang="zh-TW" altLang="en-US"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與東京電力合資成立</a:t>
            </a:r>
            <a:r>
              <a:rPr kumimoji="0" lang="en-US" altLang="zh-TW"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JERA</a:t>
            </a:r>
          </a:p>
          <a:p>
            <a:pPr marL="176105" indent="-176105" eaLnBrk="1" fontAlgn="auto" hangingPunct="1">
              <a:spcBef>
                <a:spcPts val="0"/>
              </a:spcBef>
              <a:spcAft>
                <a:spcPts val="0"/>
              </a:spcAft>
              <a:buFont typeface="Arial" panose="020B0604020202020204" pitchFamily="34" charset="0"/>
              <a:buChar char="•"/>
              <a:defRPr/>
            </a:pPr>
            <a:r>
              <a:rPr kumimoji="0" lang="zh-TW" altLang="en-US" sz="20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預定</a:t>
            </a:r>
            <a:r>
              <a:rPr kumimoji="0" lang="en-US" altLang="zh-TW" sz="20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2019</a:t>
            </a:r>
            <a:r>
              <a:rPr kumimoji="0" lang="zh-TW" altLang="en-US" sz="20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年將火力發電部門移轉</a:t>
            </a:r>
            <a:r>
              <a:rPr kumimoji="0" lang="en-US" altLang="zh-TW" sz="20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JERA</a:t>
            </a:r>
          </a:p>
          <a:p>
            <a:pPr marL="176105" indent="-176105" eaLnBrk="1" fontAlgn="auto" hangingPunct="1">
              <a:spcBef>
                <a:spcPts val="0"/>
              </a:spcBef>
              <a:spcAft>
                <a:spcPts val="0"/>
              </a:spcAft>
              <a:buFont typeface="Arial" panose="020B0604020202020204" pitchFamily="34" charset="0"/>
              <a:buChar char="•"/>
              <a:defRPr/>
            </a:pPr>
            <a:r>
              <a:rPr kumimoji="0" lang="zh-TW" altLang="en-US" sz="20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工程技術服務中心</a:t>
            </a:r>
            <a:r>
              <a:rPr kumimoji="0" lang="zh-TW" altLang="en-US"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kumimoji="0" lang="zh-TW" altLang="en-US" sz="20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材料採購部</a:t>
            </a:r>
            <a:endParaRPr kumimoji="0" lang="en-US" altLang="zh-TW" sz="20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176105" indent="-176105" eaLnBrk="1" fontAlgn="auto" hangingPunct="1">
              <a:spcBef>
                <a:spcPts val="0"/>
              </a:spcBef>
              <a:spcAft>
                <a:spcPts val="0"/>
              </a:spcAft>
              <a:buFont typeface="Arial" panose="020B0604020202020204" pitchFamily="34" charset="0"/>
              <a:buChar char="•"/>
              <a:defRPr/>
            </a:pPr>
            <a:r>
              <a:rPr kumimoji="0" lang="zh-TW" altLang="en-US"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再生能源</a:t>
            </a:r>
            <a:endParaRPr kumimoji="0" lang="en-US" altLang="zh-TW"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9" name="矩形 28">
            <a:extLst>
              <a:ext uri="{FF2B5EF4-FFF2-40B4-BE49-F238E27FC236}">
                <a16:creationId xmlns:a16="http://schemas.microsoft.com/office/drawing/2014/main" xmlns="" id="{C39CA532-6E3F-4B0F-82A0-02FC301A37CC}"/>
              </a:ext>
            </a:extLst>
          </p:cNvPr>
          <p:cNvSpPr/>
          <p:nvPr/>
        </p:nvSpPr>
        <p:spPr>
          <a:xfrm>
            <a:off x="7484549" y="4185954"/>
            <a:ext cx="4372091" cy="1323439"/>
          </a:xfrm>
          <a:prstGeom prst="rect">
            <a:avLst/>
          </a:prstGeom>
        </p:spPr>
        <p:txBody>
          <a:bodyPr wrap="square">
            <a:spAutoFit/>
          </a:bodyPr>
          <a:lstStyle/>
          <a:p>
            <a:pPr marL="176105" indent="-176105" eaLnBrk="1" fontAlgn="auto" hangingPunct="1">
              <a:spcBef>
                <a:spcPts val="0"/>
              </a:spcBef>
              <a:spcAft>
                <a:spcPts val="0"/>
              </a:spcAft>
              <a:buFont typeface="Arial" panose="020B0604020202020204" pitchFamily="34" charset="0"/>
              <a:buChar char="•"/>
              <a:defRPr/>
            </a:pPr>
            <a:r>
              <a:rPr kumimoji="0" lang="zh-TW" altLang="en-US"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輸變電技術中心，強化</a:t>
            </a:r>
            <a:r>
              <a:rPr kumimoji="0" lang="zh-TW" altLang="en-US" sz="20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系統穩定 </a:t>
            </a:r>
            <a:endParaRPr kumimoji="0" lang="en-US" altLang="zh-TW" sz="20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176105" indent="-176105" eaLnBrk="1" fontAlgn="auto" hangingPunct="1">
              <a:spcBef>
                <a:spcPts val="0"/>
              </a:spcBef>
              <a:spcAft>
                <a:spcPts val="0"/>
              </a:spcAft>
              <a:buFont typeface="Arial" panose="020B0604020202020204" pitchFamily="34" charset="0"/>
              <a:buChar char="•"/>
              <a:defRPr/>
            </a:pPr>
            <a:r>
              <a:rPr kumimoji="0" lang="zh-TW" altLang="en-US" sz="20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材料採購部</a:t>
            </a:r>
            <a:endParaRPr kumimoji="0" lang="en-US" altLang="zh-TW" sz="20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176105" indent="-176105" eaLnBrk="1" fontAlgn="auto" hangingPunct="1">
              <a:spcBef>
                <a:spcPts val="0"/>
              </a:spcBef>
              <a:spcAft>
                <a:spcPts val="0"/>
              </a:spcAft>
              <a:buFont typeface="Arial" panose="020B0604020202020204" pitchFamily="34" charset="0"/>
              <a:buChar char="•"/>
              <a:defRPr/>
            </a:pPr>
            <a:r>
              <a:rPr kumimoji="0" lang="zh-TW" altLang="en-US"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預定</a:t>
            </a:r>
            <a:r>
              <a:rPr kumimoji="0" lang="en-US" altLang="zh-TW"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2020</a:t>
            </a:r>
            <a:r>
              <a:rPr kumimoji="0" lang="zh-TW" altLang="en-US"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年法人分離</a:t>
            </a:r>
            <a:endParaRPr kumimoji="0" lang="en-US" altLang="zh-TW"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eaLnBrk="1" fontAlgn="auto" hangingPunct="1">
              <a:spcBef>
                <a:spcPts val="0"/>
              </a:spcBef>
              <a:spcAft>
                <a:spcPts val="0"/>
              </a:spcAft>
              <a:defRPr/>
            </a:pPr>
            <a:endParaRPr kumimoji="0" lang="en-US" altLang="zh-TW" sz="20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30" name="矩形 29">
            <a:extLst>
              <a:ext uri="{FF2B5EF4-FFF2-40B4-BE49-F238E27FC236}">
                <a16:creationId xmlns:a16="http://schemas.microsoft.com/office/drawing/2014/main" xmlns="" id="{CA4C7849-5153-4DAA-AEC7-4265455116FE}"/>
              </a:ext>
            </a:extLst>
          </p:cNvPr>
          <p:cNvSpPr/>
          <p:nvPr/>
        </p:nvSpPr>
        <p:spPr>
          <a:xfrm>
            <a:off x="7441154" y="5734815"/>
            <a:ext cx="4372091" cy="707886"/>
          </a:xfrm>
          <a:prstGeom prst="rect">
            <a:avLst/>
          </a:prstGeom>
        </p:spPr>
        <p:txBody>
          <a:bodyPr wrap="square">
            <a:spAutoFit/>
          </a:bodyPr>
          <a:lstStyle/>
          <a:p>
            <a:pPr marL="176105" indent="-176105" eaLnBrk="1" fontAlgn="auto" hangingPunct="1">
              <a:spcBef>
                <a:spcPts val="0"/>
              </a:spcBef>
              <a:spcAft>
                <a:spcPts val="0"/>
              </a:spcAft>
              <a:buFont typeface="Arial" panose="020B0604020202020204" pitchFamily="34" charset="0"/>
              <a:buChar char="•"/>
              <a:defRPr/>
            </a:pPr>
            <a:r>
              <a:rPr kumimoji="0" lang="zh-TW" altLang="en-US"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電能收購與交易</a:t>
            </a:r>
            <a:endParaRPr kumimoji="0" lang="en-US" altLang="zh-TW"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176105" indent="-176105" eaLnBrk="1" fontAlgn="auto" hangingPunct="1">
              <a:spcBef>
                <a:spcPts val="0"/>
              </a:spcBef>
              <a:spcAft>
                <a:spcPts val="0"/>
              </a:spcAft>
              <a:buFont typeface="Arial" panose="020B0604020202020204" pitchFamily="34" charset="0"/>
              <a:buChar char="•"/>
              <a:defRPr/>
            </a:pPr>
            <a:r>
              <a:rPr kumimoji="0" lang="zh-TW" altLang="en-US"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區域顧客服務中心</a:t>
            </a:r>
            <a:endParaRPr kumimoji="0" lang="en-US" altLang="zh-TW"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652451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xmlns="" id="{AA06770F-4E44-4011-A8D3-FA033228B68F}"/>
              </a:ext>
            </a:extLst>
          </p:cNvPr>
          <p:cNvSpPr/>
          <p:nvPr/>
        </p:nvSpPr>
        <p:spPr>
          <a:xfrm>
            <a:off x="3935760" y="2574923"/>
            <a:ext cx="2646878" cy="830997"/>
          </a:xfrm>
          <a:prstGeom prst="rect">
            <a:avLst/>
          </a:prstGeom>
          <a:noFill/>
        </p:spPr>
        <p:txBody>
          <a:bodyPr wrap="none" lIns="91440" tIns="45720" rIns="91440" bIns="45720">
            <a:spAutoFit/>
          </a:bodyPr>
          <a:lstStyle/>
          <a:p>
            <a:pPr algn="ctr" eaLnBrk="1" fontAlgn="auto" hangingPunct="1">
              <a:spcBef>
                <a:spcPts val="0"/>
              </a:spcBef>
              <a:spcAft>
                <a:spcPts val="0"/>
              </a:spcAft>
            </a:pPr>
            <a:r>
              <a:rPr kumimoji="0" lang="zh-TW" altLang="en-US" sz="4800" b="1" cap="all" dirty="0">
                <a:ln w="9000" cmpd="sng">
                  <a:solidFill>
                    <a:srgbClr val="4C5A6A">
                      <a:shade val="50000"/>
                      <a:satMod val="120000"/>
                    </a:srgbClr>
                  </a:solidFill>
                  <a:prstDash val="solid"/>
                </a:ln>
                <a:solidFill>
                  <a:schemeClr val="bg1">
                    <a:lumMod val="95000"/>
                  </a:schemeClr>
                </a:solidFill>
                <a:effectLst>
                  <a:reflection blurRad="12700" stA="28000" endPos="45000" dist="1000" dir="5400000" sy="-100000" algn="bl" rotWithShape="0"/>
                </a:effectLst>
                <a:latin typeface="Arial"/>
                <a:ea typeface="微軟正黑體" panose="020B0604030504040204" pitchFamily="34" charset="-120"/>
              </a:rPr>
              <a:t>轉型規劃</a:t>
            </a:r>
          </a:p>
        </p:txBody>
      </p:sp>
      <p:sp>
        <p:nvSpPr>
          <p:cNvPr id="10" name="矩形 9">
            <a:extLst>
              <a:ext uri="{FF2B5EF4-FFF2-40B4-BE49-F238E27FC236}">
                <a16:creationId xmlns:a16="http://schemas.microsoft.com/office/drawing/2014/main" xmlns="" id="{74FB9BA0-3647-4867-90BE-F642EB39EFF2}"/>
              </a:ext>
            </a:extLst>
          </p:cNvPr>
          <p:cNvSpPr/>
          <p:nvPr/>
        </p:nvSpPr>
        <p:spPr>
          <a:xfrm>
            <a:off x="3866726" y="2581299"/>
            <a:ext cx="4942833" cy="999878"/>
          </a:xfrm>
          <a:prstGeom prst="rect">
            <a:avLst/>
          </a:prstGeom>
          <a:solidFill>
            <a:srgbClr val="29798E"/>
          </a:soli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36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11" name="矩形 10">
            <a:extLst>
              <a:ext uri="{FF2B5EF4-FFF2-40B4-BE49-F238E27FC236}">
                <a16:creationId xmlns:a16="http://schemas.microsoft.com/office/drawing/2014/main" xmlns="" id="{E635DBE8-3040-4B29-9417-CDBE55D11E22}"/>
              </a:ext>
            </a:extLst>
          </p:cNvPr>
          <p:cNvSpPr/>
          <p:nvPr/>
        </p:nvSpPr>
        <p:spPr>
          <a:xfrm>
            <a:off x="3143672" y="2132856"/>
            <a:ext cx="1283325" cy="837072"/>
          </a:xfrm>
          <a:prstGeom prst="rect">
            <a:avLst/>
          </a:prstGeom>
          <a:solidFill>
            <a:srgbClr val="E46C0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TW" altLang="en-US"/>
          </a:p>
        </p:txBody>
      </p:sp>
      <p:sp>
        <p:nvSpPr>
          <p:cNvPr id="12" name="矩形 11">
            <a:extLst>
              <a:ext uri="{FF2B5EF4-FFF2-40B4-BE49-F238E27FC236}">
                <a16:creationId xmlns:a16="http://schemas.microsoft.com/office/drawing/2014/main" xmlns="" id="{EAA87281-8A54-4B50-857B-F29F0271F6D6}"/>
              </a:ext>
            </a:extLst>
          </p:cNvPr>
          <p:cNvSpPr/>
          <p:nvPr/>
        </p:nvSpPr>
        <p:spPr>
          <a:xfrm>
            <a:off x="3468943" y="2213724"/>
            <a:ext cx="697628" cy="707886"/>
          </a:xfrm>
          <a:prstGeom prst="rect">
            <a:avLst/>
          </a:prstGeom>
          <a:noFill/>
        </p:spPr>
        <p:txBody>
          <a:bodyPr wrap="none" lIns="91440" tIns="45720" rIns="91440" bIns="45720">
            <a:spAutoFit/>
          </a:bodyPr>
          <a:lstStyle/>
          <a:p>
            <a:pPr algn="ctr" eaLnBrk="1" fontAlgn="auto" hangingPunct="1">
              <a:spcBef>
                <a:spcPts val="0"/>
              </a:spcBef>
              <a:spcAft>
                <a:spcPts val="0"/>
              </a:spcAft>
            </a:pPr>
            <a:r>
              <a:rPr kumimoji="0" lang="zh-TW" altLang="en-US" sz="4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三</a:t>
            </a:r>
          </a:p>
        </p:txBody>
      </p:sp>
      <p:sp>
        <p:nvSpPr>
          <p:cNvPr id="13" name="矩形 12">
            <a:extLst>
              <a:ext uri="{FF2B5EF4-FFF2-40B4-BE49-F238E27FC236}">
                <a16:creationId xmlns:a16="http://schemas.microsoft.com/office/drawing/2014/main" xmlns="" id="{7AA099E4-A7E3-4541-922D-19E43B968449}"/>
              </a:ext>
            </a:extLst>
          </p:cNvPr>
          <p:cNvSpPr/>
          <p:nvPr/>
        </p:nvSpPr>
        <p:spPr>
          <a:xfrm>
            <a:off x="4903891" y="2696517"/>
            <a:ext cx="2441694" cy="769441"/>
          </a:xfrm>
          <a:prstGeom prst="rect">
            <a:avLst/>
          </a:prstGeom>
          <a:noFill/>
        </p:spPr>
        <p:txBody>
          <a:bodyPr wrap="none" lIns="91440" tIns="45720" rIns="91440" bIns="45720">
            <a:spAutoFit/>
          </a:bodyPr>
          <a:lstStyle/>
          <a:p>
            <a:pPr algn="ctr" eaLnBrk="1" fontAlgn="auto" hangingPunct="1">
              <a:spcBef>
                <a:spcPts val="0"/>
              </a:spcBef>
              <a:spcAft>
                <a:spcPts val="0"/>
              </a:spcAft>
            </a:pPr>
            <a:r>
              <a:rPr kumimoji="0" lang="zh-TW" altLang="en-US" sz="44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轉型規劃</a:t>
            </a:r>
          </a:p>
        </p:txBody>
      </p:sp>
    </p:spTree>
    <p:extLst>
      <p:ext uri="{BB962C8B-B14F-4D97-AF65-F5344CB8AC3E}">
        <p14:creationId xmlns:p14="http://schemas.microsoft.com/office/powerpoint/2010/main" val="17417222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9012C1D-20E1-4EA9-A57E-5CE39EEB4EA4}"/>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三、轉型規劃</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cxnSp>
        <p:nvCxnSpPr>
          <p:cNvPr id="37" name="接點: 弧形 36">
            <a:extLst>
              <a:ext uri="{FF2B5EF4-FFF2-40B4-BE49-F238E27FC236}">
                <a16:creationId xmlns:a16="http://schemas.microsoft.com/office/drawing/2014/main" xmlns="" id="{276EF8F4-13FA-4B4E-A86B-972D60ABA292}"/>
              </a:ext>
            </a:extLst>
          </p:cNvPr>
          <p:cNvCxnSpPr>
            <a:cxnSpLocks/>
          </p:cNvCxnSpPr>
          <p:nvPr/>
        </p:nvCxnSpPr>
        <p:spPr>
          <a:xfrm flipV="1">
            <a:off x="447240" y="949489"/>
            <a:ext cx="11473227" cy="5234440"/>
          </a:xfrm>
          <a:prstGeom prst="curvedConnector3">
            <a:avLst>
              <a:gd name="adj1" fmla="val 50000"/>
            </a:avLst>
          </a:prstGeom>
          <a:noFill/>
          <a:ln w="635000" cap="flat" cmpd="sng" algn="ctr">
            <a:solidFill>
              <a:sysClr val="window" lastClr="FFFFFF">
                <a:lumMod val="85000"/>
              </a:sysClr>
            </a:solidFill>
            <a:prstDash val="solid"/>
            <a:miter lim="800000"/>
            <a:tailEnd type="stealth"/>
          </a:ln>
          <a:effectLst/>
        </p:spPr>
      </p:cxnSp>
      <p:sp>
        <p:nvSpPr>
          <p:cNvPr id="38" name="橢圓 37">
            <a:extLst>
              <a:ext uri="{FF2B5EF4-FFF2-40B4-BE49-F238E27FC236}">
                <a16:creationId xmlns:a16="http://schemas.microsoft.com/office/drawing/2014/main" xmlns="" id="{F93F625F-AD5E-48FE-8690-0A31378577E9}"/>
              </a:ext>
            </a:extLst>
          </p:cNvPr>
          <p:cNvSpPr/>
          <p:nvPr/>
        </p:nvSpPr>
        <p:spPr>
          <a:xfrm>
            <a:off x="4516204" y="2722570"/>
            <a:ext cx="2489619" cy="2489619"/>
          </a:xfrm>
          <a:prstGeom prst="ellipse">
            <a:avLst/>
          </a:prstGeom>
          <a:noFill/>
          <a:ln w="190500"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9" name="文字方塊 38">
            <a:extLst>
              <a:ext uri="{FF2B5EF4-FFF2-40B4-BE49-F238E27FC236}">
                <a16:creationId xmlns:a16="http://schemas.microsoft.com/office/drawing/2014/main" xmlns="" id="{2401A11C-350A-4D1C-8D2A-7EC2DD93ACFA}"/>
              </a:ext>
            </a:extLst>
          </p:cNvPr>
          <p:cNvSpPr txBox="1"/>
          <p:nvPr/>
        </p:nvSpPr>
        <p:spPr>
          <a:xfrm>
            <a:off x="7688358" y="3700873"/>
            <a:ext cx="3674953" cy="584775"/>
          </a:xfrm>
          <a:prstGeom prst="rect">
            <a:avLst/>
          </a:prstGeom>
          <a:solidFill>
            <a:srgbClr val="70AD47"/>
          </a:solidFill>
        </p:spPr>
        <p:txBody>
          <a:bodyPr wrap="square" rtlCol="0">
            <a:spAutoFit/>
          </a:bodyPr>
          <a:lstStyle>
            <a:defPPr>
              <a:defRPr lang="zh-TW"/>
            </a:defPPr>
            <a:lvl1pPr>
              <a:defRPr sz="3200" b="1">
                <a:solidFill>
                  <a:schemeClr val="accent1">
                    <a:lumMod val="50000"/>
                  </a:schemeClr>
                </a:solidFill>
                <a:latin typeface="微軟正黑體" panose="020B0604030504040204" pitchFamily="34" charset="-120"/>
                <a:ea typeface="微軟正黑體" panose="020B0604030504040204" pitchFamily="34" charset="-12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3200" b="1" i="0" u="sng"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實地參採外部經驗</a:t>
            </a:r>
          </a:p>
        </p:txBody>
      </p:sp>
      <p:sp>
        <p:nvSpPr>
          <p:cNvPr id="40" name="文字方塊 39">
            <a:extLst>
              <a:ext uri="{FF2B5EF4-FFF2-40B4-BE49-F238E27FC236}">
                <a16:creationId xmlns:a16="http://schemas.microsoft.com/office/drawing/2014/main" xmlns="" id="{4CC65169-F888-48D1-8D77-56F7150057EF}"/>
              </a:ext>
            </a:extLst>
          </p:cNvPr>
          <p:cNvSpPr txBox="1"/>
          <p:nvPr/>
        </p:nvSpPr>
        <p:spPr>
          <a:xfrm>
            <a:off x="7170059" y="2308273"/>
            <a:ext cx="3904728" cy="1323439"/>
          </a:xfrm>
          <a:prstGeom prst="rect">
            <a:avLst/>
          </a:prstGeom>
          <a:noFill/>
        </p:spPr>
        <p:txBody>
          <a:bodyPr wrap="square" rtlCol="0">
            <a:spAutoFit/>
          </a:bodyPr>
          <a:lstStyle/>
          <a:p>
            <a:pPr marL="285750" indent="-285750" eaLnBrk="1" fontAlgn="auto" hangingPunct="1">
              <a:spcBef>
                <a:spcPts val="0"/>
              </a:spcBef>
              <a:spcAft>
                <a:spcPts val="0"/>
              </a:spcAft>
              <a:buFont typeface="Arial" panose="020B0604020202020204" pitchFamily="34" charset="0"/>
              <a:buChar char="•"/>
              <a:defRPr/>
            </a:pPr>
            <a:r>
              <a:rPr kumimoji="0" lang="zh-TW" altLang="en-US" sz="2000" dirty="0">
                <a:solidFill>
                  <a:prstClr val="black">
                    <a:lumMod val="85000"/>
                    <a:lumOff val="15000"/>
                  </a:prstClr>
                </a:solidFill>
                <a:latin typeface="微軟正黑體" panose="020B0604030504040204" pitchFamily="34" charset="-120"/>
                <a:ea typeface="微軟正黑體" panose="020B0604030504040204" pitchFamily="34" charset="-120"/>
              </a:rPr>
              <a:t>高階決策會議</a:t>
            </a:r>
            <a:endParaRPr kumimoji="0" lang="en-US" altLang="zh-TW" sz="2000" dirty="0">
              <a:solidFill>
                <a:prstClr val="black">
                  <a:lumMod val="85000"/>
                  <a:lumOff val="15000"/>
                </a:prstClr>
              </a:solidFill>
              <a:latin typeface="微軟正黑體" panose="020B0604030504040204" pitchFamily="34" charset="-120"/>
              <a:ea typeface="微軟正黑體" panose="020B0604030504040204" pitchFamily="34" charset="-120"/>
            </a:endParaRPr>
          </a:p>
          <a:p>
            <a:pPr marL="285750" indent="-285750" eaLnBrk="1" fontAlgn="auto" hangingPunct="1">
              <a:spcBef>
                <a:spcPts val="0"/>
              </a:spcBef>
              <a:spcAft>
                <a:spcPts val="0"/>
              </a:spcAft>
              <a:buFont typeface="Arial" panose="020B0604020202020204" pitchFamily="34" charset="0"/>
              <a:buChar char="•"/>
              <a:defRPr/>
            </a:pPr>
            <a:r>
              <a:rPr kumimoji="0" lang="zh-TW" altLang="en-US" sz="2000" dirty="0">
                <a:solidFill>
                  <a:prstClr val="black">
                    <a:lumMod val="85000"/>
                    <a:lumOff val="15000"/>
                  </a:prstClr>
                </a:solidFill>
                <a:latin typeface="微軟正黑體" panose="020B0604030504040204" pitchFamily="34" charset="-120"/>
                <a:ea typeface="微軟正黑體" panose="020B0604030504040204" pitchFamily="34" charset="-120"/>
              </a:rPr>
              <a:t>轉型推動會報</a:t>
            </a:r>
            <a:endParaRPr kumimoji="0" lang="zh-TW" altLang="en-US" sz="2000" b="1" dirty="0">
              <a:solidFill>
                <a:srgbClr val="E7E6E6">
                  <a:lumMod val="25000"/>
                </a:srgbClr>
              </a:solidFill>
              <a:latin typeface="微軟正黑體" panose="020B0604030504040204" pitchFamily="34" charset="-120"/>
              <a:ea typeface="微軟正黑體" panose="020B0604030504040204" pitchFamily="34" charset="-120"/>
            </a:endParaRPr>
          </a:p>
          <a:p>
            <a:pPr marL="285750" indent="-285750" eaLnBrk="1" fontAlgn="auto" hangingPunct="1">
              <a:spcBef>
                <a:spcPts val="0"/>
              </a:spcBef>
              <a:spcAft>
                <a:spcPts val="0"/>
              </a:spcAft>
              <a:buFont typeface="Arial" panose="020B0604020202020204" pitchFamily="34" charset="0"/>
              <a:buChar char="•"/>
              <a:defRPr/>
            </a:pPr>
            <a:r>
              <a:rPr kumimoji="0" lang="zh-TW" altLang="en-US" sz="2000" dirty="0">
                <a:solidFill>
                  <a:prstClr val="black">
                    <a:lumMod val="85000"/>
                    <a:lumOff val="15000"/>
                  </a:prstClr>
                </a:solidFill>
                <a:latin typeface="微軟正黑體" panose="020B0604030504040204" pitchFamily="34" charset="-120"/>
                <a:ea typeface="微軟正黑體" panose="020B0604030504040204" pitchFamily="34" charset="-120"/>
              </a:rPr>
              <a:t>轉型工作會議</a:t>
            </a:r>
            <a:endParaRPr kumimoji="0" lang="en-US" altLang="zh-TW" sz="2000" dirty="0">
              <a:solidFill>
                <a:prstClr val="black">
                  <a:lumMod val="85000"/>
                  <a:lumOff val="15000"/>
                </a:prstClr>
              </a:solidFill>
              <a:latin typeface="微軟正黑體" panose="020B0604030504040204" pitchFamily="34" charset="-120"/>
              <a:ea typeface="微軟正黑體" panose="020B0604030504040204" pitchFamily="34" charset="-120"/>
            </a:endParaRPr>
          </a:p>
          <a:p>
            <a:pPr marL="285750" indent="-285750" eaLnBrk="1" fontAlgn="auto" hangingPunct="1">
              <a:spcBef>
                <a:spcPts val="0"/>
              </a:spcBef>
              <a:spcAft>
                <a:spcPts val="0"/>
              </a:spcAft>
              <a:buFont typeface="Arial" panose="020B0604020202020204" pitchFamily="34" charset="0"/>
              <a:buChar char="•"/>
              <a:defRPr/>
            </a:pPr>
            <a:r>
              <a:rPr kumimoji="0" lang="zh-TW" altLang="en-US" sz="2000" dirty="0">
                <a:solidFill>
                  <a:prstClr val="black">
                    <a:lumMod val="85000"/>
                    <a:lumOff val="15000"/>
                  </a:prstClr>
                </a:solidFill>
                <a:latin typeface="微軟正黑體" panose="020B0604030504040204" pitchFamily="34" charset="-120"/>
                <a:ea typeface="微軟正黑體" panose="020B0604030504040204" pitchFamily="34" charset="-120"/>
              </a:rPr>
              <a:t>轉型溝通小組</a:t>
            </a:r>
            <a:endParaRPr kumimoji="0" lang="en-US" altLang="zh-TW" sz="2000" dirty="0">
              <a:solidFill>
                <a:prstClr val="black">
                  <a:lumMod val="85000"/>
                  <a:lumOff val="15000"/>
                </a:prstClr>
              </a:solidFill>
              <a:latin typeface="微軟正黑體" panose="020B0604030504040204" pitchFamily="34" charset="-120"/>
              <a:ea typeface="微軟正黑體" panose="020B0604030504040204" pitchFamily="34" charset="-120"/>
            </a:endParaRPr>
          </a:p>
        </p:txBody>
      </p:sp>
      <p:sp>
        <p:nvSpPr>
          <p:cNvPr id="41" name="矩形 40">
            <a:extLst>
              <a:ext uri="{FF2B5EF4-FFF2-40B4-BE49-F238E27FC236}">
                <a16:creationId xmlns:a16="http://schemas.microsoft.com/office/drawing/2014/main" xmlns="" id="{B7EE95EB-23A5-488F-872B-7F77BCDFB58D}"/>
              </a:ext>
            </a:extLst>
          </p:cNvPr>
          <p:cNvSpPr/>
          <p:nvPr/>
        </p:nvSpPr>
        <p:spPr>
          <a:xfrm>
            <a:off x="7139579" y="1813841"/>
            <a:ext cx="2954655" cy="461665"/>
          </a:xfrm>
          <a:prstGeom prst="rect">
            <a:avLst/>
          </a:prstGeom>
        </p:spPr>
        <p:txBody>
          <a:bodyPr wrap="none">
            <a:spAutoFit/>
          </a:bodyPr>
          <a:lstStyle/>
          <a:p>
            <a:pPr eaLnBrk="1" fontAlgn="auto" hangingPunct="1">
              <a:spcBef>
                <a:spcPts val="0"/>
              </a:spcBef>
              <a:spcAft>
                <a:spcPts val="0"/>
              </a:spcAft>
              <a:defRPr/>
            </a:pPr>
            <a:r>
              <a:rPr kumimoji="0" lang="zh-TW" altLang="en-US" b="1" dirty="0">
                <a:solidFill>
                  <a:srgbClr val="E7E6E6">
                    <a:lumMod val="25000"/>
                  </a:srgbClr>
                </a:solidFill>
                <a:latin typeface="微軟正黑體" panose="020B0604030504040204" pitchFamily="34" charset="-120"/>
                <a:ea typeface="微軟正黑體" panose="020B0604030504040204" pitchFamily="34" charset="-120"/>
              </a:rPr>
              <a:t>內、外部及溝通宣導</a:t>
            </a:r>
          </a:p>
        </p:txBody>
      </p:sp>
      <p:sp>
        <p:nvSpPr>
          <p:cNvPr id="42" name="矩形 41">
            <a:extLst>
              <a:ext uri="{FF2B5EF4-FFF2-40B4-BE49-F238E27FC236}">
                <a16:creationId xmlns:a16="http://schemas.microsoft.com/office/drawing/2014/main" xmlns="" id="{AA401912-9985-446A-A64E-4B152B0D0E68}"/>
              </a:ext>
            </a:extLst>
          </p:cNvPr>
          <p:cNvSpPr/>
          <p:nvPr/>
        </p:nvSpPr>
        <p:spPr>
          <a:xfrm>
            <a:off x="7688358" y="4269138"/>
            <a:ext cx="3570208" cy="430887"/>
          </a:xfrm>
          <a:prstGeom prst="rect">
            <a:avLst/>
          </a:prstGeom>
        </p:spPr>
        <p:txBody>
          <a:bodyPr wrap="none">
            <a:spAutoFit/>
          </a:bodyPr>
          <a:lstStyle/>
          <a:p>
            <a:pPr eaLnBrk="1" fontAlgn="auto" hangingPunct="1">
              <a:spcBef>
                <a:spcPts val="0"/>
              </a:spcBef>
              <a:spcAft>
                <a:spcPts val="0"/>
              </a:spcAft>
              <a:defRPr/>
            </a:pPr>
            <a:r>
              <a:rPr kumimoji="0" lang="zh-TW" altLang="en-US" sz="2200" b="1" dirty="0">
                <a:solidFill>
                  <a:srgbClr val="E7E6E6">
                    <a:lumMod val="25000"/>
                  </a:srgbClr>
                </a:solidFill>
                <a:latin typeface="微軟正黑體" panose="020B0604030504040204" pitchFamily="34" charset="-120"/>
                <a:ea typeface="微軟正黑體" panose="020B0604030504040204" pitchFamily="34" charset="-120"/>
              </a:rPr>
              <a:t>向標竿事業及國外電業取經</a:t>
            </a:r>
          </a:p>
        </p:txBody>
      </p:sp>
      <p:sp>
        <p:nvSpPr>
          <p:cNvPr id="43" name="矩形 42">
            <a:extLst>
              <a:ext uri="{FF2B5EF4-FFF2-40B4-BE49-F238E27FC236}">
                <a16:creationId xmlns:a16="http://schemas.microsoft.com/office/drawing/2014/main" xmlns="" id="{A1271A99-3B0C-46F8-AAEB-15F02EBE4213}"/>
              </a:ext>
            </a:extLst>
          </p:cNvPr>
          <p:cNvSpPr/>
          <p:nvPr/>
        </p:nvSpPr>
        <p:spPr>
          <a:xfrm>
            <a:off x="669807" y="4100799"/>
            <a:ext cx="3846398" cy="430887"/>
          </a:xfrm>
          <a:prstGeom prst="rect">
            <a:avLst/>
          </a:prstGeom>
        </p:spPr>
        <p:txBody>
          <a:bodyPr wrap="square">
            <a:spAutoFit/>
          </a:bodyPr>
          <a:lstStyle/>
          <a:p>
            <a:pPr eaLnBrk="1" fontAlgn="auto" hangingPunct="1">
              <a:spcBef>
                <a:spcPts val="0"/>
              </a:spcBef>
              <a:spcAft>
                <a:spcPts val="0"/>
              </a:spcAft>
              <a:defRPr/>
            </a:pPr>
            <a:r>
              <a:rPr kumimoji="0" lang="zh-TW" altLang="en-US" sz="2200" b="1" dirty="0">
                <a:solidFill>
                  <a:srgbClr val="E7E6E6">
                    <a:lumMod val="25000"/>
                  </a:srgbClr>
                </a:solidFill>
                <a:latin typeface="微軟正黑體" panose="020B0604030504040204" pitchFamily="34" charset="-120"/>
                <a:ea typeface="微軟正黑體" panose="020B0604030504040204" pitchFamily="34" charset="-120"/>
              </a:rPr>
              <a:t>挹注專家學者資源</a:t>
            </a:r>
            <a:r>
              <a:rPr kumimoji="0" lang="zh-TW" altLang="en-US" sz="2200" b="1" dirty="0">
                <a:solidFill>
                  <a:srgbClr val="E7E6E6">
                    <a:lumMod val="25000"/>
                  </a:srgbClr>
                </a:solidFill>
                <a:latin typeface="標楷體"/>
                <a:ea typeface="標楷體"/>
              </a:rPr>
              <a:t>，</a:t>
            </a:r>
            <a:r>
              <a:rPr kumimoji="0" lang="zh-TW" altLang="en-US" sz="2200" b="1" dirty="0">
                <a:solidFill>
                  <a:srgbClr val="E7E6E6">
                    <a:lumMod val="25000"/>
                  </a:srgbClr>
                </a:solidFill>
                <a:latin typeface="微軟正黑體" panose="020B0604030504040204" pitchFamily="34" charset="-120"/>
                <a:ea typeface="微軟正黑體" panose="020B0604030504040204" pitchFamily="34" charset="-120"/>
              </a:rPr>
              <a:t>協助規劃</a:t>
            </a:r>
          </a:p>
        </p:txBody>
      </p:sp>
      <p:pic>
        <p:nvPicPr>
          <p:cNvPr id="44" name="Picture 4" descr="「指南針」的圖片搜尋結果">
            <a:extLst>
              <a:ext uri="{FF2B5EF4-FFF2-40B4-BE49-F238E27FC236}">
                <a16:creationId xmlns:a16="http://schemas.microsoft.com/office/drawing/2014/main" xmlns="" id="{F89B56B6-8337-43D0-A345-9FBE7500C081}"/>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615140">
            <a:off x="4918868" y="3131413"/>
            <a:ext cx="1708194" cy="1708194"/>
          </a:xfrm>
          <a:prstGeom prst="rect">
            <a:avLst/>
          </a:prstGeom>
          <a:noFill/>
          <a:extLst>
            <a:ext uri="{909E8E84-426E-40DD-AFC4-6F175D3DCCD1}">
              <a14:hiddenFill xmlns:a14="http://schemas.microsoft.com/office/drawing/2010/main">
                <a:solidFill>
                  <a:srgbClr val="FFFFFF"/>
                </a:solidFill>
              </a14:hiddenFill>
            </a:ext>
          </a:extLst>
        </p:spPr>
      </p:pic>
      <p:pic>
        <p:nvPicPr>
          <p:cNvPr id="45" name="圖片 44">
            <a:extLst>
              <a:ext uri="{FF2B5EF4-FFF2-40B4-BE49-F238E27FC236}">
                <a16:creationId xmlns:a16="http://schemas.microsoft.com/office/drawing/2014/main" xmlns="" id="{43C2B8BF-3EC3-4C61-B1B5-F6AB8FCEB63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70472" y="4371325"/>
            <a:ext cx="1066597" cy="1066597"/>
          </a:xfrm>
          <a:prstGeom prst="rect">
            <a:avLst/>
          </a:prstGeom>
        </p:spPr>
      </p:pic>
      <p:pic>
        <p:nvPicPr>
          <p:cNvPr id="46" name="圖片 45">
            <a:extLst>
              <a:ext uri="{FF2B5EF4-FFF2-40B4-BE49-F238E27FC236}">
                <a16:creationId xmlns:a16="http://schemas.microsoft.com/office/drawing/2014/main" xmlns="" id="{1CD81D3E-C7CD-46CF-BCC5-1CF174329CAF}"/>
              </a:ext>
            </a:extLst>
          </p:cNvPr>
          <p:cNvPicPr>
            <a:picLocks noChangeAspect="1"/>
          </p:cNvPicPr>
          <p:nvPr/>
        </p:nvPicPr>
        <p:blipFill>
          <a:blip r:embed="rId5"/>
          <a:stretch>
            <a:fillRect/>
          </a:stretch>
        </p:blipFill>
        <p:spPr>
          <a:xfrm>
            <a:off x="5269210" y="1930256"/>
            <a:ext cx="1080187" cy="1084688"/>
          </a:xfrm>
          <a:prstGeom prst="rect">
            <a:avLst/>
          </a:prstGeom>
        </p:spPr>
      </p:pic>
      <p:pic>
        <p:nvPicPr>
          <p:cNvPr id="47" name="圖片 46">
            <a:extLst>
              <a:ext uri="{FF2B5EF4-FFF2-40B4-BE49-F238E27FC236}">
                <a16:creationId xmlns:a16="http://schemas.microsoft.com/office/drawing/2014/main" xmlns="" id="{9FE97BFD-6E4A-4C89-83E9-F1F05B8E4386}"/>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509573" y="4311698"/>
            <a:ext cx="1096566" cy="1096566"/>
          </a:xfrm>
          <a:prstGeom prst="rect">
            <a:avLst/>
          </a:prstGeom>
        </p:spPr>
      </p:pic>
      <p:sp>
        <p:nvSpPr>
          <p:cNvPr id="48" name="文字方塊 47">
            <a:extLst>
              <a:ext uri="{FF2B5EF4-FFF2-40B4-BE49-F238E27FC236}">
                <a16:creationId xmlns:a16="http://schemas.microsoft.com/office/drawing/2014/main" xmlns="" id="{C4F9C13A-FFB9-4BDA-8A26-61AA75B78409}"/>
              </a:ext>
            </a:extLst>
          </p:cNvPr>
          <p:cNvSpPr txBox="1"/>
          <p:nvPr/>
        </p:nvSpPr>
        <p:spPr>
          <a:xfrm>
            <a:off x="830507" y="1425718"/>
            <a:ext cx="4930507" cy="523220"/>
          </a:xfrm>
          <a:prstGeom prst="rect">
            <a:avLst/>
          </a:prstGeom>
          <a:noFill/>
        </p:spPr>
        <p:txBody>
          <a:bodyPr wrap="square" rtlCol="0">
            <a:spAutoFit/>
          </a:bodyPr>
          <a:lstStyle/>
          <a:p>
            <a:pPr algn="ctr" eaLnBrk="1" fontAlgn="auto" hangingPunct="1">
              <a:spcBef>
                <a:spcPts val="0"/>
              </a:spcBef>
              <a:spcAft>
                <a:spcPts val="0"/>
              </a:spcAft>
              <a:defRPr/>
            </a:pPr>
            <a:r>
              <a:rPr kumimoji="0" lang="zh-TW" altLang="en-US" sz="2800" b="1" dirty="0">
                <a:solidFill>
                  <a:prstClr val="white">
                    <a:lumMod val="50000"/>
                  </a:prstClr>
                </a:solidFill>
                <a:latin typeface="微軟正黑體" panose="020B0604030504040204" pitchFamily="34" charset="-120"/>
                <a:ea typeface="微軟正黑體" panose="020B0604030504040204" pitchFamily="34" charset="-120"/>
              </a:rPr>
              <a:t>三箭齊發，同步累積轉型能量</a:t>
            </a:r>
          </a:p>
        </p:txBody>
      </p:sp>
      <p:sp>
        <p:nvSpPr>
          <p:cNvPr id="49" name="文字方塊 48">
            <a:extLst>
              <a:ext uri="{FF2B5EF4-FFF2-40B4-BE49-F238E27FC236}">
                <a16:creationId xmlns:a16="http://schemas.microsoft.com/office/drawing/2014/main" xmlns="" id="{A73E0CAB-82BB-4D14-9039-156742C7A0A1}"/>
              </a:ext>
            </a:extLst>
          </p:cNvPr>
          <p:cNvSpPr txBox="1"/>
          <p:nvPr/>
        </p:nvSpPr>
        <p:spPr>
          <a:xfrm>
            <a:off x="7102404" y="1215685"/>
            <a:ext cx="3546271" cy="584775"/>
          </a:xfrm>
          <a:prstGeom prst="rect">
            <a:avLst/>
          </a:prstGeom>
          <a:solidFill>
            <a:srgbClr val="ED7D31"/>
          </a:solidFill>
        </p:spPr>
        <p:txBody>
          <a:bodyPr wrap="square" rtlCol="0">
            <a:spAutoFit/>
          </a:bodyPr>
          <a:lstStyle>
            <a:defPPr>
              <a:defRPr lang="zh-TW"/>
            </a:defPPr>
            <a:lvl1pPr>
              <a:defRPr sz="3200" b="1" u="sng">
                <a:solidFill>
                  <a:schemeClr val="accent1"/>
                </a:solidFill>
                <a:latin typeface="微軟正黑體" panose="020B0604030504040204" pitchFamily="34" charset="-120"/>
                <a:ea typeface="微軟正黑體" panose="020B0604030504040204" pitchFamily="34" charset="-12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3200" b="1" i="0" u="sng"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全面研議轉型議題</a:t>
            </a:r>
          </a:p>
        </p:txBody>
      </p:sp>
      <p:sp>
        <p:nvSpPr>
          <p:cNvPr id="50" name="文字方塊 49">
            <a:extLst>
              <a:ext uri="{FF2B5EF4-FFF2-40B4-BE49-F238E27FC236}">
                <a16:creationId xmlns:a16="http://schemas.microsoft.com/office/drawing/2014/main" xmlns="" id="{9126B007-689D-4593-857A-5D31FA1F4FFA}"/>
              </a:ext>
            </a:extLst>
          </p:cNvPr>
          <p:cNvSpPr txBox="1"/>
          <p:nvPr/>
        </p:nvSpPr>
        <p:spPr>
          <a:xfrm>
            <a:off x="7792710" y="4733100"/>
            <a:ext cx="3658341" cy="1631216"/>
          </a:xfrm>
          <a:prstGeom prst="rect">
            <a:avLst/>
          </a:prstGeom>
          <a:noFill/>
        </p:spPr>
        <p:txBody>
          <a:bodyPr wrap="square" rtlCol="0">
            <a:spAutoFit/>
          </a:bodyPr>
          <a:lstStyle>
            <a:defPPr>
              <a:defRPr lang="zh-TW"/>
            </a:defPPr>
            <a:lvl1pPr marL="285750" indent="-285750">
              <a:buFont typeface="Arial" panose="020B0604020202020204" pitchFamily="34" charset="0"/>
              <a:buChar char="•"/>
              <a:defRPr>
                <a:solidFill>
                  <a:schemeClr val="tx1">
                    <a:lumMod val="85000"/>
                    <a:lumOff val="15000"/>
                  </a:schemeClr>
                </a:solidFill>
                <a:latin typeface="微軟正黑體" panose="020B0604030504040204" pitchFamily="34" charset="-120"/>
                <a:ea typeface="微軟正黑體" panose="020B0604030504040204" pitchFamily="34" charset="-120"/>
              </a:defRPr>
            </a:lvl1p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0" i="0" u="none" strike="noStrike" kern="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rPr>
              <a:t>拜訪臺灣金控、中華電信、中鋼、台塑等知名企業</a:t>
            </a:r>
            <a:endParaRPr kumimoji="0" lang="en-US" altLang="zh-TW" sz="2000" b="0" i="0" u="none" strike="noStrike" kern="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0" i="0" u="none" strike="noStrike" kern="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rPr>
              <a:t>舉辦經營變革論壇</a:t>
            </a:r>
            <a:endParaRPr kumimoji="0" lang="en-US" altLang="zh-TW" sz="2000" b="0" i="0" u="none" strike="noStrike" kern="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0" i="0" u="none" strike="noStrike" kern="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rPr>
              <a:t>參訪日本經產省、東京電力、中部電力、</a:t>
            </a:r>
            <a:r>
              <a:rPr kumimoji="0" lang="en-US" altLang="zh-TW" sz="2000" b="0" i="0" u="none" strike="noStrike" kern="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rPr>
              <a:t>JERA</a:t>
            </a:r>
            <a:endParaRPr kumimoji="0" lang="zh-TW" altLang="en-US" sz="2000" b="0" i="0" u="none" strike="noStrike" kern="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endParaRPr>
          </a:p>
        </p:txBody>
      </p:sp>
      <p:sp>
        <p:nvSpPr>
          <p:cNvPr id="51" name="文字方塊 50">
            <a:extLst>
              <a:ext uri="{FF2B5EF4-FFF2-40B4-BE49-F238E27FC236}">
                <a16:creationId xmlns:a16="http://schemas.microsoft.com/office/drawing/2014/main" xmlns="" id="{17A96465-F695-46CD-8CDA-240BF9A26D39}"/>
              </a:ext>
            </a:extLst>
          </p:cNvPr>
          <p:cNvSpPr txBox="1"/>
          <p:nvPr/>
        </p:nvSpPr>
        <p:spPr>
          <a:xfrm>
            <a:off x="908881" y="4567648"/>
            <a:ext cx="2810855" cy="1015663"/>
          </a:xfrm>
          <a:prstGeom prst="rect">
            <a:avLst/>
          </a:prstGeom>
          <a:noFill/>
        </p:spPr>
        <p:txBody>
          <a:bodyPr wrap="square" rtlCol="0">
            <a:spAutoFit/>
          </a:bodyPr>
          <a:lstStyle>
            <a:defPPr>
              <a:defRPr lang="zh-TW"/>
            </a:defPPr>
            <a:lvl1pPr marL="285750" indent="-285750">
              <a:buFont typeface="Arial" panose="020B0604020202020204" pitchFamily="34" charset="0"/>
              <a:buChar char="•"/>
              <a:defRPr>
                <a:solidFill>
                  <a:schemeClr val="tx1">
                    <a:lumMod val="85000"/>
                    <a:lumOff val="15000"/>
                  </a:schemeClr>
                </a:solidFill>
                <a:latin typeface="微軟正黑體" panose="020B0604030504040204" pitchFamily="34" charset="-120"/>
                <a:ea typeface="微軟正黑體" panose="020B0604030504040204" pitchFamily="34" charset="-120"/>
              </a:defRPr>
            </a:lvl1p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0" i="0" u="none" strike="noStrike" kern="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rPr>
              <a:t>台灣綜合研究院</a:t>
            </a:r>
            <a:endParaRPr kumimoji="0" lang="en-US" altLang="zh-TW" sz="2000" b="0" i="0" u="none" strike="noStrike" kern="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0" i="0" u="none" strike="noStrike" kern="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rPr>
              <a:t>美商</a:t>
            </a:r>
            <a:r>
              <a:rPr kumimoji="0" lang="en-US" altLang="zh-TW" sz="2000" b="0" i="0" u="none" strike="noStrike" kern="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rPr>
              <a:t>BCG</a:t>
            </a:r>
            <a:r>
              <a:rPr kumimoji="0" lang="zh-TW" altLang="en-US" sz="2000" b="0" i="0" u="none" strike="noStrike" kern="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rPr>
              <a:t>顧問公司</a:t>
            </a:r>
            <a:endParaRPr kumimoji="0" lang="en-US" altLang="zh-TW" sz="2000" b="0" i="0" u="none" strike="noStrike" kern="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0" i="0" u="none" strike="noStrike" kern="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rPr>
              <a:t>恆業法律事務所</a:t>
            </a:r>
            <a:endParaRPr kumimoji="0" lang="en-US" altLang="zh-TW" sz="2000" b="0" i="0" u="none" strike="noStrike" kern="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endParaRPr>
          </a:p>
        </p:txBody>
      </p:sp>
      <p:sp>
        <p:nvSpPr>
          <p:cNvPr id="52" name="文字方塊 51">
            <a:extLst>
              <a:ext uri="{FF2B5EF4-FFF2-40B4-BE49-F238E27FC236}">
                <a16:creationId xmlns:a16="http://schemas.microsoft.com/office/drawing/2014/main" xmlns="" id="{6DF5D1E0-ACE9-4E71-9419-056A991E5E31}"/>
              </a:ext>
            </a:extLst>
          </p:cNvPr>
          <p:cNvSpPr txBox="1"/>
          <p:nvPr/>
        </p:nvSpPr>
        <p:spPr>
          <a:xfrm>
            <a:off x="822371" y="3506169"/>
            <a:ext cx="3565336" cy="584775"/>
          </a:xfrm>
          <a:prstGeom prst="rect">
            <a:avLst/>
          </a:prstGeom>
          <a:solidFill>
            <a:srgbClr val="0070C0"/>
          </a:solidFill>
        </p:spPr>
        <p:txBody>
          <a:bodyPr wrap="square" rtlCol="0">
            <a:spAutoFit/>
          </a:bodyPr>
          <a:lstStyle>
            <a:defPPr>
              <a:defRPr lang="zh-TW"/>
            </a:defPPr>
            <a:lvl1pPr>
              <a:defRPr sz="3200" b="1">
                <a:solidFill>
                  <a:schemeClr val="accent1">
                    <a:lumMod val="50000"/>
                  </a:schemeClr>
                </a:solidFill>
                <a:latin typeface="微軟正黑體" panose="020B0604030504040204" pitchFamily="34" charset="-120"/>
                <a:ea typeface="微軟正黑體" panose="020B0604030504040204" pitchFamily="34" charset="-12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3200" b="1" i="0" u="sng"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導入外部研究團隊</a:t>
            </a:r>
          </a:p>
        </p:txBody>
      </p:sp>
      <p:sp>
        <p:nvSpPr>
          <p:cNvPr id="53" name="標題 1">
            <a:extLst>
              <a:ext uri="{FF2B5EF4-FFF2-40B4-BE49-F238E27FC236}">
                <a16:creationId xmlns:a16="http://schemas.microsoft.com/office/drawing/2014/main" xmlns="" id="{3B7EBB3D-100F-474D-A293-C57FE3614749}"/>
              </a:ext>
            </a:extLst>
          </p:cNvPr>
          <p:cNvSpPr txBox="1">
            <a:spLocks/>
          </p:cNvSpPr>
          <p:nvPr/>
        </p:nvSpPr>
        <p:spPr>
          <a:xfrm>
            <a:off x="473807" y="341438"/>
            <a:ext cx="5046129"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kumimoji="0"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積極規劃轉型之路</a:t>
            </a:r>
          </a:p>
        </p:txBody>
      </p:sp>
    </p:spTree>
    <p:extLst>
      <p:ext uri="{BB962C8B-B14F-4D97-AF65-F5344CB8AC3E}">
        <p14:creationId xmlns:p14="http://schemas.microsoft.com/office/powerpoint/2010/main" val="27189585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9012C1D-20E1-4EA9-A57E-5CE39EEB4EA4}"/>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三、轉型規劃</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3" name="文字方塊 2">
            <a:extLst>
              <a:ext uri="{FF2B5EF4-FFF2-40B4-BE49-F238E27FC236}">
                <a16:creationId xmlns:a16="http://schemas.microsoft.com/office/drawing/2014/main" xmlns="" id="{4E523D41-4ACC-4389-94C6-02895AB4F73E}"/>
              </a:ext>
            </a:extLst>
          </p:cNvPr>
          <p:cNvSpPr txBox="1"/>
          <p:nvPr/>
        </p:nvSpPr>
        <p:spPr>
          <a:xfrm>
            <a:off x="479376" y="169854"/>
            <a:ext cx="4031873" cy="830997"/>
          </a:xfrm>
          <a:prstGeom prst="rect">
            <a:avLst/>
          </a:prstGeom>
          <a:noFill/>
        </p:spPr>
        <p:txBody>
          <a:bodyPr wrap="none" rtlCol="0">
            <a:spAutoFit/>
          </a:bodyPr>
          <a:lstStyle/>
          <a:p>
            <a:pPr eaLnBrk="1" fontAlgn="auto" hangingPunct="1">
              <a:spcBef>
                <a:spcPts val="0"/>
              </a:spcBef>
              <a:spcAft>
                <a:spcPts val="0"/>
              </a:spcAft>
            </a:pPr>
            <a:r>
              <a:rPr kumimoji="0" lang="zh-TW" altLang="en-US" sz="4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轉型發展期程</a:t>
            </a:r>
            <a:endParaRPr kumimoji="0" lang="zh-TW" altLang="en-US" sz="3199" b="1" dirty="0">
              <a:solidFill>
                <a:srgbClr val="276F63">
                  <a:lumMod val="50000"/>
                </a:srgb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4" name="圖片 3">
            <a:extLst>
              <a:ext uri="{FF2B5EF4-FFF2-40B4-BE49-F238E27FC236}">
                <a16:creationId xmlns:a16="http://schemas.microsoft.com/office/drawing/2014/main" xmlns="" id="{F8B9AF24-943F-4C88-8625-D63CAE01A6BA}"/>
              </a:ext>
            </a:extLst>
          </p:cNvPr>
          <p:cNvPicPr>
            <a:picLocks noChangeAspect="1"/>
          </p:cNvPicPr>
          <p:nvPr/>
        </p:nvPicPr>
        <p:blipFill>
          <a:blip r:embed="rId3"/>
          <a:stretch>
            <a:fillRect/>
          </a:stretch>
        </p:blipFill>
        <p:spPr>
          <a:xfrm>
            <a:off x="407368" y="1065758"/>
            <a:ext cx="11694497" cy="5733488"/>
          </a:xfrm>
          <a:prstGeom prst="rect">
            <a:avLst/>
          </a:prstGeom>
        </p:spPr>
      </p:pic>
    </p:spTree>
    <p:extLst>
      <p:ext uri="{BB962C8B-B14F-4D97-AF65-F5344CB8AC3E}">
        <p14:creationId xmlns:p14="http://schemas.microsoft.com/office/powerpoint/2010/main" val="6717793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9012C1D-20E1-4EA9-A57E-5CE39EEB4EA4}"/>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三、轉型規劃</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3" name="矩形 2">
            <a:extLst>
              <a:ext uri="{FF2B5EF4-FFF2-40B4-BE49-F238E27FC236}">
                <a16:creationId xmlns:a16="http://schemas.microsoft.com/office/drawing/2014/main" xmlns="" id="{38ABACE5-9F47-4B3F-9400-B73E5417289D}"/>
              </a:ext>
            </a:extLst>
          </p:cNvPr>
          <p:cNvSpPr/>
          <p:nvPr/>
        </p:nvSpPr>
        <p:spPr>
          <a:xfrm>
            <a:off x="0" y="4116242"/>
            <a:ext cx="12201079" cy="2754789"/>
          </a:xfrm>
          <a:prstGeom prst="rect">
            <a:avLst/>
          </a:prstGeom>
          <a:solidFill>
            <a:srgbClr val="CCFF99">
              <a:alpha val="70000"/>
            </a:srgbClr>
          </a:solidFill>
          <a:ln w="25400" cap="flat" cmpd="sng" algn="ctr">
            <a:noFill/>
            <a:prstDash val="solid"/>
          </a:ln>
          <a:effectLst/>
        </p:spPr>
        <p:txBody>
          <a:bodyPr lIns="71567" tIns="35783" rIns="71567" bIns="35783" rtlCol="0" anchor="ctr"/>
          <a:lstStyle/>
          <a:p>
            <a:pPr algn="ctr" defTabSz="715807" eaLnBrk="1" fontAlgn="auto" hangingPunct="1">
              <a:spcBef>
                <a:spcPts val="0"/>
              </a:spcBef>
              <a:spcAft>
                <a:spcPts val="0"/>
              </a:spcAft>
              <a:defRPr/>
            </a:pPr>
            <a:endParaRPr kumimoji="0" lang="zh-TW" altLang="en-US" sz="1201" ker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4" name="矩形 3">
            <a:extLst>
              <a:ext uri="{FF2B5EF4-FFF2-40B4-BE49-F238E27FC236}">
                <a16:creationId xmlns:a16="http://schemas.microsoft.com/office/drawing/2014/main" xmlns="" id="{35A34B44-A5C6-42E0-9212-3FD485C1106F}"/>
              </a:ext>
            </a:extLst>
          </p:cNvPr>
          <p:cNvSpPr/>
          <p:nvPr/>
        </p:nvSpPr>
        <p:spPr>
          <a:xfrm>
            <a:off x="0" y="980728"/>
            <a:ext cx="12201079" cy="3329978"/>
          </a:xfrm>
          <a:prstGeom prst="rect">
            <a:avLst/>
          </a:prstGeom>
          <a:solidFill>
            <a:srgbClr val="C0504D">
              <a:lumMod val="20000"/>
              <a:lumOff val="80000"/>
            </a:srgbClr>
          </a:solidFill>
          <a:ln w="12700" cap="flat" cmpd="sng" algn="ctr">
            <a:noFill/>
            <a:prstDash val="solid"/>
            <a:miter lim="800000"/>
          </a:ln>
          <a:effectLst/>
        </p:spPr>
        <p:txBody>
          <a:bodyPr wrap="none" lIns="71567" tIns="35783" rIns="71567" bIns="35783" rtlCol="0" anchor="ctr"/>
          <a:lstStyle/>
          <a:p>
            <a:pPr algn="ctr" defTabSz="627762" eaLnBrk="1" fontAlgn="auto" hangingPunct="1">
              <a:spcBef>
                <a:spcPts val="0"/>
              </a:spcBef>
              <a:spcAft>
                <a:spcPts val="0"/>
              </a:spcAft>
              <a:defRPr/>
            </a:pPr>
            <a:endParaRPr kumimoji="0" lang="zh-TW" altLang="en-US" sz="120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5" name="Line 11">
            <a:extLst>
              <a:ext uri="{FF2B5EF4-FFF2-40B4-BE49-F238E27FC236}">
                <a16:creationId xmlns:a16="http://schemas.microsoft.com/office/drawing/2014/main" xmlns="" id="{72BC19CB-EDC7-4A2A-BC09-34A0996009A8}"/>
              </a:ext>
            </a:extLst>
          </p:cNvPr>
          <p:cNvSpPr>
            <a:spLocks noChangeShapeType="1"/>
          </p:cNvSpPr>
          <p:nvPr/>
        </p:nvSpPr>
        <p:spPr bwMode="auto">
          <a:xfrm>
            <a:off x="851190" y="4639428"/>
            <a:ext cx="10116000" cy="10140"/>
          </a:xfrm>
          <a:prstGeom prst="line">
            <a:avLst/>
          </a:prstGeom>
          <a:noFill/>
          <a:ln w="28575">
            <a:solidFill>
              <a:srgbClr val="8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567" tIns="35783" rIns="71567" bIns="35783" anchor="ctr"/>
          <a:lstStyle/>
          <a:p>
            <a:pPr defTabSz="715807" eaLnBrk="1" fontAlgn="auto" hangingPunct="1">
              <a:spcBef>
                <a:spcPts val="0"/>
              </a:spcBef>
              <a:spcAft>
                <a:spcPts val="0"/>
              </a:spcAft>
              <a:defRPr/>
            </a:pPr>
            <a:endParaRPr kumimoji="0" lang="zh-TW" altLang="en-US" sz="1201" kern="0" dirty="0">
              <a:solidFill>
                <a:srgbClr val="0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6" name="Text Box 13">
            <a:extLst>
              <a:ext uri="{FF2B5EF4-FFF2-40B4-BE49-F238E27FC236}">
                <a16:creationId xmlns:a16="http://schemas.microsoft.com/office/drawing/2014/main" xmlns="" id="{B8357BFC-CA2F-4538-A5D8-AFF54A068027}"/>
              </a:ext>
            </a:extLst>
          </p:cNvPr>
          <p:cNvSpPr txBox="1">
            <a:spLocks noChangeArrowheads="1"/>
          </p:cNvSpPr>
          <p:nvPr/>
        </p:nvSpPr>
        <p:spPr bwMode="auto">
          <a:xfrm>
            <a:off x="10192949" y="5077014"/>
            <a:ext cx="1512000" cy="766167"/>
          </a:xfrm>
          <a:prstGeom prst="roundRect">
            <a:avLst/>
          </a:prstGeom>
          <a:solidFill>
            <a:srgbClr val="006600"/>
          </a:solidFill>
          <a:ln>
            <a:noFill/>
          </a:ln>
          <a:effectLst>
            <a:outerShdw dist="71842" dir="18900000" algn="ctr" rotWithShape="0">
              <a:srgbClr val="EEECE1"/>
            </a:outerShdw>
          </a:effectLst>
          <a:extLst>
            <a:ext uri="{91240B29-F687-4F45-9708-019B960494DF}">
              <a14:hiddenLine xmlns:a14="http://schemas.microsoft.com/office/drawing/2010/main" w="3175">
                <a:solidFill>
                  <a:schemeClr val="tx1"/>
                </a:solidFill>
                <a:miter lim="800000"/>
                <a:headEnd/>
                <a:tailEnd/>
              </a14:hiddenLine>
            </a:ext>
          </a:extLst>
        </p:spPr>
        <p:txBody>
          <a:bodyPr wrap="square" lIns="0" tIns="0" rIns="0" bIns="0" anchor="ctr">
            <a:spAutoFit/>
          </a:bodyPr>
          <a:lstStyle>
            <a:defPPr>
              <a:defRPr lang="zh-TW"/>
            </a:defPPr>
            <a:lvl1pPr marL="1071563" indent="-1071563" algn="ctr">
              <a:lnSpc>
                <a:spcPts val="1800"/>
              </a:lnSpc>
              <a:defRPr kumimoji="1" sz="1400" b="1">
                <a:solidFill>
                  <a:srgbClr val="FFFF00"/>
                </a:solidFill>
                <a:latin typeface="微軟正黑體" panose="020B0604030504040204" pitchFamily="34" charset="-120"/>
                <a:ea typeface="微軟正黑體" panose="020B0604030504040204" pitchFamily="34" charset="-120"/>
              </a:defRPr>
            </a:lvl1pPr>
            <a:lvl2pPr>
              <a:defRPr kumimoji="1" sz="2400">
                <a:latin typeface="Times New Roman" pitchFamily="18" charset="0"/>
                <a:ea typeface="新細明體" charset="-120"/>
              </a:defRPr>
            </a:lvl2pPr>
            <a:lvl3pPr>
              <a:defRPr kumimoji="1" sz="2400">
                <a:latin typeface="Times New Roman" pitchFamily="18" charset="0"/>
                <a:ea typeface="新細明體" charset="-120"/>
              </a:defRPr>
            </a:lvl3pPr>
            <a:lvl4pPr>
              <a:defRPr kumimoji="1" sz="2400">
                <a:latin typeface="Times New Roman" pitchFamily="18" charset="0"/>
                <a:ea typeface="新細明體" charset="-120"/>
              </a:defRPr>
            </a:lvl4pPr>
            <a:lvl5pPr>
              <a:defRPr kumimoji="1" sz="2400">
                <a:latin typeface="Times New Roman" pitchFamily="18" charset="0"/>
                <a:ea typeface="新細明體" charset="-120"/>
              </a:defRPr>
            </a:lvl5pPr>
            <a:lvl6pPr fontAlgn="base">
              <a:spcBef>
                <a:spcPct val="0"/>
              </a:spcBef>
              <a:spcAft>
                <a:spcPct val="0"/>
              </a:spcAft>
              <a:defRPr kumimoji="1" sz="2400">
                <a:latin typeface="Times New Roman" pitchFamily="18" charset="0"/>
                <a:ea typeface="新細明體" charset="-120"/>
              </a:defRPr>
            </a:lvl6pPr>
            <a:lvl7pPr fontAlgn="base">
              <a:spcBef>
                <a:spcPct val="0"/>
              </a:spcBef>
              <a:spcAft>
                <a:spcPct val="0"/>
              </a:spcAft>
              <a:defRPr kumimoji="1" sz="2400">
                <a:latin typeface="Times New Roman" pitchFamily="18" charset="0"/>
                <a:ea typeface="新細明體" charset="-120"/>
              </a:defRPr>
            </a:lvl7pPr>
            <a:lvl8pPr fontAlgn="base">
              <a:spcBef>
                <a:spcPct val="0"/>
              </a:spcBef>
              <a:spcAft>
                <a:spcPct val="0"/>
              </a:spcAft>
              <a:defRPr kumimoji="1" sz="2400">
                <a:latin typeface="Times New Roman" pitchFamily="18" charset="0"/>
                <a:ea typeface="新細明體" charset="-120"/>
              </a:defRPr>
            </a:lvl8pPr>
            <a:lvl9pPr fontAlgn="base">
              <a:spcBef>
                <a:spcPct val="0"/>
              </a:spcBef>
              <a:spcAft>
                <a:spcPct val="0"/>
              </a:spcAft>
              <a:defRPr kumimoji="1" sz="2400">
                <a:latin typeface="Times New Roman" pitchFamily="18" charset="0"/>
                <a:ea typeface="新細明體" charset="-120"/>
              </a:defRPr>
            </a:lvl9pPr>
          </a:lstStyle>
          <a:p>
            <a:pPr marL="0" marR="0" lvl="0" indent="0" algn="ctr" defTabSz="715807" eaLnBrk="1" fontAlgn="auto" latinLnBrk="0" hangingPunct="1">
              <a:lnSpc>
                <a:spcPts val="1801"/>
              </a:lnSpc>
              <a:spcBef>
                <a:spcPts val="0"/>
              </a:spcBef>
              <a:spcAft>
                <a:spcPts val="0"/>
              </a:spcAft>
              <a:buClrTx/>
              <a:buSzTx/>
              <a:buFontTx/>
              <a:buNone/>
              <a:tabLst/>
              <a:defRPr/>
            </a:pPr>
            <a:r>
              <a:rPr kumimoji="1" lang="zh-TW" altLang="en-US"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營建工程系統</a:t>
            </a:r>
            <a:endParaRPr kumimoji="1" lang="en-US" altLang="zh-TW"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0" marR="0" lvl="0" indent="0" algn="ctr" defTabSz="715807" eaLnBrk="1" fontAlgn="auto" latinLnBrk="0" hangingPunct="1">
              <a:lnSpc>
                <a:spcPts val="1801"/>
              </a:lnSpc>
              <a:spcBef>
                <a:spcPts val="0"/>
              </a:spcBef>
              <a:spcAft>
                <a:spcPts val="0"/>
              </a:spcAft>
              <a:buClrTx/>
              <a:buSzTx/>
              <a:buFontTx/>
              <a:buNone/>
              <a:tabLst/>
              <a:defRPr/>
            </a:pPr>
            <a:r>
              <a:rPr kumimoji="1" lang="zh-TW" altLang="en-US"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轉型小組</a:t>
            </a:r>
            <a:endParaRPr kumimoji="1" lang="en-US" altLang="zh-TW"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1071803" marR="0" lvl="0" indent="-1071803" algn="ctr" defTabSz="715807" eaLnBrk="1" fontAlgn="auto" latinLnBrk="0" hangingPunct="1">
              <a:lnSpc>
                <a:spcPts val="1801"/>
              </a:lnSpc>
              <a:spcBef>
                <a:spcPts val="0"/>
              </a:spcBef>
              <a:spcAft>
                <a:spcPts val="0"/>
              </a:spcAft>
              <a:buClrTx/>
              <a:buSzTx/>
              <a:buFontTx/>
              <a:buNone/>
              <a:tabLst/>
              <a:defRPr/>
            </a:pPr>
            <a:r>
              <a:rPr kumimoji="1" lang="zh-TW" altLang="en-US"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主持人：陳副總</a:t>
            </a:r>
            <a:endParaRPr kumimoji="1" lang="en-US" altLang="zh-TW"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7" name="Text Box 13">
            <a:extLst>
              <a:ext uri="{FF2B5EF4-FFF2-40B4-BE49-F238E27FC236}">
                <a16:creationId xmlns:a16="http://schemas.microsoft.com/office/drawing/2014/main" xmlns="" id="{D39CBF6F-1C6F-444F-917C-8A9643D1CD4A}"/>
              </a:ext>
            </a:extLst>
          </p:cNvPr>
          <p:cNvSpPr txBox="1">
            <a:spLocks noChangeArrowheads="1"/>
          </p:cNvSpPr>
          <p:nvPr/>
        </p:nvSpPr>
        <p:spPr bwMode="auto">
          <a:xfrm>
            <a:off x="1988865" y="5097827"/>
            <a:ext cx="1512000" cy="766167"/>
          </a:xfrm>
          <a:prstGeom prst="roundRect">
            <a:avLst/>
          </a:prstGeom>
          <a:solidFill>
            <a:srgbClr val="006600"/>
          </a:solidFill>
          <a:ln>
            <a:noFill/>
          </a:ln>
          <a:effectLst>
            <a:outerShdw dist="71842" dir="18900000" algn="ctr" rotWithShape="0">
              <a:srgbClr val="EEECE1"/>
            </a:outerShdw>
          </a:effectLst>
          <a:extLst/>
        </p:spPr>
        <p:txBody>
          <a:bodyPr wrap="square" lIns="0" tIns="0" rIns="0" bIns="0" anchor="ctr">
            <a:spAutoFit/>
          </a:bodyPr>
          <a:lstStyle>
            <a:defPPr>
              <a:defRPr lang="zh-TW"/>
            </a:defPPr>
            <a:lvl1pPr marL="1071563" indent="-1071563" algn="ctr">
              <a:lnSpc>
                <a:spcPts val="1800"/>
              </a:lnSpc>
              <a:defRPr kumimoji="1" sz="1400" b="1">
                <a:solidFill>
                  <a:srgbClr val="FFFF00"/>
                </a:solidFill>
                <a:latin typeface="微軟正黑體" panose="020B0604030504040204" pitchFamily="34" charset="-120"/>
                <a:ea typeface="微軟正黑體" panose="020B0604030504040204" pitchFamily="34" charset="-120"/>
              </a:defRPr>
            </a:lvl1pPr>
            <a:lvl2pPr>
              <a:defRPr kumimoji="1" sz="2400">
                <a:latin typeface="Times New Roman" pitchFamily="18" charset="0"/>
                <a:ea typeface="新細明體" charset="-120"/>
              </a:defRPr>
            </a:lvl2pPr>
            <a:lvl3pPr>
              <a:defRPr kumimoji="1" sz="2400">
                <a:latin typeface="Times New Roman" pitchFamily="18" charset="0"/>
                <a:ea typeface="新細明體" charset="-120"/>
              </a:defRPr>
            </a:lvl3pPr>
            <a:lvl4pPr>
              <a:defRPr kumimoji="1" sz="2400">
                <a:latin typeface="Times New Roman" pitchFamily="18" charset="0"/>
                <a:ea typeface="新細明體" charset="-120"/>
              </a:defRPr>
            </a:lvl4pPr>
            <a:lvl5pPr>
              <a:defRPr kumimoji="1" sz="2400">
                <a:latin typeface="Times New Roman" pitchFamily="18" charset="0"/>
                <a:ea typeface="新細明體" charset="-120"/>
              </a:defRPr>
            </a:lvl5pPr>
            <a:lvl6pPr fontAlgn="base">
              <a:spcBef>
                <a:spcPct val="0"/>
              </a:spcBef>
              <a:spcAft>
                <a:spcPct val="0"/>
              </a:spcAft>
              <a:defRPr kumimoji="1" sz="2400">
                <a:latin typeface="Times New Roman" pitchFamily="18" charset="0"/>
                <a:ea typeface="新細明體" charset="-120"/>
              </a:defRPr>
            </a:lvl6pPr>
            <a:lvl7pPr fontAlgn="base">
              <a:spcBef>
                <a:spcPct val="0"/>
              </a:spcBef>
              <a:spcAft>
                <a:spcPct val="0"/>
              </a:spcAft>
              <a:defRPr kumimoji="1" sz="2400">
                <a:latin typeface="Times New Roman" pitchFamily="18" charset="0"/>
                <a:ea typeface="新細明體" charset="-120"/>
              </a:defRPr>
            </a:lvl7pPr>
            <a:lvl8pPr fontAlgn="base">
              <a:spcBef>
                <a:spcPct val="0"/>
              </a:spcBef>
              <a:spcAft>
                <a:spcPct val="0"/>
              </a:spcAft>
              <a:defRPr kumimoji="1" sz="2400">
                <a:latin typeface="Times New Roman" pitchFamily="18" charset="0"/>
                <a:ea typeface="新細明體" charset="-120"/>
              </a:defRPr>
            </a:lvl8pPr>
            <a:lvl9pPr fontAlgn="base">
              <a:spcBef>
                <a:spcPct val="0"/>
              </a:spcBef>
              <a:spcAft>
                <a:spcPct val="0"/>
              </a:spcAft>
              <a:defRPr kumimoji="1" sz="2400">
                <a:latin typeface="Times New Roman" pitchFamily="18" charset="0"/>
                <a:ea typeface="新細明體" charset="-120"/>
              </a:defRPr>
            </a:lvl9pPr>
          </a:lstStyle>
          <a:p>
            <a:pPr marL="0" marR="0" lvl="0" indent="0" algn="ctr" defTabSz="715807" eaLnBrk="1" fontAlgn="auto" latinLnBrk="0" hangingPunct="1">
              <a:lnSpc>
                <a:spcPts val="1801"/>
              </a:lnSpc>
              <a:spcBef>
                <a:spcPts val="0"/>
              </a:spcBef>
              <a:spcAft>
                <a:spcPts val="0"/>
              </a:spcAft>
              <a:buClrTx/>
              <a:buSzTx/>
              <a:buFontTx/>
              <a:buNone/>
              <a:tabLst/>
              <a:defRPr/>
            </a:pPr>
            <a:r>
              <a:rPr kumimoji="1" lang="zh-TW" altLang="en-US"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核能發電事業部轉型小組</a:t>
            </a:r>
            <a:endParaRPr kumimoji="1" lang="en-US" altLang="zh-TW"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1071803" marR="0" lvl="0" indent="-1071803" algn="ctr" defTabSz="715807" eaLnBrk="1" fontAlgn="auto" latinLnBrk="0" hangingPunct="1">
              <a:lnSpc>
                <a:spcPts val="1801"/>
              </a:lnSpc>
              <a:spcBef>
                <a:spcPts val="0"/>
              </a:spcBef>
              <a:spcAft>
                <a:spcPts val="0"/>
              </a:spcAft>
              <a:buClrTx/>
              <a:buSzTx/>
              <a:buFontTx/>
              <a:buNone/>
              <a:tabLst/>
              <a:defRPr/>
            </a:pPr>
            <a:r>
              <a:rPr kumimoji="1" lang="zh-TW" altLang="en-US"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主持人：蔡執行長</a:t>
            </a:r>
            <a:endParaRPr kumimoji="1" lang="en-US" altLang="zh-TW"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grpSp>
        <p:nvGrpSpPr>
          <p:cNvPr id="8" name="群組 7">
            <a:extLst>
              <a:ext uri="{FF2B5EF4-FFF2-40B4-BE49-F238E27FC236}">
                <a16:creationId xmlns:a16="http://schemas.microsoft.com/office/drawing/2014/main" xmlns="" id="{4537D802-A9D0-4490-9646-BA3ABD2BF1EB}"/>
              </a:ext>
            </a:extLst>
          </p:cNvPr>
          <p:cNvGrpSpPr/>
          <p:nvPr/>
        </p:nvGrpSpPr>
        <p:grpSpPr>
          <a:xfrm>
            <a:off x="115887" y="4646902"/>
            <a:ext cx="1512000" cy="1279741"/>
            <a:chOff x="190196" y="2837869"/>
            <a:chExt cx="1512000" cy="1279740"/>
          </a:xfrm>
        </p:grpSpPr>
        <p:sp>
          <p:nvSpPr>
            <p:cNvPr id="9" name="Text Box 13">
              <a:extLst>
                <a:ext uri="{FF2B5EF4-FFF2-40B4-BE49-F238E27FC236}">
                  <a16:creationId xmlns:a16="http://schemas.microsoft.com/office/drawing/2014/main" xmlns="" id="{EBB4658C-135D-4886-990E-603D7315410D}"/>
                </a:ext>
              </a:extLst>
            </p:cNvPr>
            <p:cNvSpPr txBox="1">
              <a:spLocks noChangeArrowheads="1"/>
            </p:cNvSpPr>
            <p:nvPr/>
          </p:nvSpPr>
          <p:spPr bwMode="auto">
            <a:xfrm>
              <a:off x="190196" y="3266313"/>
              <a:ext cx="1512000" cy="851296"/>
            </a:xfrm>
            <a:prstGeom prst="roundRect">
              <a:avLst/>
            </a:prstGeom>
            <a:solidFill>
              <a:srgbClr val="006600"/>
            </a:solidFill>
            <a:ln>
              <a:noFill/>
            </a:ln>
            <a:effectLst>
              <a:outerShdw dist="71842" dir="18900000" algn="ctr" rotWithShape="0">
                <a:srgbClr val="EEECE1"/>
              </a:outerShdw>
            </a:effectLst>
            <a:extLst>
              <a:ext uri="{91240B29-F687-4F45-9708-019B960494DF}">
                <a14:hiddenLine xmlns:a14="http://schemas.microsoft.com/office/drawing/2010/main" w="3175">
                  <a:solidFill>
                    <a:schemeClr val="tx1"/>
                  </a:solidFill>
                  <a:miter lim="800000"/>
                  <a:headEnd/>
                  <a:tailEnd/>
                </a14:hiddenLine>
              </a:ext>
            </a:extLst>
          </p:spPr>
          <p:txBody>
            <a:bodyPr wrap="square" lIns="0" tIns="0" rIns="0" bIns="0" anchor="ctr">
              <a:spAutoFit/>
            </a:bodyPr>
            <a:lstStyle>
              <a:lvl1pPr marL="342900" indent="-342900" algn="l">
                <a:defRPr kumimoji="1" sz="2400">
                  <a:solidFill>
                    <a:schemeClr val="tx1"/>
                  </a:solidFill>
                  <a:latin typeface="Times New Roman" pitchFamily="18" charset="0"/>
                  <a:ea typeface="新細明體" charset="-120"/>
                </a:defRPr>
              </a:lvl1pPr>
              <a:lvl2pPr algn="l">
                <a:defRPr kumimoji="1" sz="2400">
                  <a:solidFill>
                    <a:schemeClr val="tx1"/>
                  </a:solidFill>
                  <a:latin typeface="Times New Roman" pitchFamily="18" charset="0"/>
                  <a:ea typeface="新細明體" charset="-120"/>
                </a:defRPr>
              </a:lvl2pPr>
              <a:lvl3pPr algn="l">
                <a:defRPr kumimoji="1" sz="2400">
                  <a:solidFill>
                    <a:schemeClr val="tx1"/>
                  </a:solidFill>
                  <a:latin typeface="Times New Roman" pitchFamily="18" charset="0"/>
                  <a:ea typeface="新細明體" charset="-120"/>
                </a:defRPr>
              </a:lvl3pPr>
              <a:lvl4pPr algn="l">
                <a:defRPr kumimoji="1" sz="2400">
                  <a:solidFill>
                    <a:schemeClr val="tx1"/>
                  </a:solidFill>
                  <a:latin typeface="Times New Roman" pitchFamily="18" charset="0"/>
                  <a:ea typeface="新細明體" charset="-120"/>
                </a:defRPr>
              </a:lvl4pPr>
              <a:lvl5pPr algn="l">
                <a:defRPr kumimoji="1" sz="2400">
                  <a:solidFill>
                    <a:schemeClr val="tx1"/>
                  </a:solidFill>
                  <a:latin typeface="Times New Roman" pitchFamily="18" charset="0"/>
                  <a:ea typeface="新細明體" charset="-120"/>
                </a:defRPr>
              </a:lvl5pPr>
              <a:lvl6pPr fontAlgn="base">
                <a:spcBef>
                  <a:spcPct val="0"/>
                </a:spcBef>
                <a:spcAft>
                  <a:spcPct val="0"/>
                </a:spcAft>
                <a:defRPr kumimoji="1" sz="2400">
                  <a:solidFill>
                    <a:schemeClr val="tx1"/>
                  </a:solidFill>
                  <a:latin typeface="Times New Roman" pitchFamily="18" charset="0"/>
                  <a:ea typeface="新細明體" charset="-120"/>
                </a:defRPr>
              </a:lvl6pPr>
              <a:lvl7pPr fontAlgn="base">
                <a:spcBef>
                  <a:spcPct val="0"/>
                </a:spcBef>
                <a:spcAft>
                  <a:spcPct val="0"/>
                </a:spcAft>
                <a:defRPr kumimoji="1" sz="2400">
                  <a:solidFill>
                    <a:schemeClr val="tx1"/>
                  </a:solidFill>
                  <a:latin typeface="Times New Roman" pitchFamily="18" charset="0"/>
                  <a:ea typeface="新細明體" charset="-120"/>
                </a:defRPr>
              </a:lvl7pPr>
              <a:lvl8pPr fontAlgn="base">
                <a:spcBef>
                  <a:spcPct val="0"/>
                </a:spcBef>
                <a:spcAft>
                  <a:spcPct val="0"/>
                </a:spcAft>
                <a:defRPr kumimoji="1" sz="2400">
                  <a:solidFill>
                    <a:schemeClr val="tx1"/>
                  </a:solidFill>
                  <a:latin typeface="Times New Roman" pitchFamily="18" charset="0"/>
                  <a:ea typeface="新細明體" charset="-120"/>
                </a:defRPr>
              </a:lvl8pPr>
              <a:lvl9pPr fontAlgn="base">
                <a:spcBef>
                  <a:spcPct val="0"/>
                </a:spcBef>
                <a:spcAft>
                  <a:spcPct val="0"/>
                </a:spcAft>
                <a:defRPr kumimoji="1" sz="2400">
                  <a:solidFill>
                    <a:schemeClr val="tx1"/>
                  </a:solidFill>
                  <a:latin typeface="Times New Roman" pitchFamily="18" charset="0"/>
                  <a:ea typeface="新細明體" charset="-120"/>
                </a:defRPr>
              </a:lvl9pPr>
            </a:lstStyle>
            <a:p>
              <a:pPr marL="0" indent="0" algn="ctr" defTabSz="715807" eaLnBrk="1" fontAlgn="auto" hangingPunct="1">
                <a:lnSpc>
                  <a:spcPts val="1801"/>
                </a:lnSpc>
                <a:spcBef>
                  <a:spcPts val="0"/>
                </a:spcBef>
                <a:spcAft>
                  <a:spcPts val="0"/>
                </a:spcAft>
                <a:defRPr/>
              </a:pPr>
              <a:r>
                <a:rPr lang="zh-TW" altLang="en-US" sz="1600" b="1" kern="0"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總管理處</a:t>
              </a:r>
              <a:endParaRPr lang="en-US" altLang="zh-TW" sz="1600" b="1" kern="0"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0" indent="0" algn="ctr" defTabSz="715807" eaLnBrk="1" fontAlgn="auto" hangingPunct="1">
                <a:lnSpc>
                  <a:spcPts val="1801"/>
                </a:lnSpc>
                <a:spcBef>
                  <a:spcPts val="0"/>
                </a:spcBef>
                <a:spcAft>
                  <a:spcPts val="0"/>
                </a:spcAft>
                <a:defRPr/>
              </a:pPr>
              <a:r>
                <a:rPr lang="zh-TW" altLang="en-US" sz="1600" b="1" kern="0"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轉型小組</a:t>
              </a:r>
              <a:endParaRPr lang="en-US" altLang="zh-TW" sz="1600" b="1" kern="0" dirty="0">
                <a:solidFill>
                  <a:srgbClr val="FFFF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735659" indent="-735659" algn="ctr" defTabSz="715807" eaLnBrk="1" fontAlgn="auto" hangingPunct="1">
                <a:lnSpc>
                  <a:spcPts val="1201"/>
                </a:lnSpc>
                <a:spcBef>
                  <a:spcPts val="0"/>
                </a:spcBef>
                <a:spcAft>
                  <a:spcPts val="0"/>
                </a:spcAft>
                <a:defRPr/>
              </a:pPr>
              <a:r>
                <a:rPr lang="zh-TW" altLang="en-US" sz="1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共同主持人：</a:t>
              </a:r>
              <a:endParaRPr lang="en-US" altLang="zh-TW" sz="1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735659" indent="-735659" algn="ctr" defTabSz="715807" eaLnBrk="1" fontAlgn="auto" hangingPunct="1">
                <a:lnSpc>
                  <a:spcPts val="1201"/>
                </a:lnSpc>
                <a:spcBef>
                  <a:spcPts val="0"/>
                </a:spcBef>
                <a:spcAft>
                  <a:spcPts val="0"/>
                </a:spcAft>
                <a:defRPr/>
              </a:pPr>
              <a:r>
                <a:rPr lang="zh-TW" altLang="en-US" sz="12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李副總、林副總</a:t>
              </a:r>
            </a:p>
          </p:txBody>
        </p:sp>
        <p:sp>
          <p:nvSpPr>
            <p:cNvPr id="10" name="Line 10">
              <a:extLst>
                <a:ext uri="{FF2B5EF4-FFF2-40B4-BE49-F238E27FC236}">
                  <a16:creationId xmlns:a16="http://schemas.microsoft.com/office/drawing/2014/main" xmlns="" id="{0A58D844-2182-4E08-8820-B4AAB7FECFDD}"/>
                </a:ext>
              </a:extLst>
            </p:cNvPr>
            <p:cNvSpPr>
              <a:spLocks noChangeShapeType="1"/>
            </p:cNvSpPr>
            <p:nvPr/>
          </p:nvSpPr>
          <p:spPr bwMode="auto">
            <a:xfrm>
              <a:off x="936960" y="2837869"/>
              <a:ext cx="0" cy="432000"/>
            </a:xfrm>
            <a:prstGeom prst="line">
              <a:avLst/>
            </a:prstGeom>
            <a:noFill/>
            <a:ln w="28575">
              <a:solidFill>
                <a:srgbClr val="800080"/>
              </a:solidFill>
              <a:round/>
              <a:headEnd/>
              <a:tailEnd type="non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567" tIns="35783" rIns="71567" bIns="35783" anchor="ctr"/>
            <a:lstStyle/>
            <a:p>
              <a:pPr defTabSz="715807" eaLnBrk="1" fontAlgn="auto" hangingPunct="1">
                <a:spcBef>
                  <a:spcPts val="0"/>
                </a:spcBef>
                <a:spcAft>
                  <a:spcPts val="0"/>
                </a:spcAft>
                <a:defRPr/>
              </a:pPr>
              <a:endParaRPr kumimoji="0" lang="zh-TW" altLang="en-US" sz="1201" kern="0" dirty="0">
                <a:solidFill>
                  <a:srgbClr val="0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11" name="Line 10">
            <a:extLst>
              <a:ext uri="{FF2B5EF4-FFF2-40B4-BE49-F238E27FC236}">
                <a16:creationId xmlns:a16="http://schemas.microsoft.com/office/drawing/2014/main" xmlns="" id="{7CC8B2D7-284A-4EA1-AB04-0F75C87AD618}"/>
              </a:ext>
            </a:extLst>
          </p:cNvPr>
          <p:cNvSpPr>
            <a:spLocks noChangeShapeType="1"/>
          </p:cNvSpPr>
          <p:nvPr/>
        </p:nvSpPr>
        <p:spPr bwMode="auto">
          <a:xfrm flipH="1">
            <a:off x="3059805" y="4077072"/>
            <a:ext cx="0" cy="540000"/>
          </a:xfrm>
          <a:prstGeom prst="line">
            <a:avLst/>
          </a:prstGeom>
          <a:noFill/>
          <a:ln w="47625">
            <a:solidFill>
              <a:srgbClr val="800080"/>
            </a:solidFill>
            <a:round/>
            <a:headEnd type="triangle"/>
            <a:tailEnd type="non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567" tIns="35783" rIns="71567" bIns="35783" anchor="ctr"/>
          <a:lstStyle/>
          <a:p>
            <a:pPr defTabSz="715807" eaLnBrk="1" fontAlgn="auto" hangingPunct="1">
              <a:spcBef>
                <a:spcPts val="0"/>
              </a:spcBef>
              <a:spcAft>
                <a:spcPts val="0"/>
              </a:spcAft>
              <a:defRPr/>
            </a:pPr>
            <a:endParaRPr kumimoji="0" lang="zh-TW" altLang="en-US" sz="1201" kern="0" dirty="0">
              <a:solidFill>
                <a:srgbClr val="0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2" name="Text Box 13">
            <a:extLst>
              <a:ext uri="{FF2B5EF4-FFF2-40B4-BE49-F238E27FC236}">
                <a16:creationId xmlns:a16="http://schemas.microsoft.com/office/drawing/2014/main" xmlns="" id="{CB0BAA73-3BEE-4EC6-9B6F-EB5434830C6E}"/>
              </a:ext>
            </a:extLst>
          </p:cNvPr>
          <p:cNvSpPr txBox="1">
            <a:spLocks noChangeArrowheads="1"/>
          </p:cNvSpPr>
          <p:nvPr/>
        </p:nvSpPr>
        <p:spPr bwMode="auto">
          <a:xfrm>
            <a:off x="8319971" y="5097963"/>
            <a:ext cx="1512000" cy="723602"/>
          </a:xfrm>
          <a:prstGeom prst="roundRect">
            <a:avLst/>
          </a:prstGeom>
          <a:solidFill>
            <a:srgbClr val="006600"/>
          </a:solidFill>
          <a:ln>
            <a:noFill/>
          </a:ln>
          <a:effectLst>
            <a:outerShdw dist="71842" dir="18900000" algn="ctr" rotWithShape="0">
              <a:srgbClr val="EEECE1"/>
            </a:outerShdw>
          </a:effectLst>
          <a:extLst>
            <a:ext uri="{91240B29-F687-4F45-9708-019B960494DF}">
              <a14:hiddenLine xmlns:a14="http://schemas.microsoft.com/office/drawing/2010/main" w="3175">
                <a:solidFill>
                  <a:schemeClr val="tx1"/>
                </a:solidFill>
                <a:miter lim="800000"/>
                <a:headEnd/>
                <a:tailEnd/>
              </a14:hiddenLine>
            </a:ext>
          </a:extLst>
        </p:spPr>
        <p:txBody>
          <a:bodyPr wrap="square" lIns="0" tIns="0" rIns="0" bIns="0" anchor="ctr">
            <a:spAutoFit/>
          </a:bodyPr>
          <a:lstStyle>
            <a:defPPr>
              <a:defRPr lang="zh-TW"/>
            </a:defPPr>
            <a:lvl1pPr marL="1071563" indent="-1071563" algn="ctr">
              <a:lnSpc>
                <a:spcPts val="1800"/>
              </a:lnSpc>
              <a:defRPr kumimoji="1" sz="1400" b="1">
                <a:solidFill>
                  <a:srgbClr val="FFFF00"/>
                </a:solidFill>
                <a:latin typeface="微軟正黑體" panose="020B0604030504040204" pitchFamily="34" charset="-120"/>
                <a:ea typeface="微軟正黑體" panose="020B0604030504040204" pitchFamily="34" charset="-120"/>
              </a:defRPr>
            </a:lvl1pPr>
            <a:lvl2pPr>
              <a:defRPr kumimoji="1" sz="2400">
                <a:latin typeface="Times New Roman" pitchFamily="18" charset="0"/>
                <a:ea typeface="新細明體" charset="-120"/>
              </a:defRPr>
            </a:lvl2pPr>
            <a:lvl3pPr>
              <a:defRPr kumimoji="1" sz="2400">
                <a:latin typeface="Times New Roman" pitchFamily="18" charset="0"/>
                <a:ea typeface="新細明體" charset="-120"/>
              </a:defRPr>
            </a:lvl3pPr>
            <a:lvl4pPr>
              <a:defRPr kumimoji="1" sz="2400">
                <a:latin typeface="Times New Roman" pitchFamily="18" charset="0"/>
                <a:ea typeface="新細明體" charset="-120"/>
              </a:defRPr>
            </a:lvl4pPr>
            <a:lvl5pPr>
              <a:defRPr kumimoji="1" sz="2400">
                <a:latin typeface="Times New Roman" pitchFamily="18" charset="0"/>
                <a:ea typeface="新細明體" charset="-120"/>
              </a:defRPr>
            </a:lvl5pPr>
            <a:lvl6pPr fontAlgn="base">
              <a:spcBef>
                <a:spcPct val="0"/>
              </a:spcBef>
              <a:spcAft>
                <a:spcPct val="0"/>
              </a:spcAft>
              <a:defRPr kumimoji="1" sz="2400">
                <a:latin typeface="Times New Roman" pitchFamily="18" charset="0"/>
                <a:ea typeface="新細明體" charset="-120"/>
              </a:defRPr>
            </a:lvl6pPr>
            <a:lvl7pPr fontAlgn="base">
              <a:spcBef>
                <a:spcPct val="0"/>
              </a:spcBef>
              <a:spcAft>
                <a:spcPct val="0"/>
              </a:spcAft>
              <a:defRPr kumimoji="1" sz="2400">
                <a:latin typeface="Times New Roman" pitchFamily="18" charset="0"/>
                <a:ea typeface="新細明體" charset="-120"/>
              </a:defRPr>
            </a:lvl7pPr>
            <a:lvl8pPr fontAlgn="base">
              <a:spcBef>
                <a:spcPct val="0"/>
              </a:spcBef>
              <a:spcAft>
                <a:spcPct val="0"/>
              </a:spcAft>
              <a:defRPr kumimoji="1" sz="2400">
                <a:latin typeface="Times New Roman" pitchFamily="18" charset="0"/>
                <a:ea typeface="新細明體" charset="-120"/>
              </a:defRPr>
            </a:lvl8pPr>
            <a:lvl9pPr fontAlgn="base">
              <a:spcBef>
                <a:spcPct val="0"/>
              </a:spcBef>
              <a:spcAft>
                <a:spcPct val="0"/>
              </a:spcAft>
              <a:defRPr kumimoji="1" sz="2400">
                <a:latin typeface="Times New Roman" pitchFamily="18" charset="0"/>
                <a:ea typeface="新細明體" charset="-120"/>
              </a:defRPr>
            </a:lvl9pPr>
          </a:lstStyle>
          <a:p>
            <a:pPr marL="30162" marR="0" lvl="0" indent="-30162" algn="ctr" defTabSz="715807" eaLnBrk="1" fontAlgn="auto" latinLnBrk="0" hangingPunct="1">
              <a:lnSpc>
                <a:spcPts val="1801"/>
              </a:lnSpc>
              <a:spcBef>
                <a:spcPts val="0"/>
              </a:spcBef>
              <a:spcAft>
                <a:spcPts val="0"/>
              </a:spcAft>
              <a:buClrTx/>
              <a:buSzTx/>
              <a:buFontTx/>
              <a:buNone/>
              <a:tabLst/>
              <a:defRPr/>
            </a:pPr>
            <a:r>
              <a:rPr kumimoji="1" lang="zh-TW" altLang="en-US" sz="1500" b="1" i="0" u="none" strike="noStrike" kern="0" cap="none" spc="-10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水火力發電事業部</a:t>
            </a:r>
            <a:r>
              <a:rPr kumimoji="1" lang="zh-TW" altLang="en-US"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轉型小組</a:t>
            </a:r>
            <a:endParaRPr kumimoji="1" lang="en-US" altLang="zh-TW"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0" marR="0" lvl="0" indent="0" algn="ctr" defTabSz="715807" eaLnBrk="1" fontAlgn="auto" latinLnBrk="0" hangingPunct="1">
              <a:lnSpc>
                <a:spcPts val="1175"/>
              </a:lnSpc>
              <a:spcBef>
                <a:spcPts val="300"/>
              </a:spcBef>
              <a:spcAft>
                <a:spcPts val="0"/>
              </a:spcAft>
              <a:buClrTx/>
              <a:buSzTx/>
              <a:buFontTx/>
              <a:buNone/>
              <a:tabLst/>
              <a:defRPr/>
            </a:pPr>
            <a:r>
              <a:rPr kumimoji="1" lang="zh-TW" altLang="en-US"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主持人：陳執行長</a:t>
            </a:r>
          </a:p>
        </p:txBody>
      </p:sp>
      <p:sp>
        <p:nvSpPr>
          <p:cNvPr id="13" name="Text Box 13">
            <a:extLst>
              <a:ext uri="{FF2B5EF4-FFF2-40B4-BE49-F238E27FC236}">
                <a16:creationId xmlns:a16="http://schemas.microsoft.com/office/drawing/2014/main" xmlns="" id="{3A38F139-D5B9-4311-A4AD-C78245AF40E4}"/>
              </a:ext>
            </a:extLst>
          </p:cNvPr>
          <p:cNvSpPr txBox="1">
            <a:spLocks noChangeArrowheads="1"/>
          </p:cNvSpPr>
          <p:nvPr/>
        </p:nvSpPr>
        <p:spPr bwMode="auto">
          <a:xfrm>
            <a:off x="6097096" y="5106540"/>
            <a:ext cx="1512000" cy="723602"/>
          </a:xfrm>
          <a:prstGeom prst="roundRect">
            <a:avLst/>
          </a:prstGeom>
          <a:solidFill>
            <a:srgbClr val="006600"/>
          </a:solidFill>
          <a:ln>
            <a:noFill/>
          </a:ln>
          <a:effectLst>
            <a:outerShdw dist="71842" dir="18900000" algn="ctr" rotWithShape="0">
              <a:srgbClr val="EEECE1"/>
            </a:outerShdw>
          </a:effectLst>
          <a:extLst>
            <a:ext uri="{91240B29-F687-4F45-9708-019B960494DF}">
              <a14:hiddenLine xmlns:a14="http://schemas.microsoft.com/office/drawing/2010/main" w="3175">
                <a:solidFill>
                  <a:schemeClr val="tx1"/>
                </a:solidFill>
                <a:miter lim="800000"/>
                <a:headEnd/>
                <a:tailEnd/>
              </a14:hiddenLine>
            </a:ext>
          </a:extLst>
        </p:spPr>
        <p:txBody>
          <a:bodyPr wrap="square" lIns="0" tIns="0" rIns="0" bIns="0" anchor="ctr">
            <a:spAutoFit/>
          </a:bodyPr>
          <a:lstStyle>
            <a:defPPr>
              <a:defRPr lang="zh-TW"/>
            </a:defPPr>
            <a:lvl1pPr marL="1071563" indent="-1071563" algn="ctr">
              <a:lnSpc>
                <a:spcPts val="1800"/>
              </a:lnSpc>
              <a:defRPr kumimoji="1" sz="1400" b="1">
                <a:solidFill>
                  <a:srgbClr val="FFFF00"/>
                </a:solidFill>
                <a:latin typeface="微軟正黑體" panose="020B0604030504040204" pitchFamily="34" charset="-120"/>
                <a:ea typeface="微軟正黑體" panose="020B0604030504040204" pitchFamily="34" charset="-120"/>
              </a:defRPr>
            </a:lvl1pPr>
            <a:lvl2pPr>
              <a:defRPr kumimoji="1" sz="2400">
                <a:latin typeface="Times New Roman" pitchFamily="18" charset="0"/>
                <a:ea typeface="新細明體" charset="-120"/>
              </a:defRPr>
            </a:lvl2pPr>
            <a:lvl3pPr>
              <a:defRPr kumimoji="1" sz="2400">
                <a:latin typeface="Times New Roman" pitchFamily="18" charset="0"/>
                <a:ea typeface="新細明體" charset="-120"/>
              </a:defRPr>
            </a:lvl3pPr>
            <a:lvl4pPr>
              <a:defRPr kumimoji="1" sz="2400">
                <a:latin typeface="Times New Roman" pitchFamily="18" charset="0"/>
                <a:ea typeface="新細明體" charset="-120"/>
              </a:defRPr>
            </a:lvl4pPr>
            <a:lvl5pPr>
              <a:defRPr kumimoji="1" sz="2400">
                <a:latin typeface="Times New Roman" pitchFamily="18" charset="0"/>
                <a:ea typeface="新細明體" charset="-120"/>
              </a:defRPr>
            </a:lvl5pPr>
            <a:lvl6pPr fontAlgn="base">
              <a:spcBef>
                <a:spcPct val="0"/>
              </a:spcBef>
              <a:spcAft>
                <a:spcPct val="0"/>
              </a:spcAft>
              <a:defRPr kumimoji="1" sz="2400">
                <a:latin typeface="Times New Roman" pitchFamily="18" charset="0"/>
                <a:ea typeface="新細明體" charset="-120"/>
              </a:defRPr>
            </a:lvl6pPr>
            <a:lvl7pPr fontAlgn="base">
              <a:spcBef>
                <a:spcPct val="0"/>
              </a:spcBef>
              <a:spcAft>
                <a:spcPct val="0"/>
              </a:spcAft>
              <a:defRPr kumimoji="1" sz="2400">
                <a:latin typeface="Times New Roman" pitchFamily="18" charset="0"/>
                <a:ea typeface="新細明體" charset="-120"/>
              </a:defRPr>
            </a:lvl7pPr>
            <a:lvl8pPr fontAlgn="base">
              <a:spcBef>
                <a:spcPct val="0"/>
              </a:spcBef>
              <a:spcAft>
                <a:spcPct val="0"/>
              </a:spcAft>
              <a:defRPr kumimoji="1" sz="2400">
                <a:latin typeface="Times New Roman" pitchFamily="18" charset="0"/>
                <a:ea typeface="新細明體" charset="-120"/>
              </a:defRPr>
            </a:lvl8pPr>
            <a:lvl9pPr fontAlgn="base">
              <a:spcBef>
                <a:spcPct val="0"/>
              </a:spcBef>
              <a:spcAft>
                <a:spcPct val="0"/>
              </a:spcAft>
              <a:defRPr kumimoji="1" sz="2400">
                <a:latin typeface="Times New Roman" pitchFamily="18" charset="0"/>
                <a:ea typeface="新細明體" charset="-120"/>
              </a:defRPr>
            </a:lvl9pPr>
          </a:lstStyle>
          <a:p>
            <a:pPr marL="1071803" marR="0" lvl="0" indent="-1071803" algn="ctr" defTabSz="715807" eaLnBrk="1" fontAlgn="auto" latinLnBrk="0" hangingPunct="1">
              <a:lnSpc>
                <a:spcPts val="1801"/>
              </a:lnSpc>
              <a:spcBef>
                <a:spcPts val="0"/>
              </a:spcBef>
              <a:spcAft>
                <a:spcPts val="0"/>
              </a:spcAft>
              <a:buClrTx/>
              <a:buSzTx/>
              <a:buFontTx/>
              <a:buNone/>
              <a:tabLst/>
              <a:defRPr/>
            </a:pPr>
            <a:r>
              <a:rPr kumimoji="1" lang="zh-TW" altLang="en-US"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配售電事業部</a:t>
            </a:r>
            <a:endParaRPr kumimoji="1" lang="en-US" altLang="zh-TW"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1071803" marR="0" lvl="0" indent="-1071803" algn="ctr" defTabSz="715807" eaLnBrk="1" fontAlgn="auto" latinLnBrk="0" hangingPunct="1">
              <a:lnSpc>
                <a:spcPts val="1801"/>
              </a:lnSpc>
              <a:spcBef>
                <a:spcPts val="0"/>
              </a:spcBef>
              <a:spcAft>
                <a:spcPts val="0"/>
              </a:spcAft>
              <a:buClrTx/>
              <a:buSzTx/>
              <a:buFontTx/>
              <a:buNone/>
              <a:tabLst/>
              <a:defRPr/>
            </a:pPr>
            <a:r>
              <a:rPr kumimoji="1" lang="zh-TW" altLang="en-US"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轉型小組</a:t>
            </a:r>
            <a:endParaRPr kumimoji="1" lang="en-US" altLang="zh-TW"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0" marR="0" lvl="0" indent="0" algn="ctr" defTabSz="715807" eaLnBrk="1" fontAlgn="auto" latinLnBrk="0" hangingPunct="1">
              <a:lnSpc>
                <a:spcPts val="1175"/>
              </a:lnSpc>
              <a:spcBef>
                <a:spcPts val="300"/>
              </a:spcBef>
              <a:spcAft>
                <a:spcPts val="0"/>
              </a:spcAft>
              <a:buClrTx/>
              <a:buSzTx/>
              <a:buFontTx/>
              <a:buNone/>
              <a:tabLst/>
              <a:defRPr/>
            </a:pPr>
            <a:r>
              <a:rPr kumimoji="1" lang="zh-TW" altLang="en-US"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主持人：王執行長</a:t>
            </a:r>
          </a:p>
        </p:txBody>
      </p:sp>
      <p:sp>
        <p:nvSpPr>
          <p:cNvPr id="14" name="Text Box 13">
            <a:extLst>
              <a:ext uri="{FF2B5EF4-FFF2-40B4-BE49-F238E27FC236}">
                <a16:creationId xmlns:a16="http://schemas.microsoft.com/office/drawing/2014/main" xmlns="" id="{D43884A9-01A7-4CEA-8E25-8B01C4908D99}"/>
              </a:ext>
            </a:extLst>
          </p:cNvPr>
          <p:cNvSpPr txBox="1">
            <a:spLocks noChangeArrowheads="1"/>
          </p:cNvSpPr>
          <p:nvPr/>
        </p:nvSpPr>
        <p:spPr bwMode="auto">
          <a:xfrm>
            <a:off x="4122934" y="5112393"/>
            <a:ext cx="1512000" cy="723602"/>
          </a:xfrm>
          <a:prstGeom prst="roundRect">
            <a:avLst/>
          </a:prstGeom>
          <a:solidFill>
            <a:srgbClr val="006600"/>
          </a:solidFill>
          <a:ln>
            <a:noFill/>
          </a:ln>
          <a:effectLst>
            <a:outerShdw dist="71842" dir="18900000" algn="ctr" rotWithShape="0">
              <a:srgbClr val="EEECE1"/>
            </a:outerShdw>
          </a:effectLst>
          <a:extLst>
            <a:ext uri="{91240B29-F687-4F45-9708-019B960494DF}">
              <a14:hiddenLine xmlns:a14="http://schemas.microsoft.com/office/drawing/2010/main" w="3175">
                <a:solidFill>
                  <a:schemeClr val="tx1"/>
                </a:solidFill>
                <a:miter lim="800000"/>
                <a:headEnd/>
                <a:tailEnd/>
              </a14:hiddenLine>
            </a:ext>
          </a:extLst>
        </p:spPr>
        <p:txBody>
          <a:bodyPr wrap="square" lIns="0" tIns="0" rIns="0" bIns="0" anchor="ctr">
            <a:spAutoFit/>
          </a:bodyPr>
          <a:lstStyle>
            <a:defPPr>
              <a:defRPr lang="zh-TW"/>
            </a:defPPr>
            <a:lvl1pPr marL="1071563" indent="-1071563" algn="ctr">
              <a:lnSpc>
                <a:spcPts val="1800"/>
              </a:lnSpc>
              <a:defRPr kumimoji="1" sz="1400" b="1">
                <a:solidFill>
                  <a:srgbClr val="FFFF00"/>
                </a:solidFill>
                <a:latin typeface="微軟正黑體" panose="020B0604030504040204" pitchFamily="34" charset="-120"/>
                <a:ea typeface="微軟正黑體" panose="020B0604030504040204" pitchFamily="34" charset="-120"/>
              </a:defRPr>
            </a:lvl1pPr>
            <a:lvl2pPr>
              <a:defRPr kumimoji="1" sz="2400">
                <a:latin typeface="Times New Roman" pitchFamily="18" charset="0"/>
                <a:ea typeface="新細明體" charset="-120"/>
              </a:defRPr>
            </a:lvl2pPr>
            <a:lvl3pPr>
              <a:defRPr kumimoji="1" sz="2400">
                <a:latin typeface="Times New Roman" pitchFamily="18" charset="0"/>
                <a:ea typeface="新細明體" charset="-120"/>
              </a:defRPr>
            </a:lvl3pPr>
            <a:lvl4pPr>
              <a:defRPr kumimoji="1" sz="2400">
                <a:latin typeface="Times New Roman" pitchFamily="18" charset="0"/>
                <a:ea typeface="新細明體" charset="-120"/>
              </a:defRPr>
            </a:lvl4pPr>
            <a:lvl5pPr>
              <a:defRPr kumimoji="1" sz="2400">
                <a:latin typeface="Times New Roman" pitchFamily="18" charset="0"/>
                <a:ea typeface="新細明體" charset="-120"/>
              </a:defRPr>
            </a:lvl5pPr>
            <a:lvl6pPr fontAlgn="base">
              <a:spcBef>
                <a:spcPct val="0"/>
              </a:spcBef>
              <a:spcAft>
                <a:spcPct val="0"/>
              </a:spcAft>
              <a:defRPr kumimoji="1" sz="2400">
                <a:latin typeface="Times New Roman" pitchFamily="18" charset="0"/>
                <a:ea typeface="新細明體" charset="-120"/>
              </a:defRPr>
            </a:lvl6pPr>
            <a:lvl7pPr fontAlgn="base">
              <a:spcBef>
                <a:spcPct val="0"/>
              </a:spcBef>
              <a:spcAft>
                <a:spcPct val="0"/>
              </a:spcAft>
              <a:defRPr kumimoji="1" sz="2400">
                <a:latin typeface="Times New Roman" pitchFamily="18" charset="0"/>
                <a:ea typeface="新細明體" charset="-120"/>
              </a:defRPr>
            </a:lvl7pPr>
            <a:lvl8pPr fontAlgn="base">
              <a:spcBef>
                <a:spcPct val="0"/>
              </a:spcBef>
              <a:spcAft>
                <a:spcPct val="0"/>
              </a:spcAft>
              <a:defRPr kumimoji="1" sz="2400">
                <a:latin typeface="Times New Roman" pitchFamily="18" charset="0"/>
                <a:ea typeface="新細明體" charset="-120"/>
              </a:defRPr>
            </a:lvl8pPr>
            <a:lvl9pPr fontAlgn="base">
              <a:spcBef>
                <a:spcPct val="0"/>
              </a:spcBef>
              <a:spcAft>
                <a:spcPct val="0"/>
              </a:spcAft>
              <a:defRPr kumimoji="1" sz="2400">
                <a:latin typeface="Times New Roman" pitchFamily="18" charset="0"/>
                <a:ea typeface="新細明體" charset="-120"/>
              </a:defRPr>
            </a:lvl9pPr>
          </a:lstStyle>
          <a:p>
            <a:pPr marL="0" marR="0" lvl="0" indent="0" algn="ctr" defTabSz="715807" eaLnBrk="1" fontAlgn="auto" latinLnBrk="0" hangingPunct="1">
              <a:lnSpc>
                <a:spcPts val="1801"/>
              </a:lnSpc>
              <a:spcBef>
                <a:spcPts val="0"/>
              </a:spcBef>
              <a:spcAft>
                <a:spcPts val="0"/>
              </a:spcAft>
              <a:buClrTx/>
              <a:buSzTx/>
              <a:buFontTx/>
              <a:buNone/>
              <a:tabLst/>
              <a:defRPr/>
            </a:pPr>
            <a:r>
              <a:rPr kumimoji="1" lang="zh-TW" altLang="en-US"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輸供電事業部</a:t>
            </a:r>
            <a:endParaRPr kumimoji="1" lang="en-US" altLang="zh-TW"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0" marR="0" lvl="0" indent="0" algn="ctr" defTabSz="715807" eaLnBrk="1" fontAlgn="auto" latinLnBrk="0" hangingPunct="1">
              <a:lnSpc>
                <a:spcPts val="1801"/>
              </a:lnSpc>
              <a:spcBef>
                <a:spcPts val="0"/>
              </a:spcBef>
              <a:spcAft>
                <a:spcPts val="0"/>
              </a:spcAft>
              <a:buClrTx/>
              <a:buSzTx/>
              <a:buFontTx/>
              <a:buNone/>
              <a:tabLst/>
              <a:defRPr/>
            </a:pPr>
            <a:r>
              <a:rPr kumimoji="1" lang="zh-TW" altLang="en-US"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轉型小組</a:t>
            </a:r>
            <a:endParaRPr kumimoji="1" lang="en-US" altLang="zh-TW" sz="16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0" marR="0" lvl="0" indent="0" algn="ctr" defTabSz="715807" eaLnBrk="1" fontAlgn="auto" latinLnBrk="0" hangingPunct="1">
              <a:lnSpc>
                <a:spcPts val="1175"/>
              </a:lnSpc>
              <a:spcBef>
                <a:spcPts val="300"/>
              </a:spcBef>
              <a:spcAft>
                <a:spcPts val="0"/>
              </a:spcAft>
              <a:buClrTx/>
              <a:buSzTx/>
              <a:buFontTx/>
              <a:buNone/>
              <a:tabLst/>
              <a:defRPr/>
            </a:pPr>
            <a:r>
              <a:rPr kumimoji="1" lang="zh-TW" altLang="en-US" sz="1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主持人：籃執行長</a:t>
            </a:r>
          </a:p>
        </p:txBody>
      </p:sp>
      <p:sp>
        <p:nvSpPr>
          <p:cNvPr id="15" name="矩形: 圓角 14">
            <a:extLst>
              <a:ext uri="{FF2B5EF4-FFF2-40B4-BE49-F238E27FC236}">
                <a16:creationId xmlns:a16="http://schemas.microsoft.com/office/drawing/2014/main" xmlns="" id="{19285AFD-0F86-4368-A488-AF6480890732}"/>
              </a:ext>
            </a:extLst>
          </p:cNvPr>
          <p:cNvSpPr/>
          <p:nvPr/>
        </p:nvSpPr>
        <p:spPr>
          <a:xfrm>
            <a:off x="7355593" y="1450109"/>
            <a:ext cx="3964287" cy="1529877"/>
          </a:xfrm>
          <a:prstGeom prst="roundRect">
            <a:avLst/>
          </a:prstGeom>
          <a:solidFill>
            <a:srgbClr val="E7E6E6">
              <a:lumMod val="2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zh-TW" altLang="en-US" b="1" i="0" u="none" strike="noStrike" kern="0" cap="none" spc="0" normalizeH="0" baseline="0" noProof="0" dirty="0">
                <a:ln w="6350">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高階決策會議</a:t>
            </a:r>
            <a:endParaRPr kumimoji="0" lang="en-US" altLang="zh-TW" b="1" i="0" u="none" strike="noStrike" kern="0" cap="none" spc="0" normalizeH="0" baseline="0" noProof="0" dirty="0">
              <a:ln w="6350">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algn="ctr" defTabSz="914400" eaLnBrk="1" fontAlgn="auto" latinLnBrk="0" hangingPunct="1">
              <a:lnSpc>
                <a:spcPct val="100000"/>
              </a:lnSpc>
              <a:spcBef>
                <a:spcPts val="600"/>
              </a:spcBef>
              <a:spcAft>
                <a:spcPts val="0"/>
              </a:spcAft>
              <a:buClrTx/>
              <a:buSzTx/>
              <a:buFontTx/>
              <a:buNone/>
              <a:tabLst/>
              <a:defRPr/>
            </a:pPr>
            <a:r>
              <a:rPr kumimoji="0" lang="zh-TW" altLang="en-US" sz="2000" b="1" i="0" u="none" strike="noStrike" kern="0" cap="none" spc="0" normalizeH="0" baseline="0" noProof="0" dirty="0">
                <a:ln w="6350">
                  <a:noFill/>
                </a:ln>
                <a:solidFill>
                  <a:prstClr val="white">
                    <a:lumMod val="9500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主席：董事長</a:t>
            </a:r>
            <a:endParaRPr kumimoji="0" lang="en-US" altLang="zh-TW" sz="2000" b="1" i="0" u="none" strike="noStrike" kern="0" cap="none" spc="0" normalizeH="0" baseline="0" noProof="0" dirty="0">
              <a:ln w="6350">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由董、總、各</a:t>
            </a:r>
            <a:r>
              <a:rPr kumimoji="0" lang="zh-TW" altLang="en-US" sz="2000" b="1" kern="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副總、專</a:t>
            </a:r>
            <a:r>
              <a:rPr kumimoji="0" lang="zh-TW" altLang="en-US"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總</a:t>
            </a:r>
            <a:r>
              <a:rPr kumimoji="0" lang="zh-TW" altLang="en-US" sz="2000" b="1" kern="0" noProof="0" dirty="0">
                <a:solidFill>
                  <a:srgbClr val="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及綜研所長</a:t>
            </a:r>
            <a:r>
              <a:rPr kumimoji="0" lang="zh-TW" altLang="en-US"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決定轉型之</a:t>
            </a:r>
            <a:r>
              <a:rPr kumimoji="0" lang="zh-TW" altLang="en-US" sz="2000" b="1" i="0" u="none" strike="noStrike" kern="0" cap="none" spc="0" normalizeH="0" baseline="0" noProof="0" dirty="0">
                <a:ln>
                  <a:noFill/>
                </a:ln>
                <a:solidFill>
                  <a:srgbClr val="ED7D31">
                    <a:lumMod val="60000"/>
                    <a:lumOff val="40000"/>
                  </a:srgb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策略性重大方向</a:t>
            </a:r>
          </a:p>
        </p:txBody>
      </p:sp>
      <p:cxnSp>
        <p:nvCxnSpPr>
          <p:cNvPr id="16" name="直線單箭頭接點 15">
            <a:extLst>
              <a:ext uri="{FF2B5EF4-FFF2-40B4-BE49-F238E27FC236}">
                <a16:creationId xmlns:a16="http://schemas.microsoft.com/office/drawing/2014/main" xmlns="" id="{1CDA1B3F-F1A7-4D93-9183-9FD6C5A68864}"/>
              </a:ext>
            </a:extLst>
          </p:cNvPr>
          <p:cNvCxnSpPr>
            <a:cxnSpLocks/>
            <a:stCxn id="15" idx="1"/>
            <a:endCxn id="18" idx="3"/>
          </p:cNvCxnSpPr>
          <p:nvPr/>
        </p:nvCxnSpPr>
        <p:spPr>
          <a:xfrm flipH="1">
            <a:off x="5494157" y="2215048"/>
            <a:ext cx="1861436" cy="1158189"/>
          </a:xfrm>
          <a:prstGeom prst="straightConnector1">
            <a:avLst/>
          </a:prstGeom>
          <a:noFill/>
          <a:ln w="47625" cap="flat" cmpd="sng" algn="ctr">
            <a:solidFill>
              <a:srgbClr val="70AD47">
                <a:lumMod val="50000"/>
              </a:srgbClr>
            </a:solidFill>
            <a:prstDash val="solid"/>
            <a:miter lim="800000"/>
            <a:tailEnd type="triangle"/>
          </a:ln>
          <a:effectLst/>
        </p:spPr>
      </p:cxnSp>
      <p:cxnSp>
        <p:nvCxnSpPr>
          <p:cNvPr id="17" name="直線單箭頭接點 16">
            <a:extLst>
              <a:ext uri="{FF2B5EF4-FFF2-40B4-BE49-F238E27FC236}">
                <a16:creationId xmlns:a16="http://schemas.microsoft.com/office/drawing/2014/main" xmlns="" id="{93849D7B-9B47-48D7-9247-BF1C4A8A4BA0}"/>
              </a:ext>
            </a:extLst>
          </p:cNvPr>
          <p:cNvCxnSpPr>
            <a:cxnSpLocks/>
            <a:stCxn id="15" idx="2"/>
          </p:cNvCxnSpPr>
          <p:nvPr/>
        </p:nvCxnSpPr>
        <p:spPr>
          <a:xfrm>
            <a:off x="9337737" y="2979986"/>
            <a:ext cx="0" cy="1657680"/>
          </a:xfrm>
          <a:prstGeom prst="straightConnector1">
            <a:avLst/>
          </a:prstGeom>
          <a:noFill/>
          <a:ln w="53975" cap="flat" cmpd="sng" algn="ctr">
            <a:solidFill>
              <a:srgbClr val="70AD47">
                <a:lumMod val="50000"/>
              </a:srgbClr>
            </a:solidFill>
            <a:prstDash val="solid"/>
            <a:miter lim="800000"/>
            <a:tailEnd type="triangle"/>
          </a:ln>
          <a:effectLst/>
        </p:spPr>
      </p:cxnSp>
      <p:sp>
        <p:nvSpPr>
          <p:cNvPr id="18" name="矩形: 圓角 17">
            <a:extLst>
              <a:ext uri="{FF2B5EF4-FFF2-40B4-BE49-F238E27FC236}">
                <a16:creationId xmlns:a16="http://schemas.microsoft.com/office/drawing/2014/main" xmlns="" id="{7DEC7139-210D-4EE4-91CB-BC4AE286014D}"/>
              </a:ext>
            </a:extLst>
          </p:cNvPr>
          <p:cNvSpPr/>
          <p:nvPr/>
        </p:nvSpPr>
        <p:spPr>
          <a:xfrm>
            <a:off x="823229" y="2664092"/>
            <a:ext cx="4670928" cy="1418290"/>
          </a:xfrm>
          <a:prstGeom prst="roundRect">
            <a:avLst/>
          </a:prstGeom>
          <a:solidFill>
            <a:srgbClr val="31859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b="1" i="0" u="none" strike="noStrike" kern="0" cap="none" spc="0" normalizeH="0" baseline="0" noProof="0" dirty="0">
                <a:ln w="6350">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轉型工作會議</a:t>
            </a:r>
            <a:endParaRPr kumimoji="0" lang="en-US" altLang="zh-TW" b="1" i="0" u="none" strike="noStrike" kern="0" cap="none" spc="0" normalizeH="0" baseline="0" noProof="0" dirty="0">
              <a:ln w="6350">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algn="ctr" defTabSz="914400" eaLnBrk="1" fontAlgn="auto" latinLnBrk="0" hangingPunct="1">
              <a:lnSpc>
                <a:spcPct val="100000"/>
              </a:lnSpc>
              <a:spcBef>
                <a:spcPts val="600"/>
              </a:spcBef>
              <a:spcAft>
                <a:spcPts val="0"/>
              </a:spcAft>
              <a:buClrTx/>
              <a:buSzTx/>
              <a:buFontTx/>
              <a:buNone/>
              <a:tabLst/>
              <a:defRPr/>
            </a:pPr>
            <a:r>
              <a:rPr kumimoji="0" lang="zh-TW" altLang="en-US" sz="2000" b="1" i="0" u="none" strike="noStrike" kern="0" cap="none" spc="0" normalizeH="0" baseline="0" noProof="0" dirty="0">
                <a:ln w="6350">
                  <a:noFill/>
                </a:ln>
                <a:solidFill>
                  <a:prstClr val="white">
                    <a:lumMod val="9500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主席：林副總、李副總</a:t>
            </a:r>
            <a:endParaRPr kumimoji="0" lang="en-US" altLang="zh-TW" sz="2000" b="1" i="0" u="none" strike="noStrike" kern="0" cap="none" spc="0" normalizeH="0" baseline="0" noProof="0" dirty="0">
              <a:ln w="6350">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研議處理轉型關鍵議題，並協調各轉型小組相關規劃交流</a:t>
            </a:r>
          </a:p>
        </p:txBody>
      </p:sp>
      <p:sp>
        <p:nvSpPr>
          <p:cNvPr id="19" name="矩形: 圓角 18">
            <a:extLst>
              <a:ext uri="{FF2B5EF4-FFF2-40B4-BE49-F238E27FC236}">
                <a16:creationId xmlns:a16="http://schemas.microsoft.com/office/drawing/2014/main" xmlns="" id="{66AD7614-E7EB-4DDE-8C70-5AE30C244D3C}"/>
              </a:ext>
            </a:extLst>
          </p:cNvPr>
          <p:cNvSpPr/>
          <p:nvPr/>
        </p:nvSpPr>
        <p:spPr>
          <a:xfrm>
            <a:off x="823229" y="1081467"/>
            <a:ext cx="4670927" cy="1052592"/>
          </a:xfrm>
          <a:prstGeom prst="roundRect">
            <a:avLst/>
          </a:prstGeom>
          <a:solidFill>
            <a:srgbClr val="C050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b="1" i="0" u="none" strike="noStrike" kern="0" cap="none" spc="0" normalizeH="0" baseline="0" noProof="0" dirty="0">
                <a:ln w="6350">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轉型推動會報</a:t>
            </a:r>
            <a:endParaRPr kumimoji="0" lang="en-US" altLang="zh-TW" b="1" i="0" u="none" strike="noStrike" kern="0" cap="none" spc="0" normalizeH="0" baseline="0" noProof="0" dirty="0">
              <a:ln w="6350">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algn="ctr" defTabSz="914400" eaLnBrk="1" fontAlgn="auto" latinLnBrk="0" hangingPunct="1">
              <a:lnSpc>
                <a:spcPct val="100000"/>
              </a:lnSpc>
              <a:spcBef>
                <a:spcPts val="600"/>
              </a:spcBef>
              <a:spcAft>
                <a:spcPts val="0"/>
              </a:spcAft>
              <a:buClrTx/>
              <a:buSzTx/>
              <a:buFontTx/>
              <a:buNone/>
              <a:tabLst/>
              <a:defRPr/>
            </a:pPr>
            <a:r>
              <a:rPr kumimoji="0" lang="zh-TW" altLang="en-US" sz="2000" b="1" i="0" u="none" strike="noStrike" kern="0" cap="none" spc="0" normalizeH="0" baseline="0" noProof="0" dirty="0">
                <a:ln w="6350">
                  <a:noFill/>
                </a:ln>
                <a:solidFill>
                  <a:prstClr val="white">
                    <a:lumMod val="9500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召集人：董事長</a:t>
            </a:r>
            <a:endParaRPr kumimoji="0" lang="en-US" altLang="zh-TW" sz="2000" b="1" i="0" u="none" strike="noStrike" kern="0" cap="none" spc="0" normalizeH="0" baseline="0" noProof="0" dirty="0">
              <a:ln w="6350">
                <a:noFill/>
              </a:ln>
              <a:solidFill>
                <a:prstClr val="white">
                  <a:lumMod val="9500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就工作會議研議事項進行確認或決策</a:t>
            </a:r>
          </a:p>
        </p:txBody>
      </p:sp>
      <p:sp>
        <p:nvSpPr>
          <p:cNvPr id="20" name="Line 10">
            <a:extLst>
              <a:ext uri="{FF2B5EF4-FFF2-40B4-BE49-F238E27FC236}">
                <a16:creationId xmlns:a16="http://schemas.microsoft.com/office/drawing/2014/main" xmlns="" id="{A422DBC5-C5AF-41F3-B8FE-330965C4E14F}"/>
              </a:ext>
            </a:extLst>
          </p:cNvPr>
          <p:cNvSpPr>
            <a:spLocks noChangeShapeType="1"/>
          </p:cNvSpPr>
          <p:nvPr/>
        </p:nvSpPr>
        <p:spPr bwMode="auto">
          <a:xfrm flipH="1">
            <a:off x="3050569" y="2132856"/>
            <a:ext cx="0" cy="540000"/>
          </a:xfrm>
          <a:prstGeom prst="line">
            <a:avLst/>
          </a:prstGeom>
          <a:noFill/>
          <a:ln w="50800">
            <a:solidFill>
              <a:srgbClr val="800080"/>
            </a:solidFill>
            <a:round/>
            <a:headEnd type="triangle"/>
            <a:tailEnd type="non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567" tIns="35783" rIns="71567" bIns="35783" anchor="ctr"/>
          <a:lstStyle/>
          <a:p>
            <a:pPr defTabSz="715807" eaLnBrk="1" fontAlgn="auto" hangingPunct="1">
              <a:spcBef>
                <a:spcPts val="0"/>
              </a:spcBef>
              <a:spcAft>
                <a:spcPts val="0"/>
              </a:spcAft>
              <a:defRPr/>
            </a:pPr>
            <a:endParaRPr kumimoji="0" lang="zh-TW" altLang="en-US" sz="1201" kern="0" dirty="0">
              <a:solidFill>
                <a:srgbClr val="0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2" name="矩形 21">
            <a:extLst>
              <a:ext uri="{FF2B5EF4-FFF2-40B4-BE49-F238E27FC236}">
                <a16:creationId xmlns:a16="http://schemas.microsoft.com/office/drawing/2014/main" xmlns="" id="{E223FE4B-4AA0-47B3-AEE0-E26AF7B4A3E6}"/>
              </a:ext>
            </a:extLst>
          </p:cNvPr>
          <p:cNvSpPr/>
          <p:nvPr/>
        </p:nvSpPr>
        <p:spPr>
          <a:xfrm>
            <a:off x="3929126" y="4846062"/>
            <a:ext cx="3904641" cy="1226398"/>
          </a:xfrm>
          <a:prstGeom prst="rect">
            <a:avLst/>
          </a:prstGeom>
          <a:noFill/>
          <a:ln w="57150" cap="flat" cmpd="sng" algn="ctr">
            <a:solidFill>
              <a:srgbClr val="ED7D31"/>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3" name="矩形 22">
            <a:extLst>
              <a:ext uri="{FF2B5EF4-FFF2-40B4-BE49-F238E27FC236}">
                <a16:creationId xmlns:a16="http://schemas.microsoft.com/office/drawing/2014/main" xmlns="" id="{26C2157D-B19D-4678-BA1C-B6B20864566B}"/>
              </a:ext>
            </a:extLst>
          </p:cNvPr>
          <p:cNvSpPr/>
          <p:nvPr/>
        </p:nvSpPr>
        <p:spPr>
          <a:xfrm>
            <a:off x="8059561" y="4846062"/>
            <a:ext cx="3904641" cy="1226398"/>
          </a:xfrm>
          <a:prstGeom prst="rect">
            <a:avLst/>
          </a:prstGeom>
          <a:noFill/>
          <a:ln w="57150" cap="flat" cmpd="sng" algn="ctr">
            <a:solidFill>
              <a:srgbClr val="ED7D31"/>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4" name="Line 10">
            <a:extLst>
              <a:ext uri="{FF2B5EF4-FFF2-40B4-BE49-F238E27FC236}">
                <a16:creationId xmlns:a16="http://schemas.microsoft.com/office/drawing/2014/main" xmlns="" id="{B6FB4C45-0DB7-422F-8B5A-3EFAFF165434}"/>
              </a:ext>
            </a:extLst>
          </p:cNvPr>
          <p:cNvSpPr>
            <a:spLocks noChangeShapeType="1"/>
          </p:cNvSpPr>
          <p:nvPr/>
        </p:nvSpPr>
        <p:spPr bwMode="auto">
          <a:xfrm>
            <a:off x="2751487" y="4639428"/>
            <a:ext cx="0" cy="432000"/>
          </a:xfrm>
          <a:prstGeom prst="line">
            <a:avLst/>
          </a:prstGeom>
          <a:noFill/>
          <a:ln w="28575">
            <a:solidFill>
              <a:srgbClr val="800080"/>
            </a:solidFill>
            <a:round/>
            <a:headEnd/>
            <a:tailEnd type="non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567" tIns="35783" rIns="71567" bIns="35783" anchor="ctr"/>
          <a:lstStyle/>
          <a:p>
            <a:pPr defTabSz="715807" eaLnBrk="1" fontAlgn="auto" hangingPunct="1">
              <a:spcBef>
                <a:spcPts val="0"/>
              </a:spcBef>
              <a:spcAft>
                <a:spcPts val="0"/>
              </a:spcAft>
              <a:defRPr/>
            </a:pPr>
            <a:endParaRPr kumimoji="0" lang="zh-TW" altLang="en-US" sz="1201" kern="0" dirty="0">
              <a:solidFill>
                <a:srgbClr val="0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5" name="Line 10">
            <a:extLst>
              <a:ext uri="{FF2B5EF4-FFF2-40B4-BE49-F238E27FC236}">
                <a16:creationId xmlns:a16="http://schemas.microsoft.com/office/drawing/2014/main" xmlns="" id="{FE1CFB97-FAA4-4CF6-BB46-EF4FDC7F672B}"/>
              </a:ext>
            </a:extLst>
          </p:cNvPr>
          <p:cNvSpPr>
            <a:spLocks noChangeShapeType="1"/>
          </p:cNvSpPr>
          <p:nvPr/>
        </p:nvSpPr>
        <p:spPr bwMode="auto">
          <a:xfrm>
            <a:off x="4927759" y="4645467"/>
            <a:ext cx="0" cy="432000"/>
          </a:xfrm>
          <a:prstGeom prst="line">
            <a:avLst/>
          </a:prstGeom>
          <a:noFill/>
          <a:ln w="28575">
            <a:solidFill>
              <a:srgbClr val="800080"/>
            </a:solidFill>
            <a:round/>
            <a:headEnd/>
            <a:tailEnd type="non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567" tIns="35783" rIns="71567" bIns="35783" anchor="ctr"/>
          <a:lstStyle/>
          <a:p>
            <a:pPr defTabSz="715807" eaLnBrk="1" fontAlgn="auto" hangingPunct="1">
              <a:spcBef>
                <a:spcPts val="0"/>
              </a:spcBef>
              <a:spcAft>
                <a:spcPts val="0"/>
              </a:spcAft>
              <a:defRPr/>
            </a:pPr>
            <a:endParaRPr kumimoji="0" lang="zh-TW" altLang="en-US" sz="1201" kern="0" dirty="0">
              <a:solidFill>
                <a:srgbClr val="0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6" name="Line 10">
            <a:extLst>
              <a:ext uri="{FF2B5EF4-FFF2-40B4-BE49-F238E27FC236}">
                <a16:creationId xmlns:a16="http://schemas.microsoft.com/office/drawing/2014/main" xmlns="" id="{D3BE60BA-64EA-4607-B6D8-E08F12F93795}"/>
              </a:ext>
            </a:extLst>
          </p:cNvPr>
          <p:cNvSpPr>
            <a:spLocks noChangeShapeType="1"/>
          </p:cNvSpPr>
          <p:nvPr/>
        </p:nvSpPr>
        <p:spPr bwMode="auto">
          <a:xfrm>
            <a:off x="6835807" y="4656893"/>
            <a:ext cx="0" cy="432000"/>
          </a:xfrm>
          <a:prstGeom prst="line">
            <a:avLst/>
          </a:prstGeom>
          <a:noFill/>
          <a:ln w="28575">
            <a:solidFill>
              <a:srgbClr val="800080"/>
            </a:solidFill>
            <a:round/>
            <a:headEnd/>
            <a:tailEnd type="non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567" tIns="35783" rIns="71567" bIns="35783" anchor="ctr"/>
          <a:lstStyle/>
          <a:p>
            <a:pPr defTabSz="715807" eaLnBrk="1" fontAlgn="auto" hangingPunct="1">
              <a:spcBef>
                <a:spcPts val="0"/>
              </a:spcBef>
              <a:spcAft>
                <a:spcPts val="0"/>
              </a:spcAft>
              <a:defRPr/>
            </a:pPr>
            <a:endParaRPr kumimoji="0" lang="zh-TW" altLang="en-US" sz="1201" kern="0" dirty="0">
              <a:solidFill>
                <a:srgbClr val="0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7" name="Line 10">
            <a:extLst>
              <a:ext uri="{FF2B5EF4-FFF2-40B4-BE49-F238E27FC236}">
                <a16:creationId xmlns:a16="http://schemas.microsoft.com/office/drawing/2014/main" xmlns="" id="{FE6AB4D8-DC4C-43DD-860B-B62A0BBAEAC2}"/>
              </a:ext>
            </a:extLst>
          </p:cNvPr>
          <p:cNvSpPr>
            <a:spLocks noChangeShapeType="1"/>
          </p:cNvSpPr>
          <p:nvPr/>
        </p:nvSpPr>
        <p:spPr bwMode="auto">
          <a:xfrm>
            <a:off x="9137047" y="4645467"/>
            <a:ext cx="0" cy="432000"/>
          </a:xfrm>
          <a:prstGeom prst="line">
            <a:avLst/>
          </a:prstGeom>
          <a:noFill/>
          <a:ln w="28575">
            <a:solidFill>
              <a:srgbClr val="800080"/>
            </a:solidFill>
            <a:round/>
            <a:headEnd/>
            <a:tailEnd type="non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567" tIns="35783" rIns="71567" bIns="35783" anchor="ctr"/>
          <a:lstStyle/>
          <a:p>
            <a:pPr defTabSz="715807" eaLnBrk="1" fontAlgn="auto" hangingPunct="1">
              <a:spcBef>
                <a:spcPts val="0"/>
              </a:spcBef>
              <a:spcAft>
                <a:spcPts val="0"/>
              </a:spcAft>
              <a:defRPr/>
            </a:pPr>
            <a:endParaRPr kumimoji="0" lang="zh-TW" altLang="en-US" sz="1201" kern="0" dirty="0">
              <a:solidFill>
                <a:srgbClr val="0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8" name="Line 10">
            <a:extLst>
              <a:ext uri="{FF2B5EF4-FFF2-40B4-BE49-F238E27FC236}">
                <a16:creationId xmlns:a16="http://schemas.microsoft.com/office/drawing/2014/main" xmlns="" id="{69AD700D-F1D2-4C1E-A7F1-5F3FA7C734B8}"/>
              </a:ext>
            </a:extLst>
          </p:cNvPr>
          <p:cNvSpPr>
            <a:spLocks noChangeShapeType="1"/>
          </p:cNvSpPr>
          <p:nvPr/>
        </p:nvSpPr>
        <p:spPr bwMode="auto">
          <a:xfrm>
            <a:off x="10960237" y="4637847"/>
            <a:ext cx="0" cy="432000"/>
          </a:xfrm>
          <a:prstGeom prst="line">
            <a:avLst/>
          </a:prstGeom>
          <a:noFill/>
          <a:ln w="28575">
            <a:solidFill>
              <a:srgbClr val="800080"/>
            </a:solidFill>
            <a:round/>
            <a:headEnd/>
            <a:tailEnd type="non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567" tIns="35783" rIns="71567" bIns="35783" anchor="ctr"/>
          <a:lstStyle/>
          <a:p>
            <a:pPr defTabSz="715807" eaLnBrk="1" fontAlgn="auto" hangingPunct="1">
              <a:spcBef>
                <a:spcPts val="0"/>
              </a:spcBef>
              <a:spcAft>
                <a:spcPts val="0"/>
              </a:spcAft>
              <a:defRPr/>
            </a:pPr>
            <a:endParaRPr kumimoji="0" lang="zh-TW" altLang="en-US" sz="1201" kern="0" dirty="0">
              <a:solidFill>
                <a:srgbClr val="0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9" name="文字方塊 28">
            <a:extLst>
              <a:ext uri="{FF2B5EF4-FFF2-40B4-BE49-F238E27FC236}">
                <a16:creationId xmlns:a16="http://schemas.microsoft.com/office/drawing/2014/main" xmlns="" id="{88C7079E-8BCE-4777-8242-91ADF03E9C94}"/>
              </a:ext>
            </a:extLst>
          </p:cNvPr>
          <p:cNvSpPr txBox="1"/>
          <p:nvPr/>
        </p:nvSpPr>
        <p:spPr>
          <a:xfrm>
            <a:off x="9344489" y="3274067"/>
            <a:ext cx="2400745" cy="707886"/>
          </a:xfrm>
          <a:prstGeom prst="rect">
            <a:avLst/>
          </a:prstGeom>
          <a:noFill/>
        </p:spPr>
        <p:txBody>
          <a:bodyPr wrap="square" rtlCol="0">
            <a:spAutoFit/>
          </a:bodyPr>
          <a:lstStyle/>
          <a:p>
            <a:pPr eaLnBrk="1" fontAlgn="auto" hangingPunct="1">
              <a:spcBef>
                <a:spcPts val="0"/>
              </a:spcBef>
              <a:spcAft>
                <a:spcPts val="0"/>
              </a:spcAft>
            </a:pPr>
            <a:r>
              <a:rPr kumimoji="0" lang="zh-TW" altLang="en-US" sz="2000" b="1" dirty="0">
                <a:solidFill>
                  <a:srgbClr val="3B3838"/>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下達方向性</a:t>
            </a:r>
            <a:endParaRPr kumimoji="0" lang="en-US" altLang="zh-TW" sz="2000" b="1" dirty="0">
              <a:solidFill>
                <a:srgbClr val="3B3838"/>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eaLnBrk="1" fontAlgn="auto" hangingPunct="1">
              <a:spcBef>
                <a:spcPts val="0"/>
              </a:spcBef>
              <a:spcAft>
                <a:spcPts val="0"/>
              </a:spcAft>
            </a:pPr>
            <a:r>
              <a:rPr kumimoji="0" lang="zh-TW" altLang="en-US" sz="2000" b="1" dirty="0">
                <a:solidFill>
                  <a:srgbClr val="3B3838"/>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決策指示</a:t>
            </a:r>
          </a:p>
        </p:txBody>
      </p:sp>
      <p:sp>
        <p:nvSpPr>
          <p:cNvPr id="30" name="文字方塊 29">
            <a:extLst>
              <a:ext uri="{FF2B5EF4-FFF2-40B4-BE49-F238E27FC236}">
                <a16:creationId xmlns:a16="http://schemas.microsoft.com/office/drawing/2014/main" xmlns="" id="{16CA0176-9304-455D-BEDD-1D069E0D55C6}"/>
              </a:ext>
            </a:extLst>
          </p:cNvPr>
          <p:cNvSpPr txBox="1"/>
          <p:nvPr/>
        </p:nvSpPr>
        <p:spPr>
          <a:xfrm>
            <a:off x="5997806" y="2997585"/>
            <a:ext cx="2304313" cy="707886"/>
          </a:xfrm>
          <a:prstGeom prst="rect">
            <a:avLst/>
          </a:prstGeom>
          <a:noFill/>
        </p:spPr>
        <p:txBody>
          <a:bodyPr wrap="square" rtlCol="0">
            <a:spAutoFit/>
          </a:bodyPr>
          <a:lstStyle/>
          <a:p>
            <a:pPr eaLnBrk="1" fontAlgn="auto" hangingPunct="1">
              <a:spcBef>
                <a:spcPts val="0"/>
              </a:spcBef>
              <a:spcAft>
                <a:spcPts val="0"/>
              </a:spcAft>
            </a:pPr>
            <a:r>
              <a:rPr kumimoji="0" lang="zh-TW" altLang="en-US" sz="2000" b="1" dirty="0">
                <a:solidFill>
                  <a:srgbClr val="3B3838"/>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下達方向性</a:t>
            </a:r>
            <a:endParaRPr kumimoji="0" lang="en-US" altLang="zh-TW" sz="2000" b="1" dirty="0">
              <a:solidFill>
                <a:srgbClr val="3B3838"/>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eaLnBrk="1" fontAlgn="auto" hangingPunct="1">
              <a:spcBef>
                <a:spcPts val="0"/>
              </a:spcBef>
              <a:spcAft>
                <a:spcPts val="0"/>
              </a:spcAft>
            </a:pPr>
            <a:r>
              <a:rPr kumimoji="0" lang="zh-TW" altLang="en-US" sz="2000" b="1" dirty="0">
                <a:solidFill>
                  <a:srgbClr val="3B3838"/>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決策指示</a:t>
            </a:r>
          </a:p>
        </p:txBody>
      </p:sp>
      <p:sp>
        <p:nvSpPr>
          <p:cNvPr id="31" name="文字方塊 30">
            <a:extLst>
              <a:ext uri="{FF2B5EF4-FFF2-40B4-BE49-F238E27FC236}">
                <a16:creationId xmlns:a16="http://schemas.microsoft.com/office/drawing/2014/main" xmlns="" id="{9A5F9C56-C3B0-484A-903F-D736C64C30E0}"/>
              </a:ext>
            </a:extLst>
          </p:cNvPr>
          <p:cNvSpPr txBox="1"/>
          <p:nvPr/>
        </p:nvSpPr>
        <p:spPr>
          <a:xfrm>
            <a:off x="3059805" y="4106684"/>
            <a:ext cx="1427472" cy="400110"/>
          </a:xfrm>
          <a:prstGeom prst="rect">
            <a:avLst/>
          </a:prstGeom>
          <a:noFill/>
        </p:spPr>
        <p:txBody>
          <a:bodyPr wrap="square" rtlCol="0">
            <a:spAutoFit/>
          </a:bodyPr>
          <a:lstStyle/>
          <a:p>
            <a:pPr algn="ctr" eaLnBrk="1" fontAlgn="auto" hangingPunct="1">
              <a:spcBef>
                <a:spcPts val="0"/>
              </a:spcBef>
              <a:spcAft>
                <a:spcPts val="0"/>
              </a:spcAft>
            </a:pPr>
            <a:r>
              <a:rPr kumimoji="0" lang="zh-TW" altLang="en-US" sz="2000" b="1">
                <a:solidFill>
                  <a:srgbClr val="80008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向上陳報</a:t>
            </a:r>
            <a:endParaRPr kumimoji="0" lang="zh-TW" altLang="en-US" sz="2000" b="1" dirty="0">
              <a:solidFill>
                <a:srgbClr val="80008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32" name="文字方塊 31">
            <a:extLst>
              <a:ext uri="{FF2B5EF4-FFF2-40B4-BE49-F238E27FC236}">
                <a16:creationId xmlns:a16="http://schemas.microsoft.com/office/drawing/2014/main" xmlns="" id="{500CA8DF-3EB3-4835-819C-28D0FEC819D5}"/>
              </a:ext>
            </a:extLst>
          </p:cNvPr>
          <p:cNvSpPr txBox="1"/>
          <p:nvPr/>
        </p:nvSpPr>
        <p:spPr>
          <a:xfrm>
            <a:off x="3068885" y="2204864"/>
            <a:ext cx="1427472" cy="400110"/>
          </a:xfrm>
          <a:prstGeom prst="rect">
            <a:avLst/>
          </a:prstGeom>
          <a:noFill/>
        </p:spPr>
        <p:txBody>
          <a:bodyPr wrap="square" rtlCol="0">
            <a:spAutoFit/>
          </a:bodyPr>
          <a:lstStyle/>
          <a:p>
            <a:pPr algn="ctr" eaLnBrk="1" fontAlgn="auto" hangingPunct="1">
              <a:spcBef>
                <a:spcPts val="0"/>
              </a:spcBef>
              <a:spcAft>
                <a:spcPts val="0"/>
              </a:spcAft>
            </a:pPr>
            <a:r>
              <a:rPr kumimoji="0" lang="zh-TW" altLang="en-US" sz="2000" b="1" dirty="0">
                <a:solidFill>
                  <a:srgbClr val="80008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向上陳報</a:t>
            </a:r>
          </a:p>
        </p:txBody>
      </p:sp>
      <p:sp>
        <p:nvSpPr>
          <p:cNvPr id="34" name="標題 1">
            <a:extLst>
              <a:ext uri="{FF2B5EF4-FFF2-40B4-BE49-F238E27FC236}">
                <a16:creationId xmlns:a16="http://schemas.microsoft.com/office/drawing/2014/main" xmlns="" id="{C5E8E496-4D95-4BC4-9522-2BD930CD42EA}"/>
              </a:ext>
            </a:extLst>
          </p:cNvPr>
          <p:cNvSpPr txBox="1">
            <a:spLocks/>
          </p:cNvSpPr>
          <p:nvPr/>
        </p:nvSpPr>
        <p:spPr>
          <a:xfrm>
            <a:off x="521849" y="74524"/>
            <a:ext cx="5915675" cy="888741"/>
          </a:xfrm>
          <a:prstGeom prst="rect">
            <a:avLst/>
          </a:prstGeom>
          <a:noFill/>
        </p:spPr>
        <p:txBody>
          <a:bodyPr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kumimoji="0" lang="zh-TW" altLang="en-US" sz="4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轉型推動機制</a:t>
            </a:r>
          </a:p>
        </p:txBody>
      </p:sp>
    </p:spTree>
    <p:extLst>
      <p:ext uri="{BB962C8B-B14F-4D97-AF65-F5344CB8AC3E}">
        <p14:creationId xmlns:p14="http://schemas.microsoft.com/office/powerpoint/2010/main" val="28988814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文字方塊 118">
            <a:extLst>
              <a:ext uri="{FF2B5EF4-FFF2-40B4-BE49-F238E27FC236}">
                <a16:creationId xmlns="" xmlns:a16="http://schemas.microsoft.com/office/drawing/2014/main" id="{4F49C9E3-6080-4576-9378-8693834C9E04}"/>
              </a:ext>
            </a:extLst>
          </p:cNvPr>
          <p:cNvSpPr txBox="1"/>
          <p:nvPr/>
        </p:nvSpPr>
        <p:spPr>
          <a:xfrm>
            <a:off x="585181" y="472537"/>
            <a:ext cx="582421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sz="4800" b="1" i="0" u="none" strike="noStrike" kern="0" cap="none" spc="0" normalizeH="0" baseline="0" noProof="0" dirty="0">
                <a:ln>
                  <a:noFill/>
                </a:ln>
                <a:solidFill>
                  <a:srgbClr val="E7E6E6">
                    <a:lumMod val="25000"/>
                  </a:srgbClr>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集思廣益  持續推動</a:t>
            </a:r>
            <a:endParaRPr kumimoji="1" lang="en-US" altLang="zh-TW" sz="4800" b="1" i="0" u="none" strike="noStrike" kern="0" cap="none" spc="0" normalizeH="0" baseline="0" noProof="0" dirty="0">
              <a:ln>
                <a:noFill/>
              </a:ln>
              <a:solidFill>
                <a:srgbClr val="E7E6E6">
                  <a:lumMod val="25000"/>
                </a:srgbClr>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endParaRPr>
          </a:p>
        </p:txBody>
      </p:sp>
      <p:sp>
        <p:nvSpPr>
          <p:cNvPr id="61" name="矩形 60">
            <a:extLst>
              <a:ext uri="{FF2B5EF4-FFF2-40B4-BE49-F238E27FC236}">
                <a16:creationId xmlns="" xmlns:a16="http://schemas.microsoft.com/office/drawing/2014/main" id="{9D62516F-897F-43EF-8D9D-19B73B879307}"/>
              </a:ext>
            </a:extLst>
          </p:cNvPr>
          <p:cNvSpPr/>
          <p:nvPr/>
        </p:nvSpPr>
        <p:spPr>
          <a:xfrm>
            <a:off x="10712549" y="36181"/>
            <a:ext cx="1440000" cy="360000"/>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rtl="0" eaLnBrk="1" fontAlgn="auto" latinLnBrk="0" hangingPunct="1">
              <a:lnSpc>
                <a:spcPct val="100000"/>
              </a:lnSpc>
              <a:spcBef>
                <a:spcPts val="0"/>
              </a:spcBef>
              <a:spcAft>
                <a:spcPts val="0"/>
              </a:spcAft>
              <a:buClrTx/>
              <a:buSzTx/>
              <a:buFontTx/>
              <a:buNone/>
              <a:tabLst/>
              <a:defRPr/>
            </a:pPr>
            <a:r>
              <a:rPr kumimoji="0" lang="zh-TW" altLang="en-US" sz="1600" b="1" dirty="0">
                <a:solidFill>
                  <a:prstClr val="white"/>
                </a:solidFill>
                <a:latin typeface="微軟正黑體" panose="020B0604030504040204" pitchFamily="34" charset="-120"/>
                <a:ea typeface="微軟正黑體" panose="020B0604030504040204" pitchFamily="34" charset="-120"/>
              </a:rPr>
              <a:t>三</a:t>
            </a:r>
            <a:r>
              <a:rPr kumimoji="0" lang="zh-TW" altLang="en-US" sz="1600" b="1" i="0" u="none" strike="noStrike" kern="1200" cap="none" spc="0" normalizeH="0" baseline="0" noProof="0" dirty="0" smtClean="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1600" b="1" dirty="0" smtClean="0">
                <a:solidFill>
                  <a:prstClr val="white"/>
                </a:solidFill>
                <a:latin typeface="微軟正黑體" panose="020B0604030504040204" pitchFamily="34" charset="-120"/>
                <a:ea typeface="微軟正黑體" panose="020B0604030504040204" pitchFamily="34" charset="-120"/>
              </a:rPr>
              <a:t>轉型規劃</a:t>
            </a:r>
            <a:endParaRPr kumimoji="0" lang="zh-TW" altLang="en-US" sz="1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grpSp>
        <p:nvGrpSpPr>
          <p:cNvPr id="71" name="群組 70">
            <a:extLst>
              <a:ext uri="{FF2B5EF4-FFF2-40B4-BE49-F238E27FC236}">
                <a16:creationId xmlns="" xmlns:a16="http://schemas.microsoft.com/office/drawing/2014/main" id="{3BE8BB59-1D4D-479D-B749-1EA3F44CD2EE}"/>
              </a:ext>
            </a:extLst>
          </p:cNvPr>
          <p:cNvGrpSpPr/>
          <p:nvPr/>
        </p:nvGrpSpPr>
        <p:grpSpPr>
          <a:xfrm>
            <a:off x="4885392" y="2275201"/>
            <a:ext cx="2141538" cy="2141537"/>
            <a:chOff x="2317914" y="3720147"/>
            <a:chExt cx="2141538" cy="2141537"/>
          </a:xfrm>
        </p:grpSpPr>
        <p:sp>
          <p:nvSpPr>
            <p:cNvPr id="72" name="淚滴形 71">
              <a:extLst>
                <a:ext uri="{FF2B5EF4-FFF2-40B4-BE49-F238E27FC236}">
                  <a16:creationId xmlns="" xmlns:a16="http://schemas.microsoft.com/office/drawing/2014/main" id="{328C4C21-8658-4E2D-9125-544CC1AB271D}"/>
                </a:ext>
              </a:extLst>
            </p:cNvPr>
            <p:cNvSpPr/>
            <p:nvPr/>
          </p:nvSpPr>
          <p:spPr>
            <a:xfrm rot="16200000">
              <a:off x="2317914" y="3720147"/>
              <a:ext cx="2141537" cy="2141538"/>
            </a:xfrm>
            <a:prstGeom prst="teardrop">
              <a:avLst/>
            </a:prstGeom>
            <a:solidFill>
              <a:srgbClr val="00B0F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73" name="橢圓 72">
              <a:extLst>
                <a:ext uri="{FF2B5EF4-FFF2-40B4-BE49-F238E27FC236}">
                  <a16:creationId xmlns="" xmlns:a16="http://schemas.microsoft.com/office/drawing/2014/main" id="{56CF43E9-97FF-4662-9F16-21245B4F415F}"/>
                </a:ext>
              </a:extLst>
            </p:cNvPr>
            <p:cNvSpPr/>
            <p:nvPr/>
          </p:nvSpPr>
          <p:spPr>
            <a:xfrm>
              <a:off x="2354427" y="3756659"/>
              <a:ext cx="2068512" cy="2068513"/>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23" name="群組 122">
            <a:extLst>
              <a:ext uri="{FF2B5EF4-FFF2-40B4-BE49-F238E27FC236}">
                <a16:creationId xmlns="" xmlns:a16="http://schemas.microsoft.com/office/drawing/2014/main" id="{819D2BC7-4BB7-4DE5-A84D-D855D4E16AAC}"/>
              </a:ext>
            </a:extLst>
          </p:cNvPr>
          <p:cNvGrpSpPr/>
          <p:nvPr/>
        </p:nvGrpSpPr>
        <p:grpSpPr>
          <a:xfrm>
            <a:off x="8831193" y="2275202"/>
            <a:ext cx="2141537" cy="2141538"/>
            <a:chOff x="4992917" y="1315084"/>
            <a:chExt cx="2141537" cy="2141538"/>
          </a:xfrm>
        </p:grpSpPr>
        <p:sp>
          <p:nvSpPr>
            <p:cNvPr id="124" name="淚滴形 123">
              <a:extLst>
                <a:ext uri="{FF2B5EF4-FFF2-40B4-BE49-F238E27FC236}">
                  <a16:creationId xmlns="" xmlns:a16="http://schemas.microsoft.com/office/drawing/2014/main" id="{000138E2-3F0B-4AE2-92FB-BC38BAB24C77}"/>
                </a:ext>
              </a:extLst>
            </p:cNvPr>
            <p:cNvSpPr/>
            <p:nvPr/>
          </p:nvSpPr>
          <p:spPr>
            <a:xfrm rot="16200000">
              <a:off x="4992917" y="1315084"/>
              <a:ext cx="2141538" cy="2141537"/>
            </a:xfrm>
            <a:prstGeom prst="teardrop">
              <a:avLst/>
            </a:prstGeom>
            <a:solidFill>
              <a:srgbClr val="FFC000"/>
            </a:solidFill>
            <a:ln w="12700" cap="flat" cmpd="sng" algn="ctr">
              <a:solidFill>
                <a:srgbClr val="FFC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25" name="橢圓 124">
              <a:extLst>
                <a:ext uri="{FF2B5EF4-FFF2-40B4-BE49-F238E27FC236}">
                  <a16:creationId xmlns="" xmlns:a16="http://schemas.microsoft.com/office/drawing/2014/main" id="{18424A1C-7B49-414E-935C-9FBB337B850D}"/>
                </a:ext>
              </a:extLst>
            </p:cNvPr>
            <p:cNvSpPr/>
            <p:nvPr/>
          </p:nvSpPr>
          <p:spPr>
            <a:xfrm>
              <a:off x="5024666" y="1351596"/>
              <a:ext cx="2068513" cy="2068512"/>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26" name="文字方塊 82">
              <a:extLst>
                <a:ext uri="{FF2B5EF4-FFF2-40B4-BE49-F238E27FC236}">
                  <a16:creationId xmlns="" xmlns:a16="http://schemas.microsoft.com/office/drawing/2014/main" id="{56E02A05-57DA-44AE-884B-33E01C052A9B}"/>
                </a:ext>
              </a:extLst>
            </p:cNvPr>
            <p:cNvSpPr txBox="1">
              <a:spLocks noChangeArrowheads="1"/>
            </p:cNvSpPr>
            <p:nvPr/>
          </p:nvSpPr>
          <p:spPr bwMode="auto">
            <a:xfrm>
              <a:off x="5061854" y="1780866"/>
              <a:ext cx="20313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FB4FF"/>
                </a:buClr>
                <a:buFont typeface="Arial" panose="020B0604020202020204" pitchFamily="34" charset="0"/>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8FB4FF"/>
                </a:buClr>
                <a:buSzPct val="85000"/>
                <a:buFont typeface="Arial" panose="020B0604020202020204" pitchFamily="34" charset="0"/>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8FB4FF"/>
                </a:buClr>
                <a:buSzPct val="70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8FB4FF"/>
                </a:buClr>
                <a:buSzPct val="5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8FB4FF"/>
                </a:buClr>
                <a:buSzPct val="50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8FB4FF"/>
                </a:buClr>
                <a:buSzPct val="50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8FB4FF"/>
                </a:buClr>
                <a:buSzPct val="50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8FB4FF"/>
                </a:buClr>
                <a:buSzPct val="50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8FB4FF"/>
                </a:buClr>
                <a:buSzPct val="50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zh-TW" altLang="en-US" sz="36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高階決策</a:t>
              </a:r>
              <a:r>
                <a:rPr kumimoji="1" lang="en-US" altLang="zh-TW" sz="36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
              </a:r>
              <a:br>
                <a:rPr kumimoji="1" lang="en-US" altLang="zh-TW" sz="36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br>
              <a:r>
                <a:rPr kumimoji="1" lang="zh-TW" altLang="en-US" sz="36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會議</a:t>
              </a:r>
            </a:p>
          </p:txBody>
        </p:sp>
      </p:grpSp>
      <p:sp>
        <p:nvSpPr>
          <p:cNvPr id="64" name="文字方塊 63">
            <a:extLst>
              <a:ext uri="{FF2B5EF4-FFF2-40B4-BE49-F238E27FC236}">
                <a16:creationId xmlns="" xmlns:a16="http://schemas.microsoft.com/office/drawing/2014/main" id="{4E899BD7-8F08-4238-9BEE-24DF13BE140B}"/>
              </a:ext>
            </a:extLst>
          </p:cNvPr>
          <p:cNvSpPr txBox="1"/>
          <p:nvPr/>
        </p:nvSpPr>
        <p:spPr>
          <a:xfrm>
            <a:off x="759451" y="4953596"/>
            <a:ext cx="2354819"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1" i="0" u="none" strike="noStrike" kern="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106.9~107.10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召開</a:t>
            </a:r>
            <a:r>
              <a:rPr kumimoji="0" lang="en-US" altLang="zh-TW" sz="36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16</a:t>
            </a:r>
            <a:r>
              <a:rPr kumimoji="0" lang="zh-TW" altLang="en-US" sz="2400" b="1" i="0" u="none" strike="noStrike" kern="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次</a:t>
            </a:r>
            <a:endParaRPr kumimoji="0" lang="en-US" altLang="zh-TW" sz="2400" b="1" i="0" u="none" strike="noStrike" kern="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endParaRPr>
          </a:p>
        </p:txBody>
      </p:sp>
      <p:cxnSp>
        <p:nvCxnSpPr>
          <p:cNvPr id="135" name="直線接點 134">
            <a:extLst>
              <a:ext uri="{FF2B5EF4-FFF2-40B4-BE49-F238E27FC236}">
                <a16:creationId xmlns="" xmlns:a16="http://schemas.microsoft.com/office/drawing/2014/main" id="{4BA87004-AA16-4CB0-80A0-C98441AE86A8}"/>
              </a:ext>
            </a:extLst>
          </p:cNvPr>
          <p:cNvCxnSpPr>
            <a:cxnSpLocks/>
          </p:cNvCxnSpPr>
          <p:nvPr/>
        </p:nvCxnSpPr>
        <p:spPr>
          <a:xfrm>
            <a:off x="3919372" y="1818000"/>
            <a:ext cx="0" cy="504000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線接點 135">
            <a:extLst>
              <a:ext uri="{FF2B5EF4-FFF2-40B4-BE49-F238E27FC236}">
                <a16:creationId xmlns="" xmlns:a16="http://schemas.microsoft.com/office/drawing/2014/main" id="{34612DF0-B828-45C0-923A-7517C57E69DB}"/>
              </a:ext>
            </a:extLst>
          </p:cNvPr>
          <p:cNvCxnSpPr>
            <a:cxnSpLocks/>
          </p:cNvCxnSpPr>
          <p:nvPr/>
        </p:nvCxnSpPr>
        <p:spPr>
          <a:xfrm>
            <a:off x="7910754" y="1861544"/>
            <a:ext cx="0" cy="504000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7" name="矩形 136">
            <a:extLst>
              <a:ext uri="{FF2B5EF4-FFF2-40B4-BE49-F238E27FC236}">
                <a16:creationId xmlns="" xmlns:a16="http://schemas.microsoft.com/office/drawing/2014/main" id="{70A2C7EF-EEE2-4473-8A55-675354C3A7C6}"/>
              </a:ext>
            </a:extLst>
          </p:cNvPr>
          <p:cNvSpPr/>
          <p:nvPr/>
        </p:nvSpPr>
        <p:spPr>
          <a:xfrm>
            <a:off x="4576563" y="4860003"/>
            <a:ext cx="2700737" cy="1202850"/>
          </a:xfrm>
          <a:prstGeom prst="rect">
            <a:avLst/>
          </a:prstGeom>
          <a:noFill/>
          <a:ln w="38100" cap="flat" cmpd="sng" algn="ctr">
            <a:solidFill>
              <a:srgbClr val="00B0F0"/>
            </a:solidFill>
            <a:prstDash val="sys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nvGrpSpPr>
          <p:cNvPr id="140" name="群組 139">
            <a:extLst>
              <a:ext uri="{FF2B5EF4-FFF2-40B4-BE49-F238E27FC236}">
                <a16:creationId xmlns="" xmlns:a16="http://schemas.microsoft.com/office/drawing/2014/main" id="{29D173EE-05C5-47B6-8F19-5249928CAF84}"/>
              </a:ext>
            </a:extLst>
          </p:cNvPr>
          <p:cNvGrpSpPr/>
          <p:nvPr/>
        </p:nvGrpSpPr>
        <p:grpSpPr>
          <a:xfrm>
            <a:off x="927334" y="2203998"/>
            <a:ext cx="2141538" cy="2141538"/>
            <a:chOff x="2302612" y="1260534"/>
            <a:chExt cx="2141538" cy="2141538"/>
          </a:xfrm>
        </p:grpSpPr>
        <p:sp>
          <p:nvSpPr>
            <p:cNvPr id="141" name="淚滴形 140">
              <a:extLst>
                <a:ext uri="{FF2B5EF4-FFF2-40B4-BE49-F238E27FC236}">
                  <a16:creationId xmlns="" xmlns:a16="http://schemas.microsoft.com/office/drawing/2014/main" id="{3D26655D-AB67-4DB4-A238-EBBE065C214D}"/>
                </a:ext>
              </a:extLst>
            </p:cNvPr>
            <p:cNvSpPr/>
            <p:nvPr/>
          </p:nvSpPr>
          <p:spPr>
            <a:xfrm rot="16200000">
              <a:off x="2302612" y="1260534"/>
              <a:ext cx="2141538" cy="2141538"/>
            </a:xfrm>
            <a:prstGeom prst="teardrop">
              <a:avLst/>
            </a:prstGeom>
            <a:solidFill>
              <a:srgbClr val="FF7C80"/>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42" name="橢圓 141">
              <a:extLst>
                <a:ext uri="{FF2B5EF4-FFF2-40B4-BE49-F238E27FC236}">
                  <a16:creationId xmlns="" xmlns:a16="http://schemas.microsoft.com/office/drawing/2014/main" id="{D200100E-D39D-4A22-9AED-F86868F449A7}"/>
                </a:ext>
              </a:extLst>
            </p:cNvPr>
            <p:cNvSpPr/>
            <p:nvPr/>
          </p:nvSpPr>
          <p:spPr>
            <a:xfrm>
              <a:off x="2328013" y="1310322"/>
              <a:ext cx="2068512" cy="2068512"/>
            </a:xfrm>
            <a:prstGeom prst="ellipse">
              <a:avLst/>
            </a:prstGeom>
            <a:solidFill>
              <a:srgbClr val="FFFFFF"/>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43" name="文字方塊 32">
              <a:extLst>
                <a:ext uri="{FF2B5EF4-FFF2-40B4-BE49-F238E27FC236}">
                  <a16:creationId xmlns="" xmlns:a16="http://schemas.microsoft.com/office/drawing/2014/main" id="{1BA6886B-DFFD-4D3B-9CF3-E24DCAB81E21}"/>
                </a:ext>
              </a:extLst>
            </p:cNvPr>
            <p:cNvSpPr txBox="1">
              <a:spLocks noChangeArrowheads="1"/>
            </p:cNvSpPr>
            <p:nvPr/>
          </p:nvSpPr>
          <p:spPr bwMode="auto">
            <a:xfrm>
              <a:off x="2341267" y="1797521"/>
              <a:ext cx="203132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8FB4FF"/>
                </a:buClr>
                <a:buFont typeface="Arial" panose="020B0604020202020204" pitchFamily="34" charset="0"/>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8FB4FF"/>
                </a:buClr>
                <a:buSzPct val="85000"/>
                <a:buFont typeface="Arial" panose="020B0604020202020204" pitchFamily="34" charset="0"/>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8FB4FF"/>
                </a:buClr>
                <a:buSzPct val="70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8FB4FF"/>
                </a:buClr>
                <a:buSzPct val="5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8FB4FF"/>
                </a:buClr>
                <a:buSzPct val="50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8FB4FF"/>
                </a:buClr>
                <a:buSzPct val="50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8FB4FF"/>
                </a:buClr>
                <a:buSzPct val="50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8FB4FF"/>
                </a:buClr>
                <a:buSzPct val="50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8FB4FF"/>
                </a:buClr>
                <a:buSzPct val="50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1" lang="zh-TW" altLang="en-US" sz="36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轉型工作會議</a:t>
              </a:r>
            </a:p>
          </p:txBody>
        </p:sp>
      </p:grpSp>
      <p:sp>
        <p:nvSpPr>
          <p:cNvPr id="146" name="文字方塊 32">
            <a:extLst>
              <a:ext uri="{FF2B5EF4-FFF2-40B4-BE49-F238E27FC236}">
                <a16:creationId xmlns="" xmlns:a16="http://schemas.microsoft.com/office/drawing/2014/main" id="{0CF03B39-A56E-4526-B164-39E9F013912C}"/>
              </a:ext>
            </a:extLst>
          </p:cNvPr>
          <p:cNvSpPr txBox="1">
            <a:spLocks noChangeArrowheads="1"/>
          </p:cNvSpPr>
          <p:nvPr/>
        </p:nvSpPr>
        <p:spPr bwMode="auto">
          <a:xfrm>
            <a:off x="4923555" y="2740985"/>
            <a:ext cx="203132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8FB4FF"/>
              </a:buClr>
              <a:buFont typeface="Arial" panose="020B0604020202020204" pitchFamily="34" charset="0"/>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8FB4FF"/>
              </a:buClr>
              <a:buSzPct val="85000"/>
              <a:buFont typeface="Arial" panose="020B0604020202020204" pitchFamily="34" charset="0"/>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8FB4FF"/>
              </a:buClr>
              <a:buSzPct val="70000"/>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8FB4FF"/>
              </a:buClr>
              <a:buSzPct val="55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8FB4FF"/>
              </a:buClr>
              <a:buSzPct val="50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8FB4FF"/>
              </a:buClr>
              <a:buSzPct val="50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8FB4FF"/>
              </a:buClr>
              <a:buSzPct val="50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8FB4FF"/>
              </a:buClr>
              <a:buSzPct val="50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8FB4FF"/>
              </a:buClr>
              <a:buSzPct val="50000"/>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1" lang="zh-TW" altLang="en-US" sz="36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轉型推動會報</a:t>
            </a:r>
          </a:p>
        </p:txBody>
      </p:sp>
      <p:sp>
        <p:nvSpPr>
          <p:cNvPr id="147" name="矩形 146">
            <a:extLst>
              <a:ext uri="{FF2B5EF4-FFF2-40B4-BE49-F238E27FC236}">
                <a16:creationId xmlns="" xmlns:a16="http://schemas.microsoft.com/office/drawing/2014/main" id="{0BF01D38-8DB4-44D2-A296-5CE35C11D8E0}"/>
              </a:ext>
            </a:extLst>
          </p:cNvPr>
          <p:cNvSpPr/>
          <p:nvPr/>
        </p:nvSpPr>
        <p:spPr>
          <a:xfrm>
            <a:off x="585181" y="4860003"/>
            <a:ext cx="2700737" cy="1202850"/>
          </a:xfrm>
          <a:prstGeom prst="rect">
            <a:avLst/>
          </a:prstGeom>
          <a:noFill/>
          <a:ln w="38100" cap="flat" cmpd="sng" algn="ctr">
            <a:solidFill>
              <a:srgbClr val="FF7C80"/>
            </a:solidFill>
            <a:prstDash val="sys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48" name="矩形 147">
            <a:extLst>
              <a:ext uri="{FF2B5EF4-FFF2-40B4-BE49-F238E27FC236}">
                <a16:creationId xmlns="" xmlns:a16="http://schemas.microsoft.com/office/drawing/2014/main" id="{A4323EB3-FAAA-496E-A065-D877AE961F1F}"/>
              </a:ext>
            </a:extLst>
          </p:cNvPr>
          <p:cNvSpPr/>
          <p:nvPr/>
        </p:nvSpPr>
        <p:spPr>
          <a:xfrm>
            <a:off x="8731812" y="4860003"/>
            <a:ext cx="2700737" cy="1202850"/>
          </a:xfrm>
          <a:prstGeom prst="rect">
            <a:avLst/>
          </a:prstGeom>
          <a:noFill/>
          <a:ln w="38100" cap="flat" cmpd="sng" algn="ctr">
            <a:solidFill>
              <a:srgbClr val="FFC000"/>
            </a:solidFill>
            <a:prstDash val="sys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49" name="文字方塊 148">
            <a:extLst>
              <a:ext uri="{FF2B5EF4-FFF2-40B4-BE49-F238E27FC236}">
                <a16:creationId xmlns="" xmlns:a16="http://schemas.microsoft.com/office/drawing/2014/main" id="{D8E52142-6438-4522-9C53-582C9B6C6711}"/>
              </a:ext>
            </a:extLst>
          </p:cNvPr>
          <p:cNvSpPr txBox="1"/>
          <p:nvPr/>
        </p:nvSpPr>
        <p:spPr>
          <a:xfrm>
            <a:off x="4667068" y="4953596"/>
            <a:ext cx="2501370"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1" i="0" u="none" strike="noStrike" kern="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106.11~107.10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召開</a:t>
            </a:r>
            <a:r>
              <a:rPr kumimoji="0" lang="en-US" altLang="zh-TW" sz="36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4</a:t>
            </a:r>
            <a:r>
              <a:rPr kumimoji="0" lang="zh-TW" altLang="en-US" sz="2400" b="1" i="0" u="none" strike="noStrike" kern="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次</a:t>
            </a:r>
            <a:endParaRPr kumimoji="0" lang="en-US" altLang="zh-TW" sz="2400" b="1" i="0" u="none" strike="noStrike" kern="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endParaRPr>
          </a:p>
        </p:txBody>
      </p:sp>
      <p:sp>
        <p:nvSpPr>
          <p:cNvPr id="150" name="文字方塊 149">
            <a:extLst>
              <a:ext uri="{FF2B5EF4-FFF2-40B4-BE49-F238E27FC236}">
                <a16:creationId xmlns="" xmlns:a16="http://schemas.microsoft.com/office/drawing/2014/main" id="{AB91C843-1B9C-4C59-B819-369767EA405B}"/>
              </a:ext>
            </a:extLst>
          </p:cNvPr>
          <p:cNvSpPr txBox="1"/>
          <p:nvPr/>
        </p:nvSpPr>
        <p:spPr>
          <a:xfrm>
            <a:off x="8842421" y="4953596"/>
            <a:ext cx="2501370"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1" i="0" u="none" strike="noStrike" kern="0" cap="none" spc="0" normalizeH="0" baseline="0" noProof="0" dirty="0" smtClean="0">
                <a:ln>
                  <a:noFill/>
                </a:ln>
                <a:solidFill>
                  <a:srgbClr val="002060"/>
                </a:solidFill>
                <a:effectLst/>
                <a:uLnTx/>
                <a:uFillTx/>
                <a:latin typeface="微軟正黑體" panose="020B0604030504040204" pitchFamily="34" charset="-120"/>
                <a:ea typeface="微軟正黑體" panose="020B0604030504040204" pitchFamily="34" charset="-120"/>
                <a:cs typeface="+mn-cs"/>
              </a:rPr>
              <a:t>107.1~107.10</a:t>
            </a:r>
            <a:endParaRPr kumimoji="0" lang="en-US" altLang="zh-TW" sz="2400" b="1" i="0" u="none" strike="noStrike" kern="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smtClean="0">
                <a:ln>
                  <a:noFill/>
                </a:ln>
                <a:solidFill>
                  <a:srgbClr val="002060"/>
                </a:solidFill>
                <a:effectLst/>
                <a:uLnTx/>
                <a:uFillTx/>
                <a:latin typeface="微軟正黑體" panose="020B0604030504040204" pitchFamily="34" charset="-120"/>
                <a:ea typeface="微軟正黑體" panose="020B0604030504040204" pitchFamily="34" charset="-120"/>
                <a:cs typeface="+mn-cs"/>
              </a:rPr>
              <a:t>召開</a:t>
            </a:r>
            <a:r>
              <a:rPr lang="en-US" altLang="zh-TW" sz="3600" b="1" kern="0" dirty="0" smtClean="0">
                <a:solidFill>
                  <a:srgbClr val="FF0000"/>
                </a:solidFill>
                <a:latin typeface="微軟正黑體" panose="020B0604030504040204" pitchFamily="34" charset="-120"/>
                <a:ea typeface="微軟正黑體" panose="020B0604030504040204" pitchFamily="34" charset="-120"/>
              </a:rPr>
              <a:t>3</a:t>
            </a:r>
            <a:r>
              <a:rPr kumimoji="0" lang="zh-TW" altLang="en-US" sz="2400" b="1" i="0" u="none" strike="noStrike" kern="0" cap="none" spc="0" normalizeH="0" baseline="0" noProof="0" dirty="0" smtClean="0">
                <a:ln>
                  <a:noFill/>
                </a:ln>
                <a:solidFill>
                  <a:srgbClr val="002060"/>
                </a:solidFill>
                <a:effectLst/>
                <a:uLnTx/>
                <a:uFillTx/>
                <a:latin typeface="微軟正黑體" panose="020B0604030504040204" pitchFamily="34" charset="-120"/>
                <a:ea typeface="微軟正黑體" panose="020B0604030504040204" pitchFamily="34" charset="-120"/>
                <a:cs typeface="+mn-cs"/>
              </a:rPr>
              <a:t>次</a:t>
            </a:r>
            <a:endParaRPr kumimoji="0" lang="en-US" altLang="zh-TW" sz="2400" b="1" i="0" u="none" strike="noStrike" kern="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3203971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9012C1D-20E1-4EA9-A57E-5CE39EEB4EA4}"/>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三、轉型規劃</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4" name="矩形 3">
            <a:extLst>
              <a:ext uri="{FF2B5EF4-FFF2-40B4-BE49-F238E27FC236}">
                <a16:creationId xmlns:a16="http://schemas.microsoft.com/office/drawing/2014/main" xmlns="" id="{B746B023-2A34-497D-AC15-F9F63957CEBE}"/>
              </a:ext>
            </a:extLst>
          </p:cNvPr>
          <p:cNvSpPr/>
          <p:nvPr/>
        </p:nvSpPr>
        <p:spPr>
          <a:xfrm>
            <a:off x="434606" y="1631022"/>
            <a:ext cx="10660223" cy="2734082"/>
          </a:xfrm>
          <a:prstGeom prst="rect">
            <a:avLst/>
          </a:prstGeom>
          <a:noFill/>
        </p:spPr>
        <p:txBody>
          <a:bodyPr wrap="square" rtlCol="0">
            <a:spAutoFit/>
          </a:bodyPr>
          <a:lstStyle/>
          <a:p>
            <a:pPr marL="720725" indent="-273050" eaLnBrk="1" fontAlgn="auto" hangingPunct="1">
              <a:lnSpc>
                <a:spcPts val="4000"/>
              </a:lnSpc>
              <a:spcBef>
                <a:spcPts val="600"/>
              </a:spcBef>
              <a:spcAft>
                <a:spcPts val="0"/>
              </a:spcAft>
              <a:buFont typeface="Arial" panose="020B0604020202020204" pitchFamily="34" charset="0"/>
              <a:buChar char="•"/>
              <a:defRPr/>
            </a:pPr>
            <a:r>
              <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為求控股母子公司穩健經營發展，各轉型小組均請</a:t>
            </a:r>
            <a:r>
              <a:rPr kumimoji="0" lang="zh-TW" altLang="en-US" sz="28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歸零思考</a:t>
            </a:r>
            <a:r>
              <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，擘劃集團未來藍圖</a:t>
            </a:r>
            <a:endParaRPr kumimoji="0" lang="en-US" altLang="zh-TW"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720725" indent="-273050" eaLnBrk="1" fontAlgn="auto" hangingPunct="1">
              <a:lnSpc>
                <a:spcPts val="4000"/>
              </a:lnSpc>
              <a:spcBef>
                <a:spcPts val="600"/>
              </a:spcBef>
              <a:spcAft>
                <a:spcPts val="0"/>
              </a:spcAft>
              <a:buFont typeface="Arial" panose="020B0604020202020204" pitchFamily="34" charset="0"/>
              <a:buChar char="•"/>
              <a:defRPr/>
            </a:pPr>
            <a:r>
              <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影響公司轉型的重要關鍵議題，採</a:t>
            </a:r>
            <a:r>
              <a:rPr kumimoji="0" lang="zh-TW" altLang="en-US" sz="28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由上而下</a:t>
            </a:r>
            <a:r>
              <a:rPr kumimoji="0" lang="en-US" altLang="zh-TW" sz="28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(top-down)</a:t>
            </a:r>
            <a:r>
              <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方式決定後續</a:t>
            </a:r>
            <a:r>
              <a:rPr kumimoji="0" lang="zh-TW" altLang="en-US" sz="28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推動原則</a:t>
            </a:r>
            <a:r>
              <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，與各轉型小組</a:t>
            </a:r>
            <a:r>
              <a:rPr kumimoji="0" lang="zh-TW" altLang="en-US" sz="28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由下而上</a:t>
            </a:r>
            <a:r>
              <a:rPr kumimoji="0" lang="en-US" altLang="zh-TW" sz="28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(bottom-up)</a:t>
            </a:r>
            <a:r>
              <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方式</a:t>
            </a:r>
            <a:r>
              <a:rPr kumimoji="0" lang="zh-TW" altLang="en-US" sz="28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研提定位與轉型構想</a:t>
            </a:r>
            <a:r>
              <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雙向併進，以釐清公司轉型遠景目標</a:t>
            </a:r>
            <a:endParaRPr kumimoji="0" lang="en-US" altLang="zh-TW"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7" name="標題 1">
            <a:extLst>
              <a:ext uri="{FF2B5EF4-FFF2-40B4-BE49-F238E27FC236}">
                <a16:creationId xmlns:a16="http://schemas.microsoft.com/office/drawing/2014/main" xmlns="" id="{0A5E06D6-7960-4944-A6C0-889C84667BEC}"/>
              </a:ext>
            </a:extLst>
          </p:cNvPr>
          <p:cNvSpPr txBox="1">
            <a:spLocks/>
          </p:cNvSpPr>
          <p:nvPr/>
        </p:nvSpPr>
        <p:spPr>
          <a:xfrm>
            <a:off x="623392" y="301379"/>
            <a:ext cx="6910537" cy="888741"/>
          </a:xfrm>
          <a:prstGeom prst="rect">
            <a:avLst/>
          </a:prstGeom>
          <a:noFill/>
        </p:spPr>
        <p:txBody>
          <a:bodyPr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kumimoji="0" lang="zh-TW" altLang="en-US" sz="4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董事長推動會報指示</a:t>
            </a:r>
          </a:p>
        </p:txBody>
      </p:sp>
      <p:grpSp>
        <p:nvGrpSpPr>
          <p:cNvPr id="9" name="群組 8">
            <a:extLst>
              <a:ext uri="{FF2B5EF4-FFF2-40B4-BE49-F238E27FC236}">
                <a16:creationId xmlns:a16="http://schemas.microsoft.com/office/drawing/2014/main" xmlns="" id="{FDEE50A2-1EE4-4490-A5DF-354B38B08A18}"/>
              </a:ext>
            </a:extLst>
          </p:cNvPr>
          <p:cNvGrpSpPr/>
          <p:nvPr/>
        </p:nvGrpSpPr>
        <p:grpSpPr>
          <a:xfrm>
            <a:off x="3287688" y="4302331"/>
            <a:ext cx="6346815" cy="2655061"/>
            <a:chOff x="1244087" y="4831545"/>
            <a:chExt cx="2022343" cy="1922958"/>
          </a:xfrm>
        </p:grpSpPr>
        <p:sp>
          <p:nvSpPr>
            <p:cNvPr id="11" name="矩形 2">
              <a:extLst>
                <a:ext uri="{FF2B5EF4-FFF2-40B4-BE49-F238E27FC236}">
                  <a16:creationId xmlns:a16="http://schemas.microsoft.com/office/drawing/2014/main" xmlns="" id="{A0B53855-5CEE-4925-BBF7-6075BBC616ED}"/>
                </a:ext>
              </a:extLst>
            </p:cNvPr>
            <p:cNvSpPr/>
            <p:nvPr/>
          </p:nvSpPr>
          <p:spPr>
            <a:xfrm>
              <a:off x="1244087" y="5194289"/>
              <a:ext cx="1951329" cy="1057154"/>
            </a:xfrm>
            <a:custGeom>
              <a:avLst/>
              <a:gdLst>
                <a:gd name="connsiteX0" fmla="*/ 0 w 2016224"/>
                <a:gd name="connsiteY0" fmla="*/ 0 h 1080120"/>
                <a:gd name="connsiteX1" fmla="*/ 2016224 w 2016224"/>
                <a:gd name="connsiteY1" fmla="*/ 0 h 1080120"/>
                <a:gd name="connsiteX2" fmla="*/ 2016224 w 2016224"/>
                <a:gd name="connsiteY2" fmla="*/ 1080120 h 1080120"/>
                <a:gd name="connsiteX3" fmla="*/ 0 w 2016224"/>
                <a:gd name="connsiteY3" fmla="*/ 1080120 h 1080120"/>
                <a:gd name="connsiteX4" fmla="*/ 0 w 2016224"/>
                <a:gd name="connsiteY4" fmla="*/ 0 h 1080120"/>
                <a:gd name="connsiteX0" fmla="*/ 329184 w 2016224"/>
                <a:gd name="connsiteY0" fmla="*/ 0 h 1092312"/>
                <a:gd name="connsiteX1" fmla="*/ 2016224 w 2016224"/>
                <a:gd name="connsiteY1" fmla="*/ 12192 h 1092312"/>
                <a:gd name="connsiteX2" fmla="*/ 2016224 w 2016224"/>
                <a:gd name="connsiteY2" fmla="*/ 1092312 h 1092312"/>
                <a:gd name="connsiteX3" fmla="*/ 0 w 2016224"/>
                <a:gd name="connsiteY3" fmla="*/ 1092312 h 1092312"/>
                <a:gd name="connsiteX4" fmla="*/ 329184 w 2016224"/>
                <a:gd name="connsiteY4" fmla="*/ 0 h 1092312"/>
                <a:gd name="connsiteX0" fmla="*/ 560832 w 2016224"/>
                <a:gd name="connsiteY0" fmla="*/ 0 h 1092312"/>
                <a:gd name="connsiteX1" fmla="*/ 2016224 w 2016224"/>
                <a:gd name="connsiteY1" fmla="*/ 12192 h 1092312"/>
                <a:gd name="connsiteX2" fmla="*/ 2016224 w 2016224"/>
                <a:gd name="connsiteY2" fmla="*/ 1092312 h 1092312"/>
                <a:gd name="connsiteX3" fmla="*/ 0 w 2016224"/>
                <a:gd name="connsiteY3" fmla="*/ 1092312 h 1092312"/>
                <a:gd name="connsiteX4" fmla="*/ 560832 w 2016224"/>
                <a:gd name="connsiteY4" fmla="*/ 0 h 1092312"/>
                <a:gd name="connsiteX0" fmla="*/ 560832 w 2016224"/>
                <a:gd name="connsiteY0" fmla="*/ 0 h 1092312"/>
                <a:gd name="connsiteX1" fmla="*/ 2004032 w 2016224"/>
                <a:gd name="connsiteY1" fmla="*/ 231648 h 1092312"/>
                <a:gd name="connsiteX2" fmla="*/ 2016224 w 2016224"/>
                <a:gd name="connsiteY2" fmla="*/ 1092312 h 1092312"/>
                <a:gd name="connsiteX3" fmla="*/ 0 w 2016224"/>
                <a:gd name="connsiteY3" fmla="*/ 1092312 h 1092312"/>
                <a:gd name="connsiteX4" fmla="*/ 560832 w 2016224"/>
                <a:gd name="connsiteY4" fmla="*/ 0 h 109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6224" h="1092312">
                  <a:moveTo>
                    <a:pt x="560832" y="0"/>
                  </a:moveTo>
                  <a:lnTo>
                    <a:pt x="2004032" y="231648"/>
                  </a:lnTo>
                  <a:lnTo>
                    <a:pt x="2016224" y="1092312"/>
                  </a:lnTo>
                  <a:lnTo>
                    <a:pt x="0" y="1092312"/>
                  </a:lnTo>
                  <a:lnTo>
                    <a:pt x="560832" y="0"/>
                  </a:lnTo>
                  <a:close/>
                </a:path>
              </a:pathLst>
            </a:custGeom>
            <a:solidFill>
              <a:schemeClr val="accent5">
                <a:lumMod val="40000"/>
                <a:lumOff val="60000"/>
                <a:alpha val="86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TextBox 29">
              <a:extLst>
                <a:ext uri="{FF2B5EF4-FFF2-40B4-BE49-F238E27FC236}">
                  <a16:creationId xmlns:a16="http://schemas.microsoft.com/office/drawing/2014/main" xmlns="" id="{F177BD61-67F8-4496-AB46-07BFA9A906AD}"/>
                </a:ext>
              </a:extLst>
            </p:cNvPr>
            <p:cNvSpPr txBox="1"/>
            <p:nvPr/>
          </p:nvSpPr>
          <p:spPr>
            <a:xfrm rot="554374">
              <a:off x="1970286" y="4831545"/>
              <a:ext cx="1296144" cy="192295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5400" b="1" i="0" u="none" strike="noStrike" kern="0" cap="none" spc="0" normalizeH="0" baseline="0" noProof="0" dirty="0">
                <a:ln>
                  <a:noFill/>
                </a:ln>
                <a:solidFill>
                  <a:srgbClr val="A88000"/>
                </a:solidFill>
                <a:effectLst/>
                <a:uLnTx/>
                <a:uFillTx/>
                <a:latin typeface="Arial Black" pitchFamily="34" charset="0"/>
                <a:ea typeface="微软雅黑" pitchFamily="34" charset="-122"/>
              </a:endParaRPr>
            </a:p>
          </p:txBody>
        </p:sp>
      </p:grpSp>
      <p:sp>
        <p:nvSpPr>
          <p:cNvPr id="6" name="矩形 5">
            <a:extLst>
              <a:ext uri="{FF2B5EF4-FFF2-40B4-BE49-F238E27FC236}">
                <a16:creationId xmlns:a16="http://schemas.microsoft.com/office/drawing/2014/main" xmlns="" id="{A4EC5F0D-F953-4F5E-81C7-6A3CC4F2CE1C}"/>
              </a:ext>
            </a:extLst>
          </p:cNvPr>
          <p:cNvSpPr/>
          <p:nvPr/>
        </p:nvSpPr>
        <p:spPr>
          <a:xfrm>
            <a:off x="2711624" y="4583803"/>
            <a:ext cx="8052739" cy="1600438"/>
          </a:xfrm>
          <a:prstGeom prst="rect">
            <a:avLst/>
          </a:prstGeom>
        </p:spPr>
        <p:txBody>
          <a:bodyPr wrap="square">
            <a:spAutoFit/>
          </a:bodyPr>
          <a:lstStyle/>
          <a:p>
            <a:pPr eaLnBrk="1" fontAlgn="auto" hangingPunct="1">
              <a:spcBef>
                <a:spcPts val="0"/>
              </a:spcBef>
              <a:spcAft>
                <a:spcPts val="1200"/>
              </a:spcAft>
              <a:defRPr/>
            </a:pPr>
            <a:r>
              <a:rPr kumimoji="0" lang="zh-TW" altLang="en-US" sz="4400" b="1" dirty="0">
                <a:solidFill>
                  <a:srgbClr val="324A7A"/>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歸零思考  突破框架</a:t>
            </a:r>
            <a:endParaRPr kumimoji="0" lang="en-US" altLang="zh-TW" sz="4400" b="1" dirty="0">
              <a:solidFill>
                <a:srgbClr val="324A7A"/>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eaLnBrk="1" fontAlgn="auto" hangingPunct="1">
              <a:spcBef>
                <a:spcPts val="0"/>
              </a:spcBef>
              <a:spcAft>
                <a:spcPts val="1200"/>
              </a:spcAft>
              <a:defRPr/>
            </a:pPr>
            <a:r>
              <a:rPr kumimoji="0" lang="zh-TW" altLang="en-US" sz="4400" b="1" dirty="0">
                <a:solidFill>
                  <a:srgbClr val="324A7A"/>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建立共識  開創未來</a:t>
            </a:r>
            <a:endParaRPr kumimoji="0" lang="en-US" altLang="zh-TW" sz="4400" b="1" dirty="0">
              <a:solidFill>
                <a:srgbClr val="324A7A"/>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815614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xmlns="" id="{AA06770F-4E44-4011-A8D3-FA033228B68F}"/>
              </a:ext>
            </a:extLst>
          </p:cNvPr>
          <p:cNvSpPr/>
          <p:nvPr/>
        </p:nvSpPr>
        <p:spPr>
          <a:xfrm>
            <a:off x="3935760" y="2574923"/>
            <a:ext cx="2646878" cy="830997"/>
          </a:xfrm>
          <a:prstGeom prst="rect">
            <a:avLst/>
          </a:prstGeom>
          <a:noFill/>
        </p:spPr>
        <p:txBody>
          <a:bodyPr wrap="none" lIns="91440" tIns="45720" rIns="91440" bIns="45720">
            <a:spAutoFit/>
          </a:bodyPr>
          <a:lstStyle/>
          <a:p>
            <a:pPr algn="ctr" eaLnBrk="1" fontAlgn="auto" hangingPunct="1">
              <a:spcBef>
                <a:spcPts val="0"/>
              </a:spcBef>
              <a:spcAft>
                <a:spcPts val="0"/>
              </a:spcAft>
            </a:pPr>
            <a:r>
              <a:rPr kumimoji="0" lang="zh-TW" altLang="en-US" sz="4800" b="1" cap="all" dirty="0">
                <a:ln w="9000" cmpd="sng">
                  <a:solidFill>
                    <a:srgbClr val="4C5A6A">
                      <a:shade val="50000"/>
                      <a:satMod val="120000"/>
                    </a:srgbClr>
                  </a:solidFill>
                  <a:prstDash val="solid"/>
                </a:ln>
                <a:solidFill>
                  <a:schemeClr val="bg1">
                    <a:lumMod val="95000"/>
                  </a:schemeClr>
                </a:solidFill>
                <a:effectLst>
                  <a:reflection blurRad="12700" stA="28000" endPos="45000" dist="1000" dir="5400000" sy="-100000" algn="bl" rotWithShape="0"/>
                </a:effectLst>
                <a:latin typeface="Arial"/>
                <a:ea typeface="微軟正黑體" panose="020B0604030504040204" pitchFamily="34" charset="-120"/>
              </a:rPr>
              <a:t>推動現況</a:t>
            </a:r>
          </a:p>
        </p:txBody>
      </p:sp>
      <p:sp>
        <p:nvSpPr>
          <p:cNvPr id="10" name="文字方塊 9">
            <a:extLst>
              <a:ext uri="{FF2B5EF4-FFF2-40B4-BE49-F238E27FC236}">
                <a16:creationId xmlns:a16="http://schemas.microsoft.com/office/drawing/2014/main" xmlns="" id="{5A9A9946-4D90-4E03-A945-12C2014E436D}"/>
              </a:ext>
            </a:extLst>
          </p:cNvPr>
          <p:cNvSpPr txBox="1"/>
          <p:nvPr/>
        </p:nvSpPr>
        <p:spPr>
          <a:xfrm>
            <a:off x="3817756" y="3625860"/>
            <a:ext cx="4582500" cy="523220"/>
          </a:xfrm>
          <a:prstGeom prst="rect">
            <a:avLst/>
          </a:prstGeom>
          <a:noFill/>
        </p:spPr>
        <p:txBody>
          <a:bodyPr wrap="square" rtlCol="0">
            <a:spAutoFit/>
          </a:bodyPr>
          <a:lstStyle/>
          <a:p>
            <a:r>
              <a:rPr lang="en-US" altLang="zh-TW" sz="2800" b="1" dirty="0">
                <a:solidFill>
                  <a:schemeClr val="accent6">
                    <a:lumMod val="5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rPr>
              <a:t>一</a:t>
            </a:r>
            <a:r>
              <a:rPr lang="en-US" altLang="zh-TW" sz="2800" b="1" dirty="0">
                <a:solidFill>
                  <a:schemeClr val="accent6">
                    <a:lumMod val="5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rPr>
              <a:t>分離會計  </a:t>
            </a:r>
            <a:r>
              <a:rPr lang="en-US" altLang="zh-TW" sz="2800" b="1" dirty="0">
                <a:solidFill>
                  <a:schemeClr val="accent6">
                    <a:lumMod val="5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rPr>
              <a:t>二</a:t>
            </a:r>
            <a:r>
              <a:rPr lang="en-US" altLang="zh-TW" sz="2800" b="1" dirty="0">
                <a:solidFill>
                  <a:schemeClr val="accent6">
                    <a:lumMod val="5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rPr>
              <a:t>組織轉型</a:t>
            </a:r>
          </a:p>
        </p:txBody>
      </p:sp>
      <p:sp>
        <p:nvSpPr>
          <p:cNvPr id="11" name="矩形 10">
            <a:extLst>
              <a:ext uri="{FF2B5EF4-FFF2-40B4-BE49-F238E27FC236}">
                <a16:creationId xmlns:a16="http://schemas.microsoft.com/office/drawing/2014/main" xmlns="" id="{1506A6FA-1D2F-475A-B26B-9CFCA0DFB431}"/>
              </a:ext>
            </a:extLst>
          </p:cNvPr>
          <p:cNvSpPr/>
          <p:nvPr/>
        </p:nvSpPr>
        <p:spPr>
          <a:xfrm>
            <a:off x="3866726" y="2581299"/>
            <a:ext cx="4942833" cy="999878"/>
          </a:xfrm>
          <a:prstGeom prst="rect">
            <a:avLst/>
          </a:prstGeom>
          <a:solidFill>
            <a:srgbClr val="29798E"/>
          </a:soli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36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12" name="矩形 11">
            <a:extLst>
              <a:ext uri="{FF2B5EF4-FFF2-40B4-BE49-F238E27FC236}">
                <a16:creationId xmlns:a16="http://schemas.microsoft.com/office/drawing/2014/main" xmlns="" id="{0B3644D0-AA5A-4B5C-9AFC-C4BB2CAFFF60}"/>
              </a:ext>
            </a:extLst>
          </p:cNvPr>
          <p:cNvSpPr/>
          <p:nvPr/>
        </p:nvSpPr>
        <p:spPr>
          <a:xfrm>
            <a:off x="3143672" y="2132856"/>
            <a:ext cx="1283325" cy="837072"/>
          </a:xfrm>
          <a:prstGeom prst="rect">
            <a:avLst/>
          </a:prstGeom>
          <a:solidFill>
            <a:srgbClr val="E46C0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TW" altLang="en-US"/>
          </a:p>
        </p:txBody>
      </p:sp>
      <p:sp>
        <p:nvSpPr>
          <p:cNvPr id="13" name="矩形 12">
            <a:extLst>
              <a:ext uri="{FF2B5EF4-FFF2-40B4-BE49-F238E27FC236}">
                <a16:creationId xmlns:a16="http://schemas.microsoft.com/office/drawing/2014/main" xmlns="" id="{2A069840-58C8-4697-BB06-A25155E56832}"/>
              </a:ext>
            </a:extLst>
          </p:cNvPr>
          <p:cNvSpPr/>
          <p:nvPr/>
        </p:nvSpPr>
        <p:spPr>
          <a:xfrm>
            <a:off x="3468943" y="2213724"/>
            <a:ext cx="697628" cy="707886"/>
          </a:xfrm>
          <a:prstGeom prst="rect">
            <a:avLst/>
          </a:prstGeom>
          <a:noFill/>
        </p:spPr>
        <p:txBody>
          <a:bodyPr wrap="none" lIns="91440" tIns="45720" rIns="91440" bIns="45720">
            <a:spAutoFit/>
          </a:bodyPr>
          <a:lstStyle/>
          <a:p>
            <a:pPr algn="ctr" eaLnBrk="1" fontAlgn="auto" hangingPunct="1">
              <a:spcBef>
                <a:spcPts val="0"/>
              </a:spcBef>
              <a:spcAft>
                <a:spcPts val="0"/>
              </a:spcAft>
            </a:pPr>
            <a:r>
              <a:rPr kumimoji="0" lang="zh-TW" altLang="en-US" sz="4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四</a:t>
            </a:r>
          </a:p>
        </p:txBody>
      </p:sp>
      <p:sp>
        <p:nvSpPr>
          <p:cNvPr id="14" name="矩形 13">
            <a:extLst>
              <a:ext uri="{FF2B5EF4-FFF2-40B4-BE49-F238E27FC236}">
                <a16:creationId xmlns:a16="http://schemas.microsoft.com/office/drawing/2014/main" xmlns="" id="{AF2DA136-9914-47D5-B4E5-5A5BAF2E6D24}"/>
              </a:ext>
            </a:extLst>
          </p:cNvPr>
          <p:cNvSpPr/>
          <p:nvPr/>
        </p:nvSpPr>
        <p:spPr>
          <a:xfrm>
            <a:off x="4903892" y="2696517"/>
            <a:ext cx="2441694" cy="769441"/>
          </a:xfrm>
          <a:prstGeom prst="rect">
            <a:avLst/>
          </a:prstGeom>
          <a:noFill/>
        </p:spPr>
        <p:txBody>
          <a:bodyPr wrap="none" lIns="91440" tIns="45720" rIns="91440" bIns="45720">
            <a:spAutoFit/>
          </a:bodyPr>
          <a:lstStyle/>
          <a:p>
            <a:pPr algn="ctr" eaLnBrk="1" fontAlgn="auto" hangingPunct="1">
              <a:spcBef>
                <a:spcPts val="0"/>
              </a:spcBef>
              <a:spcAft>
                <a:spcPts val="0"/>
              </a:spcAft>
            </a:pPr>
            <a:r>
              <a:rPr kumimoji="0" lang="zh-TW" altLang="en-US" sz="44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推動現況</a:t>
            </a:r>
          </a:p>
        </p:txBody>
      </p:sp>
    </p:spTree>
    <p:extLst>
      <p:ext uri="{BB962C8B-B14F-4D97-AF65-F5344CB8AC3E}">
        <p14:creationId xmlns:p14="http://schemas.microsoft.com/office/powerpoint/2010/main" val="33056037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圖片 67" descr="4.png">
            <a:extLst>
              <a:ext uri="{FF2B5EF4-FFF2-40B4-BE49-F238E27FC236}">
                <a16:creationId xmlns:a16="http://schemas.microsoft.com/office/drawing/2014/main" xmlns="" id="{1AEA179D-B271-4D01-B8EA-253DBA51EEFF}"/>
              </a:ext>
            </a:extLst>
          </p:cNvPr>
          <p:cNvPicPr>
            <a:picLocks noChangeAspect="1"/>
          </p:cNvPicPr>
          <p:nvPr/>
        </p:nvPicPr>
        <p:blipFill rotWithShape="1">
          <a:blip r:embed="rId3" cstate="print"/>
          <a:srcRect l="8002" t="15352" r="8710" b="3789"/>
          <a:stretch/>
        </p:blipFill>
        <p:spPr>
          <a:xfrm>
            <a:off x="1019436" y="1052736"/>
            <a:ext cx="10153128" cy="5544616"/>
          </a:xfrm>
          <a:prstGeom prst="rect">
            <a:avLst/>
          </a:prstGeom>
        </p:spPr>
      </p:pic>
      <p:sp>
        <p:nvSpPr>
          <p:cNvPr id="72" name="矩形 71">
            <a:extLst>
              <a:ext uri="{FF2B5EF4-FFF2-40B4-BE49-F238E27FC236}">
                <a16:creationId xmlns:a16="http://schemas.microsoft.com/office/drawing/2014/main" xmlns="" id="{E1C14793-C9CC-4183-B537-2BDAFAD44CCE}"/>
              </a:ext>
            </a:extLst>
          </p:cNvPr>
          <p:cNvSpPr/>
          <p:nvPr/>
        </p:nvSpPr>
        <p:spPr>
          <a:xfrm>
            <a:off x="10816093" y="100948"/>
            <a:ext cx="1368000" cy="360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eaLnBrk="1" fontAlgn="auto" latinLnBrk="0" hangingPunct="1">
              <a:lnSpc>
                <a:spcPct val="100000"/>
              </a:lnSpc>
              <a:spcBef>
                <a:spcPts val="0"/>
              </a:spcBef>
              <a:spcAft>
                <a:spcPts val="0"/>
              </a:spcAft>
              <a:buClrTx/>
              <a:buSzTx/>
              <a:buFontTx/>
              <a:buNone/>
              <a:tabLst/>
              <a:defRPr/>
            </a:pP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一</a:t>
            </a: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分離會計</a:t>
            </a:r>
            <a:endParaRPr kumimoji="0" lang="en-US" altLang="zh-TW" sz="1600" b="1" dirty="0">
              <a:solidFill>
                <a:prstClr val="white"/>
              </a:solidFill>
              <a:latin typeface="微軟正黑體" panose="020B0604030504040204" pitchFamily="34" charset="-120"/>
              <a:ea typeface="微軟正黑體" panose="020B0604030504040204" pitchFamily="34" charset="-120"/>
            </a:endParaRPr>
          </a:p>
        </p:txBody>
      </p:sp>
      <p:sp>
        <p:nvSpPr>
          <p:cNvPr id="73" name="標題 1">
            <a:extLst>
              <a:ext uri="{FF2B5EF4-FFF2-40B4-BE49-F238E27FC236}">
                <a16:creationId xmlns:a16="http://schemas.microsoft.com/office/drawing/2014/main" xmlns="" id="{8E5E0FE2-099C-4A50-81B7-6427D36BECBB}"/>
              </a:ext>
            </a:extLst>
          </p:cNvPr>
          <p:cNvSpPr txBox="1">
            <a:spLocks/>
          </p:cNvSpPr>
          <p:nvPr/>
        </p:nvSpPr>
        <p:spPr>
          <a:xfrm>
            <a:off x="1127448" y="150381"/>
            <a:ext cx="6910537" cy="888741"/>
          </a:xfrm>
          <a:prstGeom prst="rect">
            <a:avLst/>
          </a:prstGeom>
          <a:noFill/>
        </p:spPr>
        <p:txBody>
          <a:bodyPr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kumimoji="0" lang="zh-TW" altLang="en-US" sz="4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分離會計法源依據</a:t>
            </a:r>
          </a:p>
        </p:txBody>
      </p:sp>
      <p:sp>
        <p:nvSpPr>
          <p:cNvPr id="62" name="矩形 61">
            <a:extLst>
              <a:ext uri="{FF2B5EF4-FFF2-40B4-BE49-F238E27FC236}">
                <a16:creationId xmlns:a16="http://schemas.microsoft.com/office/drawing/2014/main" xmlns="" id="{FEA0789B-30E3-423C-BCCA-E88506C6CBB9}"/>
              </a:ext>
            </a:extLst>
          </p:cNvPr>
          <p:cNvSpPr/>
          <p:nvPr/>
        </p:nvSpPr>
        <p:spPr>
          <a:xfrm>
            <a:off x="9397220" y="100948"/>
            <a:ext cx="1404000" cy="360000"/>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四、推動現況</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7992968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標題 1">
            <a:extLst>
              <a:ext uri="{FF2B5EF4-FFF2-40B4-BE49-F238E27FC236}">
                <a16:creationId xmlns:a16="http://schemas.microsoft.com/office/drawing/2014/main" xmlns="" id="{9F21388D-EF1D-48FE-9C32-0352DC45A17B}"/>
              </a:ext>
            </a:extLst>
          </p:cNvPr>
          <p:cNvSpPr txBox="1">
            <a:spLocks/>
          </p:cNvSpPr>
          <p:nvPr/>
        </p:nvSpPr>
        <p:spPr>
          <a:xfrm>
            <a:off x="717251" y="752762"/>
            <a:ext cx="5184576" cy="888741"/>
          </a:xfrm>
          <a:prstGeom prst="rect">
            <a:avLst/>
          </a:prstGeom>
          <a:noFill/>
        </p:spPr>
        <p:txBody>
          <a:bodyPr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kumimoji="0" lang="zh-TW" altLang="en-US" sz="4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分離會計相關規定</a:t>
            </a:r>
          </a:p>
        </p:txBody>
      </p:sp>
      <p:sp>
        <p:nvSpPr>
          <p:cNvPr id="60" name="矩形 59">
            <a:extLst>
              <a:ext uri="{FF2B5EF4-FFF2-40B4-BE49-F238E27FC236}">
                <a16:creationId xmlns:a16="http://schemas.microsoft.com/office/drawing/2014/main" xmlns="" id="{3144D967-EF0C-4C69-A089-E965F1ECA555}"/>
              </a:ext>
            </a:extLst>
          </p:cNvPr>
          <p:cNvSpPr/>
          <p:nvPr/>
        </p:nvSpPr>
        <p:spPr>
          <a:xfrm>
            <a:off x="10816093" y="100948"/>
            <a:ext cx="1368000" cy="360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eaLnBrk="1" fontAlgn="auto" latinLnBrk="0" hangingPunct="1">
              <a:lnSpc>
                <a:spcPct val="100000"/>
              </a:lnSpc>
              <a:spcBef>
                <a:spcPts val="0"/>
              </a:spcBef>
              <a:spcAft>
                <a:spcPts val="0"/>
              </a:spcAft>
              <a:buClrTx/>
              <a:buSzTx/>
              <a:buFontTx/>
              <a:buNone/>
              <a:tabLst/>
              <a:defRPr/>
            </a:pP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一</a:t>
            </a: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分離會計</a:t>
            </a:r>
            <a:endParaRPr kumimoji="0" lang="en-US" altLang="zh-TW" sz="1600" b="1" dirty="0">
              <a:solidFill>
                <a:prstClr val="white"/>
              </a:solidFill>
              <a:latin typeface="微軟正黑體" panose="020B0604030504040204" pitchFamily="34" charset="-120"/>
              <a:ea typeface="微軟正黑體" panose="020B0604030504040204" pitchFamily="34" charset="-120"/>
            </a:endParaRPr>
          </a:p>
        </p:txBody>
      </p:sp>
      <p:sp>
        <p:nvSpPr>
          <p:cNvPr id="61" name="矩形 60">
            <a:extLst>
              <a:ext uri="{FF2B5EF4-FFF2-40B4-BE49-F238E27FC236}">
                <a16:creationId xmlns:a16="http://schemas.microsoft.com/office/drawing/2014/main" xmlns="" id="{9CC70B2D-4C8B-4CF2-94AB-0E9E4EC5D79A}"/>
              </a:ext>
            </a:extLst>
          </p:cNvPr>
          <p:cNvSpPr/>
          <p:nvPr/>
        </p:nvSpPr>
        <p:spPr>
          <a:xfrm>
            <a:off x="9397220" y="100948"/>
            <a:ext cx="1404000" cy="360000"/>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四、推動現況</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pic>
        <p:nvPicPr>
          <p:cNvPr id="64" name="圖片 63">
            <a:extLst>
              <a:ext uri="{FF2B5EF4-FFF2-40B4-BE49-F238E27FC236}">
                <a16:creationId xmlns:a16="http://schemas.microsoft.com/office/drawing/2014/main" xmlns="" id="{B9DCE56F-8869-4D82-B87D-C136BC4A182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63952" y="1556792"/>
            <a:ext cx="5904656" cy="5015903"/>
          </a:xfrm>
          <a:prstGeom prst="rect">
            <a:avLst/>
          </a:prstGeom>
        </p:spPr>
      </p:pic>
      <p:sp>
        <p:nvSpPr>
          <p:cNvPr id="67" name="矩形 66">
            <a:extLst>
              <a:ext uri="{FF2B5EF4-FFF2-40B4-BE49-F238E27FC236}">
                <a16:creationId xmlns:a16="http://schemas.microsoft.com/office/drawing/2014/main" xmlns="" id="{21FBAA96-E0A8-46A8-A0D9-E9A638449939}"/>
              </a:ext>
            </a:extLst>
          </p:cNvPr>
          <p:cNvSpPr/>
          <p:nvPr/>
        </p:nvSpPr>
        <p:spPr>
          <a:xfrm>
            <a:off x="6168008" y="2380547"/>
            <a:ext cx="5002786" cy="3416320"/>
          </a:xfrm>
          <a:prstGeom prst="rect">
            <a:avLst/>
          </a:prstGeom>
        </p:spPr>
        <p:txBody>
          <a:bodyPr wrap="square">
            <a:spAutoFit/>
          </a:bodyPr>
          <a:lstStyle/>
          <a:p>
            <a:pPr eaLnBrk="1" fontAlgn="auto" hangingPunct="1">
              <a:spcBef>
                <a:spcPts val="0"/>
              </a:spcBef>
              <a:spcAft>
                <a:spcPts val="0"/>
              </a:spcAft>
              <a:defRPr/>
            </a:pPr>
            <a:r>
              <a:rPr kumimoji="0" lang="zh-TW" altLang="en-US" sz="2600" b="1" dirty="0">
                <a:solidFill>
                  <a:prstClr val="black"/>
                </a:solidFill>
                <a:latin typeface="微軟正黑體" panose="020B0604030504040204" pitchFamily="34" charset="-120"/>
                <a:ea typeface="微軟正黑體" panose="020B0604030504040204" pitchFamily="34" charset="-120"/>
              </a:rPr>
              <a:t>輸配電業經營者財務報表之</a:t>
            </a:r>
            <a:r>
              <a:rPr kumimoji="0" lang="zh-TW" altLang="en-US" sz="3200" b="1" dirty="0">
                <a:solidFill>
                  <a:schemeClr val="accent1">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成本</a:t>
            </a:r>
            <a:r>
              <a:rPr kumimoji="0" lang="zh-TW" altLang="en-US" sz="2600" b="1" dirty="0">
                <a:solidFill>
                  <a:prstClr val="black"/>
                </a:solidFill>
                <a:latin typeface="微軟正黑體" panose="020B0604030504040204" pitchFamily="34" charset="-120"/>
                <a:ea typeface="微軟正黑體" panose="020B0604030504040204" pitchFamily="34" charset="-120"/>
              </a:rPr>
              <a:t>、</a:t>
            </a:r>
            <a:r>
              <a:rPr kumimoji="0" lang="zh-TW" altLang="en-US" sz="3200" b="1" dirty="0">
                <a:solidFill>
                  <a:schemeClr val="accent1">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收入</a:t>
            </a:r>
            <a:r>
              <a:rPr kumimoji="0" lang="zh-TW" altLang="en-US" sz="2600" b="1" dirty="0">
                <a:solidFill>
                  <a:prstClr val="black"/>
                </a:solidFill>
                <a:latin typeface="微軟正黑體" panose="020B0604030504040204" pitchFamily="34" charset="-120"/>
                <a:ea typeface="微軟正黑體" panose="020B0604030504040204" pitchFamily="34" charset="-120"/>
              </a:rPr>
              <a:t>、</a:t>
            </a:r>
            <a:r>
              <a:rPr kumimoji="0" lang="zh-TW" altLang="en-US" sz="3200" b="1" dirty="0">
                <a:solidFill>
                  <a:schemeClr val="accent1">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資產</a:t>
            </a:r>
            <a:r>
              <a:rPr kumimoji="0" lang="zh-TW" altLang="en-US" sz="2600" b="1" dirty="0">
                <a:solidFill>
                  <a:prstClr val="black"/>
                </a:solidFill>
                <a:latin typeface="微軟正黑體" panose="020B0604030504040204" pitchFamily="34" charset="-120"/>
                <a:ea typeface="微軟正黑體" panose="020B0604030504040204" pitchFamily="34" charset="-120"/>
              </a:rPr>
              <a:t>及</a:t>
            </a:r>
            <a:r>
              <a:rPr kumimoji="0" lang="zh-TW" altLang="en-US" sz="3200" b="1" dirty="0">
                <a:solidFill>
                  <a:schemeClr val="accent1">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負債</a:t>
            </a:r>
            <a:r>
              <a:rPr kumimoji="0" lang="zh-TW" altLang="en-US" sz="2600" b="1" dirty="0">
                <a:solidFill>
                  <a:prstClr val="black"/>
                </a:solidFill>
                <a:latin typeface="微軟正黑體" panose="020B0604030504040204" pitchFamily="34" charset="-120"/>
                <a:ea typeface="微軟正黑體" panose="020B0604030504040204" pitchFamily="34" charset="-120"/>
              </a:rPr>
              <a:t>，均應分離至</a:t>
            </a:r>
            <a:r>
              <a:rPr kumimoji="0" lang="zh-TW" altLang="en-US" sz="32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發電業</a:t>
            </a:r>
            <a:r>
              <a:rPr kumimoji="0" lang="zh-TW" altLang="en-US" sz="2600" b="1" dirty="0">
                <a:solidFill>
                  <a:prstClr val="black"/>
                </a:solidFill>
                <a:latin typeface="微軟正黑體" panose="020B0604030504040204" pitchFamily="34" charset="-120"/>
                <a:ea typeface="微軟正黑體" panose="020B0604030504040204" pitchFamily="34" charset="-120"/>
              </a:rPr>
              <a:t>部門、</a:t>
            </a:r>
            <a:r>
              <a:rPr kumimoji="0" lang="zh-TW" altLang="en-US" sz="32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輸配電業</a:t>
            </a:r>
            <a:r>
              <a:rPr kumimoji="0" lang="zh-TW" altLang="en-US" sz="2600" b="1" dirty="0">
                <a:solidFill>
                  <a:prstClr val="black"/>
                </a:solidFill>
                <a:latin typeface="微軟正黑體" panose="020B0604030504040204" pitchFamily="34" charset="-120"/>
                <a:ea typeface="微軟正黑體" panose="020B0604030504040204" pitchFamily="34" charset="-120"/>
              </a:rPr>
              <a:t>部門、</a:t>
            </a:r>
            <a:r>
              <a:rPr kumimoji="0" lang="zh-TW" altLang="en-US" sz="32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公用售電業</a:t>
            </a:r>
            <a:r>
              <a:rPr kumimoji="0" lang="zh-TW" altLang="en-US" sz="2600" b="1" dirty="0">
                <a:solidFill>
                  <a:prstClr val="black"/>
                </a:solidFill>
                <a:latin typeface="微軟正黑體" panose="020B0604030504040204" pitchFamily="34" charset="-120"/>
                <a:ea typeface="微軟正黑體" panose="020B0604030504040204" pitchFamily="34" charset="-120"/>
              </a:rPr>
              <a:t>部門及</a:t>
            </a:r>
            <a:r>
              <a:rPr kumimoji="0" lang="zh-TW" altLang="en-US" sz="32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非電業</a:t>
            </a:r>
            <a:r>
              <a:rPr kumimoji="0" lang="zh-TW" altLang="en-US" sz="2600" b="1" dirty="0">
                <a:solidFill>
                  <a:prstClr val="black"/>
                </a:solidFill>
                <a:latin typeface="微軟正黑體" panose="020B0604030504040204" pitchFamily="34" charset="-120"/>
                <a:ea typeface="微軟正黑體" panose="020B0604030504040204" pitchFamily="34" charset="-120"/>
              </a:rPr>
              <a:t>部門；已分離至輸配電業部門者，應依</a:t>
            </a:r>
            <a:r>
              <a:rPr kumimoji="0" lang="zh-TW" altLang="en-US" sz="2800" b="1" u="sng"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輸電</a:t>
            </a:r>
            <a:r>
              <a:rPr kumimoji="0" lang="zh-TW" altLang="en-US" sz="2600" b="1" dirty="0">
                <a:solidFill>
                  <a:prstClr val="black"/>
                </a:solidFill>
                <a:latin typeface="微軟正黑體" panose="020B0604030504040204" pitchFamily="34" charset="-120"/>
                <a:ea typeface="微軟正黑體" panose="020B0604030504040204" pitchFamily="34" charset="-120"/>
              </a:rPr>
              <a:t>業務部門、</a:t>
            </a:r>
            <a:r>
              <a:rPr kumimoji="0" lang="zh-TW" altLang="en-US" sz="2800" b="1" u="sng"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配電</a:t>
            </a:r>
            <a:r>
              <a:rPr kumimoji="0" lang="zh-TW" altLang="en-US" sz="2600" b="1" dirty="0">
                <a:solidFill>
                  <a:prstClr val="black"/>
                </a:solidFill>
                <a:latin typeface="微軟正黑體" panose="020B0604030504040204" pitchFamily="34" charset="-120"/>
                <a:ea typeface="微軟正黑體" panose="020B0604030504040204" pitchFamily="34" charset="-120"/>
              </a:rPr>
              <a:t>業務部門及</a:t>
            </a:r>
            <a:r>
              <a:rPr kumimoji="0" lang="zh-TW" altLang="en-US" sz="2800" b="1" u="sng"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調度</a:t>
            </a:r>
            <a:r>
              <a:rPr kumimoji="0" lang="zh-TW" altLang="en-US" sz="2600" b="1" dirty="0">
                <a:solidFill>
                  <a:prstClr val="black"/>
                </a:solidFill>
                <a:latin typeface="微軟正黑體" panose="020B0604030504040204" pitchFamily="34" charset="-120"/>
                <a:ea typeface="微軟正黑體" panose="020B0604030504040204" pitchFamily="34" charset="-120"/>
              </a:rPr>
              <a:t>業務部門再行分離。</a:t>
            </a:r>
          </a:p>
        </p:txBody>
      </p:sp>
      <p:pic>
        <p:nvPicPr>
          <p:cNvPr id="90" name="Picture 2" descr="ãregulationãçåçæå°çµæ">
            <a:extLst>
              <a:ext uri="{FF2B5EF4-FFF2-40B4-BE49-F238E27FC236}">
                <a16:creationId xmlns:a16="http://schemas.microsoft.com/office/drawing/2014/main" xmlns="" id="{D5D0835B-E15E-42CF-923F-98DBC3DC05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424" y="2983073"/>
            <a:ext cx="4835054" cy="3184229"/>
          </a:xfrm>
          <a:prstGeom prst="rect">
            <a:avLst/>
          </a:prstGeom>
          <a:noFill/>
          <a:extLst>
            <a:ext uri="{909E8E84-426E-40DD-AFC4-6F175D3DCCD1}">
              <a14:hiddenFill xmlns:a14="http://schemas.microsoft.com/office/drawing/2010/main">
                <a:solidFill>
                  <a:srgbClr val="FFFFFF"/>
                </a:solidFill>
              </a14:hiddenFill>
            </a:ext>
          </a:extLst>
        </p:spPr>
      </p:pic>
      <p:sp>
        <p:nvSpPr>
          <p:cNvPr id="91" name="矩形 90">
            <a:extLst>
              <a:ext uri="{FF2B5EF4-FFF2-40B4-BE49-F238E27FC236}">
                <a16:creationId xmlns:a16="http://schemas.microsoft.com/office/drawing/2014/main" xmlns="" id="{FED46E75-6CA0-4A2C-B5AE-137BDE48861A}"/>
              </a:ext>
            </a:extLst>
          </p:cNvPr>
          <p:cNvSpPr/>
          <p:nvPr/>
        </p:nvSpPr>
        <p:spPr>
          <a:xfrm>
            <a:off x="911424" y="2348880"/>
            <a:ext cx="4835054" cy="994234"/>
          </a:xfrm>
          <a:prstGeom prst="rect">
            <a:avLst/>
          </a:prstGeom>
          <a:solidFill>
            <a:srgbClr val="44546A">
              <a:lumMod val="75000"/>
            </a:srgbClr>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r>
              <a:rPr kumimoji="0" lang="zh-TW" altLang="en-US" sz="30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輸配電業分離會計處理準則第</a:t>
            </a:r>
            <a:r>
              <a:rPr kumimoji="0" lang="en-US" altLang="zh-TW" sz="30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5</a:t>
            </a:r>
            <a:r>
              <a:rPr kumimoji="0" lang="zh-TW" altLang="en-US" sz="30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條第</a:t>
            </a:r>
            <a:r>
              <a:rPr kumimoji="0" lang="en-US" altLang="zh-TW" sz="30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kumimoji="0" lang="zh-TW" altLang="en-US" sz="30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項</a:t>
            </a:r>
          </a:p>
        </p:txBody>
      </p:sp>
    </p:spTree>
    <p:extLst>
      <p:ext uri="{BB962C8B-B14F-4D97-AF65-F5344CB8AC3E}">
        <p14:creationId xmlns:p14="http://schemas.microsoft.com/office/powerpoint/2010/main" val="38875312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標題 1">
            <a:extLst>
              <a:ext uri="{FF2B5EF4-FFF2-40B4-BE49-F238E27FC236}">
                <a16:creationId xmlns:a16="http://schemas.microsoft.com/office/drawing/2014/main" xmlns="" id="{9F21388D-EF1D-48FE-9C32-0352DC45A17B}"/>
              </a:ext>
            </a:extLst>
          </p:cNvPr>
          <p:cNvSpPr txBox="1">
            <a:spLocks/>
          </p:cNvSpPr>
          <p:nvPr/>
        </p:nvSpPr>
        <p:spPr>
          <a:xfrm>
            <a:off x="481607" y="380019"/>
            <a:ext cx="6910537" cy="888741"/>
          </a:xfrm>
          <a:prstGeom prst="rect">
            <a:avLst/>
          </a:prstGeom>
          <a:noFill/>
        </p:spPr>
        <p:txBody>
          <a:bodyPr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kumimoji="0" lang="zh-TW" altLang="en-US" sz="4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分離會計規劃架構</a:t>
            </a:r>
          </a:p>
        </p:txBody>
      </p:sp>
      <p:grpSp>
        <p:nvGrpSpPr>
          <p:cNvPr id="57" name="群組 56">
            <a:extLst>
              <a:ext uri="{FF2B5EF4-FFF2-40B4-BE49-F238E27FC236}">
                <a16:creationId xmlns:a16="http://schemas.microsoft.com/office/drawing/2014/main" xmlns="" id="{6F7506FA-84E2-4A40-909A-7FB76C95909C}"/>
              </a:ext>
            </a:extLst>
          </p:cNvPr>
          <p:cNvGrpSpPr/>
          <p:nvPr/>
        </p:nvGrpSpPr>
        <p:grpSpPr>
          <a:xfrm>
            <a:off x="2741030" y="1489989"/>
            <a:ext cx="6739346" cy="1650979"/>
            <a:chOff x="2817766" y="1570154"/>
            <a:chExt cx="6739346" cy="1650979"/>
          </a:xfrm>
        </p:grpSpPr>
        <p:sp>
          <p:nvSpPr>
            <p:cNvPr id="58" name="圓角矩形 49">
              <a:extLst>
                <a:ext uri="{FF2B5EF4-FFF2-40B4-BE49-F238E27FC236}">
                  <a16:creationId xmlns:a16="http://schemas.microsoft.com/office/drawing/2014/main" xmlns="" id="{59C07C71-363D-4AB1-9EBD-3D5DE3241C38}"/>
                </a:ext>
              </a:extLst>
            </p:cNvPr>
            <p:cNvSpPr/>
            <p:nvPr/>
          </p:nvSpPr>
          <p:spPr>
            <a:xfrm>
              <a:off x="6376850" y="1844298"/>
              <a:ext cx="3180262" cy="857233"/>
            </a:xfrm>
            <a:prstGeom prst="roundRect">
              <a:avLst/>
            </a:prstGeom>
            <a:ln w="44450">
              <a:solidFill>
                <a:srgbClr val="FF9933"/>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zh-TW" altLang="en-US"/>
            </a:p>
          </p:txBody>
        </p:sp>
        <p:sp>
          <p:nvSpPr>
            <p:cNvPr id="59" name="圓角矩形 7">
              <a:extLst>
                <a:ext uri="{FF2B5EF4-FFF2-40B4-BE49-F238E27FC236}">
                  <a16:creationId xmlns:a16="http://schemas.microsoft.com/office/drawing/2014/main" xmlns="" id="{7E676DD6-80DF-42C9-BDC7-ED38A6079D35}"/>
                </a:ext>
              </a:extLst>
            </p:cNvPr>
            <p:cNvSpPr/>
            <p:nvPr/>
          </p:nvSpPr>
          <p:spPr>
            <a:xfrm>
              <a:off x="2817766" y="1834287"/>
              <a:ext cx="3180262" cy="857233"/>
            </a:xfrm>
            <a:prstGeom prst="roundRect">
              <a:avLst/>
            </a:prstGeom>
            <a:ln w="44450">
              <a:solidFill>
                <a:srgbClr val="FF9933"/>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zh-TW" altLang="en-US"/>
            </a:p>
          </p:txBody>
        </p:sp>
        <p:sp>
          <p:nvSpPr>
            <p:cNvPr id="62" name="圓角矩形 14">
              <a:extLst>
                <a:ext uri="{FF2B5EF4-FFF2-40B4-BE49-F238E27FC236}">
                  <a16:creationId xmlns:a16="http://schemas.microsoft.com/office/drawing/2014/main" xmlns="" id="{0A8D32E0-B7B3-4E2A-B7D1-6198F55FA726}"/>
                </a:ext>
              </a:extLst>
            </p:cNvPr>
            <p:cNvSpPr/>
            <p:nvPr/>
          </p:nvSpPr>
          <p:spPr>
            <a:xfrm>
              <a:off x="3086884" y="2107769"/>
              <a:ext cx="1139682" cy="392116"/>
            </a:xfrm>
            <a:prstGeom prst="roundRect">
              <a:avLst/>
            </a:prstGeom>
            <a:solidFill>
              <a:schemeClr val="accent3">
                <a:lumMod val="50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spcAft>
                  <a:spcPts val="1800"/>
                </a:spcAft>
              </a:pPr>
              <a:r>
                <a:rPr lang="zh-TW" altLang="en-US" sz="2000" b="1" dirty="0">
                  <a:solidFill>
                    <a:schemeClr val="bg1"/>
                  </a:solidFill>
                  <a:latin typeface="Microsoft YaHei" panose="020B0503020204020204" pitchFamily="34" charset="-122"/>
                  <a:ea typeface="Microsoft YaHei" panose="020B0503020204020204" pitchFamily="34" charset="-122"/>
                </a:rPr>
                <a:t>成本</a:t>
              </a:r>
              <a:endParaRPr lang="en-US" altLang="zh-TW" sz="2000" b="1" dirty="0">
                <a:solidFill>
                  <a:schemeClr val="bg1"/>
                </a:solidFill>
                <a:latin typeface="Microsoft YaHei" panose="020B0503020204020204" pitchFamily="34" charset="-122"/>
                <a:ea typeface="Microsoft YaHei" panose="020B0503020204020204" pitchFamily="34" charset="-122"/>
              </a:endParaRPr>
            </a:p>
          </p:txBody>
        </p:sp>
        <p:sp>
          <p:nvSpPr>
            <p:cNvPr id="63" name="圓角矩形 15">
              <a:extLst>
                <a:ext uri="{FF2B5EF4-FFF2-40B4-BE49-F238E27FC236}">
                  <a16:creationId xmlns:a16="http://schemas.microsoft.com/office/drawing/2014/main" xmlns="" id="{F3D18255-9A03-4D4A-80F2-DFDB4CF047F2}"/>
                </a:ext>
              </a:extLst>
            </p:cNvPr>
            <p:cNvSpPr/>
            <p:nvPr/>
          </p:nvSpPr>
          <p:spPr>
            <a:xfrm>
              <a:off x="4641184" y="2107769"/>
              <a:ext cx="1139682" cy="392116"/>
            </a:xfrm>
            <a:prstGeom prst="roundRect">
              <a:avLst/>
            </a:prstGeom>
            <a:solidFill>
              <a:schemeClr val="accent3">
                <a:lumMod val="50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spcAft>
                  <a:spcPts val="1800"/>
                </a:spcAft>
              </a:pPr>
              <a:r>
                <a:rPr lang="zh-TW" altLang="en-US" sz="2000" b="1" dirty="0">
                  <a:solidFill>
                    <a:schemeClr val="bg1"/>
                  </a:solidFill>
                  <a:latin typeface="Microsoft YaHei" panose="020B0503020204020204" pitchFamily="34" charset="-122"/>
                  <a:ea typeface="Microsoft YaHei" panose="020B0503020204020204" pitchFamily="34" charset="-122"/>
                </a:rPr>
                <a:t>收入</a:t>
              </a:r>
              <a:endParaRPr lang="en-US" altLang="zh-TW" sz="2000" b="1" dirty="0">
                <a:solidFill>
                  <a:schemeClr val="bg1"/>
                </a:solidFill>
                <a:latin typeface="Microsoft YaHei" panose="020B0503020204020204" pitchFamily="34" charset="-122"/>
                <a:ea typeface="Microsoft YaHei" panose="020B0503020204020204" pitchFamily="34" charset="-122"/>
              </a:endParaRPr>
            </a:p>
          </p:txBody>
        </p:sp>
        <p:sp>
          <p:nvSpPr>
            <p:cNvPr id="65" name="圓角矩形 16">
              <a:extLst>
                <a:ext uri="{FF2B5EF4-FFF2-40B4-BE49-F238E27FC236}">
                  <a16:creationId xmlns:a16="http://schemas.microsoft.com/office/drawing/2014/main" xmlns="" id="{662CD0CC-BE44-481C-B7F9-EBD1EF6DB9E7}"/>
                </a:ext>
              </a:extLst>
            </p:cNvPr>
            <p:cNvSpPr/>
            <p:nvPr/>
          </p:nvSpPr>
          <p:spPr>
            <a:xfrm>
              <a:off x="6666657" y="2107769"/>
              <a:ext cx="1139682" cy="392116"/>
            </a:xfrm>
            <a:prstGeom prst="roundRect">
              <a:avLst/>
            </a:prstGeom>
            <a:solidFill>
              <a:schemeClr val="accent3">
                <a:lumMod val="50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spcAft>
                  <a:spcPts val="1800"/>
                </a:spcAft>
              </a:pPr>
              <a:r>
                <a:rPr lang="zh-TW" altLang="en-US" sz="2000" b="1" dirty="0">
                  <a:solidFill>
                    <a:schemeClr val="bg1"/>
                  </a:solidFill>
                  <a:latin typeface="Microsoft YaHei" panose="020B0503020204020204" pitchFamily="34" charset="-122"/>
                  <a:ea typeface="Microsoft YaHei" panose="020B0503020204020204" pitchFamily="34" charset="-122"/>
                </a:rPr>
                <a:t>資產</a:t>
              </a:r>
              <a:endParaRPr lang="en-US" altLang="zh-TW" sz="2000" b="1" dirty="0">
                <a:solidFill>
                  <a:schemeClr val="bg1"/>
                </a:solidFill>
                <a:latin typeface="Microsoft YaHei" panose="020B0503020204020204" pitchFamily="34" charset="-122"/>
                <a:ea typeface="Microsoft YaHei" panose="020B0503020204020204" pitchFamily="34" charset="-122"/>
              </a:endParaRPr>
            </a:p>
          </p:txBody>
        </p:sp>
        <p:sp>
          <p:nvSpPr>
            <p:cNvPr id="66" name="圓角矩形 17">
              <a:extLst>
                <a:ext uri="{FF2B5EF4-FFF2-40B4-BE49-F238E27FC236}">
                  <a16:creationId xmlns:a16="http://schemas.microsoft.com/office/drawing/2014/main" xmlns="" id="{15AE6F5D-2F54-4669-A61F-10A1A143CDF2}"/>
                </a:ext>
              </a:extLst>
            </p:cNvPr>
            <p:cNvSpPr/>
            <p:nvPr/>
          </p:nvSpPr>
          <p:spPr>
            <a:xfrm>
              <a:off x="8227973" y="2107769"/>
              <a:ext cx="1139682" cy="392116"/>
            </a:xfrm>
            <a:prstGeom prst="roundRect">
              <a:avLst/>
            </a:prstGeom>
            <a:solidFill>
              <a:schemeClr val="accent3">
                <a:lumMod val="50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spcAft>
                  <a:spcPts val="1800"/>
                </a:spcAft>
              </a:pPr>
              <a:r>
                <a:rPr lang="zh-TW" altLang="en-US" sz="2000" b="1" dirty="0">
                  <a:solidFill>
                    <a:schemeClr val="bg1"/>
                  </a:solidFill>
                  <a:latin typeface="Microsoft YaHei" panose="020B0503020204020204" pitchFamily="34" charset="-122"/>
                  <a:ea typeface="Microsoft YaHei" panose="020B0503020204020204" pitchFamily="34" charset="-122"/>
                </a:rPr>
                <a:t>負債</a:t>
              </a:r>
              <a:endParaRPr lang="en-US" altLang="zh-TW" sz="2000" b="1" dirty="0">
                <a:solidFill>
                  <a:schemeClr val="bg1"/>
                </a:solidFill>
                <a:latin typeface="Microsoft YaHei" panose="020B0503020204020204" pitchFamily="34" charset="-122"/>
                <a:ea typeface="Microsoft YaHei" panose="020B0503020204020204" pitchFamily="34" charset="-122"/>
              </a:endParaRPr>
            </a:p>
          </p:txBody>
        </p:sp>
        <p:sp>
          <p:nvSpPr>
            <p:cNvPr id="68" name="AutoShape 13">
              <a:extLst>
                <a:ext uri="{FF2B5EF4-FFF2-40B4-BE49-F238E27FC236}">
                  <a16:creationId xmlns:a16="http://schemas.microsoft.com/office/drawing/2014/main" xmlns="" id="{1D101817-0832-4B55-AF14-593C5A4C0129}"/>
                </a:ext>
              </a:extLst>
            </p:cNvPr>
            <p:cNvSpPr>
              <a:spLocks noChangeArrowheads="1"/>
            </p:cNvSpPr>
            <p:nvPr/>
          </p:nvSpPr>
          <p:spPr bwMode="auto">
            <a:xfrm rot="10800000">
              <a:off x="5928376" y="2933193"/>
              <a:ext cx="586504" cy="287940"/>
            </a:xfrm>
            <a:prstGeom prst="triangle">
              <a:avLst>
                <a:gd name="adj" fmla="val 51375"/>
              </a:avLst>
            </a:prstGeom>
            <a:solidFill>
              <a:srgbClr val="FF9933"/>
            </a:solidFill>
            <a:ln>
              <a:noFill/>
            </a:ln>
            <a:extLst/>
          </p:spPr>
          <p:txBody>
            <a:bodyPr wrap="none" anchor="ctr"/>
            <a:lstStyle/>
            <a:p>
              <a:pPr algn="ctr">
                <a:defRPr/>
              </a:pPr>
              <a:endParaRPr lang="zh-TW" altLang="en-US" sz="1900" kern="0">
                <a:solidFill>
                  <a:srgbClr val="FF5050"/>
                </a:solidFill>
                <a:latin typeface="微軟正黑體" panose="020B0604030504040204" pitchFamily="34" charset="-120"/>
                <a:ea typeface="微軟正黑體" panose="020B0604030504040204" pitchFamily="34" charset="-120"/>
              </a:endParaRPr>
            </a:p>
          </p:txBody>
        </p:sp>
        <p:sp>
          <p:nvSpPr>
            <p:cNvPr id="69" name="圓角矩形 51">
              <a:extLst>
                <a:ext uri="{FF2B5EF4-FFF2-40B4-BE49-F238E27FC236}">
                  <a16:creationId xmlns:a16="http://schemas.microsoft.com/office/drawing/2014/main" xmlns="" id="{81DD7B16-7CEC-428C-9E17-893194933640}"/>
                </a:ext>
              </a:extLst>
            </p:cNvPr>
            <p:cNvSpPr/>
            <p:nvPr/>
          </p:nvSpPr>
          <p:spPr>
            <a:xfrm>
              <a:off x="3898382" y="1570154"/>
              <a:ext cx="1052489" cy="367134"/>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 rIns="18000" rtlCol="0" anchor="ctr"/>
            <a:lstStyle/>
            <a:p>
              <a:pPr algn="ctr"/>
              <a:r>
                <a:rPr lang="zh-TW" altLang="en-US" b="1" spc="-100" dirty="0">
                  <a:ln w="13500">
                    <a:solidFill>
                      <a:srgbClr val="4F81BD">
                        <a:shade val="2500"/>
                        <a:alpha val="6500"/>
                      </a:srgbClr>
                    </a:solidFill>
                    <a:prstDash val="solid"/>
                  </a:ln>
                  <a:solidFill>
                    <a:srgbClr val="4F81BD">
                      <a:tint val="3000"/>
                      <a:alpha val="95000"/>
                    </a:srgbClr>
                  </a:solidFill>
                  <a:latin typeface="Microsoft YaHei" pitchFamily="34" charset="-122"/>
                  <a:ea typeface="Microsoft YaHei" pitchFamily="34" charset="-122"/>
                </a:rPr>
                <a:t>損益表</a:t>
              </a:r>
            </a:p>
          </p:txBody>
        </p:sp>
        <p:sp>
          <p:nvSpPr>
            <p:cNvPr id="71" name="圓角矩形 52">
              <a:extLst>
                <a:ext uri="{FF2B5EF4-FFF2-40B4-BE49-F238E27FC236}">
                  <a16:creationId xmlns:a16="http://schemas.microsoft.com/office/drawing/2014/main" xmlns="" id="{CD2B6316-1CC8-494C-97DA-5D1ECBCB7C7A}"/>
                </a:ext>
              </a:extLst>
            </p:cNvPr>
            <p:cNvSpPr/>
            <p:nvPr/>
          </p:nvSpPr>
          <p:spPr>
            <a:xfrm>
              <a:off x="7352372" y="1570154"/>
              <a:ext cx="1607606" cy="367134"/>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 rIns="18000" rtlCol="0" anchor="ctr"/>
            <a:lstStyle/>
            <a:p>
              <a:pPr algn="ctr"/>
              <a:r>
                <a:rPr lang="zh-TW" altLang="en-US" b="1" spc="-100" dirty="0">
                  <a:ln w="13500">
                    <a:solidFill>
                      <a:srgbClr val="4F81BD">
                        <a:shade val="2500"/>
                        <a:alpha val="6500"/>
                      </a:srgbClr>
                    </a:solidFill>
                    <a:prstDash val="solid"/>
                  </a:ln>
                  <a:solidFill>
                    <a:srgbClr val="4F81BD">
                      <a:tint val="3000"/>
                      <a:alpha val="95000"/>
                    </a:srgbClr>
                  </a:solidFill>
                  <a:latin typeface="Microsoft YaHei" pitchFamily="34" charset="-122"/>
                  <a:ea typeface="Microsoft YaHei" pitchFamily="34" charset="-122"/>
                </a:rPr>
                <a:t>資產負債表</a:t>
              </a:r>
            </a:p>
          </p:txBody>
        </p:sp>
        <p:pic>
          <p:nvPicPr>
            <p:cNvPr id="72" name="Picture 2" descr="C:\Documents and Settings\u117022\桌面\簡報圖\taipower.png">
              <a:extLst>
                <a:ext uri="{FF2B5EF4-FFF2-40B4-BE49-F238E27FC236}">
                  <a16:creationId xmlns:a16="http://schemas.microsoft.com/office/drawing/2014/main" xmlns="" id="{C3036B46-1A35-499B-BEE2-059B5FE03E0B}"/>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845753" y="1987737"/>
              <a:ext cx="718855" cy="5379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3" name="群組 72">
            <a:extLst>
              <a:ext uri="{FF2B5EF4-FFF2-40B4-BE49-F238E27FC236}">
                <a16:creationId xmlns:a16="http://schemas.microsoft.com/office/drawing/2014/main" xmlns="" id="{6189D494-A1A5-4698-AC90-95D96C22FC3B}"/>
              </a:ext>
            </a:extLst>
          </p:cNvPr>
          <p:cNvGrpSpPr/>
          <p:nvPr/>
        </p:nvGrpSpPr>
        <p:grpSpPr>
          <a:xfrm>
            <a:off x="1546009" y="3039181"/>
            <a:ext cx="8995055" cy="1931437"/>
            <a:chOff x="726714" y="3092950"/>
            <a:chExt cx="8995055" cy="1931437"/>
          </a:xfrm>
        </p:grpSpPr>
        <p:grpSp>
          <p:nvGrpSpPr>
            <p:cNvPr id="74" name="群組 39">
              <a:extLst>
                <a:ext uri="{FF2B5EF4-FFF2-40B4-BE49-F238E27FC236}">
                  <a16:creationId xmlns:a16="http://schemas.microsoft.com/office/drawing/2014/main" xmlns="" id="{1E51C81A-6942-4179-92E8-DC4B31F49DCA}"/>
                </a:ext>
              </a:extLst>
            </p:cNvPr>
            <p:cNvGrpSpPr/>
            <p:nvPr/>
          </p:nvGrpSpPr>
          <p:grpSpPr>
            <a:xfrm>
              <a:off x="3160536" y="3123189"/>
              <a:ext cx="1872208" cy="1872208"/>
              <a:chOff x="3952882" y="3173406"/>
              <a:chExt cx="1872208" cy="1872208"/>
            </a:xfrm>
            <a:solidFill>
              <a:schemeClr val="accent4">
                <a:lumMod val="40000"/>
                <a:lumOff val="60000"/>
              </a:schemeClr>
            </a:solidFill>
          </p:grpSpPr>
          <p:sp>
            <p:nvSpPr>
              <p:cNvPr id="108" name="橢圓 107">
                <a:extLst>
                  <a:ext uri="{FF2B5EF4-FFF2-40B4-BE49-F238E27FC236}">
                    <a16:creationId xmlns:a16="http://schemas.microsoft.com/office/drawing/2014/main" xmlns="" id="{994C08C1-A25B-4A0D-AF27-11E5A0328D00}"/>
                  </a:ext>
                </a:extLst>
              </p:cNvPr>
              <p:cNvSpPr/>
              <p:nvPr/>
            </p:nvSpPr>
            <p:spPr>
              <a:xfrm>
                <a:off x="3952882" y="3173406"/>
                <a:ext cx="1872208" cy="18722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0" name="文字方塊 109">
                <a:extLst>
                  <a:ext uri="{FF2B5EF4-FFF2-40B4-BE49-F238E27FC236}">
                    <a16:creationId xmlns:a16="http://schemas.microsoft.com/office/drawing/2014/main" xmlns="" id="{68EED8F1-2D25-4256-91AD-C7F405C64354}"/>
                  </a:ext>
                </a:extLst>
              </p:cNvPr>
              <p:cNvSpPr txBox="1"/>
              <p:nvPr/>
            </p:nvSpPr>
            <p:spPr>
              <a:xfrm>
                <a:off x="4105866" y="4492860"/>
                <a:ext cx="1602610" cy="400110"/>
              </a:xfrm>
              <a:prstGeom prst="rect">
                <a:avLst/>
              </a:prstGeom>
              <a:noFill/>
            </p:spPr>
            <p:txBody>
              <a:bodyPr wrap="square" rtlCol="0">
                <a:spAutoFit/>
              </a:bodyPr>
              <a:lstStyle/>
              <a:p>
                <a:pPr algn="ctr"/>
                <a:r>
                  <a:rPr lang="zh-TW" altLang="en-US" sz="2000" b="1" dirty="0">
                    <a:solidFill>
                      <a:schemeClr val="tx1"/>
                    </a:solidFill>
                    <a:latin typeface="Microsoft YaHei" panose="020B0503020204020204" pitchFamily="34" charset="-122"/>
                    <a:ea typeface="Microsoft YaHei" panose="020B0503020204020204" pitchFamily="34" charset="-122"/>
                  </a:rPr>
                  <a:t>輸配電業</a:t>
                </a:r>
              </a:p>
            </p:txBody>
          </p:sp>
        </p:grpSp>
        <p:grpSp>
          <p:nvGrpSpPr>
            <p:cNvPr id="75" name="群組 74">
              <a:extLst>
                <a:ext uri="{FF2B5EF4-FFF2-40B4-BE49-F238E27FC236}">
                  <a16:creationId xmlns:a16="http://schemas.microsoft.com/office/drawing/2014/main" xmlns="" id="{6B8001D6-5B03-4B0B-A9EE-57E90240E709}"/>
                </a:ext>
              </a:extLst>
            </p:cNvPr>
            <p:cNvGrpSpPr/>
            <p:nvPr/>
          </p:nvGrpSpPr>
          <p:grpSpPr>
            <a:xfrm>
              <a:off x="726714" y="3092950"/>
              <a:ext cx="1872208" cy="1872208"/>
              <a:chOff x="2194101" y="3134061"/>
              <a:chExt cx="1872208" cy="1872208"/>
            </a:xfrm>
            <a:solidFill>
              <a:schemeClr val="accent2">
                <a:lumMod val="20000"/>
                <a:lumOff val="80000"/>
              </a:schemeClr>
            </a:solidFill>
          </p:grpSpPr>
          <p:pic>
            <p:nvPicPr>
              <p:cNvPr id="87" name="Picture 9" descr="D:\備份\簡報圖\factory.png">
                <a:extLst>
                  <a:ext uri="{FF2B5EF4-FFF2-40B4-BE49-F238E27FC236}">
                    <a16:creationId xmlns:a16="http://schemas.microsoft.com/office/drawing/2014/main" xmlns="" id="{77D53394-90A2-49C5-BBD7-31F3930C4E67}"/>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563053" y="3548098"/>
                <a:ext cx="860103" cy="966592"/>
              </a:xfrm>
              <a:prstGeom prst="rect">
                <a:avLst/>
              </a:prstGeom>
              <a:grpFill/>
              <a:extLst/>
            </p:spPr>
          </p:pic>
          <p:sp>
            <p:nvSpPr>
              <p:cNvPr id="88" name="橢圓 87">
                <a:extLst>
                  <a:ext uri="{FF2B5EF4-FFF2-40B4-BE49-F238E27FC236}">
                    <a16:creationId xmlns:a16="http://schemas.microsoft.com/office/drawing/2014/main" xmlns="" id="{0A416BC2-3DE4-4C9D-8CFC-4851C4AD0397}"/>
                  </a:ext>
                </a:extLst>
              </p:cNvPr>
              <p:cNvSpPr/>
              <p:nvPr/>
            </p:nvSpPr>
            <p:spPr>
              <a:xfrm>
                <a:off x="2194101" y="3134061"/>
                <a:ext cx="1872208" cy="18722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9" name="文字方塊 88">
                <a:extLst>
                  <a:ext uri="{FF2B5EF4-FFF2-40B4-BE49-F238E27FC236}">
                    <a16:creationId xmlns:a16="http://schemas.microsoft.com/office/drawing/2014/main" xmlns="" id="{387E8D40-D6B6-460D-9A2F-B9DC075928DE}"/>
                  </a:ext>
                </a:extLst>
              </p:cNvPr>
              <p:cNvSpPr txBox="1"/>
              <p:nvPr/>
            </p:nvSpPr>
            <p:spPr>
              <a:xfrm>
                <a:off x="2523867" y="4514690"/>
                <a:ext cx="1262440" cy="400110"/>
              </a:xfrm>
              <a:prstGeom prst="rect">
                <a:avLst/>
              </a:prstGeom>
              <a:noFill/>
            </p:spPr>
            <p:txBody>
              <a:bodyPr wrap="square" rtlCol="0">
                <a:spAutoFit/>
              </a:bodyPr>
              <a:lstStyle/>
              <a:p>
                <a:pPr algn="ctr"/>
                <a:r>
                  <a:rPr lang="zh-TW" altLang="en-US" sz="2000" b="1" dirty="0">
                    <a:solidFill>
                      <a:schemeClr val="tx1"/>
                    </a:solidFill>
                    <a:latin typeface="Microsoft YaHei" panose="020B0503020204020204" pitchFamily="34" charset="-122"/>
                    <a:ea typeface="Microsoft YaHei" panose="020B0503020204020204" pitchFamily="34" charset="-122"/>
                  </a:rPr>
                  <a:t>發電業</a:t>
                </a:r>
              </a:p>
            </p:txBody>
          </p:sp>
        </p:grpSp>
        <p:grpSp>
          <p:nvGrpSpPr>
            <p:cNvPr id="76" name="群組 40">
              <a:extLst>
                <a:ext uri="{FF2B5EF4-FFF2-40B4-BE49-F238E27FC236}">
                  <a16:creationId xmlns:a16="http://schemas.microsoft.com/office/drawing/2014/main" xmlns="" id="{7410B2AC-1AC2-4821-88E5-BF9D80824668}"/>
                </a:ext>
              </a:extLst>
            </p:cNvPr>
            <p:cNvGrpSpPr/>
            <p:nvPr/>
          </p:nvGrpSpPr>
          <p:grpSpPr>
            <a:xfrm>
              <a:off x="5574571" y="3152179"/>
              <a:ext cx="1872208" cy="1872208"/>
              <a:chOff x="6531412" y="3171518"/>
              <a:chExt cx="1872208" cy="1872208"/>
            </a:xfrm>
            <a:solidFill>
              <a:schemeClr val="accent6">
                <a:lumMod val="40000"/>
                <a:lumOff val="60000"/>
              </a:schemeClr>
            </a:solidFill>
          </p:grpSpPr>
          <p:sp>
            <p:nvSpPr>
              <p:cNvPr id="84" name="橢圓 83">
                <a:extLst>
                  <a:ext uri="{FF2B5EF4-FFF2-40B4-BE49-F238E27FC236}">
                    <a16:creationId xmlns:a16="http://schemas.microsoft.com/office/drawing/2014/main" xmlns="" id="{1C9C6F0B-BB6A-4BBE-8442-A83A8C35332A}"/>
                  </a:ext>
                </a:extLst>
              </p:cNvPr>
              <p:cNvSpPr/>
              <p:nvPr/>
            </p:nvSpPr>
            <p:spPr>
              <a:xfrm>
                <a:off x="6531412" y="3171518"/>
                <a:ext cx="1872208" cy="18722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5" name="文字方塊 84">
                <a:extLst>
                  <a:ext uri="{FF2B5EF4-FFF2-40B4-BE49-F238E27FC236}">
                    <a16:creationId xmlns:a16="http://schemas.microsoft.com/office/drawing/2014/main" xmlns="" id="{06BB2614-256D-4581-A2C8-B9220B9B9A08}"/>
                  </a:ext>
                </a:extLst>
              </p:cNvPr>
              <p:cNvSpPr txBox="1"/>
              <p:nvPr/>
            </p:nvSpPr>
            <p:spPr>
              <a:xfrm>
                <a:off x="6718899" y="4404787"/>
                <a:ext cx="1515456" cy="400110"/>
              </a:xfrm>
              <a:prstGeom prst="rect">
                <a:avLst/>
              </a:prstGeom>
              <a:noFill/>
            </p:spPr>
            <p:txBody>
              <a:bodyPr wrap="square" rtlCol="0">
                <a:spAutoFit/>
              </a:bodyPr>
              <a:lstStyle/>
              <a:p>
                <a:pPr algn="ctr"/>
                <a:r>
                  <a:rPr lang="zh-TW" altLang="en-US" sz="2000" b="1" dirty="0">
                    <a:solidFill>
                      <a:schemeClr val="tx1"/>
                    </a:solidFill>
                    <a:latin typeface="Microsoft YaHei" panose="020B0503020204020204" pitchFamily="34" charset="-122"/>
                    <a:ea typeface="Microsoft YaHei" panose="020B0503020204020204" pitchFamily="34" charset="-122"/>
                  </a:rPr>
                  <a:t>公用售電業</a:t>
                </a:r>
              </a:p>
            </p:txBody>
          </p:sp>
          <p:pic>
            <p:nvPicPr>
              <p:cNvPr id="86" name="Picture 2" descr="ãElectric meter iconãçåçæå°çµæ">
                <a:extLst>
                  <a:ext uri="{FF2B5EF4-FFF2-40B4-BE49-F238E27FC236}">
                    <a16:creationId xmlns:a16="http://schemas.microsoft.com/office/drawing/2014/main" xmlns="" id="{CD51BBD1-81E8-4CB2-A467-B76F8756BA91}"/>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959413" y="3336448"/>
                <a:ext cx="1008441" cy="1008441"/>
              </a:xfrm>
              <a:prstGeom prst="rect">
                <a:avLst/>
              </a:prstGeom>
              <a:grpFill/>
              <a:extLst/>
            </p:spPr>
          </p:pic>
        </p:grpSp>
        <p:pic>
          <p:nvPicPr>
            <p:cNvPr id="77" name="Picture 8" descr="https://d30y9cdsu7xlg0.cloudfront.net/png/2071-200.png">
              <a:extLst>
                <a:ext uri="{FF2B5EF4-FFF2-40B4-BE49-F238E27FC236}">
                  <a16:creationId xmlns:a16="http://schemas.microsoft.com/office/drawing/2014/main" xmlns="" id="{84F4B335-CBF5-472A-BA7E-8841D4718EC4}"/>
                </a:ext>
              </a:extLst>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27908" y="3362557"/>
              <a:ext cx="1045894" cy="104589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10" descr="ç¸éåç">
              <a:extLst>
                <a:ext uri="{FF2B5EF4-FFF2-40B4-BE49-F238E27FC236}">
                  <a16:creationId xmlns:a16="http://schemas.microsoft.com/office/drawing/2014/main" xmlns="" id="{9A89C9B5-7E6F-42F2-A40B-1AEB44873CB1}"/>
                </a:ext>
              </a:extLst>
            </p:cNvPr>
            <p:cNvPicPr>
              <a:picLocks noChangeAspect="1" noChangeArrowheads="1"/>
            </p:cNvPicPr>
            <p:nvPr/>
          </p:nvPicPr>
          <p:blipFill>
            <a:blip r:embed="rId7"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535671" y="3317109"/>
              <a:ext cx="1136789" cy="1136789"/>
            </a:xfrm>
            <a:prstGeom prst="rect">
              <a:avLst/>
            </a:prstGeom>
            <a:noFill/>
            <a:extLst>
              <a:ext uri="{909E8E84-426E-40DD-AFC4-6F175D3DCCD1}">
                <a14:hiddenFill xmlns:a14="http://schemas.microsoft.com/office/drawing/2010/main">
                  <a:solidFill>
                    <a:srgbClr val="FFFFFF"/>
                  </a:solidFill>
                </a14:hiddenFill>
              </a:ext>
            </a:extLst>
          </p:spPr>
        </p:pic>
        <p:grpSp>
          <p:nvGrpSpPr>
            <p:cNvPr id="79" name="群組 8">
              <a:extLst>
                <a:ext uri="{FF2B5EF4-FFF2-40B4-BE49-F238E27FC236}">
                  <a16:creationId xmlns:a16="http://schemas.microsoft.com/office/drawing/2014/main" xmlns="" id="{EE9A6F91-D38E-4707-8F97-4C2395EFFFB6}"/>
                </a:ext>
              </a:extLst>
            </p:cNvPr>
            <p:cNvGrpSpPr/>
            <p:nvPr/>
          </p:nvGrpSpPr>
          <p:grpSpPr>
            <a:xfrm>
              <a:off x="7849561" y="3141578"/>
              <a:ext cx="1872208" cy="1872208"/>
              <a:chOff x="7936649" y="3135304"/>
              <a:chExt cx="1872208" cy="1872208"/>
            </a:xfrm>
          </p:grpSpPr>
          <p:grpSp>
            <p:nvGrpSpPr>
              <p:cNvPr id="80" name="群組 97">
                <a:extLst>
                  <a:ext uri="{FF2B5EF4-FFF2-40B4-BE49-F238E27FC236}">
                    <a16:creationId xmlns:a16="http://schemas.microsoft.com/office/drawing/2014/main" xmlns="" id="{888FECE9-1698-4F8B-9526-6C252234B320}"/>
                  </a:ext>
                </a:extLst>
              </p:cNvPr>
              <p:cNvGrpSpPr/>
              <p:nvPr/>
            </p:nvGrpSpPr>
            <p:grpSpPr>
              <a:xfrm>
                <a:off x="7936649" y="3135304"/>
                <a:ext cx="1872208" cy="1872208"/>
                <a:chOff x="5671549" y="3170023"/>
                <a:chExt cx="1872208" cy="1872208"/>
              </a:xfrm>
              <a:solidFill>
                <a:schemeClr val="accent6">
                  <a:lumMod val="40000"/>
                  <a:lumOff val="60000"/>
                </a:schemeClr>
              </a:solidFill>
            </p:grpSpPr>
            <p:sp>
              <p:nvSpPr>
                <p:cNvPr id="82" name="橢圓 81">
                  <a:extLst>
                    <a:ext uri="{FF2B5EF4-FFF2-40B4-BE49-F238E27FC236}">
                      <a16:creationId xmlns:a16="http://schemas.microsoft.com/office/drawing/2014/main" xmlns="" id="{A600B22B-B2ED-46DD-B0F0-082E0E7B5C06}"/>
                    </a:ext>
                  </a:extLst>
                </p:cNvPr>
                <p:cNvSpPr/>
                <p:nvPr/>
              </p:nvSpPr>
              <p:spPr>
                <a:xfrm>
                  <a:off x="5671549" y="3170023"/>
                  <a:ext cx="1872208" cy="187220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3" name="文字方塊 82">
                  <a:extLst>
                    <a:ext uri="{FF2B5EF4-FFF2-40B4-BE49-F238E27FC236}">
                      <a16:creationId xmlns:a16="http://schemas.microsoft.com/office/drawing/2014/main" xmlns="" id="{39F8B485-52A7-4BA4-9918-9FFAADFAD407}"/>
                    </a:ext>
                  </a:extLst>
                </p:cNvPr>
                <p:cNvSpPr txBox="1"/>
                <p:nvPr/>
              </p:nvSpPr>
              <p:spPr>
                <a:xfrm>
                  <a:off x="5996661" y="4443439"/>
                  <a:ext cx="1360077" cy="400110"/>
                </a:xfrm>
                <a:prstGeom prst="rect">
                  <a:avLst/>
                </a:prstGeom>
                <a:noFill/>
              </p:spPr>
              <p:txBody>
                <a:bodyPr wrap="square" rtlCol="0">
                  <a:spAutoFit/>
                </a:bodyPr>
                <a:lstStyle/>
                <a:p>
                  <a:pPr algn="ctr"/>
                  <a:r>
                    <a:rPr lang="zh-TW" altLang="en-US" sz="2000" b="1" dirty="0">
                      <a:solidFill>
                        <a:schemeClr val="tx1"/>
                      </a:solidFill>
                      <a:latin typeface="Microsoft YaHei" panose="020B0503020204020204" pitchFamily="34" charset="-122"/>
                      <a:ea typeface="Microsoft YaHei" panose="020B0503020204020204" pitchFamily="34" charset="-122"/>
                    </a:rPr>
                    <a:t>非電業</a:t>
                  </a:r>
                </a:p>
              </p:txBody>
            </p:sp>
          </p:grpSp>
          <p:pic>
            <p:nvPicPr>
              <p:cNvPr id="81" name="Picture 14" descr="ç¸éåç">
                <a:extLst>
                  <a:ext uri="{FF2B5EF4-FFF2-40B4-BE49-F238E27FC236}">
                    <a16:creationId xmlns:a16="http://schemas.microsoft.com/office/drawing/2014/main" xmlns="" id="{7A74B578-D67C-4459-8AD2-53D80FB5EAE1}"/>
                  </a:ext>
                </a:extLst>
              </p:cNvPr>
              <p:cNvPicPr>
                <a:picLocks noChangeAspect="1" noChangeArrowheads="1"/>
              </p:cNvPicPr>
              <p:nvPr/>
            </p:nvPicPr>
            <p:blipFill>
              <a:blip r:embed="rId8" cstate="print">
                <a:clrChange>
                  <a:clrFrom>
                    <a:srgbClr val="000000">
                      <a:alpha val="0"/>
                    </a:srgbClr>
                  </a:clrFrom>
                  <a:clrTo>
                    <a:srgbClr val="000000">
                      <a:alpha val="0"/>
                    </a:srgbClr>
                  </a:clrTo>
                </a:clrChange>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415157" y="3273641"/>
                <a:ext cx="1141391" cy="1141391"/>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11" name="群組 110">
            <a:extLst>
              <a:ext uri="{FF2B5EF4-FFF2-40B4-BE49-F238E27FC236}">
                <a16:creationId xmlns:a16="http://schemas.microsoft.com/office/drawing/2014/main" xmlns="" id="{35193AEB-15F9-4F7B-8FF2-B647246304E5}"/>
              </a:ext>
            </a:extLst>
          </p:cNvPr>
          <p:cNvGrpSpPr/>
          <p:nvPr/>
        </p:nvGrpSpPr>
        <p:grpSpPr>
          <a:xfrm>
            <a:off x="1947203" y="4894558"/>
            <a:ext cx="8253253" cy="1486770"/>
            <a:chOff x="1157952" y="4911563"/>
            <a:chExt cx="8253253" cy="1486770"/>
          </a:xfrm>
        </p:grpSpPr>
        <p:sp>
          <p:nvSpPr>
            <p:cNvPr id="114" name="甜甜圈 41">
              <a:extLst>
                <a:ext uri="{FF2B5EF4-FFF2-40B4-BE49-F238E27FC236}">
                  <a16:creationId xmlns:a16="http://schemas.microsoft.com/office/drawing/2014/main" xmlns="" id="{1034731B-0517-4CB8-A2BF-5F12C624CB67}"/>
                </a:ext>
              </a:extLst>
            </p:cNvPr>
            <p:cNvSpPr/>
            <p:nvPr/>
          </p:nvSpPr>
          <p:spPr>
            <a:xfrm>
              <a:off x="2475206" y="5399175"/>
              <a:ext cx="1021429" cy="966864"/>
            </a:xfrm>
            <a:prstGeom prst="donut">
              <a:avLst>
                <a:gd name="adj" fmla="val 8702"/>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Microsoft YaHei" panose="020B0503020204020204" pitchFamily="34" charset="-122"/>
                  <a:ea typeface="Microsoft YaHei" panose="020B0503020204020204" pitchFamily="34" charset="-122"/>
                </a:rPr>
                <a:t>輸電</a:t>
              </a:r>
            </a:p>
          </p:txBody>
        </p:sp>
        <p:sp>
          <p:nvSpPr>
            <p:cNvPr id="115" name="甜甜圈 45">
              <a:extLst>
                <a:ext uri="{FF2B5EF4-FFF2-40B4-BE49-F238E27FC236}">
                  <a16:creationId xmlns:a16="http://schemas.microsoft.com/office/drawing/2014/main" xmlns="" id="{330C7059-299F-478C-95A8-AC438D8024B1}"/>
                </a:ext>
              </a:extLst>
            </p:cNvPr>
            <p:cNvSpPr/>
            <p:nvPr/>
          </p:nvSpPr>
          <p:spPr>
            <a:xfrm>
              <a:off x="3617568" y="5410061"/>
              <a:ext cx="1021429" cy="966864"/>
            </a:xfrm>
            <a:prstGeom prst="donut">
              <a:avLst>
                <a:gd name="adj" fmla="val 8702"/>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Microsoft YaHei" panose="020B0503020204020204" pitchFamily="34" charset="-122"/>
                  <a:ea typeface="Microsoft YaHei" panose="020B0503020204020204" pitchFamily="34" charset="-122"/>
                </a:rPr>
                <a:t>配電</a:t>
              </a:r>
            </a:p>
          </p:txBody>
        </p:sp>
        <p:sp>
          <p:nvSpPr>
            <p:cNvPr id="116" name="甜甜圈 46">
              <a:extLst>
                <a:ext uri="{FF2B5EF4-FFF2-40B4-BE49-F238E27FC236}">
                  <a16:creationId xmlns:a16="http://schemas.microsoft.com/office/drawing/2014/main" xmlns="" id="{7002D823-41D6-4645-B719-14ECCEF05680}"/>
                </a:ext>
              </a:extLst>
            </p:cNvPr>
            <p:cNvSpPr/>
            <p:nvPr/>
          </p:nvSpPr>
          <p:spPr>
            <a:xfrm>
              <a:off x="4753614" y="5431469"/>
              <a:ext cx="1021429" cy="966864"/>
            </a:xfrm>
            <a:prstGeom prst="donut">
              <a:avLst>
                <a:gd name="adj" fmla="val 8702"/>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Microsoft YaHei" panose="020B0503020204020204" pitchFamily="34" charset="-122"/>
                  <a:ea typeface="Microsoft YaHei" panose="020B0503020204020204" pitchFamily="34" charset="-122"/>
                </a:rPr>
                <a:t>調度</a:t>
              </a:r>
            </a:p>
          </p:txBody>
        </p:sp>
        <p:sp>
          <p:nvSpPr>
            <p:cNvPr id="118" name="甜甜圈 48">
              <a:extLst>
                <a:ext uri="{FF2B5EF4-FFF2-40B4-BE49-F238E27FC236}">
                  <a16:creationId xmlns:a16="http://schemas.microsoft.com/office/drawing/2014/main" xmlns="" id="{36D1AD88-F2BF-4102-A4D4-F32FCF3FD81C}"/>
                </a:ext>
              </a:extLst>
            </p:cNvPr>
            <p:cNvSpPr/>
            <p:nvPr/>
          </p:nvSpPr>
          <p:spPr>
            <a:xfrm>
              <a:off x="1157952" y="5354473"/>
              <a:ext cx="1021429" cy="966864"/>
            </a:xfrm>
            <a:prstGeom prst="donut">
              <a:avLst>
                <a:gd name="adj" fmla="val 8702"/>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Microsoft YaHei" panose="020B0503020204020204" pitchFamily="34" charset="-122"/>
                  <a:ea typeface="Microsoft YaHei" panose="020B0503020204020204" pitchFamily="34" charset="-122"/>
                </a:rPr>
                <a:t>發電</a:t>
              </a:r>
            </a:p>
          </p:txBody>
        </p:sp>
        <p:sp>
          <p:nvSpPr>
            <p:cNvPr id="120" name="甜甜圈 50">
              <a:extLst>
                <a:ext uri="{FF2B5EF4-FFF2-40B4-BE49-F238E27FC236}">
                  <a16:creationId xmlns:a16="http://schemas.microsoft.com/office/drawing/2014/main" xmlns="" id="{30B2DCCD-142E-424A-8A12-00E83E99834D}"/>
                </a:ext>
              </a:extLst>
            </p:cNvPr>
            <p:cNvSpPr/>
            <p:nvPr/>
          </p:nvSpPr>
          <p:spPr>
            <a:xfrm>
              <a:off x="6020155" y="5431469"/>
              <a:ext cx="1021429" cy="966864"/>
            </a:xfrm>
            <a:prstGeom prst="donut">
              <a:avLst>
                <a:gd name="adj" fmla="val 8702"/>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Microsoft YaHei" panose="020B0503020204020204" pitchFamily="34" charset="-122"/>
                  <a:ea typeface="Microsoft YaHei" panose="020B0503020204020204" pitchFamily="34" charset="-122"/>
                </a:rPr>
                <a:t>公用售電</a:t>
              </a:r>
            </a:p>
          </p:txBody>
        </p:sp>
        <p:cxnSp>
          <p:nvCxnSpPr>
            <p:cNvPr id="121" name="直線單箭頭接點 120">
              <a:extLst>
                <a:ext uri="{FF2B5EF4-FFF2-40B4-BE49-F238E27FC236}">
                  <a16:creationId xmlns:a16="http://schemas.microsoft.com/office/drawing/2014/main" xmlns="" id="{D6489F2D-E48C-45E1-A2CE-15A31BE34F53}"/>
                </a:ext>
              </a:extLst>
            </p:cNvPr>
            <p:cNvCxnSpPr>
              <a:cxnSpLocks/>
              <a:stCxn id="88" idx="4"/>
              <a:endCxn id="118" idx="0"/>
            </p:cNvCxnSpPr>
            <p:nvPr/>
          </p:nvCxnSpPr>
          <p:spPr>
            <a:xfrm flipH="1">
              <a:off x="1668667" y="4953447"/>
              <a:ext cx="24195" cy="401026"/>
            </a:xfrm>
            <a:prstGeom prst="straightConnector1">
              <a:avLst/>
            </a:prstGeom>
            <a:ln w="31750">
              <a:solidFill>
                <a:schemeClr val="tx1">
                  <a:lumMod val="65000"/>
                  <a:lumOff val="35000"/>
                </a:schemeClr>
              </a:solidFill>
              <a:prstDash val="sysDot"/>
              <a:tailEnd type="triangle" w="lg" len="med"/>
            </a:ln>
          </p:spPr>
          <p:style>
            <a:lnRef idx="1">
              <a:schemeClr val="accent1"/>
            </a:lnRef>
            <a:fillRef idx="0">
              <a:schemeClr val="accent1"/>
            </a:fillRef>
            <a:effectRef idx="0">
              <a:schemeClr val="accent1"/>
            </a:effectRef>
            <a:fontRef idx="minor">
              <a:schemeClr val="tx1"/>
            </a:fontRef>
          </p:style>
        </p:cxnSp>
        <p:cxnSp>
          <p:nvCxnSpPr>
            <p:cNvPr id="122" name="直線單箭頭接點 121">
              <a:extLst>
                <a:ext uri="{FF2B5EF4-FFF2-40B4-BE49-F238E27FC236}">
                  <a16:creationId xmlns:a16="http://schemas.microsoft.com/office/drawing/2014/main" xmlns="" id="{0C42434F-8C90-4EF0-9706-57DD3C7DD242}"/>
                </a:ext>
              </a:extLst>
            </p:cNvPr>
            <p:cNvCxnSpPr>
              <a:cxnSpLocks/>
            </p:cNvCxnSpPr>
            <p:nvPr/>
          </p:nvCxnSpPr>
          <p:spPr>
            <a:xfrm>
              <a:off x="6540719" y="4911563"/>
              <a:ext cx="8263" cy="552786"/>
            </a:xfrm>
            <a:prstGeom prst="straightConnector1">
              <a:avLst/>
            </a:prstGeom>
            <a:ln w="31750">
              <a:solidFill>
                <a:schemeClr val="tx1">
                  <a:lumMod val="65000"/>
                  <a:lumOff val="35000"/>
                </a:schemeClr>
              </a:solidFill>
              <a:prstDash val="sysDot"/>
              <a:tailEnd type="triangle" w="lg" len="med"/>
            </a:ln>
          </p:spPr>
          <p:style>
            <a:lnRef idx="1">
              <a:schemeClr val="accent1"/>
            </a:lnRef>
            <a:fillRef idx="0">
              <a:schemeClr val="accent1"/>
            </a:fillRef>
            <a:effectRef idx="0">
              <a:schemeClr val="accent1"/>
            </a:effectRef>
            <a:fontRef idx="minor">
              <a:schemeClr val="tx1"/>
            </a:fontRef>
          </p:style>
        </p:cxnSp>
        <p:cxnSp>
          <p:nvCxnSpPr>
            <p:cNvPr id="123" name="直線單箭頭接點 122">
              <a:extLst>
                <a:ext uri="{FF2B5EF4-FFF2-40B4-BE49-F238E27FC236}">
                  <a16:creationId xmlns:a16="http://schemas.microsoft.com/office/drawing/2014/main" xmlns="" id="{5BC0DCCA-3946-478F-A813-473050DEF0FD}"/>
                </a:ext>
              </a:extLst>
            </p:cNvPr>
            <p:cNvCxnSpPr>
              <a:stCxn id="108" idx="4"/>
              <a:endCxn id="114" idx="0"/>
            </p:cNvCxnSpPr>
            <p:nvPr/>
          </p:nvCxnSpPr>
          <p:spPr>
            <a:xfrm flipH="1">
              <a:off x="2985921" y="4983686"/>
              <a:ext cx="1140763" cy="415489"/>
            </a:xfrm>
            <a:prstGeom prst="straightConnector1">
              <a:avLst/>
            </a:prstGeom>
            <a:ln w="31750">
              <a:solidFill>
                <a:schemeClr val="tx1">
                  <a:lumMod val="65000"/>
                  <a:lumOff val="35000"/>
                </a:schemeClr>
              </a:solidFill>
              <a:prstDash val="sysDot"/>
              <a:tailEnd type="triangle" w="lg" len="med"/>
            </a:ln>
          </p:spPr>
          <p:style>
            <a:lnRef idx="1">
              <a:schemeClr val="accent1"/>
            </a:lnRef>
            <a:fillRef idx="0">
              <a:schemeClr val="accent1"/>
            </a:fillRef>
            <a:effectRef idx="0">
              <a:schemeClr val="accent1"/>
            </a:effectRef>
            <a:fontRef idx="minor">
              <a:schemeClr val="tx1"/>
            </a:fontRef>
          </p:style>
        </p:cxnSp>
        <p:cxnSp>
          <p:nvCxnSpPr>
            <p:cNvPr id="124" name="直線單箭頭接點 123">
              <a:extLst>
                <a:ext uri="{FF2B5EF4-FFF2-40B4-BE49-F238E27FC236}">
                  <a16:creationId xmlns:a16="http://schemas.microsoft.com/office/drawing/2014/main" xmlns="" id="{A809DD21-7448-4967-A535-5C7A5C6DD2D1}"/>
                </a:ext>
              </a:extLst>
            </p:cNvPr>
            <p:cNvCxnSpPr>
              <a:stCxn id="108" idx="4"/>
              <a:endCxn id="115" idx="0"/>
            </p:cNvCxnSpPr>
            <p:nvPr/>
          </p:nvCxnSpPr>
          <p:spPr>
            <a:xfrm>
              <a:off x="4126684" y="4983686"/>
              <a:ext cx="1599" cy="426375"/>
            </a:xfrm>
            <a:prstGeom prst="straightConnector1">
              <a:avLst/>
            </a:prstGeom>
            <a:ln w="31750">
              <a:solidFill>
                <a:schemeClr val="tx1">
                  <a:lumMod val="65000"/>
                  <a:lumOff val="35000"/>
                </a:schemeClr>
              </a:solidFill>
              <a:prstDash val="sysDot"/>
              <a:tailEnd type="triangle" w="lg" len="med"/>
            </a:ln>
          </p:spPr>
          <p:style>
            <a:lnRef idx="1">
              <a:schemeClr val="accent1"/>
            </a:lnRef>
            <a:fillRef idx="0">
              <a:schemeClr val="accent1"/>
            </a:fillRef>
            <a:effectRef idx="0">
              <a:schemeClr val="accent1"/>
            </a:effectRef>
            <a:fontRef idx="minor">
              <a:schemeClr val="tx1"/>
            </a:fontRef>
          </p:style>
        </p:cxnSp>
        <p:cxnSp>
          <p:nvCxnSpPr>
            <p:cNvPr id="125" name="直線單箭頭接點 124">
              <a:extLst>
                <a:ext uri="{FF2B5EF4-FFF2-40B4-BE49-F238E27FC236}">
                  <a16:creationId xmlns:a16="http://schemas.microsoft.com/office/drawing/2014/main" xmlns="" id="{75DE27B4-C3BA-4B00-932A-3A7C61ACB9CF}"/>
                </a:ext>
              </a:extLst>
            </p:cNvPr>
            <p:cNvCxnSpPr>
              <a:cxnSpLocks/>
              <a:stCxn id="108" idx="4"/>
              <a:endCxn id="116" idx="0"/>
            </p:cNvCxnSpPr>
            <p:nvPr/>
          </p:nvCxnSpPr>
          <p:spPr>
            <a:xfrm>
              <a:off x="4126684" y="4983686"/>
              <a:ext cx="1137645" cy="447783"/>
            </a:xfrm>
            <a:prstGeom prst="straightConnector1">
              <a:avLst/>
            </a:prstGeom>
            <a:ln w="31750">
              <a:solidFill>
                <a:schemeClr val="tx1">
                  <a:lumMod val="65000"/>
                  <a:lumOff val="35000"/>
                </a:schemeClr>
              </a:solidFill>
              <a:prstDash val="sysDot"/>
              <a:tailEnd type="triangle" w="lg" len="med"/>
            </a:ln>
          </p:spPr>
          <p:style>
            <a:lnRef idx="1">
              <a:schemeClr val="accent1"/>
            </a:lnRef>
            <a:fillRef idx="0">
              <a:schemeClr val="accent1"/>
            </a:fillRef>
            <a:effectRef idx="0">
              <a:schemeClr val="accent1"/>
            </a:effectRef>
            <a:fontRef idx="minor">
              <a:schemeClr val="tx1"/>
            </a:fontRef>
          </p:style>
        </p:cxnSp>
        <p:sp>
          <p:nvSpPr>
            <p:cNvPr id="127" name="甜甜圈 53">
              <a:extLst>
                <a:ext uri="{FF2B5EF4-FFF2-40B4-BE49-F238E27FC236}">
                  <a16:creationId xmlns:a16="http://schemas.microsoft.com/office/drawing/2014/main" xmlns="" id="{52C28526-0BF5-402D-9E20-F908106BAC9E}"/>
                </a:ext>
              </a:extLst>
            </p:cNvPr>
            <p:cNvSpPr/>
            <p:nvPr/>
          </p:nvSpPr>
          <p:spPr>
            <a:xfrm>
              <a:off x="8401396" y="5410061"/>
              <a:ext cx="1009809" cy="966864"/>
            </a:xfrm>
            <a:prstGeom prst="donut">
              <a:avLst>
                <a:gd name="adj" fmla="val 8702"/>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Microsoft YaHei" panose="020B0503020204020204" pitchFamily="34" charset="-122"/>
                  <a:ea typeface="Microsoft YaHei" panose="020B0503020204020204" pitchFamily="34" charset="-122"/>
                </a:rPr>
                <a:t>非電業</a:t>
              </a:r>
            </a:p>
          </p:txBody>
        </p:sp>
        <p:cxnSp>
          <p:nvCxnSpPr>
            <p:cNvPr id="128" name="直線單箭頭接點 127">
              <a:extLst>
                <a:ext uri="{FF2B5EF4-FFF2-40B4-BE49-F238E27FC236}">
                  <a16:creationId xmlns:a16="http://schemas.microsoft.com/office/drawing/2014/main" xmlns="" id="{382F8E1C-07F3-4541-AA3D-A3E70A8082D1}"/>
                </a:ext>
              </a:extLst>
            </p:cNvPr>
            <p:cNvCxnSpPr>
              <a:cxnSpLocks/>
            </p:cNvCxnSpPr>
            <p:nvPr/>
          </p:nvCxnSpPr>
          <p:spPr>
            <a:xfrm>
              <a:off x="8907149" y="4922370"/>
              <a:ext cx="0" cy="509099"/>
            </a:xfrm>
            <a:prstGeom prst="straightConnector1">
              <a:avLst/>
            </a:prstGeom>
            <a:ln w="31750">
              <a:solidFill>
                <a:schemeClr val="tx1">
                  <a:lumMod val="65000"/>
                  <a:lumOff val="35000"/>
                </a:schemeClr>
              </a:solidFill>
              <a:prstDash val="sysDot"/>
              <a:tailEnd type="triangle" w="lg" len="med"/>
            </a:ln>
          </p:spPr>
          <p:style>
            <a:lnRef idx="1">
              <a:schemeClr val="accent1"/>
            </a:lnRef>
            <a:fillRef idx="0">
              <a:schemeClr val="accent1"/>
            </a:fillRef>
            <a:effectRef idx="0">
              <a:schemeClr val="accent1"/>
            </a:effectRef>
            <a:fontRef idx="minor">
              <a:schemeClr val="tx1"/>
            </a:fontRef>
          </p:style>
        </p:cxnSp>
      </p:grpSp>
      <p:sp>
        <p:nvSpPr>
          <p:cNvPr id="60" name="矩形 59">
            <a:extLst>
              <a:ext uri="{FF2B5EF4-FFF2-40B4-BE49-F238E27FC236}">
                <a16:creationId xmlns:a16="http://schemas.microsoft.com/office/drawing/2014/main" xmlns="" id="{3144D967-EF0C-4C69-A089-E965F1ECA555}"/>
              </a:ext>
            </a:extLst>
          </p:cNvPr>
          <p:cNvSpPr/>
          <p:nvPr/>
        </p:nvSpPr>
        <p:spPr>
          <a:xfrm>
            <a:off x="10816093" y="100948"/>
            <a:ext cx="1368000" cy="360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eaLnBrk="1" fontAlgn="auto" latinLnBrk="0" hangingPunct="1">
              <a:lnSpc>
                <a:spcPct val="100000"/>
              </a:lnSpc>
              <a:spcBef>
                <a:spcPts val="0"/>
              </a:spcBef>
              <a:spcAft>
                <a:spcPts val="0"/>
              </a:spcAft>
              <a:buClrTx/>
              <a:buSzTx/>
              <a:buFontTx/>
              <a:buNone/>
              <a:tabLst/>
              <a:defRPr/>
            </a:pP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一</a:t>
            </a: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分離會計</a:t>
            </a:r>
            <a:endParaRPr kumimoji="0" lang="en-US" altLang="zh-TW" sz="1600" b="1" dirty="0">
              <a:solidFill>
                <a:prstClr val="white"/>
              </a:solidFill>
              <a:latin typeface="微軟正黑體" panose="020B0604030504040204" pitchFamily="34" charset="-120"/>
              <a:ea typeface="微軟正黑體" panose="020B0604030504040204" pitchFamily="34" charset="-120"/>
            </a:endParaRPr>
          </a:p>
        </p:txBody>
      </p:sp>
      <p:sp>
        <p:nvSpPr>
          <p:cNvPr id="61" name="矩形 60">
            <a:extLst>
              <a:ext uri="{FF2B5EF4-FFF2-40B4-BE49-F238E27FC236}">
                <a16:creationId xmlns:a16="http://schemas.microsoft.com/office/drawing/2014/main" xmlns="" id="{9CC70B2D-4C8B-4CF2-94AB-0E9E4EC5D79A}"/>
              </a:ext>
            </a:extLst>
          </p:cNvPr>
          <p:cNvSpPr/>
          <p:nvPr/>
        </p:nvSpPr>
        <p:spPr>
          <a:xfrm>
            <a:off x="9397220" y="100948"/>
            <a:ext cx="1404000" cy="360000"/>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四、推動現況</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437866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圖片 74">
            <a:extLst>
              <a:ext uri="{FF2B5EF4-FFF2-40B4-BE49-F238E27FC236}">
                <a16:creationId xmlns:a16="http://schemas.microsoft.com/office/drawing/2014/main" xmlns="" id="{D1892FEF-AA40-49F9-808B-77519BEDDB9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374033" y="2123562"/>
            <a:ext cx="982468" cy="829903"/>
          </a:xfrm>
          <a:prstGeom prst="rect">
            <a:avLst/>
          </a:prstGeom>
        </p:spPr>
      </p:pic>
      <p:sp>
        <p:nvSpPr>
          <p:cNvPr id="83" name="直角三角形 82">
            <a:extLst>
              <a:ext uri="{FF2B5EF4-FFF2-40B4-BE49-F238E27FC236}">
                <a16:creationId xmlns:a16="http://schemas.microsoft.com/office/drawing/2014/main" xmlns="" id="{F7C2AAD4-B4C6-43AC-A281-8900693A38BD}"/>
              </a:ext>
            </a:extLst>
          </p:cNvPr>
          <p:cNvSpPr/>
          <p:nvPr/>
        </p:nvSpPr>
        <p:spPr>
          <a:xfrm rot="19838250" flipH="1">
            <a:off x="1574622" y="2318101"/>
            <a:ext cx="1350293" cy="127747"/>
          </a:xfrm>
          <a:prstGeom prst="r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線接點 11"/>
          <p:cNvCxnSpPr/>
          <p:nvPr/>
        </p:nvCxnSpPr>
        <p:spPr>
          <a:xfrm flipH="1">
            <a:off x="-30439" y="5086396"/>
            <a:ext cx="12191999" cy="15499"/>
          </a:xfrm>
          <a:prstGeom prst="line">
            <a:avLst/>
          </a:prstGeom>
          <a:ln w="13335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群組 4">
            <a:extLst>
              <a:ext uri="{FF2B5EF4-FFF2-40B4-BE49-F238E27FC236}">
                <a16:creationId xmlns:a16="http://schemas.microsoft.com/office/drawing/2014/main" xmlns="" id="{C5113B2B-F844-466C-8B76-C5246D136F5D}"/>
              </a:ext>
            </a:extLst>
          </p:cNvPr>
          <p:cNvGrpSpPr/>
          <p:nvPr/>
        </p:nvGrpSpPr>
        <p:grpSpPr>
          <a:xfrm>
            <a:off x="9296396" y="4834295"/>
            <a:ext cx="672933" cy="555944"/>
            <a:chOff x="9980270" y="5067753"/>
            <a:chExt cx="672933" cy="555944"/>
          </a:xfrm>
          <a:solidFill>
            <a:srgbClr val="0070C0"/>
          </a:solidFill>
        </p:grpSpPr>
        <p:sp>
          <p:nvSpPr>
            <p:cNvPr id="19" name="＞形箭號 18"/>
            <p:cNvSpPr>
              <a:spLocks noChangeAspect="1"/>
            </p:cNvSpPr>
            <p:nvPr/>
          </p:nvSpPr>
          <p:spPr>
            <a:xfrm>
              <a:off x="9980270" y="5067753"/>
              <a:ext cx="514800" cy="530000"/>
            </a:xfrm>
            <a:prstGeom prst="chevron">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662"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
          <p:nvSpPr>
            <p:cNvPr id="20" name="＞形箭號 19"/>
            <p:cNvSpPr>
              <a:spLocks noChangeAspect="1"/>
            </p:cNvSpPr>
            <p:nvPr/>
          </p:nvSpPr>
          <p:spPr>
            <a:xfrm>
              <a:off x="10113203" y="5067753"/>
              <a:ext cx="540000" cy="555944"/>
            </a:xfrm>
            <a:prstGeom prst="chevron">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662"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grpSp>
      <p:sp>
        <p:nvSpPr>
          <p:cNvPr id="21" name="矩形 20"/>
          <p:cNvSpPr/>
          <p:nvPr/>
        </p:nvSpPr>
        <p:spPr>
          <a:xfrm>
            <a:off x="9336360" y="3020759"/>
            <a:ext cx="3092615" cy="1200329"/>
          </a:xfrm>
          <a:prstGeom prst="rect">
            <a:avLst/>
          </a:prstGeom>
        </p:spPr>
        <p:txBody>
          <a:bodyPr wrap="square">
            <a:spAutoFit/>
          </a:bodyPr>
          <a:lstStyle/>
          <a:p>
            <a:pPr marR="0" lvl="0" algn="ctr" defTabSz="914400" rtl="0" eaLnBrk="1" fontAlgn="auto" latinLnBrk="0" hangingPunct="1">
              <a:lnSpc>
                <a:spcPct val="100000"/>
              </a:lnSpc>
              <a:spcBef>
                <a:spcPts val="0"/>
              </a:spcBef>
              <a:spcAft>
                <a:spcPts val="0"/>
              </a:spcAft>
              <a:buClrTx/>
              <a:buSzTx/>
              <a:buFontTx/>
              <a:buNone/>
              <a:tabLst/>
              <a:defRPr/>
            </a:pPr>
            <a:r>
              <a:rPr kumimoji="0" lang="zh-TW" altLang="en-US" b="1" i="0" u="none" strike="noStrike" kern="1200" cap="none" spc="50" normalizeH="0" baseline="0" noProof="0" dirty="0">
                <a:ln w="13500">
                  <a:solidFill>
                    <a:srgbClr val="00ACC0">
                      <a:shade val="2500"/>
                      <a:alpha val="6500"/>
                    </a:srgbClr>
                  </a:solidFill>
                  <a:prstDash val="solid"/>
                </a:ln>
                <a:solidFill>
                  <a:srgbClr val="C00000"/>
                </a:solidFill>
                <a:effectLst/>
                <a:uLnTx/>
                <a:uFillTx/>
                <a:latin typeface="Microsoft YaHei" pitchFamily="34" charset="-122"/>
                <a:ea typeface="Microsoft YaHei" pitchFamily="34" charset="-122"/>
                <a:cs typeface="+mn-cs"/>
              </a:rPr>
              <a:t>專業分工後</a:t>
            </a:r>
            <a:r>
              <a:rPr kumimoji="0" lang="en-US" altLang="zh-TW" b="1" i="0" u="none" strike="noStrike" kern="1200" cap="none" spc="50" normalizeH="0" baseline="0" noProof="0" dirty="0">
                <a:ln w="13500">
                  <a:solidFill>
                    <a:srgbClr val="00ACC0">
                      <a:shade val="2500"/>
                      <a:alpha val="6500"/>
                    </a:srgbClr>
                  </a:solidFill>
                  <a:prstDash val="solid"/>
                </a:ln>
                <a:solidFill>
                  <a:srgbClr val="C00000"/>
                </a:solidFill>
                <a:effectLst/>
                <a:uLnTx/>
                <a:uFillTx/>
                <a:latin typeface="Microsoft YaHei" pitchFamily="34" charset="-122"/>
                <a:ea typeface="Microsoft YaHei" pitchFamily="34" charset="-122"/>
                <a:cs typeface="+mn-cs"/>
              </a:rPr>
              <a:t/>
            </a:r>
            <a:br>
              <a:rPr kumimoji="0" lang="en-US" altLang="zh-TW" b="1" i="0" u="none" strike="noStrike" kern="1200" cap="none" spc="50" normalizeH="0" baseline="0" noProof="0" dirty="0">
                <a:ln w="13500">
                  <a:solidFill>
                    <a:srgbClr val="00ACC0">
                      <a:shade val="2500"/>
                      <a:alpha val="6500"/>
                    </a:srgbClr>
                  </a:solidFill>
                  <a:prstDash val="solid"/>
                </a:ln>
                <a:solidFill>
                  <a:srgbClr val="C00000"/>
                </a:solidFill>
                <a:effectLst/>
                <a:uLnTx/>
                <a:uFillTx/>
                <a:latin typeface="Microsoft YaHei" pitchFamily="34" charset="-122"/>
                <a:ea typeface="Microsoft YaHei" pitchFamily="34" charset="-122"/>
                <a:cs typeface="+mn-cs"/>
              </a:rPr>
            </a:br>
            <a:r>
              <a:rPr kumimoji="0" lang="zh-TW" altLang="en-US" b="1" i="0" u="none" strike="noStrike" kern="1200" cap="none" spc="50" normalizeH="0" baseline="0" noProof="0" dirty="0">
                <a:ln w="13500">
                  <a:solidFill>
                    <a:srgbClr val="00ACC0">
                      <a:shade val="2500"/>
                      <a:alpha val="6500"/>
                    </a:srgbClr>
                  </a:solidFill>
                  <a:prstDash val="solid"/>
                </a:ln>
                <a:solidFill>
                  <a:srgbClr val="C00000"/>
                </a:solidFill>
                <a:effectLst/>
                <a:uLnTx/>
                <a:uFillTx/>
                <a:latin typeface="Microsoft YaHei" pitchFamily="34" charset="-122"/>
                <a:ea typeface="Microsoft YaHei" pitchFamily="34" charset="-122"/>
                <a:cs typeface="+mn-cs"/>
              </a:rPr>
              <a:t>母子公司</a:t>
            </a:r>
            <a:r>
              <a:rPr kumimoji="0" lang="en-US" altLang="zh-TW" b="1" i="0" u="none" strike="noStrike" kern="1200" cap="none" spc="50" normalizeH="0" baseline="0" noProof="0" dirty="0">
                <a:ln w="13500">
                  <a:solidFill>
                    <a:srgbClr val="00ACC0">
                      <a:shade val="2500"/>
                      <a:alpha val="6500"/>
                    </a:srgbClr>
                  </a:solidFill>
                  <a:prstDash val="solid"/>
                </a:ln>
                <a:solidFill>
                  <a:srgbClr val="C00000"/>
                </a:solidFill>
                <a:effectLst/>
                <a:uLnTx/>
                <a:uFillTx/>
                <a:latin typeface="Microsoft YaHei" pitchFamily="34" charset="-122"/>
                <a:ea typeface="Microsoft YaHei" pitchFamily="34" charset="-122"/>
                <a:cs typeface="+mn-cs"/>
              </a:rPr>
              <a:t/>
            </a:r>
            <a:br>
              <a:rPr kumimoji="0" lang="en-US" altLang="zh-TW" b="1" i="0" u="none" strike="noStrike" kern="1200" cap="none" spc="50" normalizeH="0" baseline="0" noProof="0" dirty="0">
                <a:ln w="13500">
                  <a:solidFill>
                    <a:srgbClr val="00ACC0">
                      <a:shade val="2500"/>
                      <a:alpha val="6500"/>
                    </a:srgbClr>
                  </a:solidFill>
                  <a:prstDash val="solid"/>
                </a:ln>
                <a:solidFill>
                  <a:srgbClr val="C00000"/>
                </a:solidFill>
                <a:effectLst/>
                <a:uLnTx/>
                <a:uFillTx/>
                <a:latin typeface="Microsoft YaHei" pitchFamily="34" charset="-122"/>
                <a:ea typeface="Microsoft YaHei" pitchFamily="34" charset="-122"/>
                <a:cs typeface="+mn-cs"/>
              </a:rPr>
            </a:br>
            <a:r>
              <a:rPr kumimoji="0" lang="zh-TW" altLang="en-US" b="1" i="0" u="none" strike="noStrike" kern="1200" cap="none" spc="50" normalizeH="0" baseline="0" noProof="0" dirty="0">
                <a:ln w="13500">
                  <a:solidFill>
                    <a:srgbClr val="00ACC0">
                      <a:shade val="2500"/>
                      <a:alpha val="6500"/>
                    </a:srgbClr>
                  </a:solidFill>
                  <a:prstDash val="solid"/>
                </a:ln>
                <a:solidFill>
                  <a:srgbClr val="C00000"/>
                </a:solidFill>
                <a:effectLst/>
                <a:uLnTx/>
                <a:uFillTx/>
                <a:latin typeface="Microsoft YaHei" pitchFamily="34" charset="-122"/>
                <a:ea typeface="Microsoft YaHei" pitchFamily="34" charset="-122"/>
                <a:cs typeface="+mn-cs"/>
              </a:rPr>
              <a:t>獨立報表</a:t>
            </a:r>
            <a:endParaRPr kumimoji="0" lang="en-US" altLang="zh-TW" b="1" i="0" u="none" strike="noStrike" kern="1200" cap="none" spc="50" normalizeH="0" baseline="0" noProof="0" dirty="0">
              <a:ln w="13500">
                <a:solidFill>
                  <a:srgbClr val="00ACC0">
                    <a:shade val="2500"/>
                    <a:alpha val="6500"/>
                  </a:srgbClr>
                </a:solidFill>
                <a:prstDash val="solid"/>
              </a:ln>
              <a:solidFill>
                <a:srgbClr val="C00000"/>
              </a:solidFill>
              <a:effectLst/>
              <a:uLnTx/>
              <a:uFillTx/>
              <a:latin typeface="Microsoft YaHei" pitchFamily="34" charset="-122"/>
              <a:ea typeface="Microsoft YaHei" pitchFamily="34" charset="-122"/>
              <a:cs typeface="+mn-cs"/>
            </a:endParaRPr>
          </a:p>
        </p:txBody>
      </p:sp>
      <p:sp>
        <p:nvSpPr>
          <p:cNvPr id="37" name="橢圓 36"/>
          <p:cNvSpPr/>
          <p:nvPr/>
        </p:nvSpPr>
        <p:spPr>
          <a:xfrm>
            <a:off x="1355875" y="4677717"/>
            <a:ext cx="720000" cy="720000"/>
          </a:xfrm>
          <a:prstGeom prst="ellipse">
            <a:avLst/>
          </a:prstGeom>
          <a:solidFill>
            <a:schemeClr val="accent4">
              <a:lumMod val="60000"/>
              <a:lumOff val="40000"/>
            </a:schemeClr>
          </a:solidFill>
          <a:ln w="31750">
            <a:solidFill>
              <a:schemeClr val="accent2">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43" name="橢圓 42"/>
          <p:cNvSpPr/>
          <p:nvPr/>
        </p:nvSpPr>
        <p:spPr>
          <a:xfrm>
            <a:off x="10560496" y="4677637"/>
            <a:ext cx="720000" cy="720000"/>
          </a:xfrm>
          <a:prstGeom prst="ellipse">
            <a:avLst/>
          </a:prstGeom>
          <a:solidFill>
            <a:schemeClr val="accent4">
              <a:lumMod val="60000"/>
              <a:lumOff val="40000"/>
            </a:schemeClr>
          </a:solidFill>
          <a:ln w="31750">
            <a:solidFill>
              <a:schemeClr val="accent2">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61" name="橢圓 60"/>
          <p:cNvSpPr/>
          <p:nvPr/>
        </p:nvSpPr>
        <p:spPr>
          <a:xfrm>
            <a:off x="4735632" y="4680011"/>
            <a:ext cx="720000" cy="720000"/>
          </a:xfrm>
          <a:prstGeom prst="ellipse">
            <a:avLst/>
          </a:prstGeom>
          <a:solidFill>
            <a:schemeClr val="accent4">
              <a:lumMod val="60000"/>
              <a:lumOff val="40000"/>
            </a:schemeClr>
          </a:solidFill>
          <a:ln w="31750">
            <a:solidFill>
              <a:schemeClr val="accent2">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nvGrpSpPr>
          <p:cNvPr id="14" name="群組 13"/>
          <p:cNvGrpSpPr/>
          <p:nvPr/>
        </p:nvGrpSpPr>
        <p:grpSpPr>
          <a:xfrm>
            <a:off x="1780049" y="2371454"/>
            <a:ext cx="4976223" cy="3507316"/>
            <a:chOff x="1962889" y="2939661"/>
            <a:chExt cx="4976223" cy="3507316"/>
          </a:xfrm>
        </p:grpSpPr>
        <p:grpSp>
          <p:nvGrpSpPr>
            <p:cNvPr id="13" name="群組 12"/>
            <p:cNvGrpSpPr/>
            <p:nvPr/>
          </p:nvGrpSpPr>
          <p:grpSpPr>
            <a:xfrm>
              <a:off x="1962889" y="2939661"/>
              <a:ext cx="4976223" cy="3507316"/>
              <a:chOff x="1962889" y="2939661"/>
              <a:chExt cx="4976223" cy="3507316"/>
            </a:xfrm>
          </p:grpSpPr>
          <p:grpSp>
            <p:nvGrpSpPr>
              <p:cNvPr id="9" name="群組 8"/>
              <p:cNvGrpSpPr/>
              <p:nvPr/>
            </p:nvGrpSpPr>
            <p:grpSpPr>
              <a:xfrm>
                <a:off x="3659805" y="2939661"/>
                <a:ext cx="3279307" cy="2104226"/>
                <a:chOff x="3659805" y="2939661"/>
                <a:chExt cx="3279307" cy="2104226"/>
              </a:xfrm>
            </p:grpSpPr>
            <p:sp>
              <p:nvSpPr>
                <p:cNvPr id="42" name="矩形 41"/>
                <p:cNvSpPr/>
                <p:nvPr/>
              </p:nvSpPr>
              <p:spPr>
                <a:xfrm>
                  <a:off x="4159151" y="4212890"/>
                  <a:ext cx="2086907" cy="830997"/>
                </a:xfrm>
                <a:prstGeom prst="rect">
                  <a:avLst/>
                </a:prstGeom>
              </p:spPr>
              <p:txBody>
                <a:bodyPr wrap="square">
                  <a:spAutoFit/>
                </a:bodyPr>
                <a:lstStyle/>
                <a:p>
                  <a:pPr marL="142240" marR="0" lvl="0" indent="-14224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rPr>
                    <a:t>報能源局備查</a:t>
                  </a:r>
                  <a:endParaRPr kumimoji="0" lang="en-US" altLang="zh-TW"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endParaRPr>
                </a:p>
                <a:p>
                  <a:pPr marL="142240" marR="0" lvl="0" indent="-142240" algn="ctr" defTabSz="914400" rtl="0" eaLnBrk="1" fontAlgn="auto" latinLnBrk="0" hangingPunct="1">
                    <a:lnSpc>
                      <a:spcPct val="100000"/>
                    </a:lnSpc>
                    <a:spcBef>
                      <a:spcPts val="0"/>
                    </a:spcBef>
                    <a:spcAft>
                      <a:spcPts val="0"/>
                    </a:spcAft>
                    <a:buClrTx/>
                    <a:buSzTx/>
                    <a:buFontTx/>
                    <a:buNone/>
                    <a:tabLst/>
                    <a:defRPr/>
                  </a:pPr>
                  <a:r>
                    <a:rPr kumimoji="0" lang="en-US" altLang="zh-TW"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rPr>
                    <a:t>107.10.16</a:t>
                  </a:r>
                  <a:endParaRPr kumimoji="0" lang="zh-TW" altLang="zh-TW"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endParaRPr>
                </a:p>
              </p:txBody>
            </p:sp>
            <p:grpSp>
              <p:nvGrpSpPr>
                <p:cNvPr id="49" name="群組 48"/>
                <p:cNvGrpSpPr/>
                <p:nvPr/>
              </p:nvGrpSpPr>
              <p:grpSpPr>
                <a:xfrm>
                  <a:off x="3838093" y="3204193"/>
                  <a:ext cx="2617736" cy="873408"/>
                  <a:chOff x="877299" y="2287549"/>
                  <a:chExt cx="2617736" cy="873408"/>
                </a:xfrm>
              </p:grpSpPr>
              <p:sp>
                <p:nvSpPr>
                  <p:cNvPr id="2" name="摺角紙張 1"/>
                  <p:cNvSpPr/>
                  <p:nvPr/>
                </p:nvSpPr>
                <p:spPr>
                  <a:xfrm>
                    <a:off x="931728" y="2287549"/>
                    <a:ext cx="2563307" cy="859623"/>
                  </a:xfrm>
                  <a:prstGeom prst="foldedCorner">
                    <a:avLst>
                      <a:gd name="adj" fmla="val 30513"/>
                    </a:avLst>
                  </a:prstGeom>
                  <a:noFill/>
                  <a:ln w="28575">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6" name="矩形 5"/>
                  <p:cNvSpPr/>
                  <p:nvPr/>
                </p:nvSpPr>
                <p:spPr>
                  <a:xfrm>
                    <a:off x="877299" y="2329960"/>
                    <a:ext cx="2563306"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輸配電業分離會計</a:t>
                    </a:r>
                    <a:r>
                      <a:rPr kumimoji="0" lang="zh-TW" altLang="en-US" sz="28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作業程序手冊</a:t>
                    </a:r>
                    <a:endParaRPr kumimoji="0" lang="zh-TW"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grpSp>
            <p:sp>
              <p:nvSpPr>
                <p:cNvPr id="59" name="矩形 58"/>
                <p:cNvSpPr/>
                <p:nvPr/>
              </p:nvSpPr>
              <p:spPr>
                <a:xfrm rot="20904215">
                  <a:off x="3659805" y="2939661"/>
                  <a:ext cx="646331" cy="369332"/>
                </a:xfrm>
                <a:prstGeom prst="rect">
                  <a:avLst/>
                </a:prstGeom>
                <a:solidFill>
                  <a:schemeClr val="accent3">
                    <a:lumMod val="50000"/>
                  </a:schemeClr>
                </a:solid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white"/>
                      </a:solidFill>
                      <a:effectLst/>
                      <a:uLnTx/>
                      <a:uFillTx/>
                      <a:latin typeface="Microsoft YaHei" pitchFamily="34" charset="-122"/>
                      <a:ea typeface="Microsoft YaHei" pitchFamily="34" charset="-122"/>
                      <a:cs typeface="+mn-cs"/>
                    </a:rPr>
                    <a:t>台電</a:t>
                  </a: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81" name="AutoShape 13"/>
                <p:cNvSpPr>
                  <a:spLocks noChangeArrowheads="1"/>
                </p:cNvSpPr>
                <p:nvPr/>
              </p:nvSpPr>
              <p:spPr bwMode="auto">
                <a:xfrm rot="5400000">
                  <a:off x="6501890" y="3485723"/>
                  <a:ext cx="586504" cy="287940"/>
                </a:xfrm>
                <a:prstGeom prst="triangle">
                  <a:avLst>
                    <a:gd name="adj" fmla="val 51375"/>
                  </a:avLst>
                </a:prstGeom>
                <a:gradFill>
                  <a:gsLst>
                    <a:gs pos="0">
                      <a:schemeClr val="tx1">
                        <a:lumMod val="50000"/>
                        <a:lumOff val="50000"/>
                      </a:schemeClr>
                    </a:gs>
                    <a:gs pos="73300">
                      <a:schemeClr val="bg1">
                        <a:lumMod val="65000"/>
                      </a:schemeClr>
                    </a:gs>
                    <a:gs pos="100000">
                      <a:srgbClr val="FFFFFF"/>
                    </a:gs>
                  </a:gsLst>
                  <a:lin ang="5400000" scaled="1"/>
                </a:gradFill>
                <a:ln>
                  <a:noFill/>
                </a:ln>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900" b="0" i="0" u="none" strike="noStrike" kern="0" cap="none" spc="0" normalizeH="0" baseline="0" noProof="0">
                    <a:ln>
                      <a:noFill/>
                    </a:ln>
                    <a:solidFill>
                      <a:srgbClr val="FF5050"/>
                    </a:solidFill>
                    <a:effectLst/>
                    <a:uLnTx/>
                    <a:uFillTx/>
                    <a:latin typeface="微軟正黑體" panose="020B0604030504040204" pitchFamily="34" charset="-120"/>
                    <a:ea typeface="微軟正黑體" panose="020B0604030504040204" pitchFamily="34" charset="-120"/>
                    <a:cs typeface="+mn-cs"/>
                  </a:endParaRPr>
                </a:p>
              </p:txBody>
            </p:sp>
          </p:grpSp>
          <p:cxnSp>
            <p:nvCxnSpPr>
              <p:cNvPr id="47" name="圖案 46"/>
              <p:cNvCxnSpPr>
                <a:cxnSpLocks/>
              </p:cNvCxnSpPr>
              <p:nvPr/>
            </p:nvCxnSpPr>
            <p:spPr>
              <a:xfrm flipV="1">
                <a:off x="1962889" y="6027011"/>
                <a:ext cx="3369719" cy="419966"/>
              </a:xfrm>
              <a:prstGeom prst="bentConnector2">
                <a:avLst/>
              </a:prstGeom>
              <a:ln w="25400">
                <a:solidFill>
                  <a:schemeClr val="accent3">
                    <a:lumMod val="5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3072007" y="6061801"/>
                <a:ext cx="1114545" cy="369332"/>
              </a:xfrm>
              <a:prstGeom prst="rect">
                <a:avLst/>
              </a:prstGeom>
            </p:spPr>
            <p:txBody>
              <a:bodyPr wrap="square">
                <a:spAutoFit/>
              </a:bodyPr>
              <a:lstStyle/>
              <a:p>
                <a:pPr marL="142240" marR="0" lvl="0" indent="-142240" algn="ctr"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rPr>
                  <a:t>6</a:t>
                </a:r>
                <a:r>
                  <a:rPr kumimoji="0" lang="zh-TW" altLang="en-US" sz="18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rPr>
                  <a:t>個月</a:t>
                </a:r>
                <a:endParaRPr kumimoji="0" lang="zh-TW" altLang="zh-TW" sz="18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endParaRPr>
              </a:p>
            </p:txBody>
          </p:sp>
        </p:grpSp>
        <p:cxnSp>
          <p:nvCxnSpPr>
            <p:cNvPr id="67" name="直線接點 66"/>
            <p:cNvCxnSpPr>
              <a:cxnSpLocks/>
            </p:cNvCxnSpPr>
            <p:nvPr/>
          </p:nvCxnSpPr>
          <p:spPr>
            <a:xfrm flipV="1">
              <a:off x="1962889" y="6027012"/>
              <a:ext cx="0" cy="419965"/>
            </a:xfrm>
            <a:prstGeom prst="line">
              <a:avLst/>
            </a:prstGeom>
            <a:ln w="25400">
              <a:solidFill>
                <a:schemeClr val="accent3">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1" name="矩形 40"/>
          <p:cNvSpPr/>
          <p:nvPr/>
        </p:nvSpPr>
        <p:spPr>
          <a:xfrm>
            <a:off x="865392" y="3613713"/>
            <a:ext cx="1752906" cy="830997"/>
          </a:xfrm>
          <a:prstGeom prst="rect">
            <a:avLst/>
          </a:prstGeom>
        </p:spPr>
        <p:txBody>
          <a:bodyPr wrap="square">
            <a:spAutoFit/>
          </a:bodyPr>
          <a:lstStyle/>
          <a:p>
            <a:pPr marL="142240" marR="0" lvl="0" indent="-14224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rPr>
              <a:t>公布日</a:t>
            </a:r>
            <a:endParaRPr kumimoji="0" lang="en-US" altLang="zh-TW"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endParaRPr>
          </a:p>
          <a:p>
            <a:pPr marL="142240" marR="0" lvl="0" indent="-142240" algn="ctr" defTabSz="914400" rtl="0" eaLnBrk="1" fontAlgn="auto" latinLnBrk="0" hangingPunct="1">
              <a:lnSpc>
                <a:spcPct val="100000"/>
              </a:lnSpc>
              <a:spcBef>
                <a:spcPts val="0"/>
              </a:spcBef>
              <a:spcAft>
                <a:spcPts val="0"/>
              </a:spcAft>
              <a:buClrTx/>
              <a:buSzTx/>
              <a:buFontTx/>
              <a:buNone/>
              <a:tabLst/>
              <a:defRPr/>
            </a:pPr>
            <a:r>
              <a:rPr kumimoji="0" lang="en-US" altLang="zh-TW"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rPr>
              <a:t>107.</a:t>
            </a:r>
            <a:r>
              <a:rPr kumimoji="0" lang="zh-TW" altLang="en-US"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rPr>
              <a:t>４</a:t>
            </a:r>
            <a:r>
              <a:rPr kumimoji="0" lang="en-US" altLang="zh-TW"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rPr>
              <a:t>.17</a:t>
            </a:r>
            <a:endParaRPr kumimoji="0" lang="zh-TW" altLang="zh-TW"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endParaRPr>
          </a:p>
        </p:txBody>
      </p:sp>
      <p:grpSp>
        <p:nvGrpSpPr>
          <p:cNvPr id="52" name="群組 51"/>
          <p:cNvGrpSpPr/>
          <p:nvPr/>
        </p:nvGrpSpPr>
        <p:grpSpPr>
          <a:xfrm>
            <a:off x="493178" y="2644375"/>
            <a:ext cx="2580327" cy="867145"/>
            <a:chOff x="808153" y="2300249"/>
            <a:chExt cx="2580327" cy="867145"/>
          </a:xfrm>
        </p:grpSpPr>
        <p:sp>
          <p:nvSpPr>
            <p:cNvPr id="53" name="摺角紙張 52"/>
            <p:cNvSpPr/>
            <p:nvPr/>
          </p:nvSpPr>
          <p:spPr>
            <a:xfrm>
              <a:off x="931729" y="2300249"/>
              <a:ext cx="2326590" cy="859623"/>
            </a:xfrm>
            <a:prstGeom prst="foldedCorner">
              <a:avLst>
                <a:gd name="adj" fmla="val 30513"/>
              </a:avLst>
            </a:prstGeom>
            <a:solidFill>
              <a:srgbClr val="FBE5D6"/>
            </a:solidFill>
            <a:ln w="28575">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54" name="矩形 53"/>
            <p:cNvSpPr/>
            <p:nvPr/>
          </p:nvSpPr>
          <p:spPr>
            <a:xfrm>
              <a:off x="808153" y="2336397"/>
              <a:ext cx="2580327"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輸配電業分離會計</a:t>
              </a:r>
              <a:endParaRPr kumimoji="0" lang="en-US" altLang="zh-TW" sz="20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處理準則</a:t>
              </a:r>
              <a:endParaRPr kumimoji="0" lang="zh-TW"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grpSp>
      <p:sp>
        <p:nvSpPr>
          <p:cNvPr id="58" name="矩形 57"/>
          <p:cNvSpPr/>
          <p:nvPr/>
        </p:nvSpPr>
        <p:spPr>
          <a:xfrm rot="20904215">
            <a:off x="239134" y="2300437"/>
            <a:ext cx="877163" cy="369332"/>
          </a:xfrm>
          <a:prstGeom prst="rect">
            <a:avLst/>
          </a:prstGeom>
          <a:solidFill>
            <a:schemeClr val="accent6">
              <a:lumMod val="75000"/>
            </a:schemeClr>
          </a:solid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white"/>
                </a:solidFill>
                <a:effectLst/>
                <a:uLnTx/>
                <a:uFillTx/>
                <a:latin typeface="Microsoft YaHei" pitchFamily="34" charset="-122"/>
                <a:ea typeface="Microsoft YaHei" pitchFamily="34" charset="-122"/>
                <a:cs typeface="+mn-cs"/>
              </a:rPr>
              <a:t>能源局</a:t>
            </a: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80" name="AutoShape 13"/>
          <p:cNvSpPr>
            <a:spLocks noChangeArrowheads="1"/>
          </p:cNvSpPr>
          <p:nvPr/>
        </p:nvSpPr>
        <p:spPr bwMode="auto">
          <a:xfrm rot="5400000">
            <a:off x="3023984" y="2953905"/>
            <a:ext cx="586504" cy="287940"/>
          </a:xfrm>
          <a:prstGeom prst="triangle">
            <a:avLst>
              <a:gd name="adj" fmla="val 51375"/>
            </a:avLst>
          </a:prstGeom>
          <a:gradFill>
            <a:gsLst>
              <a:gs pos="0">
                <a:schemeClr val="tx1">
                  <a:lumMod val="50000"/>
                  <a:lumOff val="50000"/>
                </a:schemeClr>
              </a:gs>
              <a:gs pos="73300">
                <a:schemeClr val="bg1">
                  <a:lumMod val="65000"/>
                </a:schemeClr>
              </a:gs>
              <a:gs pos="100000">
                <a:srgbClr val="FFFFFF"/>
              </a:gs>
            </a:gsLst>
            <a:lin ang="5400000" scaled="1"/>
          </a:gradFill>
          <a:ln>
            <a:noFill/>
          </a:ln>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900" b="0" i="0" u="none" strike="noStrike" kern="0" cap="none" spc="0" normalizeH="0" baseline="0" noProof="0">
              <a:ln>
                <a:noFill/>
              </a:ln>
              <a:solidFill>
                <a:srgbClr val="FF5050"/>
              </a:solidFill>
              <a:effectLst/>
              <a:uLnTx/>
              <a:uFillTx/>
              <a:latin typeface="微軟正黑體" panose="020B0604030504040204" pitchFamily="34" charset="-120"/>
              <a:ea typeface="微軟正黑體" panose="020B0604030504040204" pitchFamily="34" charset="-120"/>
              <a:cs typeface="+mn-cs"/>
            </a:endParaRPr>
          </a:p>
        </p:txBody>
      </p:sp>
      <p:sp>
        <p:nvSpPr>
          <p:cNvPr id="76" name="圓角矩形圖說文字 75"/>
          <p:cNvSpPr/>
          <p:nvPr/>
        </p:nvSpPr>
        <p:spPr>
          <a:xfrm>
            <a:off x="2831224" y="1683692"/>
            <a:ext cx="2876771" cy="635431"/>
          </a:xfrm>
          <a:prstGeom prst="wedgeRoundRectCallout">
            <a:avLst>
              <a:gd name="adj1" fmla="val -35119"/>
              <a:gd name="adj2" fmla="val 75452"/>
              <a:gd name="adj3"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b="1" i="0" u="none" strike="noStrike" kern="1200" cap="none" spc="0" normalizeH="0" baseline="0" noProof="0" dirty="0">
                <a:ln>
                  <a:noFill/>
                </a:ln>
                <a:solidFill>
                  <a:schemeClr val="accent1">
                    <a:lumMod val="50000"/>
                  </a:schemeClr>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適用於專業分工前</a:t>
            </a:r>
            <a:endParaRPr kumimoji="0" lang="zh-TW" altLang="en-US" b="0" i="0" u="none" strike="noStrike" kern="1200" cap="none" spc="0" normalizeH="0" baseline="0" noProof="0" dirty="0">
              <a:ln>
                <a:noFill/>
              </a:ln>
              <a:solidFill>
                <a:schemeClr val="accent1">
                  <a:lumMod val="50000"/>
                </a:schemeClr>
              </a:solidFill>
              <a:effectLst>
                <a:outerShdw blurRad="38100" dist="38100" dir="2700000" algn="tl">
                  <a:srgbClr val="000000">
                    <a:alpha val="43137"/>
                  </a:srgbClr>
                </a:outerShdw>
              </a:effectLst>
              <a:uLnTx/>
              <a:uFillTx/>
              <a:latin typeface="Calibri" panose="020F0502020204030204"/>
              <a:ea typeface="新細明體" panose="02020500000000000000" pitchFamily="18" charset="-120"/>
              <a:cs typeface="+mn-cs"/>
            </a:endParaRPr>
          </a:p>
        </p:txBody>
      </p:sp>
      <p:sp>
        <p:nvSpPr>
          <p:cNvPr id="50" name="橢圓 49"/>
          <p:cNvSpPr/>
          <p:nvPr/>
        </p:nvSpPr>
        <p:spPr>
          <a:xfrm>
            <a:off x="7685136" y="4692711"/>
            <a:ext cx="720000" cy="720000"/>
          </a:xfrm>
          <a:prstGeom prst="ellipse">
            <a:avLst/>
          </a:prstGeom>
          <a:solidFill>
            <a:schemeClr val="accent4">
              <a:lumMod val="60000"/>
              <a:lumOff val="40000"/>
            </a:schemeClr>
          </a:solidFill>
          <a:ln w="31750">
            <a:solidFill>
              <a:schemeClr val="accent2">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nvGrpSpPr>
          <p:cNvPr id="11" name="群組 10"/>
          <p:cNvGrpSpPr/>
          <p:nvPr/>
        </p:nvGrpSpPr>
        <p:grpSpPr>
          <a:xfrm>
            <a:off x="6759296" y="2400878"/>
            <a:ext cx="2465785" cy="2317206"/>
            <a:chOff x="7088998" y="2804681"/>
            <a:chExt cx="2465785" cy="2317206"/>
          </a:xfrm>
        </p:grpSpPr>
        <p:grpSp>
          <p:nvGrpSpPr>
            <p:cNvPr id="10" name="群組 9"/>
            <p:cNvGrpSpPr/>
            <p:nvPr/>
          </p:nvGrpSpPr>
          <p:grpSpPr>
            <a:xfrm>
              <a:off x="7088998" y="3034176"/>
              <a:ext cx="2465785" cy="2087711"/>
              <a:chOff x="7088998" y="3034176"/>
              <a:chExt cx="2465785" cy="2087711"/>
            </a:xfrm>
          </p:grpSpPr>
          <p:grpSp>
            <p:nvGrpSpPr>
              <p:cNvPr id="55" name="群組 54"/>
              <p:cNvGrpSpPr/>
              <p:nvPr/>
            </p:nvGrpSpPr>
            <p:grpSpPr>
              <a:xfrm>
                <a:off x="7267204" y="3034176"/>
                <a:ext cx="2280926" cy="859623"/>
                <a:chOff x="664596" y="2135007"/>
                <a:chExt cx="3541409" cy="859623"/>
              </a:xfrm>
            </p:grpSpPr>
            <p:sp>
              <p:nvSpPr>
                <p:cNvPr id="56" name="摺角紙張 55"/>
                <p:cNvSpPr/>
                <p:nvPr/>
              </p:nvSpPr>
              <p:spPr>
                <a:xfrm>
                  <a:off x="664596" y="2135007"/>
                  <a:ext cx="3518342" cy="859623"/>
                </a:xfrm>
                <a:prstGeom prst="foldedCorner">
                  <a:avLst>
                    <a:gd name="adj" fmla="val 30513"/>
                  </a:avLst>
                </a:prstGeom>
                <a:noFill/>
                <a:ln w="28575">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57" name="矩形 56"/>
                <p:cNvSpPr/>
                <p:nvPr/>
              </p:nvSpPr>
              <p:spPr>
                <a:xfrm>
                  <a:off x="687662" y="2327661"/>
                  <a:ext cx="3518343"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分離會計報告</a:t>
                  </a:r>
                </a:p>
              </p:txBody>
            </p:sp>
          </p:grpSp>
          <p:sp>
            <p:nvSpPr>
              <p:cNvPr id="51" name="矩形 50"/>
              <p:cNvSpPr/>
              <p:nvPr/>
            </p:nvSpPr>
            <p:spPr>
              <a:xfrm>
                <a:off x="7088998" y="3921558"/>
                <a:ext cx="2465785" cy="1200329"/>
              </a:xfrm>
              <a:prstGeom prst="rect">
                <a:avLst/>
              </a:prstGeom>
            </p:spPr>
            <p:txBody>
              <a:bodyPr wrap="square">
                <a:spAutoFit/>
              </a:bodyPr>
              <a:lstStyle/>
              <a:p>
                <a:pPr marL="142240" marR="0" lvl="0" indent="-14224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rPr>
                  <a:t>提報</a:t>
                </a:r>
                <a:endParaRPr kumimoji="0" lang="en-US" altLang="zh-TW"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endParaRPr>
              </a:p>
              <a:p>
                <a:pPr marL="142240" marR="0" lvl="0" indent="-142240" algn="ctr" defTabSz="914400" rtl="0" eaLnBrk="1" fontAlgn="auto" latinLnBrk="0" hangingPunct="1">
                  <a:lnSpc>
                    <a:spcPct val="100000"/>
                  </a:lnSpc>
                  <a:spcBef>
                    <a:spcPts val="0"/>
                  </a:spcBef>
                  <a:spcAft>
                    <a:spcPts val="0"/>
                  </a:spcAft>
                  <a:buClrTx/>
                  <a:buSzTx/>
                  <a:buFontTx/>
                  <a:buNone/>
                  <a:tabLst/>
                  <a:defRPr/>
                </a:pPr>
                <a:r>
                  <a:rPr kumimoji="0" lang="en-US" altLang="zh-TW"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rPr>
                  <a:t>107</a:t>
                </a:r>
                <a:r>
                  <a:rPr kumimoji="0" lang="zh-TW" altLang="en-US"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rPr>
                  <a:t>年度報告</a:t>
                </a:r>
                <a:endParaRPr kumimoji="0" lang="en-US" altLang="zh-TW"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endParaRPr>
              </a:p>
              <a:p>
                <a:pPr marL="142240" marR="0" lvl="0" indent="-142240" algn="ctr" defTabSz="914400" rtl="0" eaLnBrk="1" fontAlgn="auto" latinLnBrk="0" hangingPunct="1">
                  <a:lnSpc>
                    <a:spcPct val="100000"/>
                  </a:lnSpc>
                  <a:spcBef>
                    <a:spcPts val="0"/>
                  </a:spcBef>
                  <a:spcAft>
                    <a:spcPts val="0"/>
                  </a:spcAft>
                  <a:buClrTx/>
                  <a:buSzTx/>
                  <a:buFontTx/>
                  <a:buNone/>
                  <a:tabLst/>
                  <a:defRPr/>
                </a:pPr>
                <a:r>
                  <a:rPr kumimoji="0" lang="en-US" altLang="zh-TW"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rPr>
                  <a:t>108.6</a:t>
                </a:r>
                <a:endParaRPr kumimoji="0" lang="zh-TW" altLang="zh-TW" sz="2400" b="1" i="0" u="none" strike="noStrike" kern="1200" cap="none" spc="0" normalizeH="0" baseline="0" noProof="0" dirty="0">
                  <a:ln>
                    <a:noFill/>
                  </a:ln>
                  <a:solidFill>
                    <a:srgbClr val="E7E6E6">
                      <a:lumMod val="25000"/>
                    </a:srgbClr>
                  </a:solidFill>
                  <a:effectLst/>
                  <a:uLnTx/>
                  <a:uFillTx/>
                  <a:latin typeface="Microsoft YaHei" pitchFamily="34" charset="-122"/>
                  <a:ea typeface="Microsoft YaHei" pitchFamily="34" charset="-122"/>
                  <a:cs typeface="+mn-cs"/>
                </a:endParaRPr>
              </a:p>
            </p:txBody>
          </p:sp>
        </p:grpSp>
        <p:sp>
          <p:nvSpPr>
            <p:cNvPr id="60" name="矩形 59"/>
            <p:cNvSpPr/>
            <p:nvPr/>
          </p:nvSpPr>
          <p:spPr>
            <a:xfrm rot="20904215">
              <a:off x="7261149" y="2804681"/>
              <a:ext cx="646331" cy="369332"/>
            </a:xfrm>
            <a:prstGeom prst="rect">
              <a:avLst/>
            </a:prstGeom>
            <a:solidFill>
              <a:schemeClr val="accent3">
                <a:lumMod val="50000"/>
              </a:schemeClr>
            </a:solid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white"/>
                  </a:solidFill>
                  <a:effectLst/>
                  <a:uLnTx/>
                  <a:uFillTx/>
                  <a:latin typeface="Microsoft YaHei" pitchFamily="34" charset="-122"/>
                  <a:ea typeface="Microsoft YaHei" pitchFamily="34" charset="-122"/>
                  <a:cs typeface="+mn-cs"/>
                </a:rPr>
                <a:t>台電</a:t>
              </a:r>
              <a:endParaRPr kumimoji="0" lang="zh-TW" altLang="en-US" sz="16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65" name="矩形 64"/>
          <p:cNvSpPr/>
          <p:nvPr/>
        </p:nvSpPr>
        <p:spPr>
          <a:xfrm>
            <a:off x="9048328" y="5524827"/>
            <a:ext cx="1525735" cy="707886"/>
          </a:xfrm>
          <a:prstGeom prst="rect">
            <a:avLst/>
          </a:prstGeom>
        </p:spPr>
        <p:txBody>
          <a:bodyPr wrap="square">
            <a:spAutoFit/>
          </a:bodyPr>
          <a:lstStyle/>
          <a:p>
            <a:pPr marR="0" lvl="0"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srgbClr val="2E75B6"/>
                </a:solidFill>
                <a:effectLst/>
                <a:uLnTx/>
                <a:uFillTx/>
                <a:latin typeface="Microsoft YaHei" pitchFamily="34" charset="-122"/>
                <a:ea typeface="Microsoft YaHei" pitchFamily="34" charset="-122"/>
                <a:cs typeface="+mn-cs"/>
              </a:rPr>
              <a:t>配合組織</a:t>
            </a:r>
            <a:r>
              <a:rPr kumimoji="0" lang="en-US" altLang="zh-TW" sz="2000" b="1" i="0" u="none" strike="noStrike" kern="1200" cap="none" spc="0" normalizeH="0" baseline="0" noProof="0" dirty="0">
                <a:ln>
                  <a:noFill/>
                </a:ln>
                <a:solidFill>
                  <a:srgbClr val="2E75B6"/>
                </a:solidFill>
                <a:effectLst/>
                <a:uLnTx/>
                <a:uFillTx/>
                <a:latin typeface="Microsoft YaHei" pitchFamily="34" charset="-122"/>
                <a:ea typeface="Microsoft YaHei" pitchFamily="34" charset="-122"/>
                <a:cs typeface="+mn-cs"/>
              </a:rPr>
              <a:t/>
            </a:r>
            <a:br>
              <a:rPr kumimoji="0" lang="en-US" altLang="zh-TW" sz="2000" b="1" i="0" u="none" strike="noStrike" kern="1200" cap="none" spc="0" normalizeH="0" baseline="0" noProof="0" dirty="0">
                <a:ln>
                  <a:noFill/>
                </a:ln>
                <a:solidFill>
                  <a:srgbClr val="2E75B6"/>
                </a:solidFill>
                <a:effectLst/>
                <a:uLnTx/>
                <a:uFillTx/>
                <a:latin typeface="Microsoft YaHei" pitchFamily="34" charset="-122"/>
                <a:ea typeface="Microsoft YaHei" pitchFamily="34" charset="-122"/>
                <a:cs typeface="+mn-cs"/>
              </a:rPr>
            </a:br>
            <a:r>
              <a:rPr kumimoji="0" lang="zh-TW" altLang="en-US" sz="2000" b="1" dirty="0">
                <a:solidFill>
                  <a:srgbClr val="2E75B6"/>
                </a:solidFill>
                <a:latin typeface="Microsoft YaHei" pitchFamily="34" charset="-122"/>
                <a:ea typeface="Microsoft YaHei" pitchFamily="34" charset="-122"/>
              </a:rPr>
              <a:t>動態調</a:t>
            </a:r>
            <a:r>
              <a:rPr kumimoji="0" lang="zh-TW" altLang="en-US" sz="2000" b="1" i="0" u="none" strike="noStrike" kern="1200" cap="none" spc="0" normalizeH="0" baseline="0" noProof="0" dirty="0">
                <a:ln>
                  <a:noFill/>
                </a:ln>
                <a:solidFill>
                  <a:srgbClr val="2E75B6"/>
                </a:solidFill>
                <a:effectLst/>
                <a:uLnTx/>
                <a:uFillTx/>
                <a:latin typeface="Microsoft YaHei" pitchFamily="34" charset="-122"/>
                <a:ea typeface="Microsoft YaHei" pitchFamily="34" charset="-122"/>
                <a:cs typeface="+mn-cs"/>
              </a:rPr>
              <a:t>整</a:t>
            </a:r>
            <a:endParaRPr kumimoji="0" lang="en-US" altLang="zh-TW" sz="2000" b="1" i="0" u="none" strike="noStrike" kern="1200" cap="none" spc="0" normalizeH="0" baseline="0" noProof="0" dirty="0">
              <a:ln>
                <a:noFill/>
              </a:ln>
              <a:solidFill>
                <a:srgbClr val="2E75B6"/>
              </a:solidFill>
              <a:effectLst/>
              <a:uLnTx/>
              <a:uFillTx/>
              <a:latin typeface="Microsoft YaHei" pitchFamily="34" charset="-122"/>
              <a:ea typeface="Microsoft YaHei" pitchFamily="34" charset="-122"/>
              <a:cs typeface="+mn-cs"/>
            </a:endParaRPr>
          </a:p>
        </p:txBody>
      </p:sp>
      <p:pic>
        <p:nvPicPr>
          <p:cNvPr id="63" name="Picture 8" descr="ãæ½å·¥ä¸­ãçåçæå°çµæ">
            <a:extLst>
              <a:ext uri="{FF2B5EF4-FFF2-40B4-BE49-F238E27FC236}">
                <a16:creationId xmlns:a16="http://schemas.microsoft.com/office/drawing/2014/main" xmlns="" id="{9AD75A7E-3273-4D98-8AC0-2B9DEE42C94C}"/>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772644" y="4319343"/>
            <a:ext cx="1348154" cy="669583"/>
          </a:xfrm>
          <a:prstGeom prst="rect">
            <a:avLst/>
          </a:prstGeom>
          <a:noFill/>
          <a:extLst>
            <a:ext uri="{909E8E84-426E-40DD-AFC4-6F175D3DCCD1}">
              <a14:hiddenFill xmlns:a14="http://schemas.microsoft.com/office/drawing/2010/main">
                <a:solidFill>
                  <a:srgbClr val="FFFFFF"/>
                </a:solidFill>
              </a14:hiddenFill>
            </a:ext>
          </a:extLst>
        </p:spPr>
      </p:pic>
      <p:sp>
        <p:nvSpPr>
          <p:cNvPr id="64" name="文字方塊 63">
            <a:extLst>
              <a:ext uri="{FF2B5EF4-FFF2-40B4-BE49-F238E27FC236}">
                <a16:creationId xmlns:a16="http://schemas.microsoft.com/office/drawing/2014/main" xmlns="" id="{D5160217-7DA2-4D57-AAB3-17C41D986DDC}"/>
              </a:ext>
            </a:extLst>
          </p:cNvPr>
          <p:cNvSpPr txBox="1"/>
          <p:nvPr/>
        </p:nvSpPr>
        <p:spPr>
          <a:xfrm>
            <a:off x="1131645" y="4677637"/>
            <a:ext cx="1191738" cy="707886"/>
          </a:xfrm>
          <a:prstGeom prst="rect">
            <a:avLst/>
          </a:prstGeom>
          <a:noFill/>
        </p:spPr>
        <p:txBody>
          <a:bodyPr wrap="square" rtlCol="0">
            <a:spAutoFit/>
          </a:bodyPr>
          <a:lstStyle/>
          <a:p>
            <a:pPr algn="ctr"/>
            <a:r>
              <a:rPr lang="en-US" altLang="zh-TW" sz="20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rPr>
              <a:t>step</a:t>
            </a:r>
            <a:br>
              <a:rPr lang="en-US" altLang="zh-TW" sz="20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rPr>
            </a:br>
            <a:r>
              <a:rPr lang="en-US" altLang="zh-TW" sz="20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rPr>
              <a:t>1</a:t>
            </a:r>
            <a:endParaRPr lang="zh-TW" altLang="en-US" sz="28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endParaRPr>
          </a:p>
        </p:txBody>
      </p:sp>
      <p:sp>
        <p:nvSpPr>
          <p:cNvPr id="66" name="文字方塊 65">
            <a:extLst>
              <a:ext uri="{FF2B5EF4-FFF2-40B4-BE49-F238E27FC236}">
                <a16:creationId xmlns:a16="http://schemas.microsoft.com/office/drawing/2014/main" xmlns="" id="{A9E6FB44-8269-4D3C-8DAD-56810980864D}"/>
              </a:ext>
            </a:extLst>
          </p:cNvPr>
          <p:cNvSpPr txBox="1"/>
          <p:nvPr/>
        </p:nvSpPr>
        <p:spPr>
          <a:xfrm>
            <a:off x="4516257" y="4705576"/>
            <a:ext cx="1191738" cy="707886"/>
          </a:xfrm>
          <a:prstGeom prst="rect">
            <a:avLst/>
          </a:prstGeom>
          <a:noFill/>
        </p:spPr>
        <p:txBody>
          <a:bodyPr wrap="square" rtlCol="0">
            <a:spAutoFit/>
          </a:bodyPr>
          <a:lstStyle/>
          <a:p>
            <a:pPr algn="ctr"/>
            <a:r>
              <a:rPr lang="en-US" altLang="zh-TW" sz="20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rPr>
              <a:t>step</a:t>
            </a:r>
            <a:br>
              <a:rPr lang="en-US" altLang="zh-TW" sz="20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rPr>
            </a:br>
            <a:r>
              <a:rPr lang="en-US" altLang="zh-TW" sz="20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rPr>
              <a:t>2</a:t>
            </a:r>
            <a:endParaRPr lang="zh-TW" altLang="en-US" sz="28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endParaRPr>
          </a:p>
        </p:txBody>
      </p:sp>
      <p:sp>
        <p:nvSpPr>
          <p:cNvPr id="69" name="文字方塊 68">
            <a:extLst>
              <a:ext uri="{FF2B5EF4-FFF2-40B4-BE49-F238E27FC236}">
                <a16:creationId xmlns:a16="http://schemas.microsoft.com/office/drawing/2014/main" xmlns="" id="{8A7A4758-77B0-4D89-A55F-0E5EB3B59457}"/>
              </a:ext>
            </a:extLst>
          </p:cNvPr>
          <p:cNvSpPr txBox="1"/>
          <p:nvPr/>
        </p:nvSpPr>
        <p:spPr>
          <a:xfrm>
            <a:off x="7446166" y="4718084"/>
            <a:ext cx="1191738" cy="707886"/>
          </a:xfrm>
          <a:prstGeom prst="rect">
            <a:avLst/>
          </a:prstGeom>
          <a:noFill/>
        </p:spPr>
        <p:txBody>
          <a:bodyPr wrap="square" rtlCol="0">
            <a:spAutoFit/>
          </a:bodyPr>
          <a:lstStyle/>
          <a:p>
            <a:pPr algn="ctr"/>
            <a:r>
              <a:rPr lang="en-US" altLang="zh-TW" sz="20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rPr>
              <a:t>step</a:t>
            </a:r>
            <a:br>
              <a:rPr lang="en-US" altLang="zh-TW" sz="20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rPr>
            </a:br>
            <a:r>
              <a:rPr lang="en-US" altLang="zh-TW" sz="20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rPr>
              <a:t>3</a:t>
            </a:r>
            <a:endParaRPr lang="zh-TW" altLang="en-US" sz="28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endParaRPr>
          </a:p>
        </p:txBody>
      </p:sp>
      <p:sp>
        <p:nvSpPr>
          <p:cNvPr id="70" name="文字方塊 69">
            <a:extLst>
              <a:ext uri="{FF2B5EF4-FFF2-40B4-BE49-F238E27FC236}">
                <a16:creationId xmlns:a16="http://schemas.microsoft.com/office/drawing/2014/main" xmlns="" id="{53E4AE68-96D8-41EA-B422-0CDCD1308DEF}"/>
              </a:ext>
            </a:extLst>
          </p:cNvPr>
          <p:cNvSpPr txBox="1"/>
          <p:nvPr/>
        </p:nvSpPr>
        <p:spPr>
          <a:xfrm>
            <a:off x="10344472" y="4689831"/>
            <a:ext cx="1191738" cy="707886"/>
          </a:xfrm>
          <a:prstGeom prst="rect">
            <a:avLst/>
          </a:prstGeom>
          <a:noFill/>
        </p:spPr>
        <p:txBody>
          <a:bodyPr wrap="square" rtlCol="0">
            <a:spAutoFit/>
          </a:bodyPr>
          <a:lstStyle/>
          <a:p>
            <a:pPr algn="ctr"/>
            <a:r>
              <a:rPr lang="en-US" altLang="zh-TW" sz="20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rPr>
              <a:t>step</a:t>
            </a:r>
            <a:br>
              <a:rPr lang="en-US" altLang="zh-TW" sz="20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rPr>
            </a:br>
            <a:r>
              <a:rPr lang="en-US" altLang="zh-TW" sz="20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rPr>
              <a:t>4</a:t>
            </a:r>
            <a:endParaRPr lang="zh-TW" altLang="en-US" sz="2800" b="1" dirty="0">
              <a:solidFill>
                <a:srgbClr val="29798E"/>
              </a:solidFill>
              <a:effectLst>
                <a:outerShdw blurRad="38100" dist="38100" dir="2700000" algn="tl">
                  <a:srgbClr val="000000">
                    <a:alpha val="43137"/>
                  </a:srgbClr>
                </a:outerShdw>
              </a:effectLst>
              <a:latin typeface="Arial Black" panose="020B0A04020102020204" pitchFamily="34" charset="0"/>
              <a:ea typeface="華康竹風體W4" panose="03000409000000000000" pitchFamily="65" charset="-120"/>
            </a:endParaRPr>
          </a:p>
        </p:txBody>
      </p:sp>
      <p:sp>
        <p:nvSpPr>
          <p:cNvPr id="72" name="矩形 71">
            <a:extLst>
              <a:ext uri="{FF2B5EF4-FFF2-40B4-BE49-F238E27FC236}">
                <a16:creationId xmlns:a16="http://schemas.microsoft.com/office/drawing/2014/main" xmlns="" id="{E1C14793-C9CC-4183-B537-2BDAFAD44CCE}"/>
              </a:ext>
            </a:extLst>
          </p:cNvPr>
          <p:cNvSpPr/>
          <p:nvPr/>
        </p:nvSpPr>
        <p:spPr>
          <a:xfrm>
            <a:off x="10816093" y="100948"/>
            <a:ext cx="1368000" cy="360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eaLnBrk="1" fontAlgn="auto" latinLnBrk="0" hangingPunct="1">
              <a:lnSpc>
                <a:spcPct val="100000"/>
              </a:lnSpc>
              <a:spcBef>
                <a:spcPts val="0"/>
              </a:spcBef>
              <a:spcAft>
                <a:spcPts val="0"/>
              </a:spcAft>
              <a:buClrTx/>
              <a:buSzTx/>
              <a:buFontTx/>
              <a:buNone/>
              <a:tabLst/>
              <a:defRPr/>
            </a:pP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一</a:t>
            </a: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分離會計</a:t>
            </a:r>
            <a:endParaRPr kumimoji="0" lang="en-US" altLang="zh-TW" sz="1600" b="1" dirty="0">
              <a:solidFill>
                <a:prstClr val="white"/>
              </a:solidFill>
              <a:latin typeface="微軟正黑體" panose="020B0604030504040204" pitchFamily="34" charset="-120"/>
              <a:ea typeface="微軟正黑體" panose="020B0604030504040204" pitchFamily="34" charset="-120"/>
            </a:endParaRPr>
          </a:p>
        </p:txBody>
      </p:sp>
      <p:sp>
        <p:nvSpPr>
          <p:cNvPr id="73" name="標題 1">
            <a:extLst>
              <a:ext uri="{FF2B5EF4-FFF2-40B4-BE49-F238E27FC236}">
                <a16:creationId xmlns:a16="http://schemas.microsoft.com/office/drawing/2014/main" xmlns="" id="{8E5E0FE2-099C-4A50-81B7-6427D36BECBB}"/>
              </a:ext>
            </a:extLst>
          </p:cNvPr>
          <p:cNvSpPr txBox="1">
            <a:spLocks/>
          </p:cNvSpPr>
          <p:nvPr/>
        </p:nvSpPr>
        <p:spPr>
          <a:xfrm>
            <a:off x="739183" y="529570"/>
            <a:ext cx="6910537" cy="888741"/>
          </a:xfrm>
          <a:prstGeom prst="rect">
            <a:avLst/>
          </a:prstGeom>
          <a:noFill/>
        </p:spPr>
        <p:txBody>
          <a:bodyPr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kumimoji="0" lang="zh-TW" altLang="en-US" sz="4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分離會計推動時程</a:t>
            </a:r>
          </a:p>
        </p:txBody>
      </p:sp>
      <p:sp>
        <p:nvSpPr>
          <p:cNvPr id="18" name="矩形 17">
            <a:extLst>
              <a:ext uri="{FF2B5EF4-FFF2-40B4-BE49-F238E27FC236}">
                <a16:creationId xmlns:a16="http://schemas.microsoft.com/office/drawing/2014/main" xmlns="" id="{EC20F56A-96E5-4A77-BCBF-A111D622AC77}"/>
              </a:ext>
            </a:extLst>
          </p:cNvPr>
          <p:cNvSpPr/>
          <p:nvPr/>
        </p:nvSpPr>
        <p:spPr>
          <a:xfrm>
            <a:off x="10099220" y="4213674"/>
            <a:ext cx="1598515" cy="461665"/>
          </a:xfrm>
          <a:prstGeom prst="rect">
            <a:avLst/>
          </a:prstGeom>
        </p:spPr>
        <p:txBody>
          <a:bodyPr wrap="none">
            <a:spAutoFit/>
          </a:bodyPr>
          <a:lstStyle/>
          <a:p>
            <a:pPr marL="142240" lvl="0" indent="-142240" algn="ctr" eaLnBrk="1" fontAlgn="auto" hangingPunct="1">
              <a:spcBef>
                <a:spcPts val="0"/>
              </a:spcBef>
              <a:spcAft>
                <a:spcPts val="0"/>
              </a:spcAft>
              <a:defRPr/>
            </a:pPr>
            <a:r>
              <a:rPr kumimoji="0" lang="en-US" altLang="zh-TW" b="1" spc="50" dirty="0">
                <a:ln w="13500">
                  <a:solidFill>
                    <a:srgbClr val="00ACC0">
                      <a:shade val="2500"/>
                      <a:alpha val="6500"/>
                    </a:srgbClr>
                  </a:solidFill>
                  <a:prstDash val="solid"/>
                </a:ln>
                <a:solidFill>
                  <a:srgbClr val="C00000"/>
                </a:solidFill>
                <a:latin typeface="Microsoft YaHei" pitchFamily="34" charset="-122"/>
                <a:ea typeface="Microsoft YaHei" pitchFamily="34" charset="-122"/>
              </a:rPr>
              <a:t>112~115</a:t>
            </a:r>
          </a:p>
        </p:txBody>
      </p:sp>
      <p:sp>
        <p:nvSpPr>
          <p:cNvPr id="85" name="直角三角形 84">
            <a:extLst>
              <a:ext uri="{FF2B5EF4-FFF2-40B4-BE49-F238E27FC236}">
                <a16:creationId xmlns:a16="http://schemas.microsoft.com/office/drawing/2014/main" xmlns="" id="{45495B72-9994-4FF3-9E54-B95DBD59BC2A}"/>
              </a:ext>
            </a:extLst>
          </p:cNvPr>
          <p:cNvSpPr/>
          <p:nvPr/>
        </p:nvSpPr>
        <p:spPr>
          <a:xfrm rot="12696459" flipH="1">
            <a:off x="5668401" y="2333209"/>
            <a:ext cx="1350293" cy="127747"/>
          </a:xfrm>
          <a:prstGeom prst="r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a:extLst>
              <a:ext uri="{FF2B5EF4-FFF2-40B4-BE49-F238E27FC236}">
                <a16:creationId xmlns:a16="http://schemas.microsoft.com/office/drawing/2014/main" xmlns="" id="{FEA0789B-30E3-423C-BCCA-E88506C6CBB9}"/>
              </a:ext>
            </a:extLst>
          </p:cNvPr>
          <p:cNvSpPr/>
          <p:nvPr/>
        </p:nvSpPr>
        <p:spPr>
          <a:xfrm>
            <a:off x="9397220" y="100948"/>
            <a:ext cx="1404000" cy="360000"/>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四、推動現況</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362314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 name="表格 81">
            <a:extLst>
              <a:ext uri="{FF2B5EF4-FFF2-40B4-BE49-F238E27FC236}">
                <a16:creationId xmlns:a16="http://schemas.microsoft.com/office/drawing/2014/main" xmlns="" id="{6B7BFC68-B49C-4B9A-9D07-9332CAB2617A}"/>
              </a:ext>
            </a:extLst>
          </p:cNvPr>
          <p:cNvGraphicFramePr>
            <a:graphicFrameLocks noGrp="1"/>
          </p:cNvGraphicFramePr>
          <p:nvPr>
            <p:extLst/>
          </p:nvPr>
        </p:nvGraphicFramePr>
        <p:xfrm>
          <a:off x="623392" y="1622208"/>
          <a:ext cx="10657118" cy="5205871"/>
        </p:xfrm>
        <a:graphic>
          <a:graphicData uri="http://schemas.openxmlformats.org/drawingml/2006/table">
            <a:tbl>
              <a:tblPr firstRow="1" bandRow="1">
                <a:tableStyleId>{3B4B98B0-60AC-42C2-AFA5-B58CD77FA1E5}</a:tableStyleId>
              </a:tblPr>
              <a:tblGrid>
                <a:gridCol w="1066803">
                  <a:extLst>
                    <a:ext uri="{9D8B030D-6E8A-4147-A177-3AD203B41FA5}">
                      <a16:colId xmlns:a16="http://schemas.microsoft.com/office/drawing/2014/main" xmlns="" val="20000"/>
                    </a:ext>
                  </a:extLst>
                </a:gridCol>
                <a:gridCol w="1458685">
                  <a:extLst>
                    <a:ext uri="{9D8B030D-6E8A-4147-A177-3AD203B41FA5}">
                      <a16:colId xmlns:a16="http://schemas.microsoft.com/office/drawing/2014/main" xmlns="" val="20001"/>
                    </a:ext>
                  </a:extLst>
                </a:gridCol>
                <a:gridCol w="772886">
                  <a:extLst>
                    <a:ext uri="{9D8B030D-6E8A-4147-A177-3AD203B41FA5}">
                      <a16:colId xmlns:a16="http://schemas.microsoft.com/office/drawing/2014/main" xmlns="" val="20002"/>
                    </a:ext>
                  </a:extLst>
                </a:gridCol>
                <a:gridCol w="772886">
                  <a:extLst>
                    <a:ext uri="{9D8B030D-6E8A-4147-A177-3AD203B41FA5}">
                      <a16:colId xmlns:a16="http://schemas.microsoft.com/office/drawing/2014/main" xmlns="" val="20003"/>
                    </a:ext>
                  </a:extLst>
                </a:gridCol>
                <a:gridCol w="772886">
                  <a:extLst>
                    <a:ext uri="{9D8B030D-6E8A-4147-A177-3AD203B41FA5}">
                      <a16:colId xmlns:a16="http://schemas.microsoft.com/office/drawing/2014/main" xmlns="" val="20004"/>
                    </a:ext>
                  </a:extLst>
                </a:gridCol>
                <a:gridCol w="1086353">
                  <a:extLst>
                    <a:ext uri="{9D8B030D-6E8A-4147-A177-3AD203B41FA5}">
                      <a16:colId xmlns:a16="http://schemas.microsoft.com/office/drawing/2014/main" xmlns="" val="20005"/>
                    </a:ext>
                  </a:extLst>
                </a:gridCol>
                <a:gridCol w="966562">
                  <a:extLst>
                    <a:ext uri="{9D8B030D-6E8A-4147-A177-3AD203B41FA5}">
                      <a16:colId xmlns:a16="http://schemas.microsoft.com/office/drawing/2014/main" xmlns="" val="20006"/>
                    </a:ext>
                  </a:extLst>
                </a:gridCol>
                <a:gridCol w="1339154">
                  <a:extLst>
                    <a:ext uri="{9D8B030D-6E8A-4147-A177-3AD203B41FA5}">
                      <a16:colId xmlns:a16="http://schemas.microsoft.com/office/drawing/2014/main" xmlns="" val="20007"/>
                    </a:ext>
                  </a:extLst>
                </a:gridCol>
                <a:gridCol w="2420903">
                  <a:extLst>
                    <a:ext uri="{9D8B030D-6E8A-4147-A177-3AD203B41FA5}">
                      <a16:colId xmlns:a16="http://schemas.microsoft.com/office/drawing/2014/main" xmlns="" val="20008"/>
                    </a:ext>
                  </a:extLst>
                </a:gridCol>
              </a:tblGrid>
              <a:tr h="670560">
                <a:tc>
                  <a:txBody>
                    <a:bodyPr/>
                    <a:lstStyle/>
                    <a:p>
                      <a:pPr algn="ctr"/>
                      <a:endParaRPr lang="zh-TW" altLang="en-US" sz="1600" dirty="0">
                        <a:latin typeface="Microsoft YaHei" panose="020B0503020204020204" pitchFamily="34" charset="-122"/>
                        <a:ea typeface="Microsoft YaHei" panose="020B0503020204020204" pitchFamily="34" charset="-122"/>
                      </a:endParaRPr>
                    </a:p>
                  </a:txBody>
                  <a:tcPr anchor="ctr">
                    <a:lnL>
                      <a:noFill/>
                    </a:lnL>
                    <a:lnR>
                      <a:noFill/>
                    </a:lnR>
                    <a:lnT w="12700" cmpd="sng">
                      <a:noFill/>
                    </a:lnT>
                    <a:lnB w="38100" cap="flat" cmpd="sng" algn="ctr">
                      <a:solidFill>
                        <a:schemeClr val="accent1">
                          <a:lumMod val="75000"/>
                        </a:schemeClr>
                      </a:solidFill>
                      <a:prstDash val="sysDot"/>
                      <a:round/>
                      <a:headEnd type="none" w="med" len="med"/>
                      <a:tailEnd type="none" w="med" len="med"/>
                    </a:lnB>
                    <a:lnTlToBr w="12700" cmpd="sng">
                      <a:noFill/>
                      <a:prstDash val="solid"/>
                    </a:lnTlToBr>
                    <a:lnBlToTr w="12700" cmpd="sng">
                      <a:noFill/>
                      <a:prstDash val="solid"/>
                    </a:lnBlToTr>
                  </a:tcPr>
                </a:tc>
                <a:tc gridSpan="6">
                  <a:txBody>
                    <a:bodyPr/>
                    <a:lstStyle/>
                    <a:p>
                      <a:pPr algn="ctr"/>
                      <a:endParaRPr lang="zh-TW" altLang="en-US" sz="2000" dirty="0">
                        <a:latin typeface="Microsoft YaHei" panose="020B0503020204020204" pitchFamily="34" charset="-122"/>
                        <a:ea typeface="Microsoft YaHei" panose="020B0503020204020204" pitchFamily="34" charset="-122"/>
                      </a:endParaRPr>
                    </a:p>
                  </a:txBody>
                  <a:tcPr anchor="ctr">
                    <a:lnL>
                      <a:noFill/>
                    </a:lnL>
                    <a:lnR>
                      <a:noFill/>
                    </a:lnR>
                    <a:lnT w="12700" cmpd="sng">
                      <a:noFill/>
                    </a:lnT>
                    <a:lnB w="38100" cap="flat" cmpd="sng" algn="ctr">
                      <a:solidFill>
                        <a:schemeClr val="accent1">
                          <a:lumMod val="75000"/>
                        </a:schemeClr>
                      </a:solidFill>
                      <a:prstDash val="sysDot"/>
                      <a:round/>
                      <a:headEnd type="none" w="med" len="med"/>
                      <a:tailEnd type="none" w="med" len="med"/>
                    </a:lnB>
                    <a:lnTlToBr w="12700" cmpd="sng">
                      <a:noFill/>
                      <a:prstDash val="solid"/>
                    </a:lnTlToBr>
                    <a:lnBlToTr w="12700" cmpd="sng">
                      <a:noFill/>
                      <a:prstDash val="solid"/>
                    </a:lnBlToTr>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a:txBody>
                    <a:bodyPr/>
                    <a:lstStyle/>
                    <a:p>
                      <a:pPr algn="ctr"/>
                      <a:endParaRPr lang="zh-TW" altLang="en-US" sz="2000" dirty="0">
                        <a:latin typeface="Microsoft YaHei" panose="020B0503020204020204" pitchFamily="34" charset="-122"/>
                        <a:ea typeface="Microsoft YaHei" panose="020B0503020204020204" pitchFamily="34" charset="-122"/>
                      </a:endParaRPr>
                    </a:p>
                  </a:txBody>
                  <a:tcPr anchor="ctr">
                    <a:lnL>
                      <a:noFill/>
                    </a:lnL>
                    <a:lnR>
                      <a:noFill/>
                    </a:lnR>
                    <a:lnT w="12700" cmpd="sng">
                      <a:noFill/>
                    </a:lnT>
                    <a:lnB w="38100" cap="flat" cmpd="sng" algn="ctr">
                      <a:solidFill>
                        <a:schemeClr val="accent1">
                          <a:lumMod val="7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zh-TW" altLang="en-US" sz="2000" dirty="0">
                        <a:latin typeface="Microsoft YaHei" panose="020B0503020204020204" pitchFamily="34" charset="-122"/>
                        <a:ea typeface="Microsoft YaHei" panose="020B0503020204020204" pitchFamily="34" charset="-122"/>
                      </a:endParaRPr>
                    </a:p>
                  </a:txBody>
                  <a:tcPr anchor="ctr">
                    <a:lnL>
                      <a:noFill/>
                    </a:lnL>
                    <a:lnR>
                      <a:noFill/>
                    </a:lnR>
                    <a:lnT w="12700" cmpd="sng">
                      <a:noFill/>
                    </a:lnT>
                    <a:lnB w="38100" cap="flat" cmpd="sng" algn="ctr">
                      <a:solidFill>
                        <a:schemeClr val="accent1">
                          <a:lumMod val="7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816751">
                <a:tc>
                  <a:txBody>
                    <a:bodyPr/>
                    <a:lstStyle/>
                    <a:p>
                      <a:pPr algn="ctr"/>
                      <a:r>
                        <a:rPr lang="zh-TW" altLang="en-US" b="1" dirty="0">
                          <a:solidFill>
                            <a:schemeClr val="bg2">
                              <a:lumMod val="2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部門</a:t>
                      </a:r>
                      <a:endParaRPr lang="en-US" altLang="zh-TW" b="1" dirty="0">
                        <a:solidFill>
                          <a:schemeClr val="bg2">
                            <a:lumMod val="2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lnL>
                      <a:noFill/>
                    </a:lnL>
                    <a:lnR w="38100" cap="flat" cmpd="sng" algn="ctr">
                      <a:noFill/>
                      <a:prstDash val="sysDot"/>
                      <a:round/>
                      <a:headEnd type="none" w="med" len="med"/>
                      <a:tailEnd type="none" w="med" len="med"/>
                    </a:lnR>
                    <a:lnT w="38100" cap="flat" cmpd="sng" algn="ctr">
                      <a:solidFill>
                        <a:schemeClr val="accent1">
                          <a:lumMod val="75000"/>
                        </a:schemeClr>
                      </a:solidFill>
                      <a:prstDash val="sysDot"/>
                      <a:round/>
                      <a:headEnd type="none" w="med" len="med"/>
                      <a:tailEnd type="none" w="med" len="med"/>
                    </a:lnT>
                    <a:lnB>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zh-TW" altLang="en-US"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發電</a:t>
                      </a:r>
                      <a:endParaRPr lang="en-US" altLang="zh-TW"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lnL w="38100" cap="flat" cmpd="sng" algn="ctr">
                      <a:noFill/>
                      <a:prstDash val="sysDot"/>
                      <a:round/>
                      <a:headEnd type="none" w="med" len="med"/>
                      <a:tailEnd type="none" w="med" len="med"/>
                    </a:lnL>
                    <a:lnR w="38100" cap="flat" cmpd="sng" algn="ctr">
                      <a:noFill/>
                      <a:prstDash val="sysDot"/>
                      <a:round/>
                      <a:headEnd type="none" w="med" len="med"/>
                      <a:tailEnd type="none" w="med" len="med"/>
                    </a:lnR>
                    <a:lnT w="38100" cap="flat" cmpd="sng" algn="ctr">
                      <a:solidFill>
                        <a:schemeClr val="accent1">
                          <a:lumMod val="75000"/>
                        </a:schemeClr>
                      </a:solidFill>
                      <a:prstDash val="sysDot"/>
                      <a:round/>
                      <a:headEnd type="none" w="med" len="med"/>
                      <a:tailEnd type="none" w="med" len="med"/>
                    </a:lnT>
                    <a:lnB>
                      <a:noFill/>
                    </a:lnB>
                    <a:lnTlToBr w="12700" cmpd="sng">
                      <a:noFill/>
                      <a:prstDash val="solid"/>
                    </a:lnTlToBr>
                    <a:lnBlToTr w="12700" cmpd="sng">
                      <a:noFill/>
                      <a:prstDash val="solid"/>
                    </a:lnBlToTr>
                    <a:solidFill>
                      <a:srgbClr val="525252"/>
                    </a:solidFill>
                  </a:tcPr>
                </a:tc>
                <a:tc>
                  <a:txBody>
                    <a:bodyPr/>
                    <a:lstStyle/>
                    <a:p>
                      <a:pPr algn="ctr"/>
                      <a:r>
                        <a:rPr lang="zh-TW" altLang="en-US"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輸電</a:t>
                      </a:r>
                      <a:endParaRPr lang="en-US" altLang="zh-TW"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lnL w="38100" cap="flat" cmpd="sng" algn="ctr">
                      <a:noFill/>
                      <a:prstDash val="sysDot"/>
                      <a:round/>
                      <a:headEnd type="none" w="med" len="med"/>
                      <a:tailEnd type="none" w="med" len="med"/>
                    </a:lnL>
                    <a:lnR w="38100" cap="flat" cmpd="sng" algn="ctr">
                      <a:noFill/>
                      <a:prstDash val="sysDot"/>
                      <a:round/>
                      <a:headEnd type="none" w="med" len="med"/>
                      <a:tailEnd type="none" w="med" len="med"/>
                    </a:lnR>
                    <a:lnT w="38100" cap="flat" cmpd="sng" algn="ctr">
                      <a:solidFill>
                        <a:schemeClr val="accent1">
                          <a:lumMod val="75000"/>
                        </a:schemeClr>
                      </a:solidFill>
                      <a:prstDash val="sysDot"/>
                      <a:round/>
                      <a:headEnd type="none" w="med" len="med"/>
                      <a:tailEnd type="none" w="med" len="med"/>
                    </a:lnT>
                    <a:lnB>
                      <a:noFill/>
                    </a:lnB>
                    <a:lnTlToBr w="12700" cmpd="sng">
                      <a:noFill/>
                      <a:prstDash val="solid"/>
                    </a:lnTlToBr>
                    <a:lnBlToTr w="12700" cmpd="sng">
                      <a:noFill/>
                      <a:prstDash val="solid"/>
                    </a:lnBlToTr>
                    <a:solidFill>
                      <a:srgbClr val="525252"/>
                    </a:solidFill>
                  </a:tcPr>
                </a:tc>
                <a:tc>
                  <a:txBody>
                    <a:bodyPr/>
                    <a:lstStyle/>
                    <a:p>
                      <a:pPr algn="ctr"/>
                      <a:r>
                        <a:rPr lang="zh-TW" altLang="en-US"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調度</a:t>
                      </a:r>
                      <a:endParaRPr lang="en-US" altLang="zh-TW"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lnL w="38100" cap="flat" cmpd="sng" algn="ctr">
                      <a:noFill/>
                      <a:prstDash val="sysDot"/>
                      <a:round/>
                      <a:headEnd type="none" w="med" len="med"/>
                      <a:tailEnd type="none" w="med" len="med"/>
                    </a:lnL>
                    <a:lnR w="38100" cap="flat" cmpd="sng" algn="ctr">
                      <a:noFill/>
                      <a:prstDash val="sysDot"/>
                      <a:round/>
                      <a:headEnd type="none" w="med" len="med"/>
                      <a:tailEnd type="none" w="med" len="med"/>
                    </a:lnR>
                    <a:lnT w="38100" cap="flat" cmpd="sng" algn="ctr">
                      <a:solidFill>
                        <a:schemeClr val="accent1">
                          <a:lumMod val="75000"/>
                        </a:schemeClr>
                      </a:solidFill>
                      <a:prstDash val="sysDot"/>
                      <a:round/>
                      <a:headEnd type="none" w="med" len="med"/>
                      <a:tailEnd type="none" w="med" len="med"/>
                    </a:lnT>
                    <a:lnB>
                      <a:noFill/>
                    </a:lnB>
                    <a:lnTlToBr w="12700" cmpd="sng">
                      <a:noFill/>
                      <a:prstDash val="solid"/>
                    </a:lnTlToBr>
                    <a:lnBlToTr w="12700" cmpd="sng">
                      <a:noFill/>
                      <a:prstDash val="solid"/>
                    </a:lnBlToTr>
                    <a:solidFill>
                      <a:srgbClr val="525252"/>
                    </a:solidFill>
                  </a:tcPr>
                </a:tc>
                <a:tc>
                  <a:txBody>
                    <a:bodyPr/>
                    <a:lstStyle/>
                    <a:p>
                      <a:pPr algn="ctr"/>
                      <a:r>
                        <a:rPr lang="zh-TW" altLang="en-US"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配電</a:t>
                      </a:r>
                      <a:endParaRPr lang="en-US" altLang="zh-TW"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lnL w="38100" cap="flat" cmpd="sng" algn="ctr">
                      <a:noFill/>
                      <a:prstDash val="sysDot"/>
                      <a:round/>
                      <a:headEnd type="none" w="med" len="med"/>
                      <a:tailEnd type="none" w="med" len="med"/>
                    </a:lnL>
                    <a:lnR w="38100" cap="flat" cmpd="sng" algn="ctr">
                      <a:noFill/>
                      <a:prstDash val="sysDot"/>
                      <a:round/>
                      <a:headEnd type="none" w="med" len="med"/>
                      <a:tailEnd type="none" w="med" len="med"/>
                    </a:lnR>
                    <a:lnT w="38100" cap="flat" cmpd="sng" algn="ctr">
                      <a:solidFill>
                        <a:schemeClr val="accent1">
                          <a:lumMod val="75000"/>
                        </a:schemeClr>
                      </a:solidFill>
                      <a:prstDash val="sysDot"/>
                      <a:round/>
                      <a:headEnd type="none" w="med" len="med"/>
                      <a:tailEnd type="none" w="med" len="med"/>
                    </a:lnT>
                    <a:lnB>
                      <a:noFill/>
                    </a:lnB>
                    <a:lnTlToBr w="12700" cmpd="sng">
                      <a:noFill/>
                      <a:prstDash val="solid"/>
                    </a:lnTlToBr>
                    <a:lnBlToTr w="12700" cmpd="sng">
                      <a:noFill/>
                      <a:prstDash val="solid"/>
                    </a:lnBlToTr>
                    <a:solidFill>
                      <a:srgbClr val="525252"/>
                    </a:solidFill>
                  </a:tcPr>
                </a:tc>
                <a:tc>
                  <a:txBody>
                    <a:bodyPr/>
                    <a:lstStyle/>
                    <a:p>
                      <a:pPr algn="ctr"/>
                      <a:r>
                        <a:rPr lang="zh-TW" altLang="en-US"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公用</a:t>
                      </a:r>
                      <a:endParaRPr lang="en-US" altLang="zh-TW"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algn="ctr"/>
                      <a:r>
                        <a:rPr lang="zh-TW" altLang="en-US"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售電</a:t>
                      </a:r>
                      <a:endParaRPr lang="en-US" altLang="zh-TW"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lnL w="38100" cap="flat" cmpd="sng" algn="ctr">
                      <a:noFill/>
                      <a:prstDash val="sysDot"/>
                      <a:round/>
                      <a:headEnd type="none" w="med" len="med"/>
                      <a:tailEnd type="none" w="med" len="med"/>
                    </a:lnL>
                    <a:lnR w="38100" cap="flat" cmpd="sng" algn="ctr">
                      <a:noFill/>
                      <a:prstDash val="sysDot"/>
                      <a:round/>
                      <a:headEnd type="none" w="med" len="med"/>
                      <a:tailEnd type="none" w="med" len="med"/>
                    </a:lnR>
                    <a:lnT w="38100" cap="flat" cmpd="sng" algn="ctr">
                      <a:solidFill>
                        <a:schemeClr val="accent1">
                          <a:lumMod val="75000"/>
                        </a:schemeClr>
                      </a:solidFill>
                      <a:prstDash val="sysDot"/>
                      <a:round/>
                      <a:headEnd type="none" w="med" len="med"/>
                      <a:tailEnd type="none" w="med" len="med"/>
                    </a:lnT>
                    <a:lnB>
                      <a:noFill/>
                    </a:lnB>
                    <a:lnTlToBr w="12700" cmpd="sng">
                      <a:noFill/>
                      <a:prstDash val="solid"/>
                    </a:lnTlToBr>
                    <a:lnBlToTr w="12700" cmpd="sng">
                      <a:noFill/>
                      <a:prstDash val="solid"/>
                    </a:lnBlToTr>
                    <a:solidFill>
                      <a:srgbClr val="525252"/>
                    </a:solidFill>
                  </a:tcPr>
                </a:tc>
                <a:tc>
                  <a:txBody>
                    <a:bodyPr/>
                    <a:lstStyle/>
                    <a:p>
                      <a:pPr algn="ctr"/>
                      <a:r>
                        <a:rPr lang="zh-TW" altLang="en-US"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非電業</a:t>
                      </a:r>
                      <a:endParaRPr lang="en-US" altLang="zh-TW"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lnL w="38100" cap="flat" cmpd="sng" algn="ctr">
                      <a:noFill/>
                      <a:prstDash val="sysDot"/>
                      <a:round/>
                      <a:headEnd type="none" w="med" len="med"/>
                      <a:tailEnd type="none" w="med" len="med"/>
                    </a:lnL>
                    <a:lnR w="38100" cap="flat" cmpd="sng" algn="ctr">
                      <a:noFill/>
                      <a:prstDash val="sysDot"/>
                      <a:round/>
                      <a:headEnd type="none" w="med" len="med"/>
                      <a:tailEnd type="none" w="med" len="med"/>
                    </a:lnR>
                    <a:lnT w="38100" cap="flat" cmpd="sng" algn="ctr">
                      <a:solidFill>
                        <a:schemeClr val="accent1">
                          <a:lumMod val="75000"/>
                        </a:schemeClr>
                      </a:solidFill>
                      <a:prstDash val="sysDot"/>
                      <a:round/>
                      <a:headEnd type="none" w="med" len="med"/>
                      <a:tailEnd type="none" w="med" len="med"/>
                    </a:lnT>
                    <a:lnB>
                      <a:noFill/>
                    </a:lnB>
                    <a:lnTlToBr w="12700" cmpd="sng">
                      <a:noFill/>
                      <a:prstDash val="solid"/>
                    </a:lnTlToBr>
                    <a:lnBlToTr w="12700" cmpd="sng">
                      <a:noFill/>
                      <a:prstDash val="solid"/>
                    </a:lnBlToTr>
                    <a:solidFill>
                      <a:srgbClr val="525252"/>
                    </a:solidFill>
                  </a:tcPr>
                </a:tc>
                <a:tc>
                  <a:txBody>
                    <a:bodyPr/>
                    <a:lstStyle/>
                    <a:p>
                      <a:endParaRPr lang="zh-TW" altLang="en-US" dirty="0"/>
                    </a:p>
                  </a:txBody>
                  <a:tcPr anchor="ctr">
                    <a:lnL w="38100" cap="flat" cmpd="sng" algn="ctr">
                      <a:noFill/>
                      <a:prstDash val="sysDot"/>
                      <a:round/>
                      <a:headEnd type="none" w="med" len="med"/>
                      <a:tailEnd type="none" w="med" len="med"/>
                    </a:lnL>
                    <a:lnR w="38100" cap="flat" cmpd="sng" algn="ctr">
                      <a:noFill/>
                      <a:prstDash val="sysDot"/>
                      <a:round/>
                      <a:headEnd type="none" w="med" len="med"/>
                      <a:tailEnd type="none" w="med" len="med"/>
                    </a:lnR>
                    <a:lnT w="38100" cap="flat" cmpd="sng" algn="ctr">
                      <a:solidFill>
                        <a:schemeClr val="accent1">
                          <a:lumMod val="75000"/>
                        </a:schemeClr>
                      </a:solidFill>
                      <a:prstDash val="sysDot"/>
                      <a:round/>
                      <a:headEnd type="none" w="med" len="med"/>
                      <a:tailEnd type="none" w="med" len="med"/>
                    </a:lnT>
                    <a:lnB>
                      <a:noFill/>
                    </a:lnB>
                    <a:lnTlToBr w="12700" cmpd="sng">
                      <a:noFill/>
                      <a:prstDash val="solid"/>
                    </a:lnTlToBr>
                    <a:lnBlToTr w="12700" cmpd="sng">
                      <a:noFill/>
                      <a:prstDash val="solid"/>
                    </a:lnBlToTr>
                    <a:solidFill>
                      <a:srgbClr val="2E75B6"/>
                    </a:solidFill>
                  </a:tcPr>
                </a:tc>
                <a:tc>
                  <a:txBody>
                    <a:bodyPr/>
                    <a:lstStyle/>
                    <a:p>
                      <a:endParaRPr lang="zh-TW" altLang="en-US" sz="1800" b="1" kern="1200" dirty="0">
                        <a:solidFill>
                          <a:srgbClr val="C00000"/>
                        </a:solidFill>
                        <a:latin typeface="Microsoft YaHei" panose="020B0503020204020204" pitchFamily="34" charset="-122"/>
                        <a:ea typeface="Microsoft YaHei" panose="020B0503020204020204" pitchFamily="34" charset="-122"/>
                        <a:cs typeface="+mn-cs"/>
                      </a:endParaRPr>
                    </a:p>
                  </a:txBody>
                  <a:tcPr anchor="ctr">
                    <a:lnL w="38100" cap="flat" cmpd="sng" algn="ctr">
                      <a:noFill/>
                      <a:prstDash val="sysDot"/>
                      <a:round/>
                      <a:headEnd type="none" w="med" len="med"/>
                      <a:tailEnd type="none" w="med" len="med"/>
                    </a:lnL>
                    <a:lnR>
                      <a:noFill/>
                    </a:lnR>
                    <a:lnT w="38100" cap="flat" cmpd="sng" algn="ctr">
                      <a:solidFill>
                        <a:schemeClr val="accent1">
                          <a:lumMod val="75000"/>
                        </a:schemeClr>
                      </a:solidFill>
                      <a:prstDash val="sysDot"/>
                      <a:round/>
                      <a:headEnd type="none" w="med" len="med"/>
                      <a:tailEnd type="none" w="med" len="med"/>
                    </a:lnT>
                    <a:lnB>
                      <a:noFill/>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xmlns="" val="10001"/>
                  </a:ext>
                </a:extLst>
              </a:tr>
              <a:tr h="3498296">
                <a:tc>
                  <a:txBody>
                    <a:bodyPr/>
                    <a:lstStyle/>
                    <a:p>
                      <a:pPr algn="ctr"/>
                      <a:endParaRPr lang="en-US" altLang="zh-TW" sz="2000" b="1" kern="1200" dirty="0">
                        <a:solidFill>
                          <a:schemeClr val="tx1"/>
                        </a:solidFill>
                        <a:latin typeface="Microsoft YaHei" panose="020B0503020204020204" pitchFamily="34" charset="-122"/>
                        <a:ea typeface="Microsoft YaHei" panose="020B0503020204020204" pitchFamily="34" charset="-122"/>
                        <a:cs typeface="+mn-cs"/>
                      </a:endParaRPr>
                    </a:p>
                    <a:p>
                      <a:pPr marL="0" algn="ctr" defTabSz="914400" rtl="0" eaLnBrk="1" latinLnBrk="0" hangingPunct="1"/>
                      <a:r>
                        <a:rPr lang="en-US" altLang="zh-TW" sz="1800" b="1" kern="1200" dirty="0">
                          <a:solidFill>
                            <a:schemeClr val="bg2">
                              <a:lumMod val="25000"/>
                            </a:schemeClr>
                          </a:solidFill>
                          <a:effectLst/>
                          <a:latin typeface="Microsoft YaHei" panose="020B0503020204020204" pitchFamily="34" charset="-122"/>
                          <a:ea typeface="Microsoft YaHei" panose="020B0503020204020204" pitchFamily="34" charset="-122"/>
                          <a:cs typeface="+mn-cs"/>
                        </a:rPr>
                        <a:t>31</a:t>
                      </a:r>
                      <a:r>
                        <a:rPr lang="zh-TW" altLang="en-US" sz="1800" b="1" kern="1200" dirty="0">
                          <a:solidFill>
                            <a:schemeClr val="bg2">
                              <a:lumMod val="25000"/>
                            </a:schemeClr>
                          </a:solidFill>
                          <a:effectLst/>
                          <a:latin typeface="Microsoft YaHei" panose="020B0503020204020204" pitchFamily="34" charset="-122"/>
                          <a:ea typeface="Microsoft YaHei" panose="020B0503020204020204" pitchFamily="34" charset="-122"/>
                          <a:cs typeface="+mn-cs"/>
                        </a:rPr>
                        <a:t>單位</a:t>
                      </a:r>
                    </a:p>
                  </a:txBody>
                  <a:tcPr>
                    <a:lnL>
                      <a:noFill/>
                    </a:lnL>
                    <a:lnR w="38100" cap="flat" cmpd="sng" algn="ctr">
                      <a:solidFill>
                        <a:schemeClr val="bg2">
                          <a:lumMod val="50000"/>
                        </a:schemeClr>
                      </a:solidFill>
                      <a:prstDash val="sysDot"/>
                      <a:round/>
                      <a:headEnd type="none" w="med" len="med"/>
                      <a:tailEnd type="none" w="med" len="med"/>
                    </a:lnR>
                    <a:lnT>
                      <a:noFill/>
                    </a:lnT>
                    <a:lnB w="12700" cmpd="sng">
                      <a:noFill/>
                    </a:lnB>
                    <a:lnTlToBr w="12700" cmpd="sng">
                      <a:noFill/>
                      <a:prstDash val="solid"/>
                    </a:lnTlToBr>
                    <a:lnBlToTr w="12700" cmpd="sng">
                      <a:noFill/>
                      <a:prstDash val="solid"/>
                    </a:lnBlToTr>
                    <a:solidFill>
                      <a:schemeClr val="bg1"/>
                    </a:solidFill>
                  </a:tcPr>
                </a:tc>
                <a:tc>
                  <a:txBody>
                    <a:bodyPr/>
                    <a:lstStyle/>
                    <a:p>
                      <a:pPr marL="342900" indent="-342900">
                        <a:lnSpc>
                          <a:spcPct val="100000"/>
                        </a:lnSpc>
                        <a:buFont typeface="+mj-lt"/>
                        <a:buAutoNum type="arabicPeriod"/>
                      </a:pPr>
                      <a:r>
                        <a:rPr lang="zh-TW" altLang="en-US" sz="1400" b="1" dirty="0">
                          <a:solidFill>
                            <a:schemeClr val="bg2">
                              <a:lumMod val="25000"/>
                            </a:schemeClr>
                          </a:solidFill>
                          <a:effectLst/>
                          <a:latin typeface="Microsoft YaHei" panose="020B0503020204020204" pitchFamily="34" charset="-122"/>
                          <a:ea typeface="Microsoft YaHei" panose="020B0503020204020204" pitchFamily="34" charset="-122"/>
                        </a:rPr>
                        <a:t>燃料處</a:t>
                      </a:r>
                      <a:endParaRPr lang="en-US" altLang="zh-TW" sz="1400" b="1" dirty="0">
                        <a:solidFill>
                          <a:schemeClr val="bg2">
                            <a:lumMod val="25000"/>
                          </a:schemeClr>
                        </a:solidFill>
                        <a:effectLst/>
                        <a:latin typeface="Microsoft YaHei" panose="020B0503020204020204" pitchFamily="34" charset="-122"/>
                        <a:ea typeface="Microsoft YaHei" panose="020B0503020204020204" pitchFamily="34" charset="-122"/>
                      </a:endParaRPr>
                    </a:p>
                    <a:p>
                      <a:pPr marL="342900" indent="-342900">
                        <a:lnSpc>
                          <a:spcPct val="100000"/>
                        </a:lnSpc>
                        <a:buFont typeface="+mj-lt"/>
                        <a:buAutoNum type="arabicPeriod"/>
                      </a:pPr>
                      <a:r>
                        <a:rPr lang="zh-TW" altLang="en-US" sz="1400" b="1" dirty="0">
                          <a:solidFill>
                            <a:schemeClr val="bg2">
                              <a:lumMod val="25000"/>
                            </a:schemeClr>
                          </a:solidFill>
                          <a:effectLst/>
                          <a:latin typeface="Microsoft YaHei" panose="020B0503020204020204" pitchFamily="34" charset="-122"/>
                          <a:ea typeface="Microsoft YaHei" panose="020B0503020204020204" pitchFamily="34" charset="-122"/>
                        </a:rPr>
                        <a:t>開發處</a:t>
                      </a:r>
                      <a:endParaRPr lang="en-US" altLang="zh-TW" sz="1400" b="1" dirty="0">
                        <a:solidFill>
                          <a:schemeClr val="bg2">
                            <a:lumMod val="25000"/>
                          </a:schemeClr>
                        </a:solidFill>
                        <a:effectLst/>
                        <a:latin typeface="Microsoft YaHei" panose="020B0503020204020204" pitchFamily="34" charset="-122"/>
                        <a:ea typeface="Microsoft YaHei" panose="020B0503020204020204" pitchFamily="34" charset="-122"/>
                      </a:endParaRPr>
                    </a:p>
                    <a:p>
                      <a:pPr marL="342900" indent="-342900">
                        <a:lnSpc>
                          <a:spcPct val="100000"/>
                        </a:lnSpc>
                        <a:buFont typeface="+mj-lt"/>
                        <a:buAutoNum type="arabicPeriod"/>
                      </a:pPr>
                      <a:r>
                        <a:rPr lang="zh-TW" altLang="en-US" sz="1400" b="1" dirty="0">
                          <a:solidFill>
                            <a:schemeClr val="bg2">
                              <a:lumMod val="25000"/>
                            </a:schemeClr>
                          </a:solidFill>
                          <a:effectLst/>
                          <a:latin typeface="Microsoft YaHei" panose="020B0503020204020204" pitchFamily="34" charset="-122"/>
                          <a:ea typeface="Microsoft YaHei" panose="020B0503020204020204" pitchFamily="34" charset="-122"/>
                        </a:rPr>
                        <a:t>核火工處及所屬施工處</a:t>
                      </a:r>
                      <a:endParaRPr lang="en-US" altLang="zh-TW" sz="1400" b="1" dirty="0">
                        <a:solidFill>
                          <a:schemeClr val="bg2">
                            <a:lumMod val="25000"/>
                          </a:schemeClr>
                        </a:solidFill>
                        <a:effectLst/>
                        <a:latin typeface="Microsoft YaHei" panose="020B0503020204020204" pitchFamily="34" charset="-122"/>
                        <a:ea typeface="Microsoft YaHei" panose="020B0503020204020204" pitchFamily="34" charset="-122"/>
                      </a:endParaRPr>
                    </a:p>
                    <a:p>
                      <a:pPr marL="342900" indent="-342900">
                        <a:lnSpc>
                          <a:spcPct val="100000"/>
                        </a:lnSpc>
                        <a:buFont typeface="+mj-lt"/>
                        <a:buAutoNum type="arabicPeriod"/>
                      </a:pPr>
                      <a:r>
                        <a:rPr lang="zh-TW" altLang="en-US" sz="1400" b="1" dirty="0">
                          <a:solidFill>
                            <a:schemeClr val="bg2">
                              <a:lumMod val="25000"/>
                            </a:schemeClr>
                          </a:solidFill>
                          <a:effectLst/>
                          <a:latin typeface="Microsoft YaHei" panose="020B0503020204020204" pitchFamily="34" charset="-122"/>
                          <a:ea typeface="Microsoft YaHei" panose="020B0503020204020204" pitchFamily="34" charset="-122"/>
                        </a:rPr>
                        <a:t>海工處</a:t>
                      </a:r>
                    </a:p>
                  </a:txBody>
                  <a:tcPr>
                    <a:lnL w="38100" cap="flat" cmpd="sng" algn="ctr">
                      <a:solidFill>
                        <a:schemeClr val="bg2">
                          <a:lumMod val="50000"/>
                        </a:schemeClr>
                      </a:solidFill>
                      <a:prstDash val="sysDot"/>
                      <a:round/>
                      <a:headEnd type="none" w="med" len="med"/>
                      <a:tailEnd type="none" w="med" len="med"/>
                    </a:lnL>
                    <a:lnR w="38100" cap="flat" cmpd="sng" algn="ctr">
                      <a:noFill/>
                      <a:prstDash val="sysDot"/>
                      <a:round/>
                      <a:headEnd type="none" w="med" len="med"/>
                      <a:tailEnd type="none" w="med" len="med"/>
                    </a:lnR>
                    <a:lnT>
                      <a:noFill/>
                    </a:lnT>
                    <a:lnB w="12700" cmpd="sng">
                      <a:noFill/>
                    </a:lnB>
                    <a:lnTlToBr w="12700" cmpd="sng">
                      <a:noFill/>
                      <a:prstDash val="solid"/>
                    </a:lnTlToBr>
                    <a:lnBlToTr w="12700" cmpd="sng">
                      <a:noFill/>
                      <a:prstDash val="solid"/>
                    </a:lnBlToTr>
                    <a:solidFill>
                      <a:schemeClr val="bg1"/>
                    </a:solidFill>
                  </a:tcPr>
                </a:tc>
                <a:tc>
                  <a:txBody>
                    <a:bodyPr/>
                    <a:lstStyle/>
                    <a:p>
                      <a:pPr>
                        <a:lnSpc>
                          <a:spcPts val="2100"/>
                        </a:lnSpc>
                      </a:pPr>
                      <a:endParaRPr lang="zh-TW" altLang="en-US" sz="1400" b="1" dirty="0">
                        <a:solidFill>
                          <a:schemeClr val="bg2">
                            <a:lumMod val="25000"/>
                          </a:schemeClr>
                        </a:solidFill>
                        <a:effectLst/>
                        <a:latin typeface="Microsoft YaHei" panose="020B0503020204020204" pitchFamily="34" charset="-122"/>
                        <a:ea typeface="Microsoft YaHei" panose="020B0503020204020204" pitchFamily="34" charset="-122"/>
                      </a:endParaRPr>
                    </a:p>
                  </a:txBody>
                  <a:tcPr>
                    <a:lnL w="38100" cap="flat" cmpd="sng" algn="ctr">
                      <a:noFill/>
                      <a:prstDash val="sysDot"/>
                      <a:round/>
                      <a:headEnd type="none" w="med" len="med"/>
                      <a:tailEnd type="none" w="med" len="med"/>
                    </a:lnL>
                    <a:lnR w="38100" cap="flat" cmpd="sng" algn="ctr">
                      <a:noFill/>
                      <a:prstDash val="sysDot"/>
                      <a:round/>
                      <a:headEnd type="none" w="med" len="med"/>
                      <a:tailEnd type="none" w="med" len="med"/>
                    </a:lnR>
                    <a:lnT>
                      <a:noFill/>
                    </a:lnT>
                    <a:lnB w="12700" cmpd="sng">
                      <a:noFill/>
                    </a:lnB>
                    <a:lnTlToBr w="12700" cmpd="sng">
                      <a:noFill/>
                      <a:prstDash val="solid"/>
                    </a:lnTlToBr>
                    <a:lnBlToTr w="12700" cmpd="sng">
                      <a:noFill/>
                      <a:prstDash val="solid"/>
                    </a:lnBlToTr>
                    <a:solidFill>
                      <a:schemeClr val="bg1"/>
                    </a:solidFill>
                  </a:tcPr>
                </a:tc>
                <a:tc>
                  <a:txBody>
                    <a:bodyPr/>
                    <a:lstStyle/>
                    <a:p>
                      <a:pPr>
                        <a:lnSpc>
                          <a:spcPct val="100000"/>
                        </a:lnSpc>
                      </a:pPr>
                      <a:r>
                        <a:rPr lang="zh-TW" altLang="en-US" sz="1400" b="1" dirty="0">
                          <a:solidFill>
                            <a:schemeClr val="bg2">
                              <a:lumMod val="25000"/>
                            </a:schemeClr>
                          </a:solidFill>
                          <a:effectLst/>
                          <a:latin typeface="Microsoft YaHei" panose="020B0503020204020204" pitchFamily="34" charset="-122"/>
                          <a:ea typeface="Microsoft YaHei" panose="020B0503020204020204" pitchFamily="34" charset="-122"/>
                        </a:rPr>
                        <a:t>調度處</a:t>
                      </a:r>
                      <a:endParaRPr lang="en-US" altLang="zh-TW" sz="1400" b="1" dirty="0">
                        <a:solidFill>
                          <a:schemeClr val="bg2">
                            <a:lumMod val="25000"/>
                          </a:schemeClr>
                        </a:solidFill>
                        <a:effectLst/>
                        <a:latin typeface="Microsoft YaHei" panose="020B0503020204020204" pitchFamily="34" charset="-122"/>
                        <a:ea typeface="Microsoft YaHei" panose="020B0503020204020204" pitchFamily="34" charset="-122"/>
                      </a:endParaRPr>
                    </a:p>
                  </a:txBody>
                  <a:tcPr>
                    <a:lnL w="38100" cap="flat" cmpd="sng" algn="ctr">
                      <a:noFill/>
                      <a:prstDash val="sysDot"/>
                      <a:round/>
                      <a:headEnd type="none" w="med" len="med"/>
                      <a:tailEnd type="none" w="med" len="med"/>
                    </a:lnL>
                    <a:lnR w="38100" cap="flat" cmpd="sng" algn="ctr">
                      <a:noFill/>
                      <a:prstDash val="sysDot"/>
                      <a:round/>
                      <a:headEnd type="none" w="med" len="med"/>
                      <a:tailEnd type="none" w="med" len="med"/>
                    </a:lnR>
                    <a:lnT>
                      <a:noFill/>
                    </a:lnT>
                    <a:lnB w="12700" cmpd="sng">
                      <a:noFill/>
                    </a:lnB>
                    <a:lnTlToBr w="12700" cmpd="sng">
                      <a:noFill/>
                      <a:prstDash val="solid"/>
                    </a:lnTlToBr>
                    <a:lnBlToTr w="12700" cmpd="sng">
                      <a:noFill/>
                      <a:prstDash val="solid"/>
                    </a:lnBlToTr>
                    <a:solidFill>
                      <a:schemeClr val="bg1"/>
                    </a:solidFill>
                  </a:tcPr>
                </a:tc>
                <a:tc>
                  <a:txBody>
                    <a:bodyPr/>
                    <a:lstStyle/>
                    <a:p>
                      <a:pPr>
                        <a:lnSpc>
                          <a:spcPts val="2100"/>
                        </a:lnSpc>
                      </a:pPr>
                      <a:endParaRPr lang="zh-TW" altLang="en-US" sz="1400" b="1" dirty="0">
                        <a:solidFill>
                          <a:schemeClr val="bg2">
                            <a:lumMod val="25000"/>
                          </a:schemeClr>
                        </a:solidFill>
                        <a:effectLst/>
                        <a:latin typeface="Microsoft YaHei" panose="020B0503020204020204" pitchFamily="34" charset="-122"/>
                        <a:ea typeface="Microsoft YaHei" panose="020B0503020204020204" pitchFamily="34" charset="-122"/>
                      </a:endParaRPr>
                    </a:p>
                  </a:txBody>
                  <a:tcPr>
                    <a:lnL w="38100" cap="flat" cmpd="sng" algn="ctr">
                      <a:noFill/>
                      <a:prstDash val="sysDot"/>
                      <a:round/>
                      <a:headEnd type="none" w="med" len="med"/>
                      <a:tailEnd type="none" w="med" len="med"/>
                    </a:lnL>
                    <a:lnR w="38100" cap="flat" cmpd="sng" algn="ctr">
                      <a:noFill/>
                      <a:prstDash val="sysDot"/>
                      <a:round/>
                      <a:headEnd type="none" w="med" len="med"/>
                      <a:tailEnd type="none" w="med" len="med"/>
                    </a:lnR>
                    <a:lnT>
                      <a:noFill/>
                    </a:lnT>
                    <a:lnB w="12700" cmpd="sng">
                      <a:noFill/>
                    </a:lnB>
                    <a:lnTlToBr w="12700" cmpd="sng">
                      <a:noFill/>
                      <a:prstDash val="solid"/>
                    </a:lnTlToBr>
                    <a:lnBlToTr w="12700" cmpd="sng">
                      <a:noFill/>
                      <a:prstDash val="solid"/>
                    </a:lnBlToTr>
                    <a:solidFill>
                      <a:schemeClr val="bg1"/>
                    </a:solidFill>
                  </a:tcPr>
                </a:tc>
                <a:tc>
                  <a:txBody>
                    <a:bodyPr/>
                    <a:lstStyle/>
                    <a:p>
                      <a:pPr>
                        <a:lnSpc>
                          <a:spcPct val="100000"/>
                        </a:lnSpc>
                      </a:pPr>
                      <a:r>
                        <a:rPr lang="en-US" altLang="zh-TW" sz="1400" b="1" dirty="0">
                          <a:solidFill>
                            <a:schemeClr val="bg2">
                              <a:lumMod val="25000"/>
                            </a:schemeClr>
                          </a:solidFill>
                          <a:effectLst/>
                          <a:latin typeface="Microsoft YaHei" panose="020B0503020204020204" pitchFamily="34" charset="-122"/>
                          <a:ea typeface="Microsoft YaHei" panose="020B0503020204020204" pitchFamily="34" charset="-122"/>
                        </a:rPr>
                        <a:t>1.</a:t>
                      </a:r>
                      <a:r>
                        <a:rPr lang="zh-TW" altLang="en-US" sz="1400" b="1" dirty="0">
                          <a:solidFill>
                            <a:schemeClr val="bg2">
                              <a:lumMod val="25000"/>
                            </a:schemeClr>
                          </a:solidFill>
                          <a:effectLst/>
                          <a:latin typeface="Microsoft YaHei" panose="020B0503020204020204" pitchFamily="34" charset="-122"/>
                          <a:ea typeface="Microsoft YaHei" panose="020B0503020204020204" pitchFamily="34" charset="-122"/>
                        </a:rPr>
                        <a:t>中資中心</a:t>
                      </a:r>
                      <a:endParaRPr lang="en-US" altLang="zh-TW" sz="1400" b="1" dirty="0">
                        <a:solidFill>
                          <a:schemeClr val="bg2">
                            <a:lumMod val="25000"/>
                          </a:schemeClr>
                        </a:solidFill>
                        <a:effectLst/>
                        <a:latin typeface="Microsoft YaHei" panose="020B0503020204020204" pitchFamily="34" charset="-122"/>
                        <a:ea typeface="Microsoft YaHei" panose="020B0503020204020204" pitchFamily="34" charset="-122"/>
                      </a:endParaRPr>
                    </a:p>
                    <a:p>
                      <a:pPr>
                        <a:lnSpc>
                          <a:spcPct val="100000"/>
                        </a:lnSpc>
                      </a:pPr>
                      <a:r>
                        <a:rPr lang="en-US" altLang="zh-TW" sz="1400" b="1" dirty="0">
                          <a:solidFill>
                            <a:schemeClr val="bg2">
                              <a:lumMod val="25000"/>
                            </a:schemeClr>
                          </a:solidFill>
                          <a:effectLst/>
                          <a:latin typeface="Microsoft YaHei" panose="020B0503020204020204" pitchFamily="34" charset="-122"/>
                          <a:ea typeface="Microsoft YaHei" panose="020B0503020204020204" pitchFamily="34" charset="-122"/>
                        </a:rPr>
                        <a:t>2.</a:t>
                      </a:r>
                      <a:r>
                        <a:rPr lang="zh-TW" altLang="en-US" sz="1400" b="1" dirty="0">
                          <a:solidFill>
                            <a:schemeClr val="bg2">
                              <a:lumMod val="25000"/>
                            </a:schemeClr>
                          </a:solidFill>
                          <a:effectLst/>
                          <a:latin typeface="Microsoft YaHei" panose="020B0503020204020204" pitchFamily="34" charset="-122"/>
                          <a:ea typeface="Microsoft YaHei" panose="020B0503020204020204" pitchFamily="34" charset="-122"/>
                        </a:rPr>
                        <a:t>南資中心</a:t>
                      </a:r>
                    </a:p>
                  </a:txBody>
                  <a:tcPr>
                    <a:lnL w="38100" cap="flat" cmpd="sng" algn="ctr">
                      <a:noFill/>
                      <a:prstDash val="sysDot"/>
                      <a:round/>
                      <a:headEnd type="none" w="med" len="med"/>
                      <a:tailEnd type="none" w="med" len="med"/>
                    </a:lnL>
                    <a:lnR w="38100" cap="flat" cmpd="sng" algn="ctr">
                      <a:noFill/>
                      <a:prstDash val="sysDot"/>
                      <a:round/>
                      <a:headEnd type="none" w="med" len="med"/>
                      <a:tailEnd type="none" w="med" len="med"/>
                    </a:lnR>
                    <a:lnT>
                      <a:noFill/>
                    </a:lnT>
                    <a:lnB w="12700" cmpd="sng">
                      <a:noFill/>
                    </a:lnB>
                    <a:lnTlToBr w="12700" cmpd="sng">
                      <a:noFill/>
                      <a:prstDash val="solid"/>
                    </a:lnTlToBr>
                    <a:lnBlToTr w="12700" cmpd="sng">
                      <a:noFill/>
                      <a:prstDash val="solid"/>
                    </a:lnBlToTr>
                    <a:solidFill>
                      <a:schemeClr val="bg1"/>
                    </a:solidFill>
                  </a:tcPr>
                </a:tc>
                <a:tc>
                  <a:txBody>
                    <a:bodyPr/>
                    <a:lstStyle/>
                    <a:p>
                      <a:pPr>
                        <a:lnSpc>
                          <a:spcPts val="2100"/>
                        </a:lnSpc>
                      </a:pPr>
                      <a:r>
                        <a:rPr lang="en-US" altLang="zh-TW" sz="1400" b="1" dirty="0">
                          <a:solidFill>
                            <a:schemeClr val="bg2">
                              <a:lumMod val="25000"/>
                            </a:schemeClr>
                          </a:solidFill>
                          <a:effectLst/>
                          <a:latin typeface="Microsoft YaHei" panose="020B0503020204020204" pitchFamily="34" charset="-122"/>
                          <a:ea typeface="Microsoft YaHei" panose="020B0503020204020204" pitchFamily="34" charset="-122"/>
                        </a:rPr>
                        <a:t>1.</a:t>
                      </a:r>
                      <a:r>
                        <a:rPr lang="zh-TW" altLang="en-US" sz="1400" b="1" dirty="0">
                          <a:solidFill>
                            <a:schemeClr val="bg2">
                              <a:lumMod val="25000"/>
                            </a:schemeClr>
                          </a:solidFill>
                          <a:effectLst/>
                          <a:latin typeface="Microsoft YaHei" panose="020B0503020204020204" pitchFamily="34" charset="-122"/>
                          <a:ea typeface="Microsoft YaHei" panose="020B0503020204020204" pitchFamily="34" charset="-122"/>
                        </a:rPr>
                        <a:t>澳辦處</a:t>
                      </a:r>
                      <a:endParaRPr lang="en-US" altLang="zh-TW" sz="1400" b="1" dirty="0">
                        <a:solidFill>
                          <a:schemeClr val="bg2">
                            <a:lumMod val="25000"/>
                          </a:schemeClr>
                        </a:solidFill>
                        <a:effectLst/>
                        <a:latin typeface="Microsoft YaHei" panose="020B0503020204020204" pitchFamily="34" charset="-122"/>
                        <a:ea typeface="Microsoft YaHei" panose="020B0503020204020204" pitchFamily="34" charset="-122"/>
                      </a:endParaRPr>
                    </a:p>
                    <a:p>
                      <a:pPr>
                        <a:lnSpc>
                          <a:spcPts val="2100"/>
                        </a:lnSpc>
                      </a:pPr>
                      <a:r>
                        <a:rPr lang="en-US" altLang="zh-TW" sz="1400" b="1" dirty="0">
                          <a:solidFill>
                            <a:schemeClr val="bg2">
                              <a:lumMod val="25000"/>
                            </a:schemeClr>
                          </a:solidFill>
                          <a:effectLst/>
                          <a:latin typeface="Microsoft YaHei" panose="020B0503020204020204" pitchFamily="34" charset="-122"/>
                          <a:ea typeface="Microsoft YaHei" panose="020B0503020204020204" pitchFamily="34" charset="-122"/>
                        </a:rPr>
                        <a:t>2.</a:t>
                      </a:r>
                      <a:r>
                        <a:rPr lang="zh-TW" altLang="en-US" sz="1400" b="1" dirty="0">
                          <a:solidFill>
                            <a:schemeClr val="bg2">
                              <a:lumMod val="25000"/>
                            </a:schemeClr>
                          </a:solidFill>
                          <a:effectLst/>
                          <a:latin typeface="Microsoft YaHei" panose="020B0503020204020204" pitchFamily="34" charset="-122"/>
                          <a:ea typeface="Microsoft YaHei" panose="020B0503020204020204" pitchFamily="34" charset="-122"/>
                        </a:rPr>
                        <a:t>新開室</a:t>
                      </a:r>
                    </a:p>
                  </a:txBody>
                  <a:tcPr>
                    <a:lnL w="38100" cap="flat" cmpd="sng" algn="ctr">
                      <a:noFill/>
                      <a:prstDash val="sysDot"/>
                      <a:round/>
                      <a:headEnd type="none" w="med" len="med"/>
                      <a:tailEnd type="none" w="med" len="med"/>
                    </a:lnL>
                    <a:lnR w="38100" cap="flat" cmpd="sng" algn="ctr">
                      <a:solidFill>
                        <a:schemeClr val="bg2">
                          <a:lumMod val="50000"/>
                        </a:schemeClr>
                      </a:solidFill>
                      <a:prstDash val="sysDot"/>
                      <a:round/>
                      <a:headEnd type="none" w="med" len="med"/>
                      <a:tailEnd type="none" w="med" len="med"/>
                    </a:lnR>
                    <a:lnT>
                      <a:noFill/>
                    </a:lnT>
                    <a:lnB w="12700" cmpd="sng">
                      <a:noFill/>
                    </a:lnB>
                    <a:lnTlToBr w="12700" cmpd="sng">
                      <a:noFill/>
                      <a:prstDash val="solid"/>
                    </a:lnTlToBr>
                    <a:lnBlToTr w="12700" cmpd="sng">
                      <a:noFill/>
                      <a:prstDash val="solid"/>
                    </a:lnBlToTr>
                    <a:solidFill>
                      <a:schemeClr val="bg1"/>
                    </a:solidFill>
                  </a:tcPr>
                </a:tc>
                <a:tc>
                  <a:txBody>
                    <a:bodyPr/>
                    <a:lstStyle/>
                    <a:p>
                      <a:pPr marL="342900" indent="-342900">
                        <a:lnSpc>
                          <a:spcPct val="100000"/>
                        </a:lnSpc>
                        <a:buFont typeface="+mj-lt"/>
                        <a:buAutoNum type="arabicPeriod"/>
                      </a:pPr>
                      <a:r>
                        <a:rPr lang="zh-TW" altLang="en-US" sz="1400" b="1" dirty="0">
                          <a:solidFill>
                            <a:schemeClr val="accent5">
                              <a:lumMod val="75000"/>
                            </a:schemeClr>
                          </a:solidFill>
                          <a:latin typeface="Microsoft YaHei" panose="020B0503020204020204" pitchFamily="34" charset="-122"/>
                          <a:ea typeface="Microsoft YaHei" panose="020B0503020204020204" pitchFamily="34" charset="-122"/>
                        </a:rPr>
                        <a:t>材料處</a:t>
                      </a:r>
                      <a:endParaRPr lang="en-US" altLang="zh-TW" sz="1400" b="1" dirty="0">
                        <a:solidFill>
                          <a:schemeClr val="accent5">
                            <a:lumMod val="75000"/>
                          </a:schemeClr>
                        </a:solidFill>
                        <a:latin typeface="Microsoft YaHei" panose="020B0503020204020204" pitchFamily="34" charset="-122"/>
                        <a:ea typeface="Microsoft YaHei" panose="020B0503020204020204" pitchFamily="34" charset="-122"/>
                      </a:endParaRPr>
                    </a:p>
                    <a:p>
                      <a:pPr marL="342900" indent="-342900">
                        <a:lnSpc>
                          <a:spcPct val="100000"/>
                        </a:lnSpc>
                        <a:buFont typeface="+mj-lt"/>
                        <a:buAutoNum type="arabicPeriod"/>
                      </a:pPr>
                      <a:r>
                        <a:rPr lang="zh-TW" altLang="en-US" sz="1400" b="1" dirty="0">
                          <a:solidFill>
                            <a:schemeClr val="accent5">
                              <a:lumMod val="75000"/>
                            </a:schemeClr>
                          </a:solidFill>
                          <a:latin typeface="Microsoft YaHei" panose="020B0503020204020204" pitchFamily="34" charset="-122"/>
                          <a:ea typeface="Microsoft YaHei" panose="020B0503020204020204" pitchFamily="34" charset="-122"/>
                        </a:rPr>
                        <a:t>營建處</a:t>
                      </a:r>
                      <a:endParaRPr lang="en-US" altLang="zh-TW" sz="1400" b="1" dirty="0">
                        <a:solidFill>
                          <a:schemeClr val="accent5">
                            <a:lumMod val="75000"/>
                          </a:schemeClr>
                        </a:solidFill>
                        <a:latin typeface="Microsoft YaHei" panose="020B0503020204020204" pitchFamily="34" charset="-122"/>
                        <a:ea typeface="Microsoft YaHei" panose="020B0503020204020204" pitchFamily="34" charset="-122"/>
                      </a:endParaRPr>
                    </a:p>
                    <a:p>
                      <a:pPr marL="342900" indent="-342900">
                        <a:lnSpc>
                          <a:spcPct val="100000"/>
                        </a:lnSpc>
                        <a:buFont typeface="+mj-lt"/>
                        <a:buAutoNum type="arabicPeriod"/>
                      </a:pPr>
                      <a:r>
                        <a:rPr lang="zh-TW" altLang="en-US" sz="1400" b="1" dirty="0">
                          <a:solidFill>
                            <a:schemeClr val="accent5">
                              <a:lumMod val="75000"/>
                            </a:schemeClr>
                          </a:solidFill>
                          <a:latin typeface="Microsoft YaHei" panose="020B0503020204020204" pitchFamily="34" charset="-122"/>
                          <a:ea typeface="Microsoft YaHei" panose="020B0503020204020204" pitchFamily="34" charset="-122"/>
                        </a:rPr>
                        <a:t>綜施處</a:t>
                      </a:r>
                      <a:endParaRPr lang="en-US" altLang="zh-TW" sz="1400" b="1" dirty="0">
                        <a:solidFill>
                          <a:schemeClr val="accent5">
                            <a:lumMod val="75000"/>
                          </a:schemeClr>
                        </a:solidFill>
                        <a:latin typeface="Microsoft YaHei" panose="020B0503020204020204" pitchFamily="34" charset="-122"/>
                        <a:ea typeface="Microsoft YaHei" panose="020B0503020204020204" pitchFamily="34" charset="-122"/>
                      </a:endParaRPr>
                    </a:p>
                    <a:p>
                      <a:pPr marL="342900" indent="-342900">
                        <a:lnSpc>
                          <a:spcPct val="100000"/>
                        </a:lnSpc>
                        <a:buFont typeface="+mj-lt"/>
                        <a:buAutoNum type="arabicPeriod"/>
                      </a:pPr>
                      <a:r>
                        <a:rPr lang="zh-TW" altLang="en-US" sz="1400" b="1" dirty="0">
                          <a:solidFill>
                            <a:schemeClr val="accent5">
                              <a:lumMod val="75000"/>
                            </a:schemeClr>
                          </a:solidFill>
                          <a:latin typeface="Microsoft YaHei" panose="020B0503020204020204" pitchFamily="34" charset="-122"/>
                          <a:ea typeface="Microsoft YaHei" panose="020B0503020204020204" pitchFamily="34" charset="-122"/>
                        </a:rPr>
                        <a:t>綜研所</a:t>
                      </a:r>
                      <a:endParaRPr lang="en-US" altLang="zh-TW" sz="1400" b="1" dirty="0">
                        <a:solidFill>
                          <a:schemeClr val="accent5">
                            <a:lumMod val="75000"/>
                          </a:schemeClr>
                        </a:solidFill>
                        <a:latin typeface="Microsoft YaHei" panose="020B0503020204020204" pitchFamily="34" charset="-122"/>
                        <a:ea typeface="Microsoft YaHei" panose="020B0503020204020204" pitchFamily="34" charset="-122"/>
                      </a:endParaRPr>
                    </a:p>
                    <a:p>
                      <a:pPr marL="342900" indent="-342900">
                        <a:lnSpc>
                          <a:spcPct val="100000"/>
                        </a:lnSpc>
                        <a:buFont typeface="+mj-lt"/>
                        <a:buAutoNum type="arabicPeriod"/>
                      </a:pPr>
                      <a:r>
                        <a:rPr lang="zh-TW" altLang="en-US" sz="1400" b="1" dirty="0">
                          <a:solidFill>
                            <a:schemeClr val="accent5">
                              <a:lumMod val="75000"/>
                            </a:schemeClr>
                          </a:solidFill>
                          <a:latin typeface="Microsoft YaHei" panose="020B0503020204020204" pitchFamily="34" charset="-122"/>
                          <a:ea typeface="Microsoft YaHei" panose="020B0503020204020204" pitchFamily="34" charset="-122"/>
                        </a:rPr>
                        <a:t>環保處</a:t>
                      </a:r>
                      <a:endParaRPr lang="en-US" altLang="zh-TW" sz="1400" b="1" dirty="0">
                        <a:solidFill>
                          <a:schemeClr val="accent5">
                            <a:lumMod val="75000"/>
                          </a:schemeClr>
                        </a:solidFill>
                        <a:latin typeface="Microsoft YaHei" panose="020B0503020204020204" pitchFamily="34" charset="-122"/>
                        <a:ea typeface="Microsoft YaHei" panose="020B0503020204020204" pitchFamily="34" charset="-122"/>
                      </a:endParaRPr>
                    </a:p>
                    <a:p>
                      <a:pPr marL="342900" indent="-342900">
                        <a:lnSpc>
                          <a:spcPct val="100000"/>
                        </a:lnSpc>
                        <a:buFont typeface="+mj-lt"/>
                        <a:buAutoNum type="arabicPeriod"/>
                      </a:pPr>
                      <a:r>
                        <a:rPr lang="zh-TW" altLang="en-US" sz="1400" b="1" dirty="0">
                          <a:solidFill>
                            <a:schemeClr val="accent5">
                              <a:lumMod val="75000"/>
                            </a:schemeClr>
                          </a:solidFill>
                          <a:latin typeface="Microsoft YaHei" panose="020B0503020204020204" pitchFamily="34" charset="-122"/>
                          <a:ea typeface="Microsoft YaHei" panose="020B0503020204020204" pitchFamily="34" charset="-122"/>
                        </a:rPr>
                        <a:t>電協會</a:t>
                      </a:r>
                    </a:p>
                  </a:txBody>
                  <a:tcPr>
                    <a:lnL w="38100" cap="flat" cmpd="sng" algn="ctr">
                      <a:solidFill>
                        <a:schemeClr val="bg2">
                          <a:lumMod val="50000"/>
                        </a:schemeClr>
                      </a:solidFill>
                      <a:prstDash val="sysDot"/>
                      <a:round/>
                      <a:headEnd type="none" w="med" len="med"/>
                      <a:tailEnd type="none" w="med" len="med"/>
                    </a:lnL>
                    <a:lnR w="38100" cap="flat" cmpd="sng" algn="ctr">
                      <a:solidFill>
                        <a:schemeClr val="bg2">
                          <a:lumMod val="50000"/>
                        </a:schemeClr>
                      </a:solidFill>
                      <a:prstDash val="sysDot"/>
                      <a:round/>
                      <a:headEnd type="none" w="med" len="med"/>
                      <a:tailEnd type="none" w="med" len="med"/>
                    </a:lnR>
                    <a:lnT>
                      <a:noFill/>
                    </a:lnT>
                    <a:lnB w="12700" cmpd="sng">
                      <a:noFill/>
                    </a:lnB>
                    <a:lnTlToBr w="12700" cmpd="sng">
                      <a:noFill/>
                      <a:prstDash val="solid"/>
                    </a:lnTlToBr>
                    <a:lnBlToTr w="12700" cmpd="sng">
                      <a:noFill/>
                      <a:prstDash val="solid"/>
                    </a:lnBlToTr>
                    <a:solidFill>
                      <a:schemeClr val="bg1"/>
                    </a:solidFill>
                  </a:tcPr>
                </a:tc>
                <a:tc>
                  <a:txBody>
                    <a:bodyPr/>
                    <a:lstStyle/>
                    <a:p>
                      <a:pPr marL="342900" indent="-342900">
                        <a:lnSpc>
                          <a:spcPct val="100000"/>
                        </a:lnSpc>
                        <a:buFont typeface="+mj-lt"/>
                        <a:buAutoNum type="arabicPeriod"/>
                      </a:pPr>
                      <a:r>
                        <a:rPr lang="zh-TW" altLang="en-US" sz="1400" b="1" dirty="0">
                          <a:solidFill>
                            <a:srgbClr val="C00000"/>
                          </a:solidFill>
                          <a:latin typeface="Microsoft YaHei" panose="020B0503020204020204" pitchFamily="34" charset="-122"/>
                          <a:ea typeface="Microsoft YaHei" panose="020B0503020204020204" pitchFamily="34" charset="-122"/>
                        </a:rPr>
                        <a:t>董事會</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indent="-342900">
                        <a:lnSpc>
                          <a:spcPct val="100000"/>
                        </a:lnSpc>
                        <a:buFont typeface="+mj-lt"/>
                        <a:buAutoNum type="arabicPeriod"/>
                      </a:pPr>
                      <a:r>
                        <a:rPr lang="zh-TW" altLang="en-US" sz="1400" b="1" dirty="0">
                          <a:solidFill>
                            <a:srgbClr val="C00000"/>
                          </a:solidFill>
                          <a:latin typeface="Microsoft YaHei" panose="020B0503020204020204" pitchFamily="34" charset="-122"/>
                          <a:ea typeface="Microsoft YaHei" panose="020B0503020204020204" pitchFamily="34" charset="-122"/>
                        </a:rPr>
                        <a:t>檢核室</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indent="-342900">
                        <a:lnSpc>
                          <a:spcPct val="100000"/>
                        </a:lnSpc>
                        <a:buFont typeface="+mj-lt"/>
                        <a:buAutoNum type="arabicPeriod"/>
                      </a:pPr>
                      <a:r>
                        <a:rPr lang="zh-TW" altLang="en-US" sz="1400" b="1" dirty="0">
                          <a:solidFill>
                            <a:srgbClr val="C00000"/>
                          </a:solidFill>
                          <a:latin typeface="Microsoft YaHei" panose="020B0503020204020204" pitchFamily="34" charset="-122"/>
                          <a:ea typeface="Microsoft YaHei" panose="020B0503020204020204" pitchFamily="34" charset="-122"/>
                        </a:rPr>
                        <a:t>總經理副總經理室</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zh-TW" altLang="en-US" sz="1400" b="1" dirty="0">
                          <a:solidFill>
                            <a:srgbClr val="C00000"/>
                          </a:solidFill>
                          <a:latin typeface="Microsoft YaHei" panose="020B0503020204020204" pitchFamily="34" charset="-122"/>
                          <a:ea typeface="Microsoft YaHei" panose="020B0503020204020204" pitchFamily="34" charset="-122"/>
                        </a:rPr>
                        <a:t>企劃處</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zh-TW" altLang="en-US" sz="1400" b="1" dirty="0">
                          <a:solidFill>
                            <a:srgbClr val="C00000"/>
                          </a:solidFill>
                          <a:latin typeface="Microsoft YaHei" panose="020B0503020204020204" pitchFamily="34" charset="-122"/>
                          <a:ea typeface="Microsoft YaHei" panose="020B0503020204020204" pitchFamily="34" charset="-122"/>
                        </a:rPr>
                        <a:t>人資處</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indent="-342900">
                        <a:lnSpc>
                          <a:spcPct val="100000"/>
                        </a:lnSpc>
                        <a:buFont typeface="+mj-lt"/>
                        <a:buAutoNum type="arabicPeriod"/>
                      </a:pPr>
                      <a:r>
                        <a:rPr lang="zh-TW" altLang="en-US" sz="1400" b="1" dirty="0">
                          <a:solidFill>
                            <a:srgbClr val="C00000"/>
                          </a:solidFill>
                          <a:latin typeface="Microsoft YaHei" panose="020B0503020204020204" pitchFamily="34" charset="-122"/>
                          <a:ea typeface="Microsoft YaHei" panose="020B0503020204020204" pitchFamily="34" charset="-122"/>
                        </a:rPr>
                        <a:t>育樂活動推行委員會</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zh-TW" altLang="en-US" sz="1400" b="1" dirty="0">
                          <a:solidFill>
                            <a:srgbClr val="C00000"/>
                          </a:solidFill>
                          <a:latin typeface="Microsoft YaHei" panose="020B0503020204020204" pitchFamily="34" charset="-122"/>
                          <a:ea typeface="Microsoft YaHei" panose="020B0503020204020204" pitchFamily="34" charset="-122"/>
                        </a:rPr>
                        <a:t>公服處</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zh-TW" altLang="en-US" sz="1400" b="1" dirty="0">
                          <a:solidFill>
                            <a:srgbClr val="C00000"/>
                          </a:solidFill>
                          <a:latin typeface="Microsoft YaHei" panose="020B0503020204020204" pitchFamily="34" charset="-122"/>
                          <a:ea typeface="Microsoft YaHei" panose="020B0503020204020204" pitchFamily="34" charset="-122"/>
                        </a:rPr>
                        <a:t>資訊處</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zh-TW" altLang="en-US" sz="1400" b="1" dirty="0">
                          <a:solidFill>
                            <a:srgbClr val="C00000"/>
                          </a:solidFill>
                          <a:latin typeface="Microsoft YaHei" panose="020B0503020204020204" pitchFamily="34" charset="-122"/>
                          <a:ea typeface="Microsoft YaHei" panose="020B0503020204020204" pitchFamily="34" charset="-122"/>
                        </a:rPr>
                        <a:t>秘書處</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zh-TW" altLang="en-US" sz="1400" b="1" dirty="0">
                          <a:solidFill>
                            <a:srgbClr val="C00000"/>
                          </a:solidFill>
                          <a:latin typeface="Microsoft YaHei" panose="020B0503020204020204" pitchFamily="34" charset="-122"/>
                          <a:ea typeface="Microsoft YaHei" panose="020B0503020204020204" pitchFamily="34" charset="-122"/>
                        </a:rPr>
                        <a:t>訓練所</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zh-TW" altLang="en-US" sz="1400" b="1" dirty="0">
                          <a:solidFill>
                            <a:srgbClr val="C00000"/>
                          </a:solidFill>
                          <a:latin typeface="Microsoft YaHei" panose="020B0503020204020204" pitchFamily="34" charset="-122"/>
                          <a:ea typeface="Microsoft YaHei" panose="020B0503020204020204" pitchFamily="34" charset="-122"/>
                        </a:rPr>
                        <a:t>法務室</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indent="-342900">
                        <a:lnSpc>
                          <a:spcPct val="100000"/>
                        </a:lnSpc>
                        <a:buFont typeface="+mj-lt"/>
                        <a:buAutoNum type="arabicPeriod"/>
                      </a:pPr>
                      <a:r>
                        <a:rPr lang="zh-TW" altLang="en-US" sz="1400" b="1" dirty="0">
                          <a:solidFill>
                            <a:srgbClr val="C00000"/>
                          </a:solidFill>
                          <a:latin typeface="Microsoft YaHei" panose="020B0503020204020204" pitchFamily="34" charset="-122"/>
                          <a:ea typeface="Microsoft YaHei" panose="020B0503020204020204" pitchFamily="34" charset="-122"/>
                        </a:rPr>
                        <a:t>會計處</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indent="-342900">
                        <a:lnSpc>
                          <a:spcPct val="100000"/>
                        </a:lnSpc>
                        <a:buFont typeface="+mj-lt"/>
                        <a:buAutoNum type="arabicPeriod"/>
                      </a:pPr>
                      <a:r>
                        <a:rPr lang="zh-TW" altLang="en-US" sz="1400" b="1" dirty="0">
                          <a:solidFill>
                            <a:srgbClr val="C00000"/>
                          </a:solidFill>
                          <a:latin typeface="Microsoft YaHei" panose="020B0503020204020204" pitchFamily="34" charset="-122"/>
                          <a:ea typeface="Microsoft YaHei" panose="020B0503020204020204" pitchFamily="34" charset="-122"/>
                        </a:rPr>
                        <a:t>財務處</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indent="-342900">
                        <a:lnSpc>
                          <a:spcPct val="100000"/>
                        </a:lnSpc>
                        <a:buFont typeface="+mj-lt"/>
                        <a:buAutoNum type="arabicPeriod"/>
                      </a:pPr>
                      <a:r>
                        <a:rPr lang="zh-TW" altLang="en-US" sz="1400" b="1" dirty="0">
                          <a:solidFill>
                            <a:srgbClr val="C00000"/>
                          </a:solidFill>
                          <a:latin typeface="Microsoft YaHei" panose="020B0503020204020204" pitchFamily="34" charset="-122"/>
                          <a:ea typeface="Microsoft YaHei" panose="020B0503020204020204" pitchFamily="34" charset="-122"/>
                        </a:rPr>
                        <a:t>政風處</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zh-TW" altLang="en-US" sz="1400" b="1" dirty="0">
                          <a:solidFill>
                            <a:srgbClr val="C00000"/>
                          </a:solidFill>
                          <a:latin typeface="Microsoft YaHei" panose="020B0503020204020204" pitchFamily="34" charset="-122"/>
                          <a:ea typeface="Microsoft YaHei" panose="020B0503020204020204" pitchFamily="34" charset="-122"/>
                        </a:rPr>
                        <a:t>工安處</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zh-TW" altLang="en-US" sz="1400" b="1" dirty="0">
                          <a:solidFill>
                            <a:srgbClr val="C00000"/>
                          </a:solidFill>
                          <a:latin typeface="Microsoft YaHei" panose="020B0503020204020204" pitchFamily="34" charset="-122"/>
                          <a:ea typeface="Microsoft YaHei" panose="020B0503020204020204" pitchFamily="34" charset="-122"/>
                        </a:rPr>
                        <a:t>特種防護團</a:t>
                      </a:r>
                      <a:endParaRPr lang="en-US" altLang="zh-TW" sz="1400" b="1" dirty="0">
                        <a:solidFill>
                          <a:srgbClr val="C00000"/>
                        </a:solidFill>
                        <a:latin typeface="Microsoft YaHei" panose="020B0503020204020204" pitchFamily="34" charset="-122"/>
                        <a:ea typeface="Microsoft YaHei" panose="020B0503020204020204" pitchFamily="34" charset="-122"/>
                      </a:endParaRPr>
                    </a:p>
                    <a:p>
                      <a:pPr marL="342900" indent="-342900">
                        <a:lnSpc>
                          <a:spcPct val="100000"/>
                        </a:lnSpc>
                        <a:buFont typeface="+mj-lt"/>
                        <a:buAutoNum type="arabicPeriod"/>
                      </a:pPr>
                      <a:endParaRPr lang="en-US" altLang="zh-TW" sz="1400" b="1" dirty="0">
                        <a:solidFill>
                          <a:srgbClr val="C00000"/>
                        </a:solidFill>
                        <a:latin typeface="Microsoft YaHei" panose="020B0503020204020204" pitchFamily="34" charset="-122"/>
                        <a:ea typeface="Microsoft YaHei" panose="020B0503020204020204" pitchFamily="34" charset="-122"/>
                      </a:endParaRPr>
                    </a:p>
                  </a:txBody>
                  <a:tcPr>
                    <a:lnL w="38100" cap="flat" cmpd="sng" algn="ctr">
                      <a:solidFill>
                        <a:schemeClr val="bg2">
                          <a:lumMod val="50000"/>
                        </a:schemeClr>
                      </a:solidFill>
                      <a:prstDash val="sysDot"/>
                      <a:round/>
                      <a:headEnd type="none" w="med" len="med"/>
                      <a:tailEnd type="none" w="med" len="med"/>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bl>
          </a:graphicData>
        </a:graphic>
      </p:graphicFrame>
      <p:sp>
        <p:nvSpPr>
          <p:cNvPr id="83" name="矩形 82">
            <a:extLst>
              <a:ext uri="{FF2B5EF4-FFF2-40B4-BE49-F238E27FC236}">
                <a16:creationId xmlns:a16="http://schemas.microsoft.com/office/drawing/2014/main" xmlns="" id="{AE9B37F6-AD58-4D09-87B8-4DF3ABD9EEE6}"/>
              </a:ext>
            </a:extLst>
          </p:cNvPr>
          <p:cNvSpPr/>
          <p:nvPr/>
        </p:nvSpPr>
        <p:spPr>
          <a:xfrm>
            <a:off x="7512264" y="2533464"/>
            <a:ext cx="1338828"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按成本動因</a:t>
            </a:r>
          </a:p>
        </p:txBody>
      </p:sp>
      <p:sp>
        <p:nvSpPr>
          <p:cNvPr id="84" name="矩形 83">
            <a:extLst>
              <a:ext uri="{FF2B5EF4-FFF2-40B4-BE49-F238E27FC236}">
                <a16:creationId xmlns:a16="http://schemas.microsoft.com/office/drawing/2014/main" xmlns="" id="{15FBAC05-8D80-418C-868F-40EC686AF9DF}"/>
              </a:ext>
            </a:extLst>
          </p:cNvPr>
          <p:cNvSpPr/>
          <p:nvPr/>
        </p:nvSpPr>
        <p:spPr>
          <a:xfrm>
            <a:off x="8727752" y="2531974"/>
            <a:ext cx="2552758"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「已分攤成本法」分攤</a:t>
            </a:r>
            <a:endParaRPr kumimoji="0" lang="zh-TW" alt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新細明體" panose="02020500000000000000" pitchFamily="18" charset="-120"/>
              <a:cs typeface="+mn-cs"/>
            </a:endParaRPr>
          </a:p>
        </p:txBody>
      </p:sp>
      <p:sp>
        <p:nvSpPr>
          <p:cNvPr id="85" name="矩形 84">
            <a:extLst>
              <a:ext uri="{FF2B5EF4-FFF2-40B4-BE49-F238E27FC236}">
                <a16:creationId xmlns:a16="http://schemas.microsoft.com/office/drawing/2014/main" xmlns="" id="{9A89971A-1C31-49B7-84B5-1361069D0115}"/>
              </a:ext>
            </a:extLst>
          </p:cNvPr>
          <p:cNvSpPr/>
          <p:nvPr/>
        </p:nvSpPr>
        <p:spPr>
          <a:xfrm>
            <a:off x="2114739" y="1781852"/>
            <a:ext cx="4994821" cy="461665"/>
          </a:xfrm>
          <a:prstGeom prst="rect">
            <a:avLst/>
          </a:prstGeom>
          <a:solidFill>
            <a:schemeClr val="accent3">
              <a:lumMod val="50000"/>
            </a:schemeClr>
          </a:solidFill>
        </p:spPr>
        <p:txBody>
          <a:bodyPr wrap="square">
            <a:spAutoFit/>
          </a:bodyPr>
          <a:lstStyle/>
          <a:p>
            <a:pPr marL="185738" marR="0" lvl="0" algn="dist"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可直接歸屬者    </a:t>
            </a:r>
          </a:p>
        </p:txBody>
      </p:sp>
      <p:sp>
        <p:nvSpPr>
          <p:cNvPr id="86" name="矩形 85">
            <a:extLst>
              <a:ext uri="{FF2B5EF4-FFF2-40B4-BE49-F238E27FC236}">
                <a16:creationId xmlns:a16="http://schemas.microsoft.com/office/drawing/2014/main" xmlns="" id="{6865E3D0-80CA-47CD-8EED-4BD800B2E9CE}"/>
              </a:ext>
            </a:extLst>
          </p:cNvPr>
          <p:cNvSpPr/>
          <p:nvPr/>
        </p:nvSpPr>
        <p:spPr>
          <a:xfrm>
            <a:off x="7476008" y="1412777"/>
            <a:ext cx="1335405" cy="830997"/>
          </a:xfrm>
          <a:prstGeom prst="rect">
            <a:avLst/>
          </a:prstGeom>
          <a:solidFill>
            <a:schemeClr val="accent5">
              <a:lumMod val="7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可間接</a:t>
            </a:r>
            <a:endParaRPr kumimoji="0" lang="en-US" altLang="zh-TW"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歸屬者</a:t>
            </a:r>
          </a:p>
        </p:txBody>
      </p:sp>
      <p:sp>
        <p:nvSpPr>
          <p:cNvPr id="87" name="矩形 86">
            <a:extLst>
              <a:ext uri="{FF2B5EF4-FFF2-40B4-BE49-F238E27FC236}">
                <a16:creationId xmlns:a16="http://schemas.microsoft.com/office/drawing/2014/main" xmlns="" id="{231A3AA0-DE4A-438D-B14E-0DB061336451}"/>
              </a:ext>
            </a:extLst>
          </p:cNvPr>
          <p:cNvSpPr/>
          <p:nvPr/>
        </p:nvSpPr>
        <p:spPr>
          <a:xfrm>
            <a:off x="9291708" y="1412776"/>
            <a:ext cx="1656338" cy="830997"/>
          </a:xfrm>
          <a:prstGeom prst="rect">
            <a:avLst/>
          </a:prstGeom>
          <a:solidFill>
            <a:srgbClr val="C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無法</a:t>
            </a:r>
            <a:r>
              <a:rPr kumimoji="0" lang="zh-TW" alt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直接或</a:t>
            </a:r>
            <a:endParaRPr kumimoji="0" lang="en-US" altLang="zh-TW"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間接</a:t>
            </a: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歸屬者</a:t>
            </a:r>
          </a:p>
        </p:txBody>
      </p:sp>
      <p:sp>
        <p:nvSpPr>
          <p:cNvPr id="3" name="矩形 2">
            <a:extLst>
              <a:ext uri="{FF2B5EF4-FFF2-40B4-BE49-F238E27FC236}">
                <a16:creationId xmlns:a16="http://schemas.microsoft.com/office/drawing/2014/main" xmlns="" id="{440DA940-4ACF-48BA-9DBA-C9CA593D7009}"/>
              </a:ext>
            </a:extLst>
          </p:cNvPr>
          <p:cNvSpPr/>
          <p:nvPr/>
        </p:nvSpPr>
        <p:spPr>
          <a:xfrm>
            <a:off x="-1699817" y="289999"/>
            <a:ext cx="10657118" cy="830997"/>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4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j-cs"/>
              </a:rPr>
              <a:t>非事業部單位成本之歸屬</a:t>
            </a:r>
          </a:p>
        </p:txBody>
      </p:sp>
      <p:sp>
        <p:nvSpPr>
          <p:cNvPr id="143" name="矩形: 圓角 40">
            <a:extLst>
              <a:ext uri="{FF2B5EF4-FFF2-40B4-BE49-F238E27FC236}">
                <a16:creationId xmlns:a16="http://schemas.microsoft.com/office/drawing/2014/main" xmlns="" id="{00179A96-EB54-49B4-8373-62E4989E12B3}"/>
              </a:ext>
            </a:extLst>
          </p:cNvPr>
          <p:cNvSpPr/>
          <p:nvPr/>
        </p:nvSpPr>
        <p:spPr>
          <a:xfrm>
            <a:off x="2016644" y="1694670"/>
            <a:ext cx="5181178" cy="667366"/>
          </a:xfrm>
          <a:prstGeom prst="roundRect">
            <a:avLst/>
          </a:prstGeom>
          <a:noFill/>
          <a:ln w="57150" cap="flat" cmpd="sng" algn="ctr">
            <a:solidFill>
              <a:srgbClr val="FFC000"/>
            </a:solidFill>
            <a:prstDash val="solid"/>
            <a:miter lim="800000"/>
          </a:ln>
          <a:effectLst/>
        </p:spPr>
        <p:txBody>
          <a:bodyPr lIns="91415" tIns="45719" rIns="91415" bIns="45719"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TW" altLang="en-US" sz="19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46" name="文字方塊 42">
            <a:extLst>
              <a:ext uri="{FF2B5EF4-FFF2-40B4-BE49-F238E27FC236}">
                <a16:creationId xmlns:a16="http://schemas.microsoft.com/office/drawing/2014/main" xmlns="" id="{2613E7B6-674E-4B28-BBA6-B63F0A8E4074}"/>
              </a:ext>
            </a:extLst>
          </p:cNvPr>
          <p:cNvSpPr txBox="1">
            <a:spLocks noChangeArrowheads="1"/>
          </p:cNvSpPr>
          <p:nvPr/>
        </p:nvSpPr>
        <p:spPr bwMode="auto">
          <a:xfrm>
            <a:off x="709737" y="4705071"/>
            <a:ext cx="7794991" cy="1748265"/>
          </a:xfrm>
          <a:prstGeom prst="rect">
            <a:avLst/>
          </a:prstGeom>
          <a:solidFill>
            <a:schemeClr val="accent4">
              <a:lumMod val="20000"/>
              <a:lumOff val="80000"/>
            </a:schemeClr>
          </a:solidFill>
          <a:ln>
            <a:noFill/>
          </a:ln>
          <a:extLst/>
        </p:spPr>
        <p:txBody>
          <a:bodyPr wrap="square" lIns="91415" tIns="45719" rIns="91415" bIns="45719" anchor="ctr">
            <a:noAutofit/>
          </a:bodyPr>
          <a:lstStyle>
            <a:lvl1pPr defTabSz="1217613">
              <a:lnSpc>
                <a:spcPct val="90000"/>
              </a:lnSpc>
              <a:spcBef>
                <a:spcPts val="1000"/>
              </a:spcBef>
              <a:buFont typeface="Wingdings 2" panose="05020102010507070707" pitchFamily="18" charset="2"/>
              <a:buChar char=""/>
              <a:defRPr sz="2800">
                <a:solidFill>
                  <a:schemeClr val="tx1"/>
                </a:solidFill>
                <a:latin typeface="Calibri" panose="020F0502020204030204" pitchFamily="34" charset="0"/>
                <a:ea typeface="新細明體" panose="02020500000000000000" pitchFamily="18" charset="-120"/>
              </a:defRPr>
            </a:lvl1pPr>
            <a:lvl2pPr marL="742950" indent="-285750" defTabSz="1217613">
              <a:lnSpc>
                <a:spcPct val="90000"/>
              </a:lnSpc>
              <a:spcBef>
                <a:spcPts val="500"/>
              </a:spcBef>
              <a:buFont typeface="Wingdings 2" panose="05020102010507070707" pitchFamily="18" charset="2"/>
              <a:buChar char=""/>
              <a:defRPr sz="2400">
                <a:solidFill>
                  <a:schemeClr val="tx1"/>
                </a:solidFill>
                <a:latin typeface="Calibri" panose="020F0502020204030204" pitchFamily="34" charset="0"/>
                <a:ea typeface="新細明體" panose="02020500000000000000" pitchFamily="18" charset="-120"/>
              </a:defRPr>
            </a:lvl2pPr>
            <a:lvl3pPr marL="1143000" indent="-228600" defTabSz="1217613">
              <a:lnSpc>
                <a:spcPct val="90000"/>
              </a:lnSpc>
              <a:spcBef>
                <a:spcPts val="500"/>
              </a:spcBef>
              <a:buFont typeface="Wingdings 2" panose="05020102010507070707" pitchFamily="18" charset="2"/>
              <a:buChar char=""/>
              <a:defRPr sz="2000">
                <a:solidFill>
                  <a:schemeClr val="tx1"/>
                </a:solidFill>
                <a:latin typeface="Calibri" panose="020F0502020204030204" pitchFamily="34" charset="0"/>
                <a:ea typeface="新細明體" panose="02020500000000000000" pitchFamily="18" charset="-120"/>
              </a:defRPr>
            </a:lvl3pPr>
            <a:lvl4pPr marL="1600200" indent="-228600" defTabSz="1217613">
              <a:lnSpc>
                <a:spcPct val="90000"/>
              </a:lnSpc>
              <a:spcBef>
                <a:spcPts val="500"/>
              </a:spcBef>
              <a:buFont typeface="Wingdings 2" panose="05020102010507070707" pitchFamily="18" charset="2"/>
              <a:buChar char=""/>
              <a:defRPr>
                <a:solidFill>
                  <a:schemeClr val="tx1"/>
                </a:solidFill>
                <a:latin typeface="Calibri" panose="020F0502020204030204" pitchFamily="34" charset="0"/>
                <a:ea typeface="新細明體" panose="02020500000000000000" pitchFamily="18" charset="-120"/>
              </a:defRPr>
            </a:lvl4pPr>
            <a:lvl5pPr marL="2057400" indent="-228600" defTabSz="1217613">
              <a:lnSpc>
                <a:spcPct val="90000"/>
              </a:lnSpc>
              <a:spcBef>
                <a:spcPts val="500"/>
              </a:spcBef>
              <a:buFont typeface="Wingdings 2" panose="05020102010507070707" pitchFamily="18" charset="2"/>
              <a:buChar char=""/>
              <a:defRPr>
                <a:solidFill>
                  <a:schemeClr val="tx1"/>
                </a:solidFill>
                <a:latin typeface="Calibri" panose="020F0502020204030204" pitchFamily="34" charset="0"/>
                <a:ea typeface="新細明體" panose="02020500000000000000" pitchFamily="18" charset="-120"/>
              </a:defRPr>
            </a:lvl5pPr>
            <a:lvl6pPr marL="2514600" indent="-228600" defTabSz="1217613" eaLnBrk="0" fontAlgn="base" hangingPunct="0">
              <a:lnSpc>
                <a:spcPct val="90000"/>
              </a:lnSpc>
              <a:spcBef>
                <a:spcPts val="500"/>
              </a:spcBef>
              <a:spcAft>
                <a:spcPct val="0"/>
              </a:spcAft>
              <a:buFont typeface="Wingdings 2" panose="05020102010507070707" pitchFamily="18" charset="2"/>
              <a:buChar char=""/>
              <a:defRPr>
                <a:solidFill>
                  <a:schemeClr val="tx1"/>
                </a:solidFill>
                <a:latin typeface="Calibri" panose="020F0502020204030204" pitchFamily="34" charset="0"/>
                <a:ea typeface="新細明體" panose="02020500000000000000" pitchFamily="18" charset="-120"/>
              </a:defRPr>
            </a:lvl6pPr>
            <a:lvl7pPr marL="2971800" indent="-228600" defTabSz="1217613" eaLnBrk="0" fontAlgn="base" hangingPunct="0">
              <a:lnSpc>
                <a:spcPct val="90000"/>
              </a:lnSpc>
              <a:spcBef>
                <a:spcPts val="500"/>
              </a:spcBef>
              <a:spcAft>
                <a:spcPct val="0"/>
              </a:spcAft>
              <a:buFont typeface="Wingdings 2" panose="05020102010507070707" pitchFamily="18" charset="2"/>
              <a:buChar char=""/>
              <a:defRPr>
                <a:solidFill>
                  <a:schemeClr val="tx1"/>
                </a:solidFill>
                <a:latin typeface="Calibri" panose="020F0502020204030204" pitchFamily="34" charset="0"/>
                <a:ea typeface="新細明體" panose="02020500000000000000" pitchFamily="18" charset="-120"/>
              </a:defRPr>
            </a:lvl7pPr>
            <a:lvl8pPr marL="3429000" indent="-228600" defTabSz="1217613" eaLnBrk="0" fontAlgn="base" hangingPunct="0">
              <a:lnSpc>
                <a:spcPct val="90000"/>
              </a:lnSpc>
              <a:spcBef>
                <a:spcPts val="500"/>
              </a:spcBef>
              <a:spcAft>
                <a:spcPct val="0"/>
              </a:spcAft>
              <a:buFont typeface="Wingdings 2" panose="05020102010507070707" pitchFamily="18" charset="2"/>
              <a:buChar char=""/>
              <a:defRPr>
                <a:solidFill>
                  <a:schemeClr val="tx1"/>
                </a:solidFill>
                <a:latin typeface="Calibri" panose="020F0502020204030204" pitchFamily="34" charset="0"/>
                <a:ea typeface="新細明體" panose="02020500000000000000" pitchFamily="18" charset="-120"/>
              </a:defRPr>
            </a:lvl8pPr>
            <a:lvl9pPr marL="3886200" indent="-228600" defTabSz="1217613" eaLnBrk="0" fontAlgn="base" hangingPunct="0">
              <a:lnSpc>
                <a:spcPct val="90000"/>
              </a:lnSpc>
              <a:spcBef>
                <a:spcPts val="500"/>
              </a:spcBef>
              <a:spcAft>
                <a:spcPct val="0"/>
              </a:spcAft>
              <a:buFont typeface="Wingdings 2" panose="05020102010507070707" pitchFamily="18" charset="2"/>
              <a:buChar char=""/>
              <a:defRPr>
                <a:solidFill>
                  <a:schemeClr val="tx1"/>
                </a:solidFill>
                <a:latin typeface="Calibri" panose="020F0502020204030204" pitchFamily="34" charset="0"/>
                <a:ea typeface="新細明體" panose="02020500000000000000" pitchFamily="18" charset="-120"/>
              </a:defRPr>
            </a:lvl9pPr>
          </a:lstStyle>
          <a:p>
            <a:pPr marL="342900" marR="0" lvl="0" indent="-342900" algn="l" defTabSz="1217613" rtl="0" eaLnBrk="1" fontAlgn="auto" latinLnBrk="0" hangingPunct="1">
              <a:lnSpc>
                <a:spcPct val="110000"/>
              </a:lnSpc>
              <a:spcBef>
                <a:spcPts val="0"/>
              </a:spcBef>
              <a:spcAft>
                <a:spcPts val="600"/>
              </a:spcAft>
              <a:buClrTx/>
              <a:buSzTx/>
              <a:buFont typeface="Wingdings" panose="05000000000000000000" pitchFamily="2" charset="2"/>
              <a:buChar char="n"/>
              <a:tabLst/>
              <a:defRPr/>
            </a:pPr>
            <a:r>
              <a:rPr kumimoji="0" lang="zh-TW" altLang="en-US" sz="2600" b="1" i="0" u="none" strike="noStrike" kern="0" cap="none" spc="0" normalizeH="0" baseline="0" noProof="0" dirty="0">
                <a:ln>
                  <a:noFill/>
                </a:ln>
                <a:solidFill>
                  <a:srgbClr val="5B9BD5">
                    <a:lumMod val="75000"/>
                  </a:srgbClr>
                </a:solidFill>
                <a:effectLst/>
                <a:uLnTx/>
                <a:uFillTx/>
                <a:latin typeface="Microsoft YaHei" panose="020B0503020204020204" pitchFamily="34" charset="-122"/>
                <a:ea typeface="Microsoft YaHei" panose="020B0503020204020204" pitchFamily="34" charset="-122"/>
                <a:cs typeface="+mn-cs"/>
              </a:rPr>
              <a:t>成本動因：服務時間、投入人力、經費占比等</a:t>
            </a:r>
            <a:endParaRPr kumimoji="0" lang="en-US" altLang="zh-TW" sz="2600" b="1" i="0" u="none" strike="noStrike" kern="0" cap="none" spc="0" normalizeH="0" baseline="0" noProof="0" dirty="0">
              <a:ln>
                <a:noFill/>
              </a:ln>
              <a:solidFill>
                <a:srgbClr val="5B9BD5">
                  <a:lumMod val="75000"/>
                </a:srgbClr>
              </a:solidFill>
              <a:effectLst/>
              <a:uLnTx/>
              <a:uFillTx/>
              <a:latin typeface="Microsoft YaHei" panose="020B0503020204020204" pitchFamily="34" charset="-122"/>
              <a:ea typeface="Microsoft YaHei" panose="020B0503020204020204" pitchFamily="34" charset="-122"/>
              <a:cs typeface="+mn-cs"/>
            </a:endParaRPr>
          </a:p>
          <a:p>
            <a:pPr marL="342900" marR="0" lvl="0" indent="-342900" algn="l" defTabSz="1217613" rtl="0" eaLnBrk="1" fontAlgn="auto" latinLnBrk="0" hangingPunct="1">
              <a:lnSpc>
                <a:spcPct val="110000"/>
              </a:lnSpc>
              <a:spcBef>
                <a:spcPts val="0"/>
              </a:spcBef>
              <a:spcAft>
                <a:spcPts val="600"/>
              </a:spcAft>
              <a:buClrTx/>
              <a:buSzTx/>
              <a:buFont typeface="Wingdings" panose="05000000000000000000" pitchFamily="2" charset="2"/>
              <a:buChar char="n"/>
              <a:tabLst/>
              <a:defRPr/>
            </a:pPr>
            <a:r>
              <a:rPr kumimoji="0" lang="zh-TW" altLang="en-US" sz="2600" b="1" i="0" u="none" strike="noStrike" kern="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cs typeface="+mn-cs"/>
              </a:rPr>
              <a:t>已分攤成本法：以各業別累計成本之比例分攤，但排除與事業規模較無關係之成本，如燃料、購電等</a:t>
            </a:r>
            <a:endParaRPr kumimoji="0" lang="en-US" altLang="zh-TW" sz="2600" b="1" i="0" u="none" strike="noStrike" kern="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cs typeface="+mn-cs"/>
            </a:endParaRPr>
          </a:p>
        </p:txBody>
      </p:sp>
      <p:sp>
        <p:nvSpPr>
          <p:cNvPr id="149" name="矩形: 圓角 40">
            <a:extLst>
              <a:ext uri="{FF2B5EF4-FFF2-40B4-BE49-F238E27FC236}">
                <a16:creationId xmlns:a16="http://schemas.microsoft.com/office/drawing/2014/main" xmlns="" id="{476B5953-3B4F-4E0A-BBFF-6790472971B3}"/>
              </a:ext>
            </a:extLst>
          </p:cNvPr>
          <p:cNvSpPr/>
          <p:nvPr/>
        </p:nvSpPr>
        <p:spPr>
          <a:xfrm>
            <a:off x="7312849" y="1340768"/>
            <a:ext cx="1596659" cy="1021268"/>
          </a:xfrm>
          <a:prstGeom prst="roundRect">
            <a:avLst/>
          </a:prstGeom>
          <a:noFill/>
          <a:ln w="57150" cap="flat" cmpd="sng" algn="ctr">
            <a:solidFill>
              <a:srgbClr val="FFC000"/>
            </a:solidFill>
            <a:prstDash val="solid"/>
            <a:miter lim="800000"/>
          </a:ln>
          <a:effectLst/>
        </p:spPr>
        <p:txBody>
          <a:bodyPr lIns="91415" tIns="45719" rIns="91415" bIns="45719"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TW" altLang="en-US" sz="19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50" name="矩形: 圓角 40">
            <a:extLst>
              <a:ext uri="{FF2B5EF4-FFF2-40B4-BE49-F238E27FC236}">
                <a16:creationId xmlns:a16="http://schemas.microsoft.com/office/drawing/2014/main" xmlns="" id="{EBFEE89B-E98D-4A4D-93DA-9FE822161C9E}"/>
              </a:ext>
            </a:extLst>
          </p:cNvPr>
          <p:cNvSpPr/>
          <p:nvPr/>
        </p:nvSpPr>
        <p:spPr>
          <a:xfrm>
            <a:off x="9184754" y="1340768"/>
            <a:ext cx="1901500" cy="1021268"/>
          </a:xfrm>
          <a:prstGeom prst="roundRect">
            <a:avLst/>
          </a:prstGeom>
          <a:noFill/>
          <a:ln w="57150" cap="flat" cmpd="sng" algn="ctr">
            <a:solidFill>
              <a:srgbClr val="FFC000"/>
            </a:solidFill>
            <a:prstDash val="solid"/>
            <a:miter lim="800000"/>
          </a:ln>
          <a:effectLst/>
        </p:spPr>
        <p:txBody>
          <a:bodyPr lIns="91415" tIns="45719" rIns="91415" bIns="45719"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TW" altLang="en-US" sz="19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 name="文字方塊 1">
            <a:extLst>
              <a:ext uri="{FF2B5EF4-FFF2-40B4-BE49-F238E27FC236}">
                <a16:creationId xmlns:a16="http://schemas.microsoft.com/office/drawing/2014/main" xmlns="" id="{02A12063-15C5-4949-BDEC-EA969573323B}"/>
              </a:ext>
            </a:extLst>
          </p:cNvPr>
          <p:cNvSpPr txBox="1"/>
          <p:nvPr/>
        </p:nvSpPr>
        <p:spPr>
          <a:xfrm>
            <a:off x="6964650" y="493582"/>
            <a:ext cx="2714602" cy="523220"/>
          </a:xfrm>
          <a:prstGeom prst="rect">
            <a:avLst/>
          </a:prstGeom>
          <a:noFill/>
        </p:spPr>
        <p:txBody>
          <a:bodyPr wrap="square" rtlCol="0">
            <a:spAutoFit/>
          </a:bodyPr>
          <a:lstStyle/>
          <a:p>
            <a:r>
              <a:rPr lang="zh-TW" altLang="en-US" sz="2800" b="1" dirty="0">
                <a:solidFill>
                  <a:srgbClr val="2E75B6"/>
                </a:solidFill>
                <a:latin typeface="微軟正黑體" panose="020B0604030504040204" pitchFamily="34" charset="-120"/>
                <a:ea typeface="微軟正黑體" panose="020B0604030504040204" pitchFamily="34" charset="-120"/>
              </a:rPr>
              <a:t>滾動檢討中</a:t>
            </a:r>
          </a:p>
        </p:txBody>
      </p:sp>
      <p:sp>
        <p:nvSpPr>
          <p:cNvPr id="16" name="橢圓 15">
            <a:extLst>
              <a:ext uri="{FF2B5EF4-FFF2-40B4-BE49-F238E27FC236}">
                <a16:creationId xmlns:a16="http://schemas.microsoft.com/office/drawing/2014/main" xmlns="" id="{0914F855-D144-4A31-9E7A-3B7598F84929}"/>
              </a:ext>
            </a:extLst>
          </p:cNvPr>
          <p:cNvSpPr/>
          <p:nvPr/>
        </p:nvSpPr>
        <p:spPr>
          <a:xfrm>
            <a:off x="1901617" y="1554337"/>
            <a:ext cx="420818" cy="382569"/>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563">
              <a:defRPr/>
            </a:pPr>
            <a:r>
              <a:rPr lang="en-US" altLang="zh-TW"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endParaRPr lang="zh-TW" altLang="en-US"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7" name="橢圓 16">
            <a:extLst>
              <a:ext uri="{FF2B5EF4-FFF2-40B4-BE49-F238E27FC236}">
                <a16:creationId xmlns:a16="http://schemas.microsoft.com/office/drawing/2014/main" xmlns="" id="{6CCE87F0-1096-41D1-A7BA-4424B6082CFB}"/>
              </a:ext>
            </a:extLst>
          </p:cNvPr>
          <p:cNvSpPr/>
          <p:nvPr/>
        </p:nvSpPr>
        <p:spPr>
          <a:xfrm>
            <a:off x="7241380" y="1174223"/>
            <a:ext cx="420818" cy="382569"/>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563">
              <a:defRPr/>
            </a:pPr>
            <a:r>
              <a:rPr lang="en-US" altLang="zh-TW"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a:t>
            </a:r>
            <a:endParaRPr lang="zh-TW" altLang="en-US"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8" name="橢圓 17">
            <a:extLst>
              <a:ext uri="{FF2B5EF4-FFF2-40B4-BE49-F238E27FC236}">
                <a16:creationId xmlns:a16="http://schemas.microsoft.com/office/drawing/2014/main" xmlns="" id="{B15FFE3C-0013-44BF-B848-1D2A556B6C1B}"/>
              </a:ext>
            </a:extLst>
          </p:cNvPr>
          <p:cNvSpPr/>
          <p:nvPr/>
        </p:nvSpPr>
        <p:spPr>
          <a:xfrm>
            <a:off x="9096886" y="1174073"/>
            <a:ext cx="420818" cy="382569"/>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563">
              <a:defRPr/>
            </a:pPr>
            <a:r>
              <a:rPr lang="en-US" altLang="zh-TW"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3</a:t>
            </a:r>
            <a:endParaRPr lang="zh-TW" altLang="en-US"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1" name="矩形 20">
            <a:extLst>
              <a:ext uri="{FF2B5EF4-FFF2-40B4-BE49-F238E27FC236}">
                <a16:creationId xmlns:a16="http://schemas.microsoft.com/office/drawing/2014/main" xmlns="" id="{849A4BA5-BFB2-466D-81E7-E7A996989DE7}"/>
              </a:ext>
            </a:extLst>
          </p:cNvPr>
          <p:cNvSpPr/>
          <p:nvPr/>
        </p:nvSpPr>
        <p:spPr>
          <a:xfrm>
            <a:off x="10816093" y="100948"/>
            <a:ext cx="1368000" cy="360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eaLnBrk="1" fontAlgn="auto" latinLnBrk="0" hangingPunct="1">
              <a:lnSpc>
                <a:spcPct val="100000"/>
              </a:lnSpc>
              <a:spcBef>
                <a:spcPts val="0"/>
              </a:spcBef>
              <a:spcAft>
                <a:spcPts val="0"/>
              </a:spcAft>
              <a:buClrTx/>
              <a:buSzTx/>
              <a:buFontTx/>
              <a:buNone/>
              <a:tabLst/>
              <a:defRPr/>
            </a:pP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一</a:t>
            </a: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分離會計</a:t>
            </a:r>
            <a:endParaRPr kumimoji="0" lang="en-US" altLang="zh-TW" sz="1600" b="1" dirty="0">
              <a:solidFill>
                <a:prstClr val="white"/>
              </a:solidFill>
              <a:latin typeface="微軟正黑體" panose="020B0604030504040204" pitchFamily="34" charset="-120"/>
              <a:ea typeface="微軟正黑體" panose="020B0604030504040204" pitchFamily="34" charset="-120"/>
            </a:endParaRPr>
          </a:p>
        </p:txBody>
      </p:sp>
      <p:sp>
        <p:nvSpPr>
          <p:cNvPr id="22" name="矩形 21">
            <a:extLst>
              <a:ext uri="{FF2B5EF4-FFF2-40B4-BE49-F238E27FC236}">
                <a16:creationId xmlns:a16="http://schemas.microsoft.com/office/drawing/2014/main" xmlns="" id="{5D7831DC-6353-4A94-855E-5053A19E83C2}"/>
              </a:ext>
            </a:extLst>
          </p:cNvPr>
          <p:cNvSpPr/>
          <p:nvPr/>
        </p:nvSpPr>
        <p:spPr>
          <a:xfrm>
            <a:off x="9397220" y="100948"/>
            <a:ext cx="1404000" cy="360000"/>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四、推動現況</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284625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xmlns="" id="{2960E0DC-D765-42C6-87C5-25447A66BF78}"/>
              </a:ext>
            </a:extLst>
          </p:cNvPr>
          <p:cNvGraphicFramePr>
            <a:graphicFrameLocks noGrp="1"/>
          </p:cNvGraphicFramePr>
          <p:nvPr>
            <p:extLst>
              <p:ext uri="{D42A27DB-BD31-4B8C-83A1-F6EECF244321}">
                <p14:modId xmlns:p14="http://schemas.microsoft.com/office/powerpoint/2010/main" val="3865658071"/>
              </p:ext>
            </p:extLst>
          </p:nvPr>
        </p:nvGraphicFramePr>
        <p:xfrm>
          <a:off x="6380" y="1041907"/>
          <a:ext cx="12210300" cy="5866192"/>
        </p:xfrm>
        <a:graphic>
          <a:graphicData uri="http://schemas.openxmlformats.org/drawingml/2006/table">
            <a:tbl>
              <a:tblPr firstRow="1" bandRow="1">
                <a:tableStyleId>{5C22544A-7EE6-4342-B048-85BDC9FD1C3A}</a:tableStyleId>
              </a:tblPr>
              <a:tblGrid>
                <a:gridCol w="5801588">
                  <a:extLst>
                    <a:ext uri="{9D8B030D-6E8A-4147-A177-3AD203B41FA5}">
                      <a16:colId xmlns:a16="http://schemas.microsoft.com/office/drawing/2014/main" xmlns="" val="1582777171"/>
                    </a:ext>
                  </a:extLst>
                </a:gridCol>
                <a:gridCol w="6408712">
                  <a:extLst>
                    <a:ext uri="{9D8B030D-6E8A-4147-A177-3AD203B41FA5}">
                      <a16:colId xmlns:a16="http://schemas.microsoft.com/office/drawing/2014/main" xmlns="" val="1886686462"/>
                    </a:ext>
                  </a:extLst>
                </a:gridCol>
              </a:tblGrid>
              <a:tr h="2933096">
                <a:tc>
                  <a:txBody>
                    <a:bodyPr/>
                    <a:lstStyle/>
                    <a:p>
                      <a:r>
                        <a:rPr lang="zh-TW" altLang="en-US" sz="3600" dirty="0">
                          <a:solidFill>
                            <a:schemeClr val="accent6">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成本</a:t>
                      </a:r>
                      <a:endParaRPr lang="en-US" sz="3600" dirty="0">
                        <a:solidFill>
                          <a:schemeClr val="accent6">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solidFill>
                      <a:schemeClr val="accent6">
                        <a:lumMod val="20000"/>
                        <a:lumOff val="80000"/>
                      </a:schemeClr>
                    </a:solidFill>
                  </a:tcPr>
                </a:tc>
                <a:tc>
                  <a:txBody>
                    <a:bodyPr/>
                    <a:lstStyle/>
                    <a:p>
                      <a:r>
                        <a:rPr lang="zh-TW" altLang="en-US" sz="3600" dirty="0">
                          <a:solidFill>
                            <a:schemeClr val="accent4"/>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收入</a:t>
                      </a:r>
                      <a:endParaRPr lang="en-US" sz="3600" dirty="0">
                        <a:solidFill>
                          <a:schemeClr val="accent4"/>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solidFill>
                      <a:schemeClr val="accent4">
                        <a:lumMod val="20000"/>
                        <a:lumOff val="80000"/>
                      </a:schemeClr>
                    </a:solidFill>
                  </a:tcPr>
                </a:tc>
                <a:extLst>
                  <a:ext uri="{0D108BD9-81ED-4DB2-BD59-A6C34878D82A}">
                    <a16:rowId xmlns:a16="http://schemas.microsoft.com/office/drawing/2014/main" xmlns="" val="59442031"/>
                  </a:ext>
                </a:extLst>
              </a:tr>
              <a:tr h="2933096">
                <a:tc>
                  <a:txBody>
                    <a:bodyPr/>
                    <a:lstStyle/>
                    <a:p>
                      <a:r>
                        <a:rPr lang="zh-TW" altLang="en-US" sz="36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資產</a:t>
                      </a:r>
                      <a:endParaRPr lang="en-US" sz="36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solidFill>
                      <a:schemeClr val="accent1">
                        <a:lumMod val="20000"/>
                        <a:lumOff val="80000"/>
                      </a:schemeClr>
                    </a:solidFill>
                  </a:tcPr>
                </a:tc>
                <a:tc>
                  <a:txBody>
                    <a:bodyPr/>
                    <a:lstStyle/>
                    <a:p>
                      <a:r>
                        <a:rPr lang="zh-TW" altLang="en-US" sz="36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負債</a:t>
                      </a:r>
                      <a:endParaRPr lang="en-US" sz="36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solidFill>
                      <a:srgbClr val="FBE5D6">
                        <a:alpha val="85098"/>
                      </a:srgbClr>
                    </a:solidFill>
                  </a:tcPr>
                </a:tc>
                <a:extLst>
                  <a:ext uri="{0D108BD9-81ED-4DB2-BD59-A6C34878D82A}">
                    <a16:rowId xmlns:a16="http://schemas.microsoft.com/office/drawing/2014/main" xmlns="" val="1294948431"/>
                  </a:ext>
                </a:extLst>
              </a:tr>
            </a:tbl>
          </a:graphicData>
        </a:graphic>
      </p:graphicFrame>
      <p:sp>
        <p:nvSpPr>
          <p:cNvPr id="3" name="文字方塊 2">
            <a:extLst>
              <a:ext uri="{FF2B5EF4-FFF2-40B4-BE49-F238E27FC236}">
                <a16:creationId xmlns:a16="http://schemas.microsoft.com/office/drawing/2014/main" xmlns="" id="{65ED8953-9A7A-4331-A18A-B992CB9D7585}"/>
              </a:ext>
            </a:extLst>
          </p:cNvPr>
          <p:cNvSpPr txBox="1"/>
          <p:nvPr/>
        </p:nvSpPr>
        <p:spPr>
          <a:xfrm>
            <a:off x="220389" y="188640"/>
            <a:ext cx="572757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j-cs"/>
              </a:rPr>
              <a:t>目前辦理進度</a:t>
            </a:r>
            <a:endParaRPr kumimoji="0" lang="en-US" sz="4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j-cs"/>
            </a:endParaRPr>
          </a:p>
        </p:txBody>
      </p:sp>
      <p:pic>
        <p:nvPicPr>
          <p:cNvPr id="4" name="圖片 3">
            <a:extLst>
              <a:ext uri="{FF2B5EF4-FFF2-40B4-BE49-F238E27FC236}">
                <a16:creationId xmlns:a16="http://schemas.microsoft.com/office/drawing/2014/main" xmlns="" id="{283C7F50-A1CB-4372-9C82-6529723700F5}"/>
              </a:ext>
            </a:extLst>
          </p:cNvPr>
          <p:cNvPicPr>
            <a:picLocks noChangeAspect="1"/>
          </p:cNvPicPr>
          <p:nvPr/>
        </p:nvPicPr>
        <p:blipFill>
          <a:blip r:embed="rId3"/>
          <a:stretch>
            <a:fillRect/>
          </a:stretch>
        </p:blipFill>
        <p:spPr>
          <a:xfrm>
            <a:off x="1665837" y="1095986"/>
            <a:ext cx="2836684" cy="2693054"/>
          </a:xfrm>
          <a:prstGeom prst="rect">
            <a:avLst/>
          </a:prstGeom>
        </p:spPr>
      </p:pic>
      <p:sp>
        <p:nvSpPr>
          <p:cNvPr id="12" name="矩形 11">
            <a:extLst>
              <a:ext uri="{FF2B5EF4-FFF2-40B4-BE49-F238E27FC236}">
                <a16:creationId xmlns:a16="http://schemas.microsoft.com/office/drawing/2014/main" xmlns="" id="{2DAA47BE-D81B-43FA-8C36-34F984DB30E7}"/>
              </a:ext>
            </a:extLst>
          </p:cNvPr>
          <p:cNvSpPr/>
          <p:nvPr/>
        </p:nvSpPr>
        <p:spPr>
          <a:xfrm>
            <a:off x="10816093" y="100948"/>
            <a:ext cx="1368000" cy="360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eaLnBrk="1" fontAlgn="auto" latinLnBrk="0" hangingPunct="1">
              <a:lnSpc>
                <a:spcPct val="100000"/>
              </a:lnSpc>
              <a:spcBef>
                <a:spcPts val="0"/>
              </a:spcBef>
              <a:spcAft>
                <a:spcPts val="0"/>
              </a:spcAft>
              <a:buClrTx/>
              <a:buSzTx/>
              <a:buFontTx/>
              <a:buNone/>
              <a:tabLst/>
              <a:defRPr/>
            </a:pP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一</a:t>
            </a: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分離會計</a:t>
            </a:r>
            <a:endParaRPr kumimoji="0" lang="en-US" altLang="zh-TW" sz="1600" b="1" dirty="0">
              <a:solidFill>
                <a:prstClr val="white"/>
              </a:solidFill>
              <a:latin typeface="微軟正黑體" panose="020B0604030504040204" pitchFamily="34" charset="-120"/>
              <a:ea typeface="微軟正黑體" panose="020B0604030504040204" pitchFamily="34" charset="-120"/>
            </a:endParaRPr>
          </a:p>
        </p:txBody>
      </p:sp>
      <p:sp>
        <p:nvSpPr>
          <p:cNvPr id="13" name="矩形 12">
            <a:extLst>
              <a:ext uri="{FF2B5EF4-FFF2-40B4-BE49-F238E27FC236}">
                <a16:creationId xmlns:a16="http://schemas.microsoft.com/office/drawing/2014/main" xmlns="" id="{5CEDDFBE-A797-4926-AF12-737B368C654F}"/>
              </a:ext>
            </a:extLst>
          </p:cNvPr>
          <p:cNvSpPr/>
          <p:nvPr/>
        </p:nvSpPr>
        <p:spPr>
          <a:xfrm>
            <a:off x="9397220" y="100948"/>
            <a:ext cx="1404000" cy="360000"/>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四、推動現況</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pic>
        <p:nvPicPr>
          <p:cNvPr id="16" name="圖片 15">
            <a:extLst>
              <a:ext uri="{FF2B5EF4-FFF2-40B4-BE49-F238E27FC236}">
                <a16:creationId xmlns:a16="http://schemas.microsoft.com/office/drawing/2014/main" xmlns="" id="{E22C5CAB-E810-40ED-9B92-B9A9B8455FBF}"/>
              </a:ext>
            </a:extLst>
          </p:cNvPr>
          <p:cNvPicPr>
            <a:picLocks noChangeAspect="1"/>
          </p:cNvPicPr>
          <p:nvPr/>
        </p:nvPicPr>
        <p:blipFill>
          <a:blip r:embed="rId4"/>
          <a:stretch>
            <a:fillRect/>
          </a:stretch>
        </p:blipFill>
        <p:spPr>
          <a:xfrm>
            <a:off x="6531625" y="4005064"/>
            <a:ext cx="3812847" cy="2827185"/>
          </a:xfrm>
          <a:prstGeom prst="rect">
            <a:avLst/>
          </a:prstGeom>
        </p:spPr>
      </p:pic>
      <p:sp>
        <p:nvSpPr>
          <p:cNvPr id="17" name="矩形 16">
            <a:extLst>
              <a:ext uri="{FF2B5EF4-FFF2-40B4-BE49-F238E27FC236}">
                <a16:creationId xmlns:a16="http://schemas.microsoft.com/office/drawing/2014/main" xmlns="" id="{8B96482B-0359-4CF8-8A50-044B9025ACB4}"/>
              </a:ext>
            </a:extLst>
          </p:cNvPr>
          <p:cNvSpPr/>
          <p:nvPr/>
        </p:nvSpPr>
        <p:spPr>
          <a:xfrm>
            <a:off x="9656521" y="5733256"/>
            <a:ext cx="2626617" cy="400110"/>
          </a:xfrm>
          <a:prstGeom prst="rect">
            <a:avLst/>
          </a:prstGeom>
          <a:ln w="38100">
            <a:noFill/>
            <a:prstDash val="sysDot"/>
          </a:ln>
        </p:spPr>
        <p:txBody>
          <a:bodyPr wrap="square">
            <a:spAutoFit/>
          </a:bodyPr>
          <a:lstStyle/>
          <a:p>
            <a:pPr marL="142240" indent="-142240"/>
            <a:r>
              <a:rPr lang="zh-TW" altLang="en-US"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負債 </a:t>
            </a:r>
            <a:r>
              <a:rPr lang="en-US" altLang="zh-TW"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1</a:t>
            </a:r>
            <a:r>
              <a:rPr lang="zh-TW" altLang="en-US"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兆</a:t>
            </a:r>
            <a:r>
              <a:rPr lang="en-US" altLang="zh-TW"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7,315</a:t>
            </a:r>
            <a:r>
              <a:rPr lang="zh-TW" altLang="en-US"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億元</a:t>
            </a:r>
            <a:endParaRPr lang="en-US" altLang="zh-TW"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endParaRPr>
          </a:p>
        </p:txBody>
      </p:sp>
      <p:sp>
        <p:nvSpPr>
          <p:cNvPr id="18" name="矩形 17">
            <a:extLst>
              <a:ext uri="{FF2B5EF4-FFF2-40B4-BE49-F238E27FC236}">
                <a16:creationId xmlns:a16="http://schemas.microsoft.com/office/drawing/2014/main" xmlns="" id="{D2C38520-9A95-4978-8A70-512BAF5BF581}"/>
              </a:ext>
            </a:extLst>
          </p:cNvPr>
          <p:cNvSpPr/>
          <p:nvPr/>
        </p:nvSpPr>
        <p:spPr>
          <a:xfrm>
            <a:off x="10014696" y="5324341"/>
            <a:ext cx="2346000" cy="400110"/>
          </a:xfrm>
          <a:prstGeom prst="rect">
            <a:avLst/>
          </a:prstGeom>
          <a:ln w="38100">
            <a:noFill/>
            <a:prstDash val="sysDot"/>
          </a:ln>
        </p:spPr>
        <p:txBody>
          <a:bodyPr wrap="square">
            <a:spAutoFit/>
          </a:bodyPr>
          <a:lstStyle/>
          <a:p>
            <a:pPr marL="142240" indent="-142240"/>
            <a:r>
              <a:rPr lang="en-US" altLang="zh-TW"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106</a:t>
            </a:r>
            <a:r>
              <a:rPr lang="zh-TW" altLang="en-US"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年</a:t>
            </a:r>
            <a:r>
              <a:rPr lang="en-US" altLang="zh-TW"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12</a:t>
            </a:r>
            <a:r>
              <a:rPr lang="zh-TW" altLang="en-US"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月</a:t>
            </a:r>
            <a:r>
              <a:rPr lang="en-US" altLang="zh-TW"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31</a:t>
            </a:r>
            <a:r>
              <a:rPr lang="zh-TW" altLang="en-US"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日</a:t>
            </a:r>
            <a:endParaRPr lang="en-US" altLang="zh-TW"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endParaRPr>
          </a:p>
        </p:txBody>
      </p:sp>
      <p:pic>
        <p:nvPicPr>
          <p:cNvPr id="19" name="圖片 18">
            <a:extLst>
              <a:ext uri="{FF2B5EF4-FFF2-40B4-BE49-F238E27FC236}">
                <a16:creationId xmlns:a16="http://schemas.microsoft.com/office/drawing/2014/main" xmlns="" id="{7E3712B0-8021-45B0-AF6E-6EE7FEC64696}"/>
              </a:ext>
            </a:extLst>
          </p:cNvPr>
          <p:cNvPicPr>
            <a:picLocks noChangeAspect="1"/>
          </p:cNvPicPr>
          <p:nvPr/>
        </p:nvPicPr>
        <p:blipFill>
          <a:blip r:embed="rId5"/>
          <a:stretch>
            <a:fillRect/>
          </a:stretch>
        </p:blipFill>
        <p:spPr>
          <a:xfrm>
            <a:off x="2063552" y="4145093"/>
            <a:ext cx="3092059" cy="2615148"/>
          </a:xfrm>
          <a:prstGeom prst="rect">
            <a:avLst/>
          </a:prstGeom>
        </p:spPr>
      </p:pic>
      <p:sp>
        <p:nvSpPr>
          <p:cNvPr id="20" name="矩形 19">
            <a:extLst>
              <a:ext uri="{FF2B5EF4-FFF2-40B4-BE49-F238E27FC236}">
                <a16:creationId xmlns:a16="http://schemas.microsoft.com/office/drawing/2014/main" xmlns="" id="{79CFC354-0D2F-4AEF-9115-0E62E897DF3E}"/>
              </a:ext>
            </a:extLst>
          </p:cNvPr>
          <p:cNvSpPr/>
          <p:nvPr/>
        </p:nvSpPr>
        <p:spPr>
          <a:xfrm>
            <a:off x="79792" y="5164891"/>
            <a:ext cx="2346000" cy="400110"/>
          </a:xfrm>
          <a:prstGeom prst="rect">
            <a:avLst/>
          </a:prstGeom>
          <a:ln w="38100">
            <a:noFill/>
            <a:prstDash val="sysDot"/>
          </a:ln>
        </p:spPr>
        <p:txBody>
          <a:bodyPr wrap="square">
            <a:spAutoFit/>
          </a:bodyPr>
          <a:lstStyle/>
          <a:p>
            <a:pPr marL="142240" indent="-142240"/>
            <a:r>
              <a:rPr lang="en-US" altLang="zh-TW"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106</a:t>
            </a:r>
            <a:r>
              <a:rPr lang="zh-TW" altLang="en-US"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年</a:t>
            </a:r>
            <a:r>
              <a:rPr lang="en-US" altLang="zh-TW"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12</a:t>
            </a:r>
            <a:r>
              <a:rPr lang="zh-TW" altLang="en-US"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月</a:t>
            </a:r>
            <a:r>
              <a:rPr lang="en-US" altLang="zh-TW"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31</a:t>
            </a:r>
            <a:r>
              <a:rPr lang="zh-TW" altLang="en-US"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日</a:t>
            </a:r>
            <a:endParaRPr lang="en-US" altLang="zh-TW"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endParaRPr>
          </a:p>
        </p:txBody>
      </p:sp>
      <p:sp>
        <p:nvSpPr>
          <p:cNvPr id="21" name="矩形 20">
            <a:extLst>
              <a:ext uri="{FF2B5EF4-FFF2-40B4-BE49-F238E27FC236}">
                <a16:creationId xmlns:a16="http://schemas.microsoft.com/office/drawing/2014/main" xmlns="" id="{3F09949B-A36D-4A25-8A05-312BC234E6B1}"/>
              </a:ext>
            </a:extLst>
          </p:cNvPr>
          <p:cNvSpPr/>
          <p:nvPr/>
        </p:nvSpPr>
        <p:spPr>
          <a:xfrm>
            <a:off x="79792" y="5573210"/>
            <a:ext cx="2487816" cy="400110"/>
          </a:xfrm>
          <a:prstGeom prst="rect">
            <a:avLst/>
          </a:prstGeom>
          <a:ln w="38100">
            <a:noFill/>
            <a:prstDash val="sysDot"/>
          </a:ln>
        </p:spPr>
        <p:txBody>
          <a:bodyPr wrap="square">
            <a:spAutoFit/>
          </a:bodyPr>
          <a:lstStyle/>
          <a:p>
            <a:pPr marL="142240" indent="-142240"/>
            <a:r>
              <a:rPr lang="zh-TW" altLang="en-US"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資產 </a:t>
            </a:r>
            <a:r>
              <a:rPr lang="en-US" altLang="zh-TW"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1</a:t>
            </a:r>
            <a:r>
              <a:rPr lang="zh-TW" altLang="en-US"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兆</a:t>
            </a:r>
            <a:r>
              <a:rPr lang="en-US" altLang="zh-TW"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9,906</a:t>
            </a:r>
            <a:r>
              <a:rPr lang="zh-TW" altLang="en-US"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rPr>
              <a:t>億元</a:t>
            </a:r>
            <a:endParaRPr lang="en-US" altLang="zh-TW" sz="2000" spc="50" dirty="0">
              <a:ln w="13500">
                <a:solidFill>
                  <a:schemeClr val="accent1">
                    <a:shade val="2500"/>
                    <a:alpha val="6500"/>
                  </a:schemeClr>
                </a:solidFill>
                <a:prstDash val="solid"/>
              </a:ln>
              <a:solidFill>
                <a:schemeClr val="tx1">
                  <a:lumMod val="85000"/>
                  <a:lumOff val="15000"/>
                </a:schemeClr>
              </a:solidFill>
              <a:latin typeface="Microsoft YaHei" pitchFamily="34" charset="-122"/>
              <a:ea typeface="Microsoft YaHei" pitchFamily="34" charset="-122"/>
            </a:endParaRPr>
          </a:p>
        </p:txBody>
      </p:sp>
      <p:pic>
        <p:nvPicPr>
          <p:cNvPr id="23" name="圖片 22">
            <a:extLst>
              <a:ext uri="{FF2B5EF4-FFF2-40B4-BE49-F238E27FC236}">
                <a16:creationId xmlns:a16="http://schemas.microsoft.com/office/drawing/2014/main" xmlns="" id="{C03499A7-F742-4F1E-ADDC-8FED45E15DB1}"/>
              </a:ext>
            </a:extLst>
          </p:cNvPr>
          <p:cNvPicPr>
            <a:picLocks noChangeAspect="1"/>
          </p:cNvPicPr>
          <p:nvPr/>
        </p:nvPicPr>
        <p:blipFill>
          <a:blip r:embed="rId6"/>
          <a:stretch>
            <a:fillRect/>
          </a:stretch>
        </p:blipFill>
        <p:spPr>
          <a:xfrm>
            <a:off x="5813365" y="2060848"/>
            <a:ext cx="6554297" cy="1258307"/>
          </a:xfrm>
          <a:prstGeom prst="rect">
            <a:avLst/>
          </a:prstGeom>
        </p:spPr>
      </p:pic>
    </p:spTree>
    <p:extLst>
      <p:ext uri="{BB962C8B-B14F-4D97-AF65-F5344CB8AC3E}">
        <p14:creationId xmlns:p14="http://schemas.microsoft.com/office/powerpoint/2010/main" val="1138094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矩形 168">
            <a:extLst>
              <a:ext uri="{FF2B5EF4-FFF2-40B4-BE49-F238E27FC236}">
                <a16:creationId xmlns:a16="http://schemas.microsoft.com/office/drawing/2014/main" xmlns="" id="{B87AE417-AC68-4EA3-859E-BF06B79C00D7}"/>
              </a:ext>
            </a:extLst>
          </p:cNvPr>
          <p:cNvSpPr/>
          <p:nvPr/>
        </p:nvSpPr>
        <p:spPr>
          <a:xfrm>
            <a:off x="429498" y="345010"/>
            <a:ext cx="11931198" cy="128379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sym typeface="Trebuchet MS"/>
              </a:rPr>
              <a:t>考慮穩定供電責任及市場競爭力，以</a:t>
            </a:r>
            <a:r>
              <a:rPr kumimoji="0" lang="zh-TW" altLang="en-US" sz="44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sym typeface="Trebuchet MS"/>
              </a:rPr>
              <a:t>戰略管控</a:t>
            </a:r>
            <a:r>
              <a:rPr kumimoji="0" lang="zh-TW" altLang="en-US" sz="36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sym typeface="Trebuchet MS"/>
              </a:rPr>
              <a:t>型為主</a:t>
            </a:r>
          </a:p>
        </p:txBody>
      </p:sp>
      <p:sp>
        <p:nvSpPr>
          <p:cNvPr id="116" name="Rectangle 28"/>
          <p:cNvSpPr/>
          <p:nvPr/>
        </p:nvSpPr>
        <p:spPr>
          <a:xfrm>
            <a:off x="10511" y="3913880"/>
            <a:ext cx="12192000" cy="2955070"/>
          </a:xfrm>
          <a:prstGeom prst="rect">
            <a:avLst/>
          </a:prstGeom>
          <a:solidFill>
            <a:srgbClr val="79DFDD">
              <a:alpha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118" name="Oval 14"/>
          <p:cNvSpPr/>
          <p:nvPr/>
        </p:nvSpPr>
        <p:spPr>
          <a:xfrm rot="302816">
            <a:off x="8637097" y="3134434"/>
            <a:ext cx="3240000" cy="3240000"/>
          </a:xfrm>
          <a:prstGeom prst="ellipse">
            <a:avLst/>
          </a:prstGeom>
          <a:solidFill>
            <a:sysClr val="window" lastClr="FFFFFF"/>
          </a:solidFill>
          <a:ln w="25400" cap="flat" cmpd="sng" algn="ctr">
            <a:noFill/>
            <a:prstDash val="solid"/>
          </a:ln>
          <a:effectLst>
            <a:innerShdw blurRad="127000" dist="50800" dir="13500000">
              <a:prstClr val="black">
                <a:alpha val="50000"/>
              </a:prstClr>
            </a:inn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微軟正黑體" panose="020B0604030504040204" pitchFamily="34" charset="-120"/>
              <a:ea typeface="微軟正黑體" panose="020B0604030504040204" pitchFamily="34" charset="-120"/>
              <a:cs typeface="+mn-cs"/>
            </a:endParaRPr>
          </a:p>
        </p:txBody>
      </p:sp>
      <p:sp>
        <p:nvSpPr>
          <p:cNvPr id="119" name="Oval 42"/>
          <p:cNvSpPr/>
          <p:nvPr/>
        </p:nvSpPr>
        <p:spPr>
          <a:xfrm rot="302816">
            <a:off x="4431707" y="3072906"/>
            <a:ext cx="3240000" cy="3240000"/>
          </a:xfrm>
          <a:prstGeom prst="ellipse">
            <a:avLst/>
          </a:prstGeom>
          <a:solidFill>
            <a:sysClr val="window" lastClr="FFFFFF"/>
          </a:solidFill>
          <a:ln w="25400" cap="flat" cmpd="sng" algn="ctr">
            <a:noFill/>
            <a:prstDash val="solid"/>
          </a:ln>
          <a:effectLst>
            <a:innerShdw blurRad="127000" dist="50800" dir="13500000">
              <a:prstClr val="black">
                <a:alpha val="50000"/>
              </a:prstClr>
            </a:inn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微軟正黑體" panose="020B0604030504040204" pitchFamily="34" charset="-120"/>
              <a:ea typeface="微軟正黑體" panose="020B0604030504040204" pitchFamily="34" charset="-120"/>
              <a:cs typeface="+mn-cs"/>
            </a:endParaRPr>
          </a:p>
        </p:txBody>
      </p:sp>
      <p:sp>
        <p:nvSpPr>
          <p:cNvPr id="120" name="矩形 119"/>
          <p:cNvSpPr/>
          <p:nvPr/>
        </p:nvSpPr>
        <p:spPr>
          <a:xfrm>
            <a:off x="4807865" y="3980396"/>
            <a:ext cx="2890689" cy="1836400"/>
          </a:xfrm>
          <a:prstGeom prst="rect">
            <a:avLst/>
          </a:prstGeom>
        </p:spPr>
        <p:txBody>
          <a:bodyPr wrap="square">
            <a:spAutoFit/>
          </a:bodyPr>
          <a:lstStyle/>
          <a:p>
            <a:pPr marL="0" marR="0" lvl="0" indent="0" algn="l" defTabSz="914400" rtl="0" eaLnBrk="1" fontAlgn="auto" latinLnBrk="0" hangingPunct="1">
              <a:lnSpc>
                <a:spcPts val="34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控股母公司以</a:t>
            </a:r>
            <a:r>
              <a:rPr kumimoji="0" lang="zh-TW" altLang="en-US" sz="24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戰略規劃</a:t>
            </a: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為主，並就</a:t>
            </a:r>
            <a:r>
              <a:rPr kumimoji="0" lang="zh-TW" altLang="en-US" sz="24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特定責任</a:t>
            </a: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24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綜效</a:t>
            </a: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與</a:t>
            </a:r>
            <a:r>
              <a:rPr kumimoji="0" lang="zh-TW" altLang="en-US" sz="24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財務</a:t>
            </a: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等進行</a:t>
            </a:r>
            <a:r>
              <a:rPr kumimoji="0" lang="zh-TW" altLang="en-US" sz="24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管控</a:t>
            </a:r>
            <a:endPar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121" name="Oval 58"/>
          <p:cNvSpPr/>
          <p:nvPr/>
        </p:nvSpPr>
        <p:spPr>
          <a:xfrm rot="302816">
            <a:off x="270577" y="3072907"/>
            <a:ext cx="3240000" cy="3240000"/>
          </a:xfrm>
          <a:prstGeom prst="ellipse">
            <a:avLst/>
          </a:prstGeom>
          <a:solidFill>
            <a:sysClr val="window" lastClr="FFFFFF"/>
          </a:solidFill>
          <a:ln w="25400" cap="flat" cmpd="sng" algn="ctr">
            <a:noFill/>
            <a:prstDash val="solid"/>
          </a:ln>
          <a:effectLst>
            <a:innerShdw blurRad="127000" dist="50800" dir="13500000">
              <a:prstClr val="black">
                <a:alpha val="50000"/>
              </a:prstClr>
            </a:inn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微軟正黑體" panose="020B0604030504040204" pitchFamily="34" charset="-120"/>
              <a:ea typeface="微軟正黑體" panose="020B0604030504040204" pitchFamily="34" charset="-120"/>
              <a:cs typeface="+mn-cs"/>
            </a:endParaRPr>
          </a:p>
        </p:txBody>
      </p:sp>
      <p:sp>
        <p:nvSpPr>
          <p:cNvPr id="122" name="矩形 121"/>
          <p:cNvSpPr/>
          <p:nvPr/>
        </p:nvSpPr>
        <p:spPr>
          <a:xfrm>
            <a:off x="611182" y="4051376"/>
            <a:ext cx="2855589" cy="1477328"/>
          </a:xfrm>
          <a:prstGeom prst="rect">
            <a:avLst/>
          </a:prstGeom>
        </p:spPr>
        <p:txBody>
          <a:bodyPr wrap="square">
            <a:spAutoFit/>
          </a:bodyPr>
          <a:lstStyle/>
          <a:p>
            <a:pPr marL="0" marR="0" lvl="0" indent="0" algn="l" defTabSz="914400" rtl="0" eaLnBrk="1" fontAlgn="auto" latinLnBrk="0" hangingPunct="1">
              <a:lnSpc>
                <a:spcPts val="3600"/>
              </a:lnSpc>
              <a:spcBef>
                <a:spcPts val="600"/>
              </a:spcBef>
              <a:spcAft>
                <a:spcPts val="60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控股母公司對子公司的</a:t>
            </a:r>
            <a:r>
              <a:rPr kumimoji="0" lang="zh-TW" altLang="en-US" sz="24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日常經營</a:t>
            </a: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進行</a:t>
            </a:r>
            <a:r>
              <a:rPr kumimoji="0" lang="zh-TW" altLang="en-US" sz="24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直接管理</a:t>
            </a:r>
            <a:endPar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pSp>
        <p:nvGrpSpPr>
          <p:cNvPr id="123" name="群組 122">
            <a:extLst>
              <a:ext uri="{FF2B5EF4-FFF2-40B4-BE49-F238E27FC236}">
                <a16:creationId xmlns:a16="http://schemas.microsoft.com/office/drawing/2014/main" xmlns="" id="{D9761BDF-2842-4E19-9059-44AEFE6DF723}"/>
              </a:ext>
            </a:extLst>
          </p:cNvPr>
          <p:cNvGrpSpPr/>
          <p:nvPr/>
        </p:nvGrpSpPr>
        <p:grpSpPr>
          <a:xfrm>
            <a:off x="1461560" y="1346485"/>
            <a:ext cx="9338259" cy="489249"/>
            <a:chOff x="1654261" y="6343626"/>
            <a:chExt cx="9338259" cy="489249"/>
          </a:xfrm>
        </p:grpSpPr>
        <p:sp>
          <p:nvSpPr>
            <p:cNvPr id="124" name="文字方塊 123"/>
            <p:cNvSpPr txBox="1"/>
            <p:nvPr/>
          </p:nvSpPr>
          <p:spPr>
            <a:xfrm>
              <a:off x="1654261" y="6371210"/>
              <a:ext cx="8002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集權</a:t>
              </a:r>
            </a:p>
          </p:txBody>
        </p:sp>
        <p:sp>
          <p:nvSpPr>
            <p:cNvPr id="125" name="文字方塊 124"/>
            <p:cNvSpPr txBox="1"/>
            <p:nvPr/>
          </p:nvSpPr>
          <p:spPr>
            <a:xfrm>
              <a:off x="10192301" y="6343626"/>
              <a:ext cx="8002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分權</a:t>
              </a:r>
            </a:p>
          </p:txBody>
        </p:sp>
        <p:cxnSp>
          <p:nvCxnSpPr>
            <p:cNvPr id="126" name="直線單箭頭接點 125"/>
            <p:cNvCxnSpPr/>
            <p:nvPr/>
          </p:nvCxnSpPr>
          <p:spPr>
            <a:xfrm flipV="1">
              <a:off x="2408319" y="6602043"/>
              <a:ext cx="7804563" cy="11769"/>
            </a:xfrm>
            <a:prstGeom prst="straightConnector1">
              <a:avLst/>
            </a:prstGeom>
            <a:noFill/>
            <a:ln w="57150" cap="flat" cmpd="sng" algn="ctr">
              <a:solidFill>
                <a:srgbClr val="ED7D31"/>
              </a:solidFill>
              <a:prstDash val="solid"/>
              <a:miter lim="800000"/>
              <a:tailEnd type="arrow"/>
            </a:ln>
            <a:effectLst/>
          </p:spPr>
        </p:cxnSp>
      </p:grpSp>
      <p:grpSp>
        <p:nvGrpSpPr>
          <p:cNvPr id="127" name="群組 126">
            <a:extLst>
              <a:ext uri="{FF2B5EF4-FFF2-40B4-BE49-F238E27FC236}">
                <a16:creationId xmlns:a16="http://schemas.microsoft.com/office/drawing/2014/main" xmlns="" id="{B5C966C8-2842-41CD-9A86-A638187EA557}"/>
              </a:ext>
            </a:extLst>
          </p:cNvPr>
          <p:cNvGrpSpPr/>
          <p:nvPr/>
        </p:nvGrpSpPr>
        <p:grpSpPr>
          <a:xfrm>
            <a:off x="9300764" y="1793624"/>
            <a:ext cx="1800000" cy="1920775"/>
            <a:chOff x="9558256" y="1234776"/>
            <a:chExt cx="1800000" cy="1920775"/>
          </a:xfrm>
        </p:grpSpPr>
        <p:sp>
          <p:nvSpPr>
            <p:cNvPr id="128" name="淚滴形 127">
              <a:extLst>
                <a:ext uri="{FF2B5EF4-FFF2-40B4-BE49-F238E27FC236}">
                  <a16:creationId xmlns:a16="http://schemas.microsoft.com/office/drawing/2014/main" xmlns="" id="{55407255-4D4A-441E-99D9-0F716EDA23D9}"/>
                </a:ext>
              </a:extLst>
            </p:cNvPr>
            <p:cNvSpPr/>
            <p:nvPr/>
          </p:nvSpPr>
          <p:spPr bwMode="auto">
            <a:xfrm rot="7950784">
              <a:off x="9558256" y="1234776"/>
              <a:ext cx="1800000" cy="1800000"/>
            </a:xfrm>
            <a:prstGeom prst="teardrop">
              <a:avLst/>
            </a:prstGeom>
            <a:solidFill>
              <a:srgbClr val="B8D9A3"/>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900" b="0" i="0" u="none" strike="noStrike" kern="0" cap="none" spc="0" normalizeH="0" baseline="0" noProof="0">
                <a:ln>
                  <a:noFill/>
                </a:ln>
                <a:solidFill>
                  <a:srgbClr val="FF5050"/>
                </a:solidFill>
                <a:effectLst/>
                <a:uLnTx/>
                <a:uFillTx/>
                <a:latin typeface="Times New Roman" pitchFamily="18" charset="0"/>
                <a:ea typeface="標楷體" pitchFamily="65" charset="-120"/>
                <a:cs typeface="+mn-cs"/>
              </a:endParaRPr>
            </a:p>
          </p:txBody>
        </p:sp>
        <p:sp>
          <p:nvSpPr>
            <p:cNvPr id="129" name="Rectangle 1"/>
            <p:cNvSpPr/>
            <p:nvPr/>
          </p:nvSpPr>
          <p:spPr>
            <a:xfrm>
              <a:off x="9692401" y="1401225"/>
              <a:ext cx="1531710" cy="1754326"/>
            </a:xfrm>
            <a:prstGeom prst="rect">
              <a:avLst/>
            </a:prstGeom>
            <a:effectLst>
              <a:innerShdw blurRad="63500" dist="50800" dir="16200000">
                <a:prstClr val="black">
                  <a:alpha val="50000"/>
                </a:prstClr>
              </a:inn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0" cap="none" spc="0" normalizeH="0" baseline="0" noProof="0" dirty="0">
                  <a:ln w="0"/>
                  <a:solidFill>
                    <a:prstClr val="black"/>
                  </a:solidFill>
                  <a:effectLst/>
                  <a:uLnTx/>
                  <a:uFillTx/>
                  <a:latin typeface="微軟正黑體" panose="020B0604030504040204" pitchFamily="34" charset="-120"/>
                  <a:ea typeface="微軟正黑體" panose="020B0604030504040204" pitchFamily="34" charset="-120"/>
                  <a:cs typeface="Arial" pitchFamily="34" charset="0"/>
                </a:rPr>
                <a:t>財務管控型</a:t>
              </a:r>
              <a:endParaRPr kumimoji="0" lang="en-GB" sz="3600" b="1" i="0" u="none" strike="noStrike" kern="0" cap="none" spc="0" normalizeH="0" baseline="0" noProof="0" dirty="0">
                <a:ln w="0"/>
                <a:solidFill>
                  <a:prstClr val="black"/>
                </a:solidFill>
                <a:effectLst/>
                <a:uLnTx/>
                <a:uFillTx/>
                <a:latin typeface="微軟正黑體" panose="020B0604030504040204" pitchFamily="34" charset="-120"/>
                <a:ea typeface="微軟正黑體" panose="020B0604030504040204" pitchFamily="34" charset="-120"/>
                <a:cs typeface="Arial" pitchFamily="34" charset="0"/>
              </a:endParaRPr>
            </a:p>
          </p:txBody>
        </p:sp>
      </p:grpSp>
      <p:grpSp>
        <p:nvGrpSpPr>
          <p:cNvPr id="130" name="群組 129">
            <a:extLst>
              <a:ext uri="{FF2B5EF4-FFF2-40B4-BE49-F238E27FC236}">
                <a16:creationId xmlns:a16="http://schemas.microsoft.com/office/drawing/2014/main" xmlns="" id="{A17D4463-3CF3-438A-AC33-2F3ADADADE81}"/>
              </a:ext>
            </a:extLst>
          </p:cNvPr>
          <p:cNvGrpSpPr/>
          <p:nvPr/>
        </p:nvGrpSpPr>
        <p:grpSpPr>
          <a:xfrm>
            <a:off x="5127001" y="1895564"/>
            <a:ext cx="1811828" cy="1843432"/>
            <a:chOff x="5166776" y="1403230"/>
            <a:chExt cx="1811828" cy="1843432"/>
          </a:xfrm>
        </p:grpSpPr>
        <p:sp>
          <p:nvSpPr>
            <p:cNvPr id="131" name="淚滴形 130">
              <a:extLst>
                <a:ext uri="{FF2B5EF4-FFF2-40B4-BE49-F238E27FC236}">
                  <a16:creationId xmlns:a16="http://schemas.microsoft.com/office/drawing/2014/main" xmlns="" id="{F0FB4A62-C6F5-4574-8A65-945110847B69}"/>
                </a:ext>
              </a:extLst>
            </p:cNvPr>
            <p:cNvSpPr/>
            <p:nvPr/>
          </p:nvSpPr>
          <p:spPr bwMode="auto">
            <a:xfrm rot="7950784">
              <a:off x="5176233" y="1403230"/>
              <a:ext cx="1800000" cy="1800000"/>
            </a:xfrm>
            <a:prstGeom prst="teardrop">
              <a:avLst/>
            </a:prstGeom>
            <a:solidFill>
              <a:srgbClr val="FFD44B"/>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900" b="0" i="0" u="none" strike="noStrike" kern="0" cap="none" spc="0" normalizeH="0" baseline="0" noProof="0">
                <a:ln>
                  <a:noFill/>
                </a:ln>
                <a:solidFill>
                  <a:srgbClr val="FF5050"/>
                </a:solidFill>
                <a:effectLst/>
                <a:uLnTx/>
                <a:uFillTx/>
                <a:latin typeface="Times New Roman" pitchFamily="18" charset="0"/>
                <a:ea typeface="標楷體" pitchFamily="65" charset="-120"/>
                <a:cs typeface="+mn-cs"/>
              </a:endParaRPr>
            </a:p>
          </p:txBody>
        </p:sp>
        <p:sp>
          <p:nvSpPr>
            <p:cNvPr id="132" name="Oval 47"/>
            <p:cNvSpPr/>
            <p:nvPr/>
          </p:nvSpPr>
          <p:spPr>
            <a:xfrm>
              <a:off x="5166776" y="1712545"/>
              <a:ext cx="1811828" cy="1534117"/>
            </a:xfrm>
            <a:prstGeom prst="ellipse">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0" cap="none" spc="0" normalizeH="0" baseline="0" noProof="0" dirty="0">
                  <a:ln w="0"/>
                  <a:solidFill>
                    <a:prstClr val="black"/>
                  </a:solidFill>
                  <a:effectLst/>
                  <a:uLnTx/>
                  <a:uFillTx/>
                  <a:latin typeface="微軟正黑體" panose="020B0604030504040204" pitchFamily="34" charset="-120"/>
                  <a:ea typeface="微軟正黑體" panose="020B0604030504040204" pitchFamily="34" charset="-120"/>
                  <a:cs typeface="Arial" pitchFamily="34" charset="0"/>
                </a:rPr>
                <a:t>戰略管控型</a:t>
              </a:r>
              <a:endParaRPr kumimoji="0" lang="en-GB" sz="3600" b="1" i="0" u="none" strike="noStrike" kern="0" cap="none" spc="0" normalizeH="0" baseline="0" noProof="0" dirty="0">
                <a:ln w="0"/>
                <a:solidFill>
                  <a:prstClr val="black"/>
                </a:solidFill>
                <a:effectLst/>
                <a:uLnTx/>
                <a:uFillTx/>
                <a:latin typeface="微軟正黑體" panose="020B0604030504040204" pitchFamily="34" charset="-120"/>
                <a:ea typeface="微軟正黑體" panose="020B0604030504040204" pitchFamily="34" charset="-120"/>
                <a:cs typeface="Arial" pitchFamily="34" charset="0"/>
              </a:endParaRPr>
            </a:p>
          </p:txBody>
        </p:sp>
      </p:grpSp>
      <p:sp>
        <p:nvSpPr>
          <p:cNvPr id="134" name="矩形 133">
            <a:extLst>
              <a:ext uri="{FF2B5EF4-FFF2-40B4-BE49-F238E27FC236}">
                <a16:creationId xmlns:a16="http://schemas.microsoft.com/office/drawing/2014/main" xmlns="" id="{CEB7E7FC-FA69-447D-A266-BE8E934B6E3F}"/>
              </a:ext>
            </a:extLst>
          </p:cNvPr>
          <p:cNvSpPr/>
          <p:nvPr/>
        </p:nvSpPr>
        <p:spPr>
          <a:xfrm>
            <a:off x="4196812" y="1740951"/>
            <a:ext cx="3657374" cy="5061369"/>
          </a:xfrm>
          <a:prstGeom prst="rect">
            <a:avLst/>
          </a:prstGeom>
          <a:noFill/>
          <a:ln w="57150" cap="flat" cmpd="sng" algn="ctr">
            <a:solidFill>
              <a:srgbClr val="FF0000"/>
            </a:solidFill>
            <a:prstDash val="sysDot"/>
            <a:miter lim="800000"/>
          </a:ln>
          <a:effectLst>
            <a:outerShdw blurRad="50800" dist="38100" dir="13500000" algn="b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grpSp>
        <p:nvGrpSpPr>
          <p:cNvPr id="135" name="群組 134">
            <a:extLst>
              <a:ext uri="{FF2B5EF4-FFF2-40B4-BE49-F238E27FC236}">
                <a16:creationId xmlns:a16="http://schemas.microsoft.com/office/drawing/2014/main" xmlns="" id="{568C6EC7-B1A4-47F9-A260-3E7184E75F70}"/>
              </a:ext>
            </a:extLst>
          </p:cNvPr>
          <p:cNvGrpSpPr/>
          <p:nvPr/>
        </p:nvGrpSpPr>
        <p:grpSpPr>
          <a:xfrm>
            <a:off x="943867" y="1884375"/>
            <a:ext cx="1881940" cy="1831950"/>
            <a:chOff x="977944" y="1211260"/>
            <a:chExt cx="1881940" cy="1831950"/>
          </a:xfrm>
        </p:grpSpPr>
        <p:sp>
          <p:nvSpPr>
            <p:cNvPr id="136" name="淚滴形 135">
              <a:extLst>
                <a:ext uri="{FF2B5EF4-FFF2-40B4-BE49-F238E27FC236}">
                  <a16:creationId xmlns:a16="http://schemas.microsoft.com/office/drawing/2014/main" xmlns="" id="{08C84E27-9416-4925-93C7-B4D310559365}"/>
                </a:ext>
              </a:extLst>
            </p:cNvPr>
            <p:cNvSpPr/>
            <p:nvPr/>
          </p:nvSpPr>
          <p:spPr bwMode="auto">
            <a:xfrm rot="7950784">
              <a:off x="1018914" y="1211260"/>
              <a:ext cx="1800000" cy="1800000"/>
            </a:xfrm>
            <a:prstGeom prst="teardrop">
              <a:avLst/>
            </a:prstGeom>
            <a:solidFill>
              <a:srgbClr val="FFB7B7"/>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900" b="0" i="0" u="none" strike="noStrike" kern="0" cap="none" spc="0" normalizeH="0" baseline="0" noProof="0">
                <a:ln>
                  <a:noFill/>
                </a:ln>
                <a:solidFill>
                  <a:srgbClr val="FF5050"/>
                </a:solidFill>
                <a:effectLst/>
                <a:uLnTx/>
                <a:uFillTx/>
                <a:latin typeface="Times New Roman" pitchFamily="18" charset="0"/>
                <a:ea typeface="標楷體" pitchFamily="65" charset="-120"/>
                <a:cs typeface="+mn-cs"/>
              </a:endParaRPr>
            </a:p>
          </p:txBody>
        </p:sp>
        <p:sp>
          <p:nvSpPr>
            <p:cNvPr id="137" name="Oval 63"/>
            <p:cNvSpPr/>
            <p:nvPr/>
          </p:nvSpPr>
          <p:spPr>
            <a:xfrm>
              <a:off x="977944" y="1429148"/>
              <a:ext cx="1881940" cy="1614062"/>
            </a:xfrm>
            <a:prstGeom prst="ellipse">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0" cap="none" spc="0" normalizeH="0" baseline="0" noProof="0" dirty="0">
                  <a:ln w="0"/>
                  <a:solidFill>
                    <a:prstClr val="black"/>
                  </a:solidFill>
                  <a:effectLst/>
                  <a:uLnTx/>
                  <a:uFillTx/>
                  <a:latin typeface="微軟正黑體" panose="020B0604030504040204" pitchFamily="34" charset="-120"/>
                  <a:ea typeface="微軟正黑體" panose="020B0604030504040204" pitchFamily="34" charset="-120"/>
                  <a:cs typeface="Arial" pitchFamily="34" charset="0"/>
                </a:rPr>
                <a:t>營運管控型</a:t>
              </a:r>
              <a:endParaRPr kumimoji="0" lang="en-GB" sz="3600" b="1" i="0" u="none" strike="noStrike" kern="0" cap="none" spc="0" normalizeH="0" baseline="0" noProof="0" dirty="0">
                <a:ln w="0"/>
                <a:solidFill>
                  <a:prstClr val="black"/>
                </a:solidFill>
                <a:effectLst/>
                <a:uLnTx/>
                <a:uFillTx/>
                <a:latin typeface="微軟正黑體" panose="020B0604030504040204" pitchFamily="34" charset="-120"/>
                <a:ea typeface="微軟正黑體" panose="020B0604030504040204" pitchFamily="34" charset="-120"/>
                <a:cs typeface="Arial" pitchFamily="34" charset="0"/>
              </a:endParaRPr>
            </a:p>
          </p:txBody>
        </p:sp>
      </p:grpSp>
      <p:sp>
        <p:nvSpPr>
          <p:cNvPr id="138" name="矩形 137">
            <a:extLst>
              <a:ext uri="{FF2B5EF4-FFF2-40B4-BE49-F238E27FC236}">
                <a16:creationId xmlns:a16="http://schemas.microsoft.com/office/drawing/2014/main" xmlns="" id="{461F1BD2-E624-481C-96CE-C5ED1836AFE1}"/>
              </a:ext>
            </a:extLst>
          </p:cNvPr>
          <p:cNvSpPr/>
          <p:nvPr/>
        </p:nvSpPr>
        <p:spPr>
          <a:xfrm>
            <a:off x="8817831" y="3913880"/>
            <a:ext cx="3090370" cy="1836400"/>
          </a:xfrm>
          <a:prstGeom prst="rect">
            <a:avLst/>
          </a:prstGeom>
        </p:spPr>
        <p:txBody>
          <a:bodyPr wrap="square">
            <a:spAutoFit/>
          </a:bodyPr>
          <a:lstStyle/>
          <a:p>
            <a:pPr marL="0" marR="0" lvl="0" indent="0" algn="l" defTabSz="914400" rtl="0" eaLnBrk="1" fontAlgn="auto" latinLnBrk="0" hangingPunct="1">
              <a:lnSpc>
                <a:spcPts val="34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又稱</a:t>
            </a:r>
            <a:r>
              <a:rPr kumimoji="0" lang="zh-TW" altLang="en-US" sz="24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純粹控股</a:t>
            </a: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，控股母公司主要關注子公司</a:t>
            </a:r>
            <a:r>
              <a:rPr kumimoji="0" lang="zh-TW" altLang="en-US" sz="24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財務目標是否實現</a:t>
            </a: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，多應用於金融業</a:t>
            </a:r>
          </a:p>
        </p:txBody>
      </p:sp>
      <p:pic>
        <p:nvPicPr>
          <p:cNvPr id="139" name="圖片 138">
            <a:extLst>
              <a:ext uri="{FF2B5EF4-FFF2-40B4-BE49-F238E27FC236}">
                <a16:creationId xmlns:a16="http://schemas.microsoft.com/office/drawing/2014/main" xmlns="" id="{6C0A01BC-9355-4511-B464-F9ED48D53513}"/>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270411" y="6320043"/>
            <a:ext cx="1048657" cy="385450"/>
          </a:xfrm>
          <a:prstGeom prst="rect">
            <a:avLst/>
          </a:prstGeom>
        </p:spPr>
      </p:pic>
      <p:pic>
        <p:nvPicPr>
          <p:cNvPr id="140" name="圖片 139">
            <a:extLst>
              <a:ext uri="{FF2B5EF4-FFF2-40B4-BE49-F238E27FC236}">
                <a16:creationId xmlns:a16="http://schemas.microsoft.com/office/drawing/2014/main" xmlns="" id="{1A9447D8-CB67-4489-B5C8-1EED533D3099}"/>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229417" y="6067378"/>
            <a:ext cx="1217964" cy="339959"/>
          </a:xfrm>
          <a:prstGeom prst="rect">
            <a:avLst/>
          </a:prstGeom>
        </p:spPr>
      </p:pic>
      <p:pic>
        <p:nvPicPr>
          <p:cNvPr id="142" name="圖片 141">
            <a:extLst>
              <a:ext uri="{FF2B5EF4-FFF2-40B4-BE49-F238E27FC236}">
                <a16:creationId xmlns:a16="http://schemas.microsoft.com/office/drawing/2014/main" xmlns="" id="{437904DC-4AF2-4D36-945D-0C45AD0A528D}"/>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101867" y="6008591"/>
            <a:ext cx="552248" cy="507407"/>
          </a:xfrm>
          <a:prstGeom prst="rect">
            <a:avLst/>
          </a:prstGeom>
        </p:spPr>
      </p:pic>
      <p:pic>
        <p:nvPicPr>
          <p:cNvPr id="143" name="圖片 142">
            <a:extLst>
              <a:ext uri="{FF2B5EF4-FFF2-40B4-BE49-F238E27FC236}">
                <a16:creationId xmlns:a16="http://schemas.microsoft.com/office/drawing/2014/main" xmlns="" id="{EF9035CD-A29C-4F90-8AC0-CAA25683330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97121" y="6306735"/>
            <a:ext cx="762083" cy="339960"/>
          </a:xfrm>
          <a:prstGeom prst="rect">
            <a:avLst/>
          </a:prstGeom>
        </p:spPr>
      </p:pic>
      <p:sp>
        <p:nvSpPr>
          <p:cNvPr id="32" name="矩形 31">
            <a:extLst>
              <a:ext uri="{FF2B5EF4-FFF2-40B4-BE49-F238E27FC236}">
                <a16:creationId xmlns:a16="http://schemas.microsoft.com/office/drawing/2014/main" xmlns="" id="{5B201B6B-34B3-4453-A14B-74B18F2A9011}"/>
              </a:ext>
            </a:extLst>
          </p:cNvPr>
          <p:cNvSpPr/>
          <p:nvPr/>
        </p:nvSpPr>
        <p:spPr>
          <a:xfrm>
            <a:off x="10816093" y="100948"/>
            <a:ext cx="1368000" cy="360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eaLnBrk="1" fontAlgn="auto" latinLnBrk="0" hangingPunct="1">
              <a:lnSpc>
                <a:spcPct val="100000"/>
              </a:lnSpc>
              <a:spcBef>
                <a:spcPts val="0"/>
              </a:spcBef>
              <a:spcAft>
                <a:spcPts val="0"/>
              </a:spcAft>
              <a:buClrTx/>
              <a:buSzTx/>
              <a:buFontTx/>
              <a:buNone/>
              <a:tabLst/>
              <a:defRPr/>
            </a:pP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二</a:t>
            </a: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組織轉型</a:t>
            </a:r>
            <a:endParaRPr kumimoji="0" lang="en-US" altLang="zh-TW" sz="1600" b="1" dirty="0">
              <a:solidFill>
                <a:prstClr val="white"/>
              </a:solidFill>
              <a:latin typeface="微軟正黑體" panose="020B0604030504040204" pitchFamily="34" charset="-120"/>
              <a:ea typeface="微軟正黑體" panose="020B0604030504040204" pitchFamily="34" charset="-120"/>
            </a:endParaRPr>
          </a:p>
        </p:txBody>
      </p:sp>
      <p:sp>
        <p:nvSpPr>
          <p:cNvPr id="33" name="矩形 32">
            <a:extLst>
              <a:ext uri="{FF2B5EF4-FFF2-40B4-BE49-F238E27FC236}">
                <a16:creationId xmlns:a16="http://schemas.microsoft.com/office/drawing/2014/main" xmlns="" id="{7DF3991D-9C77-43F8-B12E-F2035ABA05E5}"/>
              </a:ext>
            </a:extLst>
          </p:cNvPr>
          <p:cNvSpPr/>
          <p:nvPr/>
        </p:nvSpPr>
        <p:spPr>
          <a:xfrm>
            <a:off x="9397220" y="100948"/>
            <a:ext cx="1404000" cy="360000"/>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四、推動現況</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096062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圖片 18">
            <a:extLst>
              <a:ext uri="{FF2B5EF4-FFF2-40B4-BE49-F238E27FC236}">
                <a16:creationId xmlns:a16="http://schemas.microsoft.com/office/drawing/2014/main" xmlns="" id="{B80150AD-CBD5-4B6C-9DEA-0ACF3E27218D}"/>
              </a:ext>
            </a:extLst>
          </p:cNvPr>
          <p:cNvPicPr>
            <a:picLocks noChangeAspect="1"/>
          </p:cNvPicPr>
          <p:nvPr/>
        </p:nvPicPr>
        <p:blipFill rotWithShape="1">
          <a:blip r:embed="rId3" cstate="screen">
            <a:duotone>
              <a:srgbClr val="A5A5A5">
                <a:shade val="45000"/>
                <a:satMod val="135000"/>
              </a:srgbClr>
              <a:prstClr val="white"/>
            </a:duotone>
            <a:extLst>
              <a:ext uri="{28A0092B-C50C-407E-A947-70E740481C1C}">
                <a14:useLocalDpi xmlns:a14="http://schemas.microsoft.com/office/drawing/2010/main"/>
              </a:ext>
            </a:extLst>
          </a:blip>
          <a:srcRect/>
          <a:stretch/>
        </p:blipFill>
        <p:spPr>
          <a:xfrm>
            <a:off x="3329595" y="1557985"/>
            <a:ext cx="4904378" cy="3419863"/>
          </a:xfrm>
          <a:prstGeom prst="rect">
            <a:avLst/>
          </a:prstGeom>
          <a:ln>
            <a:noFill/>
          </a:ln>
          <a:effectLst>
            <a:softEdge rad="635000"/>
          </a:effectLst>
        </p:spPr>
      </p:pic>
      <p:sp>
        <p:nvSpPr>
          <p:cNvPr id="43" name="TextBox 86">
            <a:extLst>
              <a:ext uri="{FF2B5EF4-FFF2-40B4-BE49-F238E27FC236}">
                <a16:creationId xmlns:a16="http://schemas.microsoft.com/office/drawing/2014/main" xmlns="" id="{6F91595D-E2F4-4BA4-835A-6AE982AEE66E}"/>
              </a:ext>
            </a:extLst>
          </p:cNvPr>
          <p:cNvSpPr txBox="1"/>
          <p:nvPr/>
        </p:nvSpPr>
        <p:spPr>
          <a:xfrm>
            <a:off x="139146" y="3976795"/>
            <a:ext cx="4789667" cy="1677382"/>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marL="342900" marR="0" lvl="0" indent="-255588"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擬具</a:t>
            </a:r>
            <a:r>
              <a:rPr kumimoji="0" lang="zh-TW" altLang="en-US" sz="2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集團戰略</a:t>
            </a: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，追求集團最大價值</a:t>
            </a:r>
            <a:endParaRPr kumimoji="0" lang="en-US" altLang="zh-TW"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342900" marR="0" lvl="0" indent="-255588"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zh-TW" altLang="en-US" sz="2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本業</a:t>
            </a: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朝</a:t>
            </a:r>
            <a:r>
              <a:rPr kumimoji="0" lang="zh-TW" altLang="en-US" sz="2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國際化</a:t>
            </a: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發展</a:t>
            </a:r>
            <a:endParaRPr kumimoji="0" lang="en-US" altLang="zh-TW"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342900" marR="0" lvl="0" indent="-255588"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zh-TW" altLang="en-US" sz="2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他業</a:t>
            </a: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朝</a:t>
            </a:r>
            <a:r>
              <a:rPr kumimoji="0" lang="zh-TW" altLang="en-US" sz="2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高獲利</a:t>
            </a: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發展</a:t>
            </a:r>
            <a:endParaRPr kumimoji="0" lang="en-US" altLang="zh-TW"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342900" marR="0" lvl="0" indent="-255588"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zh-TW" altLang="en-US" sz="2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管控子公司發展戰略及績效</a:t>
            </a:r>
          </a:p>
        </p:txBody>
      </p:sp>
      <p:sp>
        <p:nvSpPr>
          <p:cNvPr id="47" name="TextBox 90">
            <a:extLst>
              <a:ext uri="{FF2B5EF4-FFF2-40B4-BE49-F238E27FC236}">
                <a16:creationId xmlns:a16="http://schemas.microsoft.com/office/drawing/2014/main" xmlns="" id="{ED35E039-DE5A-4398-BF28-3E516A11217A}"/>
              </a:ext>
            </a:extLst>
          </p:cNvPr>
          <p:cNvSpPr txBox="1"/>
          <p:nvPr/>
        </p:nvSpPr>
        <p:spPr>
          <a:xfrm>
            <a:off x="268014" y="1097172"/>
            <a:ext cx="3846631" cy="846386"/>
          </a:xfrm>
          <a:prstGeom prst="rect">
            <a:avLst/>
          </a:prstGeom>
          <a:noFill/>
        </p:spPr>
        <p:txBody>
          <a:bodyPr wrap="square" rtlCol="0">
            <a:spAutoFit/>
          </a:bodyPr>
          <a:lstStyle>
            <a:defPPr>
              <a:defRPr lang="zh-TW"/>
            </a:defPPr>
            <a:lvl1pPr marL="171450" marR="0" lvl="0" indent="-171450" fontAlgn="auto">
              <a:lnSpc>
                <a:spcPct val="100000"/>
              </a:lnSpc>
              <a:spcBef>
                <a:spcPts val="600"/>
              </a:spcBef>
              <a:spcAft>
                <a:spcPts val="0"/>
              </a:spcAft>
              <a:buClrTx/>
              <a:buSzTx/>
              <a:buFont typeface="Wingdings" panose="05000000000000000000" pitchFamily="2" charset="2"/>
              <a:buChar char="l"/>
              <a:tabLst/>
              <a:defRPr kumimoji="0" sz="1600" b="1" i="0" u="none" strike="noStrike" kern="0" cap="none" spc="0" normalizeH="0" baseline="0">
                <a:ln>
                  <a:noFill/>
                </a:ln>
                <a:solidFill>
                  <a:schemeClr val="bg2">
                    <a:lumMod val="25000"/>
                  </a:schemeClr>
                </a:solidFill>
                <a:effectLst/>
                <a:uLnTx/>
                <a:uFillTx/>
                <a:latin typeface="微軟正黑體" panose="020B0604030504040204" pitchFamily="34" charset="-120"/>
                <a:ea typeface="微軟正黑體" panose="020B0604030504040204" pitchFamily="34" charset="-120"/>
              </a:defRPr>
            </a:lvl1p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掌握</a:t>
            </a:r>
            <a:r>
              <a:rPr kumimoji="0" lang="zh-TW" altLang="en-US" sz="2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電源規劃</a:t>
            </a: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主導權</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zh-TW" altLang="en-US" sz="2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監督</a:t>
            </a: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執行及</a:t>
            </a:r>
            <a:r>
              <a:rPr kumimoji="0" lang="zh-TW" altLang="en-US" sz="2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考核電網</a:t>
            </a: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建設</a:t>
            </a:r>
          </a:p>
        </p:txBody>
      </p:sp>
      <p:sp>
        <p:nvSpPr>
          <p:cNvPr id="49" name="TextBox 92">
            <a:extLst>
              <a:ext uri="{FF2B5EF4-FFF2-40B4-BE49-F238E27FC236}">
                <a16:creationId xmlns:a16="http://schemas.microsoft.com/office/drawing/2014/main" xmlns="" id="{EA4D7F77-64EC-4E76-A00D-8E24D0754961}"/>
              </a:ext>
            </a:extLst>
          </p:cNvPr>
          <p:cNvSpPr txBox="1"/>
          <p:nvPr/>
        </p:nvSpPr>
        <p:spPr>
          <a:xfrm>
            <a:off x="6873739" y="4083741"/>
            <a:ext cx="4789667" cy="846386"/>
          </a:xfrm>
          <a:prstGeom prst="rect">
            <a:avLst/>
          </a:prstGeom>
          <a:noFill/>
        </p:spPr>
        <p:txBody>
          <a:bodyPr wrap="square" rtlCol="0">
            <a:spAutoFit/>
          </a:bodyPr>
          <a:lstStyle>
            <a:defPPr>
              <a:defRPr lang="zh-TW"/>
            </a:defPPr>
            <a:lvl1pPr marL="171450" marR="0" lvl="0" indent="-171450" fontAlgn="auto">
              <a:lnSpc>
                <a:spcPct val="100000"/>
              </a:lnSpc>
              <a:spcBef>
                <a:spcPts val="600"/>
              </a:spcBef>
              <a:spcAft>
                <a:spcPts val="0"/>
              </a:spcAft>
              <a:buClrTx/>
              <a:buSzTx/>
              <a:buFont typeface="Wingdings" panose="05000000000000000000" pitchFamily="2" charset="2"/>
              <a:buChar char="l"/>
              <a:tabLst/>
              <a:defRPr kumimoji="0" sz="1600" b="1" i="0" u="none" strike="noStrike" kern="0" cap="none" spc="0" normalizeH="0" baseline="0">
                <a:ln>
                  <a:noFill/>
                </a:ln>
                <a:solidFill>
                  <a:schemeClr val="bg2">
                    <a:lumMod val="25000"/>
                  </a:schemeClr>
                </a:solidFill>
                <a:effectLst/>
                <a:uLnTx/>
                <a:uFillTx/>
                <a:latin typeface="微軟正黑體" panose="020B0604030504040204" pitchFamily="34" charset="-120"/>
                <a:ea typeface="微軟正黑體" panose="020B0604030504040204" pitchFamily="34" charset="-120"/>
              </a:defRPr>
            </a:lvl1p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在</a:t>
            </a:r>
            <a:r>
              <a:rPr kumimoji="0" lang="zh-TW" altLang="en-US" sz="2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國營體制</a:t>
            </a: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下建立集團</a:t>
            </a:r>
            <a:r>
              <a:rPr kumimoji="0" lang="zh-TW" altLang="en-US" sz="2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管控機制</a:t>
            </a:r>
            <a:endParaRPr kumimoji="0" lang="en-US" altLang="zh-TW" sz="2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建立</a:t>
            </a:r>
            <a:r>
              <a:rPr kumimoji="0" lang="zh-TW" altLang="en-US" sz="2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共通性制度規範</a:t>
            </a:r>
            <a:endPar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81" name="矩形 80">
            <a:extLst>
              <a:ext uri="{FF2B5EF4-FFF2-40B4-BE49-F238E27FC236}">
                <a16:creationId xmlns:a16="http://schemas.microsoft.com/office/drawing/2014/main" xmlns="" id="{B39A542B-105B-402C-9C2C-D87CB936EF9F}"/>
              </a:ext>
            </a:extLst>
          </p:cNvPr>
          <p:cNvSpPr/>
          <p:nvPr/>
        </p:nvSpPr>
        <p:spPr>
          <a:xfrm>
            <a:off x="6633582" y="1173598"/>
            <a:ext cx="4789667" cy="769441"/>
          </a:xfrm>
          <a:prstGeom prst="rect">
            <a:avLst/>
          </a:prstGeom>
          <a:noFill/>
        </p:spPr>
        <p:txBody>
          <a:bodyPr wrap="square" rtlCol="0">
            <a:spAutoFit/>
          </a:bodyPr>
          <a:lstStyle/>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zh-TW" altLang="en-US" sz="22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設計效率機制</a:t>
            </a:r>
            <a:r>
              <a:rPr kumimoji="0" lang="zh-TW" altLang="en-US" sz="2200" b="1" i="0" u="none" strike="noStrike" kern="0" cap="none" spc="0" normalizeH="0" baseline="0" noProof="0" dirty="0">
                <a:ln>
                  <a:noFill/>
                </a:ln>
                <a:solidFill>
                  <a:srgbClr val="E7E6E6">
                    <a:lumMod val="25000"/>
                  </a:srgb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r>
              <a:rPr kumimoji="0" lang="zh-TW" altLang="en-US"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以因應組織膨脹及成本上升壓力</a:t>
            </a:r>
            <a:endParaRPr kumimoji="0" lang="en-US" altLang="zh-TW" sz="2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87" name="文字方塊 86">
            <a:extLst>
              <a:ext uri="{FF2B5EF4-FFF2-40B4-BE49-F238E27FC236}">
                <a16:creationId xmlns:a16="http://schemas.microsoft.com/office/drawing/2014/main" xmlns="" id="{CAE58375-92BE-40B3-B4BC-2F52B7EC8560}"/>
              </a:ext>
            </a:extLst>
          </p:cNvPr>
          <p:cNvSpPr txBox="1"/>
          <p:nvPr/>
        </p:nvSpPr>
        <p:spPr>
          <a:xfrm>
            <a:off x="268014" y="92277"/>
            <a:ext cx="5936014" cy="715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R="0" lvl="0" indent="0" fontAlgn="auto">
              <a:lnSpc>
                <a:spcPct val="100000"/>
              </a:lnSpc>
              <a:spcBef>
                <a:spcPts val="0"/>
              </a:spcBef>
              <a:spcAft>
                <a:spcPts val="0"/>
              </a:spcAft>
              <a:buClrTx/>
              <a:buSzTx/>
              <a:buFontTx/>
              <a:buNone/>
              <a:tabLst/>
              <a:defRPr sz="3600" b="1">
                <a:solidFill>
                  <a:schemeClr val="tx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總管理處</a:t>
            </a:r>
            <a:r>
              <a:rPr kumimoji="0" lang="zh-TW" altLang="en-US" sz="4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重塑</a:t>
            </a:r>
            <a:r>
              <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為控股母公司</a:t>
            </a:r>
          </a:p>
        </p:txBody>
      </p:sp>
      <p:sp>
        <p:nvSpPr>
          <p:cNvPr id="50" name="矩形 49">
            <a:extLst>
              <a:ext uri="{FF2B5EF4-FFF2-40B4-BE49-F238E27FC236}">
                <a16:creationId xmlns:a16="http://schemas.microsoft.com/office/drawing/2014/main" xmlns="" id="{DD80B71E-CD75-4DE4-B579-6F7F4EE40475}"/>
              </a:ext>
            </a:extLst>
          </p:cNvPr>
          <p:cNvSpPr/>
          <p:nvPr/>
        </p:nvSpPr>
        <p:spPr>
          <a:xfrm>
            <a:off x="1743617" y="2132173"/>
            <a:ext cx="2449517" cy="707886"/>
          </a:xfrm>
          <a:prstGeom prst="rect">
            <a:avLst/>
          </a:prstGeom>
          <a:solidFill>
            <a:schemeClr val="accent6">
              <a:lumMod val="75000"/>
            </a:schemeClr>
          </a:solidFill>
        </p:spPr>
        <p:style>
          <a:lnRef idx="0">
            <a:schemeClr val="accent1"/>
          </a:lnRef>
          <a:fillRef idx="3">
            <a:schemeClr val="accent1"/>
          </a:fillRef>
          <a:effectRef idx="3">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微軟正黑體" panose="020B0604030504040204" pitchFamily="34" charset="-120"/>
                <a:cs typeface="+mn-cs"/>
              </a:rPr>
              <a:t>責任承擔</a:t>
            </a:r>
            <a:endParaRPr kumimoji="0" lang="en-US" altLang="zh-TW"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微軟正黑體" panose="020B0604030504040204" pitchFamily="34" charset="-120"/>
              <a:cs typeface="+mn-cs"/>
            </a:endParaRPr>
          </a:p>
        </p:txBody>
      </p:sp>
      <p:sp>
        <p:nvSpPr>
          <p:cNvPr id="51" name="矩形 50">
            <a:extLst>
              <a:ext uri="{FF2B5EF4-FFF2-40B4-BE49-F238E27FC236}">
                <a16:creationId xmlns:a16="http://schemas.microsoft.com/office/drawing/2014/main" xmlns="" id="{01C6BCBC-43B0-415D-B588-EB3352DF54D2}"/>
              </a:ext>
            </a:extLst>
          </p:cNvPr>
          <p:cNvSpPr/>
          <p:nvPr/>
        </p:nvSpPr>
        <p:spPr>
          <a:xfrm>
            <a:off x="1743616" y="3267917"/>
            <a:ext cx="2449517" cy="707886"/>
          </a:xfrm>
          <a:prstGeom prst="rect">
            <a:avLst/>
          </a:prstGeom>
          <a:solidFill>
            <a:schemeClr val="accent6">
              <a:lumMod val="75000"/>
            </a:schemeClr>
          </a:solidFill>
        </p:spPr>
        <p:style>
          <a:lnRef idx="0">
            <a:schemeClr val="accent1"/>
          </a:lnRef>
          <a:fillRef idx="3">
            <a:schemeClr val="accent1"/>
          </a:fillRef>
          <a:effectRef idx="3">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微軟正黑體" panose="020B0604030504040204" pitchFamily="34" charset="-120"/>
                <a:cs typeface="+mn-cs"/>
              </a:rPr>
              <a:t>戰略規劃</a:t>
            </a:r>
            <a:endParaRPr kumimoji="0" lang="en-US" altLang="zh-TW"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微軟正黑體" panose="020B0604030504040204" pitchFamily="34" charset="-120"/>
              <a:cs typeface="+mn-cs"/>
            </a:endParaRPr>
          </a:p>
        </p:txBody>
      </p:sp>
      <p:sp>
        <p:nvSpPr>
          <p:cNvPr id="52" name="矩形 51">
            <a:extLst>
              <a:ext uri="{FF2B5EF4-FFF2-40B4-BE49-F238E27FC236}">
                <a16:creationId xmlns:a16="http://schemas.microsoft.com/office/drawing/2014/main" xmlns="" id="{54875DEB-2F2B-4C37-B48A-911118F30C7C}"/>
              </a:ext>
            </a:extLst>
          </p:cNvPr>
          <p:cNvSpPr/>
          <p:nvPr/>
        </p:nvSpPr>
        <p:spPr>
          <a:xfrm>
            <a:off x="7078803" y="2148337"/>
            <a:ext cx="2449517" cy="707886"/>
          </a:xfrm>
          <a:prstGeom prst="rect">
            <a:avLst/>
          </a:prstGeom>
          <a:solidFill>
            <a:schemeClr val="accent6">
              <a:lumMod val="75000"/>
            </a:schemeClr>
          </a:solidFill>
        </p:spPr>
        <p:style>
          <a:lnRef idx="0">
            <a:schemeClr val="accent1"/>
          </a:lnRef>
          <a:fillRef idx="3">
            <a:schemeClr val="accent1"/>
          </a:fillRef>
          <a:effectRef idx="3">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微軟正黑體" panose="020B0604030504040204" pitchFamily="34" charset="-120"/>
                <a:cs typeface="+mn-cs"/>
              </a:rPr>
              <a:t>綜效建設</a:t>
            </a:r>
            <a:endParaRPr kumimoji="0" lang="en-US" altLang="zh-TW"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微軟正黑體" panose="020B0604030504040204" pitchFamily="34" charset="-120"/>
              <a:cs typeface="+mn-cs"/>
            </a:endParaRPr>
          </a:p>
        </p:txBody>
      </p:sp>
      <p:sp>
        <p:nvSpPr>
          <p:cNvPr id="53" name="矩形 52">
            <a:extLst>
              <a:ext uri="{FF2B5EF4-FFF2-40B4-BE49-F238E27FC236}">
                <a16:creationId xmlns:a16="http://schemas.microsoft.com/office/drawing/2014/main" xmlns="" id="{666A0BA0-E9B7-4D05-A6A0-C2D889C60C54}"/>
              </a:ext>
            </a:extLst>
          </p:cNvPr>
          <p:cNvSpPr/>
          <p:nvPr/>
        </p:nvSpPr>
        <p:spPr>
          <a:xfrm>
            <a:off x="7078803" y="3297463"/>
            <a:ext cx="2449517" cy="707886"/>
          </a:xfrm>
          <a:prstGeom prst="rect">
            <a:avLst/>
          </a:prstGeom>
          <a:solidFill>
            <a:schemeClr val="accent6">
              <a:lumMod val="75000"/>
            </a:schemeClr>
          </a:solidFill>
        </p:spPr>
        <p:style>
          <a:lnRef idx="0">
            <a:schemeClr val="accent1"/>
          </a:lnRef>
          <a:fillRef idx="3">
            <a:schemeClr val="accent1"/>
          </a:fillRef>
          <a:effectRef idx="3">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微軟正黑體" panose="020B0604030504040204" pitchFamily="34" charset="-120"/>
                <a:cs typeface="+mn-cs"/>
              </a:rPr>
              <a:t>集團管理</a:t>
            </a:r>
            <a:endParaRPr kumimoji="0" lang="en-US" altLang="zh-TW"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微軟正黑體" panose="020B0604030504040204" pitchFamily="34" charset="-120"/>
              <a:cs typeface="+mn-cs"/>
            </a:endParaRPr>
          </a:p>
        </p:txBody>
      </p:sp>
      <p:grpSp>
        <p:nvGrpSpPr>
          <p:cNvPr id="2" name="群組 1"/>
          <p:cNvGrpSpPr/>
          <p:nvPr/>
        </p:nvGrpSpPr>
        <p:grpSpPr>
          <a:xfrm>
            <a:off x="0" y="5654177"/>
            <a:ext cx="12192000" cy="1203823"/>
            <a:chOff x="-52898" y="5498731"/>
            <a:chExt cx="12192000" cy="1203823"/>
          </a:xfrm>
        </p:grpSpPr>
        <p:sp>
          <p:nvSpPr>
            <p:cNvPr id="15" name="矩形 14">
              <a:extLst>
                <a:ext uri="{FF2B5EF4-FFF2-40B4-BE49-F238E27FC236}">
                  <a16:creationId xmlns:a16="http://schemas.microsoft.com/office/drawing/2014/main" xmlns="" id="{EEDB7C2C-E669-4013-9604-13E32E94F81F}"/>
                </a:ext>
              </a:extLst>
            </p:cNvPr>
            <p:cNvSpPr/>
            <p:nvPr/>
          </p:nvSpPr>
          <p:spPr>
            <a:xfrm>
              <a:off x="-52898" y="5498731"/>
              <a:ext cx="12192000" cy="1203823"/>
            </a:xfrm>
            <a:prstGeom prst="rect">
              <a:avLst/>
            </a:prstGeom>
            <a:solidFill>
              <a:srgbClr val="004A67">
                <a:alpha val="8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endParaRPr>
            </a:p>
          </p:txBody>
        </p:sp>
        <p:sp>
          <p:nvSpPr>
            <p:cNvPr id="16" name="矩形 15">
              <a:extLst>
                <a:ext uri="{FF2B5EF4-FFF2-40B4-BE49-F238E27FC236}">
                  <a16:creationId xmlns:a16="http://schemas.microsoft.com/office/drawing/2014/main" xmlns="" id="{EAD1F1D6-044C-4CE3-B428-89AE9331674C}"/>
                </a:ext>
              </a:extLst>
            </p:cNvPr>
            <p:cNvSpPr/>
            <p:nvPr/>
          </p:nvSpPr>
          <p:spPr>
            <a:xfrm>
              <a:off x="385390" y="5625336"/>
              <a:ext cx="11531479" cy="1077218"/>
            </a:xfrm>
            <a:prstGeom prst="rect">
              <a:avLst/>
            </a:prstGeom>
          </p:spPr>
          <p:txBody>
            <a:bodyPr wrap="square">
              <a:spAutoFit/>
            </a:bodyPr>
            <a:lstStyle/>
            <a:p>
              <a:pPr marL="0" marR="0" lvl="0" indent="0" algn="l" defTabSz="914400" rtl="0" eaLnBrk="1" fontAlgn="base" latinLnBrk="0" hangingPunct="1">
                <a:lnSpc>
                  <a:spcPct val="100000"/>
                </a:lnSpc>
                <a:spcBef>
                  <a:spcPts val="600"/>
                </a:spcBef>
                <a:spcAft>
                  <a:spcPts val="0"/>
                </a:spcAft>
                <a:buClrTx/>
                <a:buSzTx/>
                <a:buFontTx/>
                <a:buNone/>
                <a:tabLst/>
                <a:defRPr/>
              </a:pPr>
              <a:r>
                <a:rPr kumimoji="0" lang="zh-TW" alt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不宜歸屬子公司</a:t>
              </a:r>
              <a:r>
                <a:rPr kumimoji="0" lang="zh-TW" alt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如核能轉型業務或具</a:t>
              </a:r>
              <a:r>
                <a:rPr kumimoji="0" lang="zh-TW" alt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發展潛力</a:t>
              </a:r>
              <a:r>
                <a:rPr kumimoji="0" lang="zh-TW" alt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之業務者，</a:t>
              </a:r>
              <a:r>
                <a:rPr kumimoji="0" lang="zh-TW" alt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暫放母公司</a:t>
              </a:r>
              <a:r>
                <a:rPr kumimoji="0" lang="zh-TW" alt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，待具競爭力時，即予轉型</a:t>
              </a:r>
            </a:p>
          </p:txBody>
        </p:sp>
      </p:grpSp>
      <p:sp>
        <p:nvSpPr>
          <p:cNvPr id="20" name="矩形 19">
            <a:extLst>
              <a:ext uri="{FF2B5EF4-FFF2-40B4-BE49-F238E27FC236}">
                <a16:creationId xmlns:a16="http://schemas.microsoft.com/office/drawing/2014/main" xmlns="" id="{BE23EC8A-FC0D-4A8D-828B-F8D1F77DA1A5}"/>
              </a:ext>
            </a:extLst>
          </p:cNvPr>
          <p:cNvSpPr/>
          <p:nvPr/>
        </p:nvSpPr>
        <p:spPr>
          <a:xfrm>
            <a:off x="10816093" y="100948"/>
            <a:ext cx="1368000" cy="360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eaLnBrk="1" fontAlgn="auto" latinLnBrk="0" hangingPunct="1">
              <a:lnSpc>
                <a:spcPct val="100000"/>
              </a:lnSpc>
              <a:spcBef>
                <a:spcPts val="0"/>
              </a:spcBef>
              <a:spcAft>
                <a:spcPts val="0"/>
              </a:spcAft>
              <a:buClrTx/>
              <a:buSzTx/>
              <a:buFontTx/>
              <a:buNone/>
              <a:tabLst/>
              <a:defRPr/>
            </a:pP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二</a:t>
            </a: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組織轉型</a:t>
            </a:r>
            <a:endParaRPr kumimoji="0" lang="en-US" altLang="zh-TW" sz="1600" b="1" dirty="0">
              <a:solidFill>
                <a:prstClr val="white"/>
              </a:solidFill>
              <a:latin typeface="微軟正黑體" panose="020B0604030504040204" pitchFamily="34" charset="-120"/>
              <a:ea typeface="微軟正黑體" panose="020B0604030504040204" pitchFamily="34" charset="-120"/>
            </a:endParaRPr>
          </a:p>
        </p:txBody>
      </p:sp>
      <p:sp>
        <p:nvSpPr>
          <p:cNvPr id="21" name="矩形 20">
            <a:extLst>
              <a:ext uri="{FF2B5EF4-FFF2-40B4-BE49-F238E27FC236}">
                <a16:creationId xmlns:a16="http://schemas.microsoft.com/office/drawing/2014/main" xmlns="" id="{F2D188AD-438B-4A56-99CB-6163A834569A}"/>
              </a:ext>
            </a:extLst>
          </p:cNvPr>
          <p:cNvSpPr/>
          <p:nvPr/>
        </p:nvSpPr>
        <p:spPr>
          <a:xfrm>
            <a:off x="9397220" y="100948"/>
            <a:ext cx="1404000" cy="360000"/>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四、推動現況</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1065479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xmlns="" id="{938FB038-4E17-46E3-A619-91191FE45691}"/>
              </a:ext>
            </a:extLst>
          </p:cNvPr>
          <p:cNvSpPr/>
          <p:nvPr/>
        </p:nvSpPr>
        <p:spPr>
          <a:xfrm>
            <a:off x="1347306" y="957237"/>
            <a:ext cx="2612522" cy="553998"/>
          </a:xfrm>
          <a:prstGeom prst="rect">
            <a:avLst/>
          </a:prstGeom>
          <a:solidFill>
            <a:schemeClr val="tx1">
              <a:lumMod val="65000"/>
              <a:lumOff val="35000"/>
            </a:schemeClr>
          </a:solidFill>
          <a:ln/>
        </p:spPr>
        <p:style>
          <a:lnRef idx="0">
            <a:schemeClr val="accent4"/>
          </a:lnRef>
          <a:fillRef idx="3">
            <a:schemeClr val="accent4"/>
          </a:fillRef>
          <a:effectRef idx="3">
            <a:schemeClr val="accent4"/>
          </a:effectRef>
          <a:fontRef idx="minor">
            <a:schemeClr val="lt1"/>
          </a:fontRef>
        </p:style>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000" b="1" i="0" u="none" strike="noStrike" kern="0" cap="none" spc="0" normalizeH="0" baseline="0" noProof="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獨立自主</a:t>
            </a:r>
            <a:endParaRPr kumimoji="0" lang="en-US" altLang="zh-TW" sz="30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20" name="文字方塊 19">
            <a:extLst>
              <a:ext uri="{FF2B5EF4-FFF2-40B4-BE49-F238E27FC236}">
                <a16:creationId xmlns:a16="http://schemas.microsoft.com/office/drawing/2014/main" xmlns="" id="{8FC60864-3D7F-438C-83FC-42A3648AE304}"/>
              </a:ext>
            </a:extLst>
          </p:cNvPr>
          <p:cNvSpPr txBox="1"/>
          <p:nvPr/>
        </p:nvSpPr>
        <p:spPr>
          <a:xfrm>
            <a:off x="257249" y="134115"/>
            <a:ext cx="5936014" cy="715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R="0" lvl="0" indent="0" fontAlgn="auto">
              <a:lnSpc>
                <a:spcPct val="100000"/>
              </a:lnSpc>
              <a:spcBef>
                <a:spcPts val="0"/>
              </a:spcBef>
              <a:spcAft>
                <a:spcPts val="0"/>
              </a:spcAft>
              <a:buClrTx/>
              <a:buSzTx/>
              <a:buFontTx/>
              <a:buNone/>
              <a:tabLst/>
              <a:defRPr sz="3600" b="1">
                <a:solidFill>
                  <a:schemeClr val="tx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三個事業部</a:t>
            </a:r>
            <a:r>
              <a:rPr kumimoji="0" lang="zh-TW" altLang="en-US" sz="4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建構</a:t>
            </a:r>
            <a:r>
              <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二家子公司</a:t>
            </a:r>
          </a:p>
        </p:txBody>
      </p:sp>
      <p:sp>
        <p:nvSpPr>
          <p:cNvPr id="22" name="矩形 21">
            <a:extLst>
              <a:ext uri="{FF2B5EF4-FFF2-40B4-BE49-F238E27FC236}">
                <a16:creationId xmlns:a16="http://schemas.microsoft.com/office/drawing/2014/main" xmlns="" id="{0465DDBE-EF7B-4CCC-B989-C12CA8252774}"/>
              </a:ext>
            </a:extLst>
          </p:cNvPr>
          <p:cNvSpPr/>
          <p:nvPr/>
        </p:nvSpPr>
        <p:spPr>
          <a:xfrm>
            <a:off x="4591079" y="964060"/>
            <a:ext cx="2612522" cy="553998"/>
          </a:xfrm>
          <a:prstGeom prst="rect">
            <a:avLst/>
          </a:prstGeom>
          <a:solidFill>
            <a:schemeClr val="tx1">
              <a:lumMod val="65000"/>
              <a:lumOff val="35000"/>
            </a:schemeClr>
          </a:solidFill>
          <a:ln/>
        </p:spPr>
        <p:style>
          <a:lnRef idx="0">
            <a:schemeClr val="accent4"/>
          </a:lnRef>
          <a:fillRef idx="3">
            <a:schemeClr val="accent4"/>
          </a:fillRef>
          <a:effectRef idx="3">
            <a:schemeClr val="accent4"/>
          </a:effectRef>
          <a:fontRef idx="minor">
            <a:schemeClr val="lt1"/>
          </a:fontRef>
        </p:style>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0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五臟俱全</a:t>
            </a:r>
            <a:endParaRPr kumimoji="0" lang="en-US" altLang="zh-TW" sz="30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23" name="矩形 22">
            <a:extLst>
              <a:ext uri="{FF2B5EF4-FFF2-40B4-BE49-F238E27FC236}">
                <a16:creationId xmlns:a16="http://schemas.microsoft.com/office/drawing/2014/main" xmlns="" id="{A9FA37F8-1A53-4D1E-912E-B92C346E3D76}"/>
              </a:ext>
            </a:extLst>
          </p:cNvPr>
          <p:cNvSpPr/>
          <p:nvPr/>
        </p:nvSpPr>
        <p:spPr>
          <a:xfrm>
            <a:off x="7763873" y="964059"/>
            <a:ext cx="2612522" cy="553998"/>
          </a:xfrm>
          <a:prstGeom prst="rect">
            <a:avLst/>
          </a:prstGeom>
          <a:solidFill>
            <a:schemeClr val="tx1">
              <a:lumMod val="65000"/>
              <a:lumOff val="35000"/>
            </a:schemeClr>
          </a:solidFill>
          <a:ln/>
        </p:spPr>
        <p:style>
          <a:lnRef idx="0">
            <a:schemeClr val="accent4"/>
          </a:lnRef>
          <a:fillRef idx="3">
            <a:schemeClr val="accent4"/>
          </a:fillRef>
          <a:effectRef idx="3">
            <a:schemeClr val="accent4"/>
          </a:effectRef>
          <a:fontRef idx="minor">
            <a:schemeClr val="lt1"/>
          </a:fontRef>
        </p:style>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0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專業經營</a:t>
            </a:r>
          </a:p>
        </p:txBody>
      </p:sp>
      <p:grpSp>
        <p:nvGrpSpPr>
          <p:cNvPr id="8" name="群組 7"/>
          <p:cNvGrpSpPr/>
          <p:nvPr/>
        </p:nvGrpSpPr>
        <p:grpSpPr>
          <a:xfrm>
            <a:off x="320040" y="2019212"/>
            <a:ext cx="5873223" cy="4324605"/>
            <a:chOff x="320040" y="2019212"/>
            <a:chExt cx="5873223" cy="4324605"/>
          </a:xfrm>
        </p:grpSpPr>
        <p:cxnSp>
          <p:nvCxnSpPr>
            <p:cNvPr id="7" name="直線接點 6">
              <a:extLst>
                <a:ext uri="{FF2B5EF4-FFF2-40B4-BE49-F238E27FC236}">
                  <a16:creationId xmlns:a16="http://schemas.microsoft.com/office/drawing/2014/main" xmlns="" id="{713D7A2F-F9DB-477D-B3E5-602E17E54838}"/>
                </a:ext>
              </a:extLst>
            </p:cNvPr>
            <p:cNvCxnSpPr/>
            <p:nvPr/>
          </p:nvCxnSpPr>
          <p:spPr>
            <a:xfrm>
              <a:off x="3671546" y="3073355"/>
              <a:ext cx="0" cy="52101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8" name="橢圓 20">
              <a:extLst>
                <a:ext uri="{FF2B5EF4-FFF2-40B4-BE49-F238E27FC236}">
                  <a16:creationId xmlns:a16="http://schemas.microsoft.com/office/drawing/2014/main" xmlns="" id="{F101462D-50C9-436E-8F49-E768D9CBB26D}"/>
                </a:ext>
              </a:extLst>
            </p:cNvPr>
            <p:cNvSpPr/>
            <p:nvPr/>
          </p:nvSpPr>
          <p:spPr>
            <a:xfrm>
              <a:off x="2726952" y="2033592"/>
              <a:ext cx="1967598" cy="1117026"/>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endParaRPr>
            </a:p>
          </p:txBody>
        </p:sp>
        <p:sp>
          <p:nvSpPr>
            <p:cNvPr id="19" name="文字方塊 18">
              <a:extLst>
                <a:ext uri="{FF2B5EF4-FFF2-40B4-BE49-F238E27FC236}">
                  <a16:creationId xmlns:a16="http://schemas.microsoft.com/office/drawing/2014/main" xmlns="" id="{8FAAE1F6-86B2-47A5-85A2-CF440A616DF8}"/>
                </a:ext>
              </a:extLst>
            </p:cNvPr>
            <p:cNvSpPr txBox="1"/>
            <p:nvPr/>
          </p:nvSpPr>
          <p:spPr>
            <a:xfrm>
              <a:off x="2678628" y="2024252"/>
              <a:ext cx="1985836" cy="1123712"/>
            </a:xfrm>
            <a:prstGeom prst="round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發電</a:t>
              </a:r>
              <a:endParaRPr kumimoji="0" lang="en-US" altLang="zh-TW" sz="3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子公司</a:t>
              </a:r>
            </a:p>
          </p:txBody>
        </p:sp>
        <p:sp>
          <p:nvSpPr>
            <p:cNvPr id="25" name="矩形 24">
              <a:extLst>
                <a:ext uri="{FF2B5EF4-FFF2-40B4-BE49-F238E27FC236}">
                  <a16:creationId xmlns:a16="http://schemas.microsoft.com/office/drawing/2014/main" xmlns="" id="{3A572DBE-83E8-4B83-8A6D-D114FF3DB686}"/>
                </a:ext>
              </a:extLst>
            </p:cNvPr>
            <p:cNvSpPr/>
            <p:nvPr/>
          </p:nvSpPr>
          <p:spPr>
            <a:xfrm>
              <a:off x="2678628" y="3594365"/>
              <a:ext cx="2004488" cy="58477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總管理處</a:t>
              </a:r>
            </a:p>
          </p:txBody>
        </p:sp>
        <p:sp>
          <p:nvSpPr>
            <p:cNvPr id="3" name="矩形 2">
              <a:extLst>
                <a:ext uri="{FF2B5EF4-FFF2-40B4-BE49-F238E27FC236}">
                  <a16:creationId xmlns:a16="http://schemas.microsoft.com/office/drawing/2014/main" xmlns="" id="{25D6A9FC-494D-4687-B78B-6AE5B52284BB}"/>
                </a:ext>
              </a:extLst>
            </p:cNvPr>
            <p:cNvSpPr/>
            <p:nvPr/>
          </p:nvSpPr>
          <p:spPr>
            <a:xfrm>
              <a:off x="1915374" y="3557421"/>
              <a:ext cx="675158" cy="646331"/>
            </a:xfrm>
            <a:prstGeom prst="rect">
              <a:avLst/>
            </a:prstGeom>
            <a:solidFill>
              <a:schemeClr val="accent3">
                <a:lumMod val="40000"/>
                <a:lumOff val="6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zh-TW" sz="18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幕僚組織</a:t>
              </a:r>
              <a:endParaRPr kumimoji="0" lang="zh-TW"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39" name="矩形 38">
              <a:extLst>
                <a:ext uri="{FF2B5EF4-FFF2-40B4-BE49-F238E27FC236}">
                  <a16:creationId xmlns:a16="http://schemas.microsoft.com/office/drawing/2014/main" xmlns="" id="{7B7CE000-84F3-446E-8C61-9CAD3A0C8285}"/>
                </a:ext>
              </a:extLst>
            </p:cNvPr>
            <p:cNvSpPr/>
            <p:nvPr/>
          </p:nvSpPr>
          <p:spPr>
            <a:xfrm>
              <a:off x="2636911" y="4668330"/>
              <a:ext cx="2143618" cy="58477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轄屬單位</a:t>
              </a:r>
            </a:p>
          </p:txBody>
        </p:sp>
        <p:cxnSp>
          <p:nvCxnSpPr>
            <p:cNvPr id="44" name="直線接點 43">
              <a:extLst>
                <a:ext uri="{FF2B5EF4-FFF2-40B4-BE49-F238E27FC236}">
                  <a16:creationId xmlns:a16="http://schemas.microsoft.com/office/drawing/2014/main" xmlns="" id="{65866CA1-E787-4179-B147-0A2D404A0552}"/>
                </a:ext>
              </a:extLst>
            </p:cNvPr>
            <p:cNvCxnSpPr>
              <a:cxnSpLocks/>
              <a:stCxn id="25" idx="2"/>
            </p:cNvCxnSpPr>
            <p:nvPr/>
          </p:nvCxnSpPr>
          <p:spPr>
            <a:xfrm>
              <a:off x="3680872" y="4179140"/>
              <a:ext cx="0" cy="467771"/>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xmlns="" id="{03BD78E8-6A3C-445C-A0D0-B8E5823B01C4}"/>
                </a:ext>
              </a:extLst>
            </p:cNvPr>
            <p:cNvSpPr/>
            <p:nvPr/>
          </p:nvSpPr>
          <p:spPr>
            <a:xfrm>
              <a:off x="1915374" y="4668330"/>
              <a:ext cx="644036" cy="646331"/>
            </a:xfrm>
            <a:prstGeom prst="rect">
              <a:avLst/>
            </a:prstGeom>
            <a:solidFill>
              <a:schemeClr val="accent3">
                <a:lumMod val="40000"/>
                <a:lumOff val="6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zh-TW" sz="18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直線組織 </a:t>
              </a:r>
              <a:endParaRPr kumimoji="0" lang="zh-TW" altLang="en-US" sz="18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58" name="語音泡泡: 圓角矩形 57">
              <a:extLst>
                <a:ext uri="{FF2B5EF4-FFF2-40B4-BE49-F238E27FC236}">
                  <a16:creationId xmlns:a16="http://schemas.microsoft.com/office/drawing/2014/main" xmlns="" id="{1950E9AF-2113-42B1-9D76-CDFBCB0DCEFD}"/>
                </a:ext>
              </a:extLst>
            </p:cNvPr>
            <p:cNvSpPr/>
            <p:nvPr/>
          </p:nvSpPr>
          <p:spPr>
            <a:xfrm>
              <a:off x="320040" y="2019212"/>
              <a:ext cx="2214727" cy="905412"/>
            </a:xfrm>
            <a:prstGeom prst="wedgeRoundRectCallout">
              <a:avLst>
                <a:gd name="adj1" fmla="val 62996"/>
                <a:gd name="adj2" fmla="val -15580"/>
                <a:gd name="adj3" fmla="val 16667"/>
              </a:avLst>
            </a:prstGeom>
            <a:solidFill>
              <a:schemeClr val="bg1"/>
            </a:solidFill>
            <a:ln w="285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endParaRPr>
            </a:p>
          </p:txBody>
        </p:sp>
        <p:sp>
          <p:nvSpPr>
            <p:cNvPr id="10" name="矩形 9">
              <a:extLst>
                <a:ext uri="{FF2B5EF4-FFF2-40B4-BE49-F238E27FC236}">
                  <a16:creationId xmlns:a16="http://schemas.microsoft.com/office/drawing/2014/main" xmlns="" id="{9D711DAE-7703-4DAF-B828-5EF150B54941}"/>
                </a:ext>
              </a:extLst>
            </p:cNvPr>
            <p:cNvSpPr/>
            <p:nvPr/>
          </p:nvSpPr>
          <p:spPr>
            <a:xfrm>
              <a:off x="320040" y="2093627"/>
              <a:ext cx="2191573" cy="83099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應朝</a:t>
              </a:r>
              <a:r>
                <a:rPr kumimoji="0" lang="zh-TW"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厚植競爭力</a:t>
              </a:r>
              <a:r>
                <a:rPr kumimoji="0" lang="zh-TW" alt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方向規劃</a:t>
              </a:r>
            </a:p>
          </p:txBody>
        </p:sp>
        <p:sp>
          <p:nvSpPr>
            <p:cNvPr id="2" name="矩形 1">
              <a:extLst>
                <a:ext uri="{FF2B5EF4-FFF2-40B4-BE49-F238E27FC236}">
                  <a16:creationId xmlns:a16="http://schemas.microsoft.com/office/drawing/2014/main" xmlns="" id="{853FC46F-9D5D-441C-B4C2-5765DB6D0CF4}"/>
                </a:ext>
              </a:extLst>
            </p:cNvPr>
            <p:cNvSpPr/>
            <p:nvPr/>
          </p:nvSpPr>
          <p:spPr>
            <a:xfrm>
              <a:off x="388164" y="5512820"/>
              <a:ext cx="5805099"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給予較彈性的自主能力，並逐步放寬，以靈活建構迎接未來面對自由化競爭能力。</a:t>
              </a:r>
              <a:endParaRPr kumimoji="0" lang="en-US" altLang="zh-TW"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grpSp>
      <p:grpSp>
        <p:nvGrpSpPr>
          <p:cNvPr id="12" name="群組 11"/>
          <p:cNvGrpSpPr/>
          <p:nvPr/>
        </p:nvGrpSpPr>
        <p:grpSpPr>
          <a:xfrm>
            <a:off x="6689552" y="2034337"/>
            <a:ext cx="5213562" cy="4309480"/>
            <a:chOff x="6689552" y="2034337"/>
            <a:chExt cx="5213562" cy="4309480"/>
          </a:xfrm>
        </p:grpSpPr>
        <p:cxnSp>
          <p:nvCxnSpPr>
            <p:cNvPr id="53" name="直線接點 52">
              <a:extLst>
                <a:ext uri="{FF2B5EF4-FFF2-40B4-BE49-F238E27FC236}">
                  <a16:creationId xmlns:a16="http://schemas.microsoft.com/office/drawing/2014/main" xmlns="" id="{BB6F71E9-A8A7-41E0-AD66-6807037ED609}"/>
                </a:ext>
              </a:extLst>
            </p:cNvPr>
            <p:cNvCxnSpPr/>
            <p:nvPr/>
          </p:nvCxnSpPr>
          <p:spPr>
            <a:xfrm>
              <a:off x="7707640" y="3073355"/>
              <a:ext cx="0" cy="521010"/>
            </a:xfrm>
            <a:prstGeom prst="line">
              <a:avLst/>
            </a:prstGeom>
            <a:ln w="381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線接點 53">
              <a:extLst>
                <a:ext uri="{FF2B5EF4-FFF2-40B4-BE49-F238E27FC236}">
                  <a16:creationId xmlns:a16="http://schemas.microsoft.com/office/drawing/2014/main" xmlns="" id="{97C586B8-0F4C-47F3-A1C6-90D8983EC6EE}"/>
                </a:ext>
              </a:extLst>
            </p:cNvPr>
            <p:cNvCxnSpPr>
              <a:cxnSpLocks/>
            </p:cNvCxnSpPr>
            <p:nvPr/>
          </p:nvCxnSpPr>
          <p:spPr>
            <a:xfrm flipH="1">
              <a:off x="7707640" y="4179140"/>
              <a:ext cx="9326" cy="489190"/>
            </a:xfrm>
            <a:prstGeom prst="line">
              <a:avLst/>
            </a:prstGeom>
            <a:ln w="381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橢圓 20">
              <a:extLst>
                <a:ext uri="{FF2B5EF4-FFF2-40B4-BE49-F238E27FC236}">
                  <a16:creationId xmlns:a16="http://schemas.microsoft.com/office/drawing/2014/main" xmlns="" id="{EC1940A8-2BA0-473E-AE1A-36A13CD938D6}"/>
                </a:ext>
              </a:extLst>
            </p:cNvPr>
            <p:cNvSpPr/>
            <p:nvPr/>
          </p:nvSpPr>
          <p:spPr>
            <a:xfrm>
              <a:off x="6707790" y="2034337"/>
              <a:ext cx="1967598" cy="113424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endParaRPr>
            </a:p>
          </p:txBody>
        </p:sp>
        <p:sp>
          <p:nvSpPr>
            <p:cNvPr id="15" name="文字方塊 14">
              <a:extLst>
                <a:ext uri="{FF2B5EF4-FFF2-40B4-BE49-F238E27FC236}">
                  <a16:creationId xmlns:a16="http://schemas.microsoft.com/office/drawing/2014/main" xmlns="" id="{E3976BDD-A2AD-48CC-8679-0AA5C57E661D}"/>
                </a:ext>
              </a:extLst>
            </p:cNvPr>
            <p:cNvSpPr txBox="1"/>
            <p:nvPr/>
          </p:nvSpPr>
          <p:spPr>
            <a:xfrm>
              <a:off x="6689552" y="2053552"/>
              <a:ext cx="1985836" cy="1123712"/>
            </a:xfrm>
            <a:prstGeom prst="round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輸配售電</a:t>
              </a:r>
              <a:endParaRPr kumimoji="0" lang="en-US" altLang="zh-TW" sz="3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子公司</a:t>
              </a:r>
            </a:p>
          </p:txBody>
        </p:sp>
        <p:sp>
          <p:nvSpPr>
            <p:cNvPr id="26" name="矩形 25">
              <a:extLst>
                <a:ext uri="{FF2B5EF4-FFF2-40B4-BE49-F238E27FC236}">
                  <a16:creationId xmlns:a16="http://schemas.microsoft.com/office/drawing/2014/main" xmlns="" id="{8BCACEB1-BE6A-4579-AD5A-6DAE3B390773}"/>
                </a:ext>
              </a:extLst>
            </p:cNvPr>
            <p:cNvSpPr/>
            <p:nvPr/>
          </p:nvSpPr>
          <p:spPr>
            <a:xfrm>
              <a:off x="6745994" y="3588201"/>
              <a:ext cx="2004488" cy="584775"/>
            </a:xfrm>
            <a:prstGeom prst="rect">
              <a:avLst/>
            </a:prstGeom>
            <a:solidFill>
              <a:schemeClr val="accent2">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總管理處</a:t>
              </a:r>
            </a:p>
          </p:txBody>
        </p:sp>
        <p:sp>
          <p:nvSpPr>
            <p:cNvPr id="41" name="矩形 40">
              <a:extLst>
                <a:ext uri="{FF2B5EF4-FFF2-40B4-BE49-F238E27FC236}">
                  <a16:creationId xmlns:a16="http://schemas.microsoft.com/office/drawing/2014/main" xmlns="" id="{7D0E1223-0F39-4571-B451-0F337C74DAF9}"/>
                </a:ext>
              </a:extLst>
            </p:cNvPr>
            <p:cNvSpPr/>
            <p:nvPr/>
          </p:nvSpPr>
          <p:spPr>
            <a:xfrm>
              <a:off x="6707790" y="4637825"/>
              <a:ext cx="2042692" cy="584775"/>
            </a:xfrm>
            <a:prstGeom prst="rect">
              <a:avLst/>
            </a:prstGeom>
            <a:solidFill>
              <a:schemeClr val="accent2">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轄屬單位</a:t>
              </a:r>
            </a:p>
          </p:txBody>
        </p:sp>
        <p:sp>
          <p:nvSpPr>
            <p:cNvPr id="56" name="矩形 55">
              <a:extLst>
                <a:ext uri="{FF2B5EF4-FFF2-40B4-BE49-F238E27FC236}">
                  <a16:creationId xmlns:a16="http://schemas.microsoft.com/office/drawing/2014/main" xmlns="" id="{3BAD384D-8F47-4D6A-A282-815E84184ADC}"/>
                </a:ext>
              </a:extLst>
            </p:cNvPr>
            <p:cNvSpPr/>
            <p:nvPr/>
          </p:nvSpPr>
          <p:spPr>
            <a:xfrm>
              <a:off x="9009223" y="3557422"/>
              <a:ext cx="675158" cy="646331"/>
            </a:xfrm>
            <a:prstGeom prst="rect">
              <a:avLst/>
            </a:prstGeom>
            <a:solidFill>
              <a:schemeClr val="accent3">
                <a:lumMod val="40000"/>
                <a:lumOff val="6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zh-TW" sz="18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幕僚組織</a:t>
              </a:r>
              <a:endParaRPr kumimoji="0" lang="zh-TW"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57" name="矩形 56">
              <a:extLst>
                <a:ext uri="{FF2B5EF4-FFF2-40B4-BE49-F238E27FC236}">
                  <a16:creationId xmlns:a16="http://schemas.microsoft.com/office/drawing/2014/main" xmlns="" id="{2B267790-BE2A-45E5-9C7D-0CD2877CF5BD}"/>
                </a:ext>
              </a:extLst>
            </p:cNvPr>
            <p:cNvSpPr/>
            <p:nvPr/>
          </p:nvSpPr>
          <p:spPr>
            <a:xfrm>
              <a:off x="9068092" y="4637551"/>
              <a:ext cx="644036" cy="646331"/>
            </a:xfrm>
            <a:prstGeom prst="rect">
              <a:avLst/>
            </a:prstGeom>
            <a:solidFill>
              <a:schemeClr val="accent3">
                <a:lumMod val="40000"/>
                <a:lumOff val="6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zh-TW" sz="18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直線組織 </a:t>
              </a:r>
              <a:endParaRPr kumimoji="0" lang="zh-TW" altLang="en-US" sz="18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59" name="語音泡泡: 圓角矩形 58">
              <a:extLst>
                <a:ext uri="{FF2B5EF4-FFF2-40B4-BE49-F238E27FC236}">
                  <a16:creationId xmlns:a16="http://schemas.microsoft.com/office/drawing/2014/main" xmlns="" id="{0C32F15D-5836-42E6-B89F-3D509293AEB9}"/>
                </a:ext>
              </a:extLst>
            </p:cNvPr>
            <p:cNvSpPr/>
            <p:nvPr/>
          </p:nvSpPr>
          <p:spPr>
            <a:xfrm>
              <a:off x="8918182" y="2054964"/>
              <a:ext cx="2934323" cy="1134246"/>
            </a:xfrm>
            <a:prstGeom prst="wedgeRoundRectCallout">
              <a:avLst>
                <a:gd name="adj1" fmla="val -62084"/>
                <a:gd name="adj2" fmla="val -16215"/>
                <a:gd name="adj3" fmla="val 16667"/>
              </a:avLst>
            </a:prstGeom>
            <a:solidFill>
              <a:schemeClr val="bg1"/>
            </a:solidFill>
            <a:ln w="285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endParaRPr>
            </a:p>
          </p:txBody>
        </p:sp>
        <p:sp>
          <p:nvSpPr>
            <p:cNvPr id="11" name="矩形 10">
              <a:extLst>
                <a:ext uri="{FF2B5EF4-FFF2-40B4-BE49-F238E27FC236}">
                  <a16:creationId xmlns:a16="http://schemas.microsoft.com/office/drawing/2014/main" xmlns="" id="{B2E913FB-EF5C-4CFB-9BFF-3EC782610F9F}"/>
                </a:ext>
              </a:extLst>
            </p:cNvPr>
            <p:cNvSpPr/>
            <p:nvPr/>
          </p:nvSpPr>
          <p:spPr>
            <a:xfrm>
              <a:off x="8918182" y="2116858"/>
              <a:ext cx="2984932" cy="1015663"/>
            </a:xfrm>
            <a:prstGeom prst="rect">
              <a:avLst/>
            </a:prstGeom>
          </p:spPr>
          <p:txBody>
            <a:bodyPr wrap="square">
              <a:spAutoFit/>
            </a:bodyPr>
            <a:lstStyle/>
            <a:p>
              <a:pPr marL="180975" marR="0" lvl="0" indent="-180975"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輸配電業須維持</a:t>
              </a:r>
              <a:r>
                <a:rPr kumimoji="0" lang="zh-TW" altLang="en-US" sz="20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中立性</a:t>
              </a:r>
              <a:endParaRPr kumimoji="0" lang="en-US" altLang="zh-TW" sz="20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180975" marR="0" lvl="0" indent="-180975"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公用售電業須</a:t>
              </a:r>
              <a:r>
                <a:rPr kumimoji="0" lang="zh-TW" altLang="en-US" sz="20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因應未來可能競爭</a:t>
              </a:r>
              <a:endParaRPr kumimoji="0" lang="en-US" altLang="zh-TW" sz="20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6" name="矩形 5">
              <a:extLst>
                <a:ext uri="{FF2B5EF4-FFF2-40B4-BE49-F238E27FC236}">
                  <a16:creationId xmlns:a16="http://schemas.microsoft.com/office/drawing/2014/main" xmlns="" id="{BE01122F-D782-410F-9036-34E39851A5A3}"/>
                </a:ext>
              </a:extLst>
            </p:cNvPr>
            <p:cNvSpPr/>
            <p:nvPr/>
          </p:nvSpPr>
          <p:spPr>
            <a:xfrm>
              <a:off x="6689552" y="5512820"/>
              <a:ext cx="4743333"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逐步建立承擔穩定供電能力，並培養面對未來售電開放的挑戰。</a:t>
              </a:r>
            </a:p>
          </p:txBody>
        </p:sp>
      </p:grpSp>
      <p:sp>
        <p:nvSpPr>
          <p:cNvPr id="34" name="矩形 33">
            <a:extLst>
              <a:ext uri="{FF2B5EF4-FFF2-40B4-BE49-F238E27FC236}">
                <a16:creationId xmlns:a16="http://schemas.microsoft.com/office/drawing/2014/main" xmlns="" id="{52A43C93-C042-4930-AD4A-1E261F982685}"/>
              </a:ext>
            </a:extLst>
          </p:cNvPr>
          <p:cNvSpPr/>
          <p:nvPr/>
        </p:nvSpPr>
        <p:spPr>
          <a:xfrm>
            <a:off x="10816093" y="100948"/>
            <a:ext cx="1368000" cy="360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eaLnBrk="1" fontAlgn="auto" latinLnBrk="0" hangingPunct="1">
              <a:lnSpc>
                <a:spcPct val="100000"/>
              </a:lnSpc>
              <a:spcBef>
                <a:spcPts val="0"/>
              </a:spcBef>
              <a:spcAft>
                <a:spcPts val="0"/>
              </a:spcAft>
              <a:buClrTx/>
              <a:buSzTx/>
              <a:buFontTx/>
              <a:buNone/>
              <a:tabLst/>
              <a:defRPr/>
            </a:pP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二</a:t>
            </a: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組織轉型</a:t>
            </a:r>
            <a:endParaRPr kumimoji="0" lang="en-US" altLang="zh-TW" sz="1600" b="1" dirty="0">
              <a:solidFill>
                <a:prstClr val="white"/>
              </a:solidFill>
              <a:latin typeface="微軟正黑體" panose="020B0604030504040204" pitchFamily="34" charset="-120"/>
              <a:ea typeface="微軟正黑體" panose="020B0604030504040204" pitchFamily="34" charset="-120"/>
            </a:endParaRPr>
          </a:p>
        </p:txBody>
      </p:sp>
      <p:sp>
        <p:nvSpPr>
          <p:cNvPr id="35" name="矩形 34">
            <a:extLst>
              <a:ext uri="{FF2B5EF4-FFF2-40B4-BE49-F238E27FC236}">
                <a16:creationId xmlns:a16="http://schemas.microsoft.com/office/drawing/2014/main" xmlns="" id="{28A9C087-652C-499F-8C1F-6B9AE03E9AF8}"/>
              </a:ext>
            </a:extLst>
          </p:cNvPr>
          <p:cNvSpPr/>
          <p:nvPr/>
        </p:nvSpPr>
        <p:spPr>
          <a:xfrm>
            <a:off x="9397220" y="100948"/>
            <a:ext cx="1404000" cy="360000"/>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四、推動現況</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7520825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字方塊 70">
            <a:extLst>
              <a:ext uri="{FF2B5EF4-FFF2-40B4-BE49-F238E27FC236}">
                <a16:creationId xmlns:a16="http://schemas.microsoft.com/office/drawing/2014/main" xmlns="" id="{481E767B-C3B9-4890-8CF5-12EDDDDA773F}"/>
              </a:ext>
            </a:extLst>
          </p:cNvPr>
          <p:cNvSpPr txBox="1"/>
          <p:nvPr/>
        </p:nvSpPr>
        <p:spPr>
          <a:xfrm>
            <a:off x="253896" y="434530"/>
            <a:ext cx="8602552" cy="715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R="0" lvl="0" indent="0" fontAlgn="auto">
              <a:lnSpc>
                <a:spcPct val="100000"/>
              </a:lnSpc>
              <a:spcBef>
                <a:spcPts val="0"/>
              </a:spcBef>
              <a:spcAft>
                <a:spcPts val="0"/>
              </a:spcAft>
              <a:buClrTx/>
              <a:buSzTx/>
              <a:buFontTx/>
              <a:buNone/>
              <a:tabLst/>
              <a:defRPr sz="3600" b="1">
                <a:solidFill>
                  <a:schemeClr val="tx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母子公司</a:t>
            </a:r>
            <a:r>
              <a:rPr kumimoji="0" lang="zh-TW" altLang="en-US" sz="5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功能</a:t>
            </a:r>
            <a:r>
              <a:rPr kumimoji="0" lang="zh-TW" alt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架構</a:t>
            </a:r>
          </a:p>
        </p:txBody>
      </p:sp>
      <p:sp>
        <p:nvSpPr>
          <p:cNvPr id="61" name="矩形 60">
            <a:extLst>
              <a:ext uri="{FF2B5EF4-FFF2-40B4-BE49-F238E27FC236}">
                <a16:creationId xmlns:a16="http://schemas.microsoft.com/office/drawing/2014/main" xmlns="" id="{D8D394E5-1D96-450F-B883-94B0196D7237}"/>
              </a:ext>
            </a:extLst>
          </p:cNvPr>
          <p:cNvSpPr/>
          <p:nvPr/>
        </p:nvSpPr>
        <p:spPr>
          <a:xfrm>
            <a:off x="10816093" y="100948"/>
            <a:ext cx="1368000" cy="360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eaLnBrk="1" fontAlgn="auto" latinLnBrk="0" hangingPunct="1">
              <a:lnSpc>
                <a:spcPct val="100000"/>
              </a:lnSpc>
              <a:spcBef>
                <a:spcPts val="0"/>
              </a:spcBef>
              <a:spcAft>
                <a:spcPts val="0"/>
              </a:spcAft>
              <a:buClrTx/>
              <a:buSzTx/>
              <a:buFontTx/>
              <a:buNone/>
              <a:tabLst/>
              <a:defRPr/>
            </a:pP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二</a:t>
            </a: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組織轉型</a:t>
            </a:r>
            <a:endParaRPr kumimoji="0" lang="en-US" altLang="zh-TW" sz="1600" b="1" dirty="0">
              <a:solidFill>
                <a:prstClr val="white"/>
              </a:solidFill>
              <a:latin typeface="微軟正黑體" panose="020B0604030504040204" pitchFamily="34" charset="-120"/>
              <a:ea typeface="微軟正黑體" panose="020B0604030504040204" pitchFamily="34" charset="-120"/>
            </a:endParaRPr>
          </a:p>
        </p:txBody>
      </p:sp>
      <p:sp>
        <p:nvSpPr>
          <p:cNvPr id="62" name="矩形 61">
            <a:extLst>
              <a:ext uri="{FF2B5EF4-FFF2-40B4-BE49-F238E27FC236}">
                <a16:creationId xmlns:a16="http://schemas.microsoft.com/office/drawing/2014/main" xmlns="" id="{3F7465BC-CCD3-45BC-9C35-CB690A837D0C}"/>
              </a:ext>
            </a:extLst>
          </p:cNvPr>
          <p:cNvSpPr/>
          <p:nvPr/>
        </p:nvSpPr>
        <p:spPr>
          <a:xfrm>
            <a:off x="9397220" y="100948"/>
            <a:ext cx="1404000" cy="360000"/>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四、推動現況</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grpSp>
        <p:nvGrpSpPr>
          <p:cNvPr id="59" name="群組 58">
            <a:extLst>
              <a:ext uri="{FF2B5EF4-FFF2-40B4-BE49-F238E27FC236}">
                <a16:creationId xmlns:a16="http://schemas.microsoft.com/office/drawing/2014/main" xmlns="" id="{4CB2F65B-9954-44F9-A654-784FCCB5113E}"/>
              </a:ext>
            </a:extLst>
          </p:cNvPr>
          <p:cNvGrpSpPr/>
          <p:nvPr/>
        </p:nvGrpSpPr>
        <p:grpSpPr>
          <a:xfrm>
            <a:off x="191344" y="1319009"/>
            <a:ext cx="11874062" cy="5131364"/>
            <a:chOff x="-128751" y="955313"/>
            <a:chExt cx="11874062" cy="5131364"/>
          </a:xfrm>
        </p:grpSpPr>
        <p:cxnSp>
          <p:nvCxnSpPr>
            <p:cNvPr id="60" name="直線接點 59">
              <a:extLst>
                <a:ext uri="{FF2B5EF4-FFF2-40B4-BE49-F238E27FC236}">
                  <a16:creationId xmlns:a16="http://schemas.microsoft.com/office/drawing/2014/main" xmlns="" id="{4FB629D5-5884-46DD-A51B-24C930BED87A}"/>
                </a:ext>
              </a:extLst>
            </p:cNvPr>
            <p:cNvCxnSpPr/>
            <p:nvPr/>
          </p:nvCxnSpPr>
          <p:spPr>
            <a:xfrm>
              <a:off x="8799465" y="5324188"/>
              <a:ext cx="0" cy="110065"/>
            </a:xfrm>
            <a:prstGeom prst="line">
              <a:avLst/>
            </a:prstGeom>
            <a:ln w="508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3" name="直線接點 62">
              <a:extLst>
                <a:ext uri="{FF2B5EF4-FFF2-40B4-BE49-F238E27FC236}">
                  <a16:creationId xmlns:a16="http://schemas.microsoft.com/office/drawing/2014/main" xmlns="" id="{1D8ACABB-DEB2-4133-AA2D-AA54744C18CE}"/>
                </a:ext>
              </a:extLst>
            </p:cNvPr>
            <p:cNvCxnSpPr/>
            <p:nvPr/>
          </p:nvCxnSpPr>
          <p:spPr>
            <a:xfrm>
              <a:off x="3296187" y="5347054"/>
              <a:ext cx="0" cy="110065"/>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64" name="直線接點 63">
              <a:extLst>
                <a:ext uri="{FF2B5EF4-FFF2-40B4-BE49-F238E27FC236}">
                  <a16:creationId xmlns:a16="http://schemas.microsoft.com/office/drawing/2014/main" xmlns="" id="{11061165-038A-4747-BA1C-84E05FB86707}"/>
                </a:ext>
              </a:extLst>
            </p:cNvPr>
            <p:cNvCxnSpPr/>
            <p:nvPr/>
          </p:nvCxnSpPr>
          <p:spPr>
            <a:xfrm>
              <a:off x="1993167" y="5347054"/>
              <a:ext cx="0" cy="110065"/>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65" name="矩形 64">
              <a:extLst>
                <a:ext uri="{FF2B5EF4-FFF2-40B4-BE49-F238E27FC236}">
                  <a16:creationId xmlns:a16="http://schemas.microsoft.com/office/drawing/2014/main" xmlns="" id="{7B72E676-2793-458E-95FD-CE6D1EE10DC7}"/>
                </a:ext>
              </a:extLst>
            </p:cNvPr>
            <p:cNvSpPr/>
            <p:nvPr/>
          </p:nvSpPr>
          <p:spPr>
            <a:xfrm>
              <a:off x="3011239" y="2104405"/>
              <a:ext cx="1220279" cy="63959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4" rIns="91410" bIns="45704"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核能</a:t>
              </a: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事業群</a:t>
              </a:r>
            </a:p>
          </p:txBody>
        </p:sp>
        <p:sp>
          <p:nvSpPr>
            <p:cNvPr id="66" name="矩形 65">
              <a:extLst>
                <a:ext uri="{FF2B5EF4-FFF2-40B4-BE49-F238E27FC236}">
                  <a16:creationId xmlns:a16="http://schemas.microsoft.com/office/drawing/2014/main" xmlns="" id="{CF5D4B7D-8ECB-48B0-92BA-B92486C97C66}"/>
                </a:ext>
              </a:extLst>
            </p:cNvPr>
            <p:cNvSpPr/>
            <p:nvPr/>
          </p:nvSpPr>
          <p:spPr>
            <a:xfrm>
              <a:off x="6833266" y="2104405"/>
              <a:ext cx="1115459" cy="63959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4" rIns="91410" bIns="45704"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共享</a:t>
              </a: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服務群</a:t>
              </a:r>
            </a:p>
          </p:txBody>
        </p:sp>
        <p:grpSp>
          <p:nvGrpSpPr>
            <p:cNvPr id="67" name="群組 70">
              <a:extLst>
                <a:ext uri="{FF2B5EF4-FFF2-40B4-BE49-F238E27FC236}">
                  <a16:creationId xmlns:a16="http://schemas.microsoft.com/office/drawing/2014/main" xmlns="" id="{7902A929-3B8F-4FE0-9E7A-054163C8DC36}"/>
                </a:ext>
              </a:extLst>
            </p:cNvPr>
            <p:cNvGrpSpPr/>
            <p:nvPr/>
          </p:nvGrpSpPr>
          <p:grpSpPr>
            <a:xfrm>
              <a:off x="4021233" y="1402629"/>
              <a:ext cx="2521593" cy="432045"/>
              <a:chOff x="4940697" y="1728145"/>
              <a:chExt cx="2520280" cy="562774"/>
            </a:xfrm>
          </p:grpSpPr>
          <p:sp>
            <p:nvSpPr>
              <p:cNvPr id="114" name="矩形 113">
                <a:extLst>
                  <a:ext uri="{FF2B5EF4-FFF2-40B4-BE49-F238E27FC236}">
                    <a16:creationId xmlns:a16="http://schemas.microsoft.com/office/drawing/2014/main" xmlns="" id="{0E26BE7A-8D92-4D61-9F02-0CFD03FA0076}"/>
                  </a:ext>
                </a:extLst>
              </p:cNvPr>
              <p:cNvSpPr/>
              <p:nvPr/>
            </p:nvSpPr>
            <p:spPr>
              <a:xfrm>
                <a:off x="5372745" y="1728145"/>
                <a:ext cx="1800200" cy="24463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董事長</a:t>
                </a:r>
              </a:p>
            </p:txBody>
          </p:sp>
          <p:sp>
            <p:nvSpPr>
              <p:cNvPr id="115" name="矩形 114">
                <a:extLst>
                  <a:ext uri="{FF2B5EF4-FFF2-40B4-BE49-F238E27FC236}">
                    <a16:creationId xmlns:a16="http://schemas.microsoft.com/office/drawing/2014/main" xmlns="" id="{C184B874-A8C4-4568-99DB-B390C50E537C}"/>
                  </a:ext>
                </a:extLst>
              </p:cNvPr>
              <p:cNvSpPr/>
              <p:nvPr/>
            </p:nvSpPr>
            <p:spPr>
              <a:xfrm>
                <a:off x="4940697" y="2046289"/>
                <a:ext cx="2520280" cy="24463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總經理</a:t>
                </a:r>
                <a:r>
                  <a:rPr kumimoji="0" lang="en-US" altLang="zh-TW" sz="1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a:t>
                </a:r>
                <a:r>
                  <a:rPr kumimoji="0" lang="zh-TW" altLang="en-US" sz="1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副總經理</a:t>
                </a:r>
              </a:p>
            </p:txBody>
          </p:sp>
        </p:grpSp>
        <p:sp>
          <p:nvSpPr>
            <p:cNvPr id="68" name="矩形 67">
              <a:extLst>
                <a:ext uri="{FF2B5EF4-FFF2-40B4-BE49-F238E27FC236}">
                  <a16:creationId xmlns:a16="http://schemas.microsoft.com/office/drawing/2014/main" xmlns="" id="{9BDBADDC-70E3-414B-82A0-8CC8158333E2}"/>
                </a:ext>
              </a:extLst>
            </p:cNvPr>
            <p:cNvSpPr/>
            <p:nvPr/>
          </p:nvSpPr>
          <p:spPr>
            <a:xfrm>
              <a:off x="4351517" y="2104405"/>
              <a:ext cx="1082608" cy="63959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4" rIns="91410" bIns="45704"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戰略</a:t>
              </a: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控制群</a:t>
              </a:r>
            </a:p>
          </p:txBody>
        </p:sp>
        <p:sp>
          <p:nvSpPr>
            <p:cNvPr id="69" name="矩形 68">
              <a:extLst>
                <a:ext uri="{FF2B5EF4-FFF2-40B4-BE49-F238E27FC236}">
                  <a16:creationId xmlns:a16="http://schemas.microsoft.com/office/drawing/2014/main" xmlns="" id="{9099EA2D-ECCF-447B-BA2C-68C77DD6AA19}"/>
                </a:ext>
              </a:extLst>
            </p:cNvPr>
            <p:cNvSpPr/>
            <p:nvPr/>
          </p:nvSpPr>
          <p:spPr>
            <a:xfrm>
              <a:off x="5619159" y="2104405"/>
              <a:ext cx="1082592" cy="63959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4" rIns="91410" bIns="45704"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行政</a:t>
              </a: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管理群</a:t>
              </a:r>
            </a:p>
          </p:txBody>
        </p:sp>
        <p:grpSp>
          <p:nvGrpSpPr>
            <p:cNvPr id="70" name="群組 69">
              <a:extLst>
                <a:ext uri="{FF2B5EF4-FFF2-40B4-BE49-F238E27FC236}">
                  <a16:creationId xmlns:a16="http://schemas.microsoft.com/office/drawing/2014/main" xmlns="" id="{596C8519-3C58-4369-91A0-C6AE39835FCB}"/>
                </a:ext>
              </a:extLst>
            </p:cNvPr>
            <p:cNvGrpSpPr/>
            <p:nvPr/>
          </p:nvGrpSpPr>
          <p:grpSpPr>
            <a:xfrm>
              <a:off x="3368792" y="1829251"/>
              <a:ext cx="4320000" cy="225025"/>
              <a:chOff x="1430053" y="2312876"/>
              <a:chExt cx="10253616" cy="540060"/>
            </a:xfrm>
          </p:grpSpPr>
          <p:cxnSp>
            <p:nvCxnSpPr>
              <p:cNvPr id="110" name="直線接點 109">
                <a:extLst>
                  <a:ext uri="{FF2B5EF4-FFF2-40B4-BE49-F238E27FC236}">
                    <a16:creationId xmlns:a16="http://schemas.microsoft.com/office/drawing/2014/main" xmlns="" id="{F0A8CB70-0E3C-4550-9822-0712CBC6A914}"/>
                  </a:ext>
                </a:extLst>
              </p:cNvPr>
              <p:cNvCxnSpPr/>
              <p:nvPr/>
            </p:nvCxnSpPr>
            <p:spPr>
              <a:xfrm flipH="1">
                <a:off x="1430053" y="2636912"/>
                <a:ext cx="10253616" cy="0"/>
              </a:xfrm>
              <a:prstGeom prst="line">
                <a:avLst/>
              </a:prstGeom>
              <a:ln w="50800">
                <a:solidFill>
                  <a:srgbClr val="BF9000"/>
                </a:solidFill>
              </a:ln>
            </p:spPr>
            <p:style>
              <a:lnRef idx="1">
                <a:schemeClr val="accent1"/>
              </a:lnRef>
              <a:fillRef idx="0">
                <a:schemeClr val="accent1"/>
              </a:fillRef>
              <a:effectRef idx="0">
                <a:schemeClr val="accent1"/>
              </a:effectRef>
              <a:fontRef idx="minor">
                <a:schemeClr val="tx1"/>
              </a:fontRef>
            </p:style>
          </p:cxnSp>
          <p:cxnSp>
            <p:nvCxnSpPr>
              <p:cNvPr id="111" name="直線接點 110">
                <a:extLst>
                  <a:ext uri="{FF2B5EF4-FFF2-40B4-BE49-F238E27FC236}">
                    <a16:creationId xmlns:a16="http://schemas.microsoft.com/office/drawing/2014/main" xmlns="" id="{33DE343D-8345-4932-8A0E-302781AC211D}"/>
                  </a:ext>
                </a:extLst>
              </p:cNvPr>
              <p:cNvCxnSpPr/>
              <p:nvPr/>
            </p:nvCxnSpPr>
            <p:spPr>
              <a:xfrm>
                <a:off x="1484313" y="2636912"/>
                <a:ext cx="0" cy="216024"/>
              </a:xfrm>
              <a:prstGeom prst="line">
                <a:avLst/>
              </a:prstGeom>
              <a:ln w="50800">
                <a:solidFill>
                  <a:srgbClr val="BF9000"/>
                </a:solidFill>
              </a:ln>
            </p:spPr>
            <p:style>
              <a:lnRef idx="1">
                <a:schemeClr val="accent1"/>
              </a:lnRef>
              <a:fillRef idx="0">
                <a:schemeClr val="accent1"/>
              </a:fillRef>
              <a:effectRef idx="0">
                <a:schemeClr val="accent1"/>
              </a:effectRef>
              <a:fontRef idx="minor">
                <a:schemeClr val="tx1"/>
              </a:fontRef>
            </p:style>
          </p:cxnSp>
          <p:cxnSp>
            <p:nvCxnSpPr>
              <p:cNvPr id="112" name="直線接點 111">
                <a:extLst>
                  <a:ext uri="{FF2B5EF4-FFF2-40B4-BE49-F238E27FC236}">
                    <a16:creationId xmlns:a16="http://schemas.microsoft.com/office/drawing/2014/main" xmlns="" id="{6BF335DD-9239-400A-A70A-D23A43A6C834}"/>
                  </a:ext>
                </a:extLst>
              </p:cNvPr>
              <p:cNvCxnSpPr/>
              <p:nvPr/>
            </p:nvCxnSpPr>
            <p:spPr>
              <a:xfrm>
                <a:off x="11637441" y="2636912"/>
                <a:ext cx="0" cy="216024"/>
              </a:xfrm>
              <a:prstGeom prst="line">
                <a:avLst/>
              </a:prstGeom>
              <a:ln w="50800">
                <a:solidFill>
                  <a:srgbClr val="BF9000"/>
                </a:solidFill>
              </a:ln>
            </p:spPr>
            <p:style>
              <a:lnRef idx="1">
                <a:schemeClr val="accent1"/>
              </a:lnRef>
              <a:fillRef idx="0">
                <a:schemeClr val="accent1"/>
              </a:fillRef>
              <a:effectRef idx="0">
                <a:schemeClr val="accent1"/>
              </a:effectRef>
              <a:fontRef idx="minor">
                <a:schemeClr val="tx1"/>
              </a:fontRef>
            </p:style>
          </p:cxnSp>
          <p:cxnSp>
            <p:nvCxnSpPr>
              <p:cNvPr id="113" name="直線接點 112">
                <a:extLst>
                  <a:ext uri="{FF2B5EF4-FFF2-40B4-BE49-F238E27FC236}">
                    <a16:creationId xmlns:a16="http://schemas.microsoft.com/office/drawing/2014/main" xmlns="" id="{9C048FC5-E45D-42E4-9A21-FE48A0B7E726}"/>
                  </a:ext>
                </a:extLst>
              </p:cNvPr>
              <p:cNvCxnSpPr/>
              <p:nvPr/>
            </p:nvCxnSpPr>
            <p:spPr>
              <a:xfrm>
                <a:off x="6183315" y="2312876"/>
                <a:ext cx="0" cy="324036"/>
              </a:xfrm>
              <a:prstGeom prst="line">
                <a:avLst/>
              </a:prstGeom>
              <a:ln w="50800">
                <a:solidFill>
                  <a:srgbClr val="BF9000"/>
                </a:solidFill>
              </a:ln>
            </p:spPr>
            <p:style>
              <a:lnRef idx="1">
                <a:schemeClr val="accent1"/>
              </a:lnRef>
              <a:fillRef idx="0">
                <a:schemeClr val="accent1"/>
              </a:fillRef>
              <a:effectRef idx="0">
                <a:schemeClr val="accent1"/>
              </a:effectRef>
              <a:fontRef idx="minor">
                <a:schemeClr val="tx1"/>
              </a:fontRef>
            </p:style>
          </p:cxnSp>
        </p:grpSp>
        <p:sp>
          <p:nvSpPr>
            <p:cNvPr id="72" name="文字方塊 71">
              <a:extLst>
                <a:ext uri="{FF2B5EF4-FFF2-40B4-BE49-F238E27FC236}">
                  <a16:creationId xmlns:a16="http://schemas.microsoft.com/office/drawing/2014/main" xmlns="" id="{07DC42F3-A302-443E-BD08-F90B157572C6}"/>
                </a:ext>
              </a:extLst>
            </p:cNvPr>
            <p:cNvSpPr txBox="1"/>
            <p:nvPr/>
          </p:nvSpPr>
          <p:spPr>
            <a:xfrm>
              <a:off x="4479805" y="955313"/>
              <a:ext cx="2047459" cy="461665"/>
            </a:xfrm>
            <a:prstGeom prst="rect">
              <a:avLst/>
            </a:prstGeom>
            <a:noFill/>
          </p:spPr>
          <p:txBody>
            <a:bodyPr wrap="square" lIns="91410" tIns="45704" rIns="91410" bIns="4570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控股母公司</a:t>
              </a:r>
            </a:p>
          </p:txBody>
        </p:sp>
        <p:sp>
          <p:nvSpPr>
            <p:cNvPr id="73" name="文字方塊 72">
              <a:extLst>
                <a:ext uri="{FF2B5EF4-FFF2-40B4-BE49-F238E27FC236}">
                  <a16:creationId xmlns:a16="http://schemas.microsoft.com/office/drawing/2014/main" xmlns="" id="{E0A6EBA8-6D66-48FB-8E69-9FA83FAED324}"/>
                </a:ext>
              </a:extLst>
            </p:cNvPr>
            <p:cNvSpPr txBox="1"/>
            <p:nvPr/>
          </p:nvSpPr>
          <p:spPr>
            <a:xfrm>
              <a:off x="2213706" y="3791135"/>
              <a:ext cx="2047459" cy="461665"/>
            </a:xfrm>
            <a:prstGeom prst="rect">
              <a:avLst/>
            </a:prstGeom>
            <a:noFill/>
          </p:spPr>
          <p:txBody>
            <a:bodyPr wrap="square" lIns="91410" tIns="45704" rIns="91410" bIns="4570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發電子公司</a:t>
              </a:r>
            </a:p>
          </p:txBody>
        </p:sp>
        <p:sp>
          <p:nvSpPr>
            <p:cNvPr id="74" name="矩形 73">
              <a:extLst>
                <a:ext uri="{FF2B5EF4-FFF2-40B4-BE49-F238E27FC236}">
                  <a16:creationId xmlns:a16="http://schemas.microsoft.com/office/drawing/2014/main" xmlns="" id="{11B2E723-EE7C-43B5-B7E1-0C4DE9EF9F07}"/>
                </a:ext>
              </a:extLst>
            </p:cNvPr>
            <p:cNvSpPr/>
            <p:nvPr/>
          </p:nvSpPr>
          <p:spPr>
            <a:xfrm>
              <a:off x="-128751" y="5434156"/>
              <a:ext cx="1456385" cy="63959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4" rIns="91410" bIns="45704"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smtClean="0">
                  <a:ln>
                    <a:noFill/>
                  </a:ln>
                  <a:solidFill>
                    <a:prstClr val="white"/>
                  </a:solidFill>
                  <a:effectLst/>
                  <a:uLnTx/>
                  <a:uFillTx/>
                  <a:latin typeface="微軟正黑體" panose="020B0604030504040204" pitchFamily="34" charset="-120"/>
                  <a:ea typeface="微軟正黑體" panose="020B0604030504040204" pitchFamily="34" charset="-120"/>
                </a:rPr>
                <a:t>水火力發電</a:t>
              </a: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事業群</a:t>
              </a:r>
            </a:p>
          </p:txBody>
        </p:sp>
        <p:sp>
          <p:nvSpPr>
            <p:cNvPr id="75" name="矩形 74">
              <a:extLst>
                <a:ext uri="{FF2B5EF4-FFF2-40B4-BE49-F238E27FC236}">
                  <a16:creationId xmlns:a16="http://schemas.microsoft.com/office/drawing/2014/main" xmlns="" id="{95E81336-C119-4B5A-A02F-C63A8639B047}"/>
                </a:ext>
              </a:extLst>
            </p:cNvPr>
            <p:cNvSpPr/>
            <p:nvPr/>
          </p:nvSpPr>
          <p:spPr>
            <a:xfrm>
              <a:off x="4061145" y="5434156"/>
              <a:ext cx="1115459" cy="63959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4" rIns="91410" bIns="45704"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修護</a:t>
              </a: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事業群</a:t>
              </a:r>
            </a:p>
          </p:txBody>
        </p:sp>
        <p:grpSp>
          <p:nvGrpSpPr>
            <p:cNvPr id="76" name="群組 70">
              <a:extLst>
                <a:ext uri="{FF2B5EF4-FFF2-40B4-BE49-F238E27FC236}">
                  <a16:creationId xmlns:a16="http://schemas.microsoft.com/office/drawing/2014/main" xmlns="" id="{EF292865-74DA-4BD8-8508-25D7223F7780}"/>
                </a:ext>
              </a:extLst>
            </p:cNvPr>
            <p:cNvGrpSpPr/>
            <p:nvPr/>
          </p:nvGrpSpPr>
          <p:grpSpPr>
            <a:xfrm>
              <a:off x="1739557" y="4248537"/>
              <a:ext cx="2521593" cy="548723"/>
              <a:chOff x="4940697" y="1728145"/>
              <a:chExt cx="2520280" cy="562774"/>
            </a:xfrm>
            <a:solidFill>
              <a:schemeClr val="tx2">
                <a:lumMod val="60000"/>
                <a:lumOff val="40000"/>
              </a:schemeClr>
            </a:solidFill>
          </p:grpSpPr>
          <p:sp>
            <p:nvSpPr>
              <p:cNvPr id="108" name="矩形 107">
                <a:extLst>
                  <a:ext uri="{FF2B5EF4-FFF2-40B4-BE49-F238E27FC236}">
                    <a16:creationId xmlns:a16="http://schemas.microsoft.com/office/drawing/2014/main" xmlns="" id="{9A4636E5-3ED3-4FBD-85E7-3EF7C9E327AA}"/>
                  </a:ext>
                </a:extLst>
              </p:cNvPr>
              <p:cNvSpPr/>
              <p:nvPr/>
            </p:nvSpPr>
            <p:spPr>
              <a:xfrm>
                <a:off x="5372745" y="1728145"/>
                <a:ext cx="1800200" cy="2446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董事長</a:t>
                </a:r>
              </a:p>
            </p:txBody>
          </p:sp>
          <p:sp>
            <p:nvSpPr>
              <p:cNvPr id="109" name="矩形 108">
                <a:extLst>
                  <a:ext uri="{FF2B5EF4-FFF2-40B4-BE49-F238E27FC236}">
                    <a16:creationId xmlns:a16="http://schemas.microsoft.com/office/drawing/2014/main" xmlns="" id="{DFE691B7-1977-4EF2-B318-DE5ED16F2833}"/>
                  </a:ext>
                </a:extLst>
              </p:cNvPr>
              <p:cNvSpPr/>
              <p:nvPr/>
            </p:nvSpPr>
            <p:spPr>
              <a:xfrm>
                <a:off x="4940697" y="2046289"/>
                <a:ext cx="2520280" cy="2446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總經理</a:t>
                </a:r>
                <a:r>
                  <a:rPr kumimoji="0" lang="en-US" altLang="zh-TW" sz="1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a:t>
                </a:r>
                <a:r>
                  <a:rPr kumimoji="0" lang="zh-TW" altLang="en-US" sz="1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副總經理</a:t>
                </a:r>
              </a:p>
            </p:txBody>
          </p:sp>
        </p:grpSp>
        <p:sp>
          <p:nvSpPr>
            <p:cNvPr id="77" name="矩形 76">
              <a:extLst>
                <a:ext uri="{FF2B5EF4-FFF2-40B4-BE49-F238E27FC236}">
                  <a16:creationId xmlns:a16="http://schemas.microsoft.com/office/drawing/2014/main" xmlns="" id="{EF0E4508-0DC6-46CD-9164-427BAB96B08C}"/>
                </a:ext>
              </a:extLst>
            </p:cNvPr>
            <p:cNvSpPr/>
            <p:nvPr/>
          </p:nvSpPr>
          <p:spPr>
            <a:xfrm>
              <a:off x="1388900" y="5434156"/>
              <a:ext cx="1250721" cy="63959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4" rIns="91410" bIns="45704"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再生能源</a:t>
              </a: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事業群</a:t>
              </a:r>
            </a:p>
          </p:txBody>
        </p:sp>
        <p:sp>
          <p:nvSpPr>
            <p:cNvPr id="78" name="矩形 77">
              <a:extLst>
                <a:ext uri="{FF2B5EF4-FFF2-40B4-BE49-F238E27FC236}">
                  <a16:creationId xmlns:a16="http://schemas.microsoft.com/office/drawing/2014/main" xmlns="" id="{79F322E6-6A62-4830-8B58-FF21E0109EB0}"/>
                </a:ext>
              </a:extLst>
            </p:cNvPr>
            <p:cNvSpPr/>
            <p:nvPr/>
          </p:nvSpPr>
          <p:spPr>
            <a:xfrm>
              <a:off x="2707336" y="5434156"/>
              <a:ext cx="1265631" cy="63959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4" rIns="91410" bIns="45704"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工程</a:t>
              </a: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事業群</a:t>
              </a:r>
            </a:p>
          </p:txBody>
        </p:sp>
        <p:grpSp>
          <p:nvGrpSpPr>
            <p:cNvPr id="79" name="群組 78">
              <a:extLst>
                <a:ext uri="{FF2B5EF4-FFF2-40B4-BE49-F238E27FC236}">
                  <a16:creationId xmlns:a16="http://schemas.microsoft.com/office/drawing/2014/main" xmlns="" id="{BB08708E-087E-4F9B-8479-FB2DB719F8B9}"/>
                </a:ext>
              </a:extLst>
            </p:cNvPr>
            <p:cNvGrpSpPr/>
            <p:nvPr/>
          </p:nvGrpSpPr>
          <p:grpSpPr>
            <a:xfrm>
              <a:off x="652822" y="4793016"/>
              <a:ext cx="3960000" cy="641243"/>
              <a:chOff x="2028066" y="1594377"/>
              <a:chExt cx="9623945" cy="1258559"/>
            </a:xfrm>
          </p:grpSpPr>
          <p:cxnSp>
            <p:nvCxnSpPr>
              <p:cNvPr id="104" name="直線接點 103">
                <a:extLst>
                  <a:ext uri="{FF2B5EF4-FFF2-40B4-BE49-F238E27FC236}">
                    <a16:creationId xmlns:a16="http://schemas.microsoft.com/office/drawing/2014/main" xmlns="" id="{2B123536-1A11-4DF5-8C2E-E833EF6E827A}"/>
                  </a:ext>
                </a:extLst>
              </p:cNvPr>
              <p:cNvCxnSpPr/>
              <p:nvPr/>
            </p:nvCxnSpPr>
            <p:spPr>
              <a:xfrm flipH="1">
                <a:off x="2028066" y="2636913"/>
                <a:ext cx="9623945"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05" name="直線接點 104">
                <a:extLst>
                  <a:ext uri="{FF2B5EF4-FFF2-40B4-BE49-F238E27FC236}">
                    <a16:creationId xmlns:a16="http://schemas.microsoft.com/office/drawing/2014/main" xmlns="" id="{B3F941F0-34FE-465E-9FAC-E134D9D78AF5}"/>
                  </a:ext>
                </a:extLst>
              </p:cNvPr>
              <p:cNvCxnSpPr/>
              <p:nvPr/>
            </p:nvCxnSpPr>
            <p:spPr>
              <a:xfrm>
                <a:off x="2075338" y="2636913"/>
                <a:ext cx="0" cy="216023"/>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06" name="直線接點 105">
                <a:extLst>
                  <a:ext uri="{FF2B5EF4-FFF2-40B4-BE49-F238E27FC236}">
                    <a16:creationId xmlns:a16="http://schemas.microsoft.com/office/drawing/2014/main" xmlns="" id="{8898366F-921D-47DF-B6C4-ED405F809A9D}"/>
                  </a:ext>
                </a:extLst>
              </p:cNvPr>
              <p:cNvCxnSpPr/>
              <p:nvPr/>
            </p:nvCxnSpPr>
            <p:spPr>
              <a:xfrm>
                <a:off x="11613800" y="2636913"/>
                <a:ext cx="0" cy="216023"/>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07" name="直線接點 106">
                <a:extLst>
                  <a:ext uri="{FF2B5EF4-FFF2-40B4-BE49-F238E27FC236}">
                    <a16:creationId xmlns:a16="http://schemas.microsoft.com/office/drawing/2014/main" xmlns="" id="{B29EFCC0-6128-4C21-BC6F-B27B16A93BA5}"/>
                  </a:ext>
                </a:extLst>
              </p:cNvPr>
              <p:cNvCxnSpPr>
                <a:cxnSpLocks/>
              </p:cNvCxnSpPr>
              <p:nvPr/>
            </p:nvCxnSpPr>
            <p:spPr>
              <a:xfrm>
                <a:off x="7487681" y="1594377"/>
                <a:ext cx="0" cy="1059851"/>
              </a:xfrm>
              <a:prstGeom prst="line">
                <a:avLst/>
              </a:prstGeom>
              <a:ln w="50800"/>
            </p:spPr>
            <p:style>
              <a:lnRef idx="1">
                <a:schemeClr val="accent1"/>
              </a:lnRef>
              <a:fillRef idx="0">
                <a:schemeClr val="accent1"/>
              </a:fillRef>
              <a:effectRef idx="0">
                <a:schemeClr val="accent1"/>
              </a:effectRef>
              <a:fontRef idx="minor">
                <a:schemeClr val="tx1"/>
              </a:fontRef>
            </p:style>
          </p:cxnSp>
        </p:grpSp>
        <p:sp>
          <p:nvSpPr>
            <p:cNvPr id="80" name="矩形 79">
              <a:extLst>
                <a:ext uri="{FF2B5EF4-FFF2-40B4-BE49-F238E27FC236}">
                  <a16:creationId xmlns:a16="http://schemas.microsoft.com/office/drawing/2014/main" xmlns="" id="{0F6AF83F-AC9C-4A2B-801E-FB54658B7125}"/>
                </a:ext>
              </a:extLst>
            </p:cNvPr>
            <p:cNvSpPr/>
            <p:nvPr/>
          </p:nvSpPr>
          <p:spPr>
            <a:xfrm>
              <a:off x="4519466" y="4493710"/>
              <a:ext cx="990297" cy="63959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4" rIns="91410" bIns="45704"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總管</a:t>
              </a: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理處</a:t>
              </a:r>
            </a:p>
          </p:txBody>
        </p:sp>
        <p:sp>
          <p:nvSpPr>
            <p:cNvPr id="81" name="文字方塊 80">
              <a:extLst>
                <a:ext uri="{FF2B5EF4-FFF2-40B4-BE49-F238E27FC236}">
                  <a16:creationId xmlns:a16="http://schemas.microsoft.com/office/drawing/2014/main" xmlns="" id="{34CCB213-E6DA-4EB3-A240-17E80FE77B91}"/>
                </a:ext>
              </a:extLst>
            </p:cNvPr>
            <p:cNvSpPr txBox="1"/>
            <p:nvPr/>
          </p:nvSpPr>
          <p:spPr>
            <a:xfrm>
              <a:off x="8059091" y="3791135"/>
              <a:ext cx="2459100" cy="461665"/>
            </a:xfrm>
            <a:prstGeom prst="rect">
              <a:avLst/>
            </a:prstGeom>
            <a:noFill/>
          </p:spPr>
          <p:txBody>
            <a:bodyPr wrap="square" lIns="91410" tIns="45704" rIns="91410" bIns="4570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rPr>
                <a:t>輸配售電子公司</a:t>
              </a:r>
            </a:p>
          </p:txBody>
        </p:sp>
        <p:sp>
          <p:nvSpPr>
            <p:cNvPr id="82" name="矩形 81">
              <a:extLst>
                <a:ext uri="{FF2B5EF4-FFF2-40B4-BE49-F238E27FC236}">
                  <a16:creationId xmlns:a16="http://schemas.microsoft.com/office/drawing/2014/main" xmlns="" id="{C5C55A77-C4B7-4F34-9480-08F2CD641024}"/>
                </a:ext>
              </a:extLst>
            </p:cNvPr>
            <p:cNvSpPr/>
            <p:nvPr/>
          </p:nvSpPr>
          <p:spPr>
            <a:xfrm>
              <a:off x="6926069" y="5443669"/>
              <a:ext cx="1071800" cy="6395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4" rIns="91410" bIns="45704"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輸電</a:t>
              </a: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事業群</a:t>
              </a:r>
            </a:p>
          </p:txBody>
        </p:sp>
        <p:grpSp>
          <p:nvGrpSpPr>
            <p:cNvPr id="83" name="群組 70">
              <a:extLst>
                <a:ext uri="{FF2B5EF4-FFF2-40B4-BE49-F238E27FC236}">
                  <a16:creationId xmlns:a16="http://schemas.microsoft.com/office/drawing/2014/main" xmlns="" id="{770D7D09-B856-421F-BE90-8924C9D75036}"/>
                </a:ext>
              </a:extLst>
            </p:cNvPr>
            <p:cNvGrpSpPr/>
            <p:nvPr/>
          </p:nvGrpSpPr>
          <p:grpSpPr>
            <a:xfrm>
              <a:off x="7924625" y="4248537"/>
              <a:ext cx="2521593" cy="548723"/>
              <a:chOff x="4940697" y="1728145"/>
              <a:chExt cx="2520280" cy="562774"/>
            </a:xfrm>
            <a:solidFill>
              <a:schemeClr val="accent6">
                <a:lumMod val="75000"/>
              </a:schemeClr>
            </a:solidFill>
          </p:grpSpPr>
          <p:sp>
            <p:nvSpPr>
              <p:cNvPr id="102" name="矩形 101">
                <a:extLst>
                  <a:ext uri="{FF2B5EF4-FFF2-40B4-BE49-F238E27FC236}">
                    <a16:creationId xmlns:a16="http://schemas.microsoft.com/office/drawing/2014/main" xmlns="" id="{93B1537B-29DD-4AB9-9BFD-5F89190AF6A4}"/>
                  </a:ext>
                </a:extLst>
              </p:cNvPr>
              <p:cNvSpPr/>
              <p:nvPr/>
            </p:nvSpPr>
            <p:spPr>
              <a:xfrm>
                <a:off x="5372745" y="1728145"/>
                <a:ext cx="1800200" cy="2446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董事長</a:t>
                </a:r>
              </a:p>
            </p:txBody>
          </p:sp>
          <p:sp>
            <p:nvSpPr>
              <p:cNvPr id="103" name="矩形 102">
                <a:extLst>
                  <a:ext uri="{FF2B5EF4-FFF2-40B4-BE49-F238E27FC236}">
                    <a16:creationId xmlns:a16="http://schemas.microsoft.com/office/drawing/2014/main" xmlns="" id="{58DD81C3-7CAE-4809-98E5-EA5CADF81A1C}"/>
                  </a:ext>
                </a:extLst>
              </p:cNvPr>
              <p:cNvSpPr/>
              <p:nvPr/>
            </p:nvSpPr>
            <p:spPr>
              <a:xfrm>
                <a:off x="4940697" y="2046289"/>
                <a:ext cx="2520280" cy="2446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總經理</a:t>
                </a:r>
                <a:r>
                  <a:rPr kumimoji="0" lang="en-US" altLang="zh-TW" sz="1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a:t>
                </a:r>
                <a:r>
                  <a:rPr kumimoji="0" lang="zh-TW" altLang="en-US" sz="1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副總經理</a:t>
                </a:r>
              </a:p>
            </p:txBody>
          </p:sp>
        </p:grpSp>
        <p:sp>
          <p:nvSpPr>
            <p:cNvPr id="84" name="矩形 83">
              <a:extLst>
                <a:ext uri="{FF2B5EF4-FFF2-40B4-BE49-F238E27FC236}">
                  <a16:creationId xmlns:a16="http://schemas.microsoft.com/office/drawing/2014/main" xmlns="" id="{85B8444D-680A-4C30-8151-43A3FECD36DB}"/>
                </a:ext>
              </a:extLst>
            </p:cNvPr>
            <p:cNvSpPr/>
            <p:nvPr/>
          </p:nvSpPr>
          <p:spPr>
            <a:xfrm>
              <a:off x="9649835" y="5447080"/>
              <a:ext cx="1126031" cy="6395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4" rIns="91410" bIns="45704"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配售電</a:t>
              </a: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事業群</a:t>
              </a:r>
            </a:p>
          </p:txBody>
        </p:sp>
        <p:cxnSp>
          <p:nvCxnSpPr>
            <p:cNvPr id="85" name="直線接點 84">
              <a:extLst>
                <a:ext uri="{FF2B5EF4-FFF2-40B4-BE49-F238E27FC236}">
                  <a16:creationId xmlns:a16="http://schemas.microsoft.com/office/drawing/2014/main" xmlns="" id="{14CC4196-D3E7-4DE9-A80F-3B0F2AC93072}"/>
                </a:ext>
              </a:extLst>
            </p:cNvPr>
            <p:cNvCxnSpPr>
              <a:cxnSpLocks/>
            </p:cNvCxnSpPr>
            <p:nvPr/>
          </p:nvCxnSpPr>
          <p:spPr>
            <a:xfrm flipH="1">
              <a:off x="7449718" y="5304214"/>
              <a:ext cx="2808000" cy="0"/>
            </a:xfrm>
            <a:prstGeom prst="line">
              <a:avLst/>
            </a:prstGeom>
            <a:ln w="508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6" name="直線接點 85">
              <a:extLst>
                <a:ext uri="{FF2B5EF4-FFF2-40B4-BE49-F238E27FC236}">
                  <a16:creationId xmlns:a16="http://schemas.microsoft.com/office/drawing/2014/main" xmlns="" id="{695844E4-E1E1-4B26-A07F-280861787E23}"/>
                </a:ext>
              </a:extLst>
            </p:cNvPr>
            <p:cNvCxnSpPr/>
            <p:nvPr/>
          </p:nvCxnSpPr>
          <p:spPr>
            <a:xfrm>
              <a:off x="7469173" y="5304213"/>
              <a:ext cx="0" cy="144000"/>
            </a:xfrm>
            <a:prstGeom prst="line">
              <a:avLst/>
            </a:prstGeom>
            <a:ln w="508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xmlns="" id="{420C0F2A-2FD8-4060-8E72-CD62949C5EB7}"/>
                </a:ext>
              </a:extLst>
            </p:cNvPr>
            <p:cNvCxnSpPr>
              <a:cxnSpLocks/>
            </p:cNvCxnSpPr>
            <p:nvPr/>
          </p:nvCxnSpPr>
          <p:spPr>
            <a:xfrm>
              <a:off x="9064908" y="4783287"/>
              <a:ext cx="0" cy="540000"/>
            </a:xfrm>
            <a:prstGeom prst="line">
              <a:avLst/>
            </a:prstGeom>
            <a:ln w="508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8" name="矩形 87">
              <a:extLst>
                <a:ext uri="{FF2B5EF4-FFF2-40B4-BE49-F238E27FC236}">
                  <a16:creationId xmlns:a16="http://schemas.microsoft.com/office/drawing/2014/main" xmlns="" id="{B9C909DF-9C7F-4FCA-9F48-30707B7B51C4}"/>
                </a:ext>
              </a:extLst>
            </p:cNvPr>
            <p:cNvSpPr/>
            <p:nvPr/>
          </p:nvSpPr>
          <p:spPr>
            <a:xfrm>
              <a:off x="6468126" y="4496878"/>
              <a:ext cx="886357" cy="6395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4" rIns="91410" bIns="45704"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總管理處</a:t>
              </a:r>
            </a:p>
          </p:txBody>
        </p:sp>
        <p:cxnSp>
          <p:nvCxnSpPr>
            <p:cNvPr id="89" name="直線接點 88">
              <a:extLst>
                <a:ext uri="{FF2B5EF4-FFF2-40B4-BE49-F238E27FC236}">
                  <a16:creationId xmlns:a16="http://schemas.microsoft.com/office/drawing/2014/main" xmlns="" id="{EE98B21E-3D5A-4CDC-9C41-9714277F1275}"/>
                </a:ext>
              </a:extLst>
            </p:cNvPr>
            <p:cNvCxnSpPr/>
            <p:nvPr/>
          </p:nvCxnSpPr>
          <p:spPr>
            <a:xfrm>
              <a:off x="2899310" y="4927161"/>
              <a:ext cx="1620145"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90" name="直線接點 89">
              <a:extLst>
                <a:ext uri="{FF2B5EF4-FFF2-40B4-BE49-F238E27FC236}">
                  <a16:creationId xmlns:a16="http://schemas.microsoft.com/office/drawing/2014/main" xmlns="" id="{19E79AD7-2F5F-42DD-A80A-5023F5E6750E}"/>
                </a:ext>
              </a:extLst>
            </p:cNvPr>
            <p:cNvCxnSpPr/>
            <p:nvPr/>
          </p:nvCxnSpPr>
          <p:spPr>
            <a:xfrm>
              <a:off x="7365576" y="4917099"/>
              <a:ext cx="1689604" cy="0"/>
            </a:xfrm>
            <a:prstGeom prst="line">
              <a:avLst/>
            </a:prstGeom>
            <a:ln w="508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91" name="矩形 90">
              <a:extLst>
                <a:ext uri="{FF2B5EF4-FFF2-40B4-BE49-F238E27FC236}">
                  <a16:creationId xmlns:a16="http://schemas.microsoft.com/office/drawing/2014/main" xmlns="" id="{F74B23E7-DCC0-494D-B741-4FC8EFCFD65E}"/>
                </a:ext>
              </a:extLst>
            </p:cNvPr>
            <p:cNvSpPr/>
            <p:nvPr/>
          </p:nvSpPr>
          <p:spPr>
            <a:xfrm>
              <a:off x="10858954" y="4733490"/>
              <a:ext cx="886357" cy="6395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4" rIns="91410" bIns="45704"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調度中心</a:t>
              </a:r>
            </a:p>
          </p:txBody>
        </p:sp>
        <p:sp>
          <p:nvSpPr>
            <p:cNvPr id="92" name="矩形 91">
              <a:extLst>
                <a:ext uri="{FF2B5EF4-FFF2-40B4-BE49-F238E27FC236}">
                  <a16:creationId xmlns:a16="http://schemas.microsoft.com/office/drawing/2014/main" xmlns="" id="{49AC9D35-3C60-470E-B596-12C449F9C5D1}"/>
                </a:ext>
              </a:extLst>
            </p:cNvPr>
            <p:cNvSpPr/>
            <p:nvPr/>
          </p:nvSpPr>
          <p:spPr>
            <a:xfrm>
              <a:off x="8126466" y="5447080"/>
              <a:ext cx="1348275" cy="639597"/>
            </a:xfrm>
            <a:prstGeom prst="rect">
              <a:avLst/>
            </a:prstGeom>
            <a:solidFill>
              <a:schemeClr val="accent6">
                <a:lumMod val="75000"/>
              </a:schemeClr>
            </a:solidFill>
            <a:ln w="15875">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45704" rIns="0" bIns="45704"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輸變電工程</a:t>
              </a: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endParaRPr>
            </a:p>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事業群</a:t>
              </a:r>
            </a:p>
          </p:txBody>
        </p:sp>
        <p:grpSp>
          <p:nvGrpSpPr>
            <p:cNvPr id="93" name="群組 92">
              <a:extLst>
                <a:ext uri="{FF2B5EF4-FFF2-40B4-BE49-F238E27FC236}">
                  <a16:creationId xmlns:a16="http://schemas.microsoft.com/office/drawing/2014/main" xmlns="" id="{EDBF6F5F-7568-421D-8EFA-322F8DA05EFF}"/>
                </a:ext>
              </a:extLst>
            </p:cNvPr>
            <p:cNvGrpSpPr/>
            <p:nvPr/>
          </p:nvGrpSpPr>
          <p:grpSpPr>
            <a:xfrm>
              <a:off x="4738679" y="2751942"/>
              <a:ext cx="2545091" cy="1721754"/>
              <a:chOff x="5111628" y="2964859"/>
              <a:chExt cx="2294588" cy="1721754"/>
            </a:xfrm>
          </p:grpSpPr>
          <p:cxnSp>
            <p:nvCxnSpPr>
              <p:cNvPr id="96" name="直線單箭頭接點 95">
                <a:extLst>
                  <a:ext uri="{FF2B5EF4-FFF2-40B4-BE49-F238E27FC236}">
                    <a16:creationId xmlns:a16="http://schemas.microsoft.com/office/drawing/2014/main" xmlns="" id="{CC85A394-1733-47C2-8D41-36E2D9D85C7A}"/>
                  </a:ext>
                </a:extLst>
              </p:cNvPr>
              <p:cNvCxnSpPr>
                <a:cxnSpLocks/>
              </p:cNvCxnSpPr>
              <p:nvPr/>
            </p:nvCxnSpPr>
            <p:spPr>
              <a:xfrm>
                <a:off x="5111628" y="2985360"/>
                <a:ext cx="195843" cy="1694778"/>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7" name="直線單箭頭接點 96">
                <a:extLst>
                  <a:ext uri="{FF2B5EF4-FFF2-40B4-BE49-F238E27FC236}">
                    <a16:creationId xmlns:a16="http://schemas.microsoft.com/office/drawing/2014/main" xmlns="" id="{BFDCC616-C390-4601-9D34-89A81AC3FEBA}"/>
                  </a:ext>
                </a:extLst>
              </p:cNvPr>
              <p:cNvCxnSpPr>
                <a:cxnSpLocks/>
              </p:cNvCxnSpPr>
              <p:nvPr/>
            </p:nvCxnSpPr>
            <p:spPr>
              <a:xfrm>
                <a:off x="5141960" y="2985360"/>
                <a:ext cx="1853203" cy="1694778"/>
              </a:xfrm>
              <a:prstGeom prst="straightConnector1">
                <a:avLst/>
              </a:prstGeom>
              <a:ln w="19050">
                <a:solidFill>
                  <a:schemeClr val="accent6"/>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8" name="直線單箭頭接點 97">
                <a:extLst>
                  <a:ext uri="{FF2B5EF4-FFF2-40B4-BE49-F238E27FC236}">
                    <a16:creationId xmlns:a16="http://schemas.microsoft.com/office/drawing/2014/main" xmlns="" id="{A4188AC2-635D-4235-83CA-8A806560EB80}"/>
                  </a:ext>
                </a:extLst>
              </p:cNvPr>
              <p:cNvCxnSpPr>
                <a:cxnSpLocks/>
              </p:cNvCxnSpPr>
              <p:nvPr/>
            </p:nvCxnSpPr>
            <p:spPr>
              <a:xfrm flipH="1">
                <a:off x="5397378" y="2985360"/>
                <a:ext cx="873702" cy="1684475"/>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9" name="直線單箭頭接點 98">
                <a:extLst>
                  <a:ext uri="{FF2B5EF4-FFF2-40B4-BE49-F238E27FC236}">
                    <a16:creationId xmlns:a16="http://schemas.microsoft.com/office/drawing/2014/main" xmlns="" id="{1FAED02E-A5CE-4EA6-BEFF-9317F405EF86}"/>
                  </a:ext>
                </a:extLst>
              </p:cNvPr>
              <p:cNvCxnSpPr>
                <a:cxnSpLocks/>
              </p:cNvCxnSpPr>
              <p:nvPr/>
            </p:nvCxnSpPr>
            <p:spPr>
              <a:xfrm flipH="1">
                <a:off x="5530728" y="2964859"/>
                <a:ext cx="1850715" cy="1685926"/>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0" name="直線單箭頭接點 99">
                <a:extLst>
                  <a:ext uri="{FF2B5EF4-FFF2-40B4-BE49-F238E27FC236}">
                    <a16:creationId xmlns:a16="http://schemas.microsoft.com/office/drawing/2014/main" xmlns="" id="{E12B1057-0231-4F16-AF36-3DEEE2CA1F96}"/>
                  </a:ext>
                </a:extLst>
              </p:cNvPr>
              <p:cNvCxnSpPr>
                <a:cxnSpLocks/>
              </p:cNvCxnSpPr>
              <p:nvPr/>
            </p:nvCxnSpPr>
            <p:spPr>
              <a:xfrm>
                <a:off x="6302253" y="2993435"/>
                <a:ext cx="790575" cy="1676400"/>
              </a:xfrm>
              <a:prstGeom prst="straightConnector1">
                <a:avLst/>
              </a:prstGeom>
              <a:ln w="19050">
                <a:solidFill>
                  <a:schemeClr val="accent6"/>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1" name="直線單箭頭接點 100">
                <a:extLst>
                  <a:ext uri="{FF2B5EF4-FFF2-40B4-BE49-F238E27FC236}">
                    <a16:creationId xmlns:a16="http://schemas.microsoft.com/office/drawing/2014/main" xmlns="" id="{EEB200EC-5B99-4116-8CEA-8DB562DF1202}"/>
                  </a:ext>
                </a:extLst>
              </p:cNvPr>
              <p:cNvCxnSpPr>
                <a:cxnSpLocks/>
              </p:cNvCxnSpPr>
              <p:nvPr/>
            </p:nvCxnSpPr>
            <p:spPr>
              <a:xfrm flipH="1">
                <a:off x="7168820" y="2982677"/>
                <a:ext cx="237396" cy="1703936"/>
              </a:xfrm>
              <a:prstGeom prst="straightConnector1">
                <a:avLst/>
              </a:prstGeom>
              <a:ln w="19050">
                <a:solidFill>
                  <a:schemeClr val="accent6"/>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94" name="直線接點 93">
              <a:extLst>
                <a:ext uri="{FF2B5EF4-FFF2-40B4-BE49-F238E27FC236}">
                  <a16:creationId xmlns:a16="http://schemas.microsoft.com/office/drawing/2014/main" xmlns="" id="{7A2E546A-E79D-45DC-986C-FBFC5C5F88C7}"/>
                </a:ext>
              </a:extLst>
            </p:cNvPr>
            <p:cNvCxnSpPr>
              <a:cxnSpLocks/>
            </p:cNvCxnSpPr>
            <p:nvPr/>
          </p:nvCxnSpPr>
          <p:spPr>
            <a:xfrm>
              <a:off x="9064908" y="5099174"/>
              <a:ext cx="1791160" cy="0"/>
            </a:xfrm>
            <a:prstGeom prst="line">
              <a:avLst/>
            </a:prstGeom>
            <a:ln w="508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5" name="直線接點 94">
              <a:extLst>
                <a:ext uri="{FF2B5EF4-FFF2-40B4-BE49-F238E27FC236}">
                  <a16:creationId xmlns:a16="http://schemas.microsoft.com/office/drawing/2014/main" xmlns="" id="{C93997D1-6FF7-4D38-BECB-594EB003B8B1}"/>
                </a:ext>
              </a:extLst>
            </p:cNvPr>
            <p:cNvCxnSpPr/>
            <p:nvPr/>
          </p:nvCxnSpPr>
          <p:spPr>
            <a:xfrm>
              <a:off x="10229601" y="5320944"/>
              <a:ext cx="0" cy="110065"/>
            </a:xfrm>
            <a:prstGeom prst="line">
              <a:avLst/>
            </a:prstGeom>
            <a:ln w="508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470815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a:extLst>
              <a:ext uri="{FF2B5EF4-FFF2-40B4-BE49-F238E27FC236}">
                <a16:creationId xmlns:a16="http://schemas.microsoft.com/office/drawing/2014/main" xmlns="" id="{3B8C86B7-A9EA-4BD0-8138-59347EB13734}"/>
              </a:ext>
            </a:extLst>
          </p:cNvPr>
          <p:cNvSpPr/>
          <p:nvPr/>
        </p:nvSpPr>
        <p:spPr>
          <a:xfrm>
            <a:off x="190845" y="3409062"/>
            <a:ext cx="2039494" cy="296418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143953" rIns="36000" bIns="45704" rtlCol="0" anchor="t"/>
          <a:lstStyle/>
          <a:p>
            <a:pPr marL="271463" indent="-271463" defTabSz="2754980" eaLnBrk="1" fontAlgn="auto" hangingPunct="1">
              <a:lnSpc>
                <a:spcPts val="1700"/>
              </a:lnSpc>
              <a:spcBef>
                <a:spcPts val="600"/>
              </a:spcBef>
              <a:spcAft>
                <a:spcPts val="600"/>
              </a:spcAft>
              <a:buFont typeface="Wingdings" panose="05000000000000000000" pitchFamily="2" charset="2"/>
              <a:buChar char="p"/>
              <a:defRPr/>
            </a:pPr>
            <a:r>
              <a:rPr kumimoji="0" lang="zh-TW" altLang="en-US"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核能除役</a:t>
            </a:r>
            <a:endParaRPr kumimoji="0" lang="en-US" altLang="zh-TW"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271463" marR="0" lvl="0" indent="-271463" algn="l" defTabSz="2754980" rtl="0" eaLnBrk="1" fontAlgn="auto" latinLnBrk="0" hangingPunct="1">
              <a:lnSpc>
                <a:spcPts val="17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後端處置</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2" name="矩形 11"/>
          <p:cNvSpPr/>
          <p:nvPr/>
        </p:nvSpPr>
        <p:spPr>
          <a:xfrm>
            <a:off x="2365087" y="2313334"/>
            <a:ext cx="3957587" cy="461665"/>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戰略控制群 </a:t>
            </a:r>
            <a:r>
              <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企</a:t>
            </a:r>
            <a:r>
              <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endPar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13" name="矩形 12"/>
          <p:cNvSpPr/>
          <p:nvPr/>
        </p:nvSpPr>
        <p:spPr>
          <a:xfrm>
            <a:off x="6410224" y="2313334"/>
            <a:ext cx="2765718" cy="461665"/>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行政管理群 </a:t>
            </a:r>
            <a:r>
              <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人</a:t>
            </a:r>
            <a:r>
              <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endPar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cxnSp>
        <p:nvCxnSpPr>
          <p:cNvPr id="18" name="直線接點 17"/>
          <p:cNvCxnSpPr/>
          <p:nvPr/>
        </p:nvCxnSpPr>
        <p:spPr>
          <a:xfrm>
            <a:off x="4682970" y="2677282"/>
            <a:ext cx="0"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9277538" y="3392890"/>
            <a:ext cx="2663185" cy="298843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rtlCol="0" anchor="t"/>
          <a:lstStyle/>
          <a:p>
            <a:pPr marL="271463" marR="0" lvl="0" indent="-271463" algn="l" defTabSz="2754980" rtl="0" eaLnBrk="1" fontAlgn="auto" latinLnBrk="0" hangingPunct="1">
              <a:lnSpc>
                <a:spcPts val="21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集團共通資源與服務</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447675" marR="0" lvl="0" indent="-182563" algn="l" defTabSz="2754980" rtl="0" eaLnBrk="1" fontAlgn="auto" latinLnBrk="0" hangingPunct="1">
              <a:lnSpc>
                <a:spcPts val="2100"/>
              </a:lnSpc>
              <a:spcBef>
                <a:spcPts val="600"/>
              </a:spcBef>
              <a:spcAft>
                <a:spcPts val="600"/>
              </a:spcAft>
              <a:buClrTx/>
              <a:buSzTx/>
              <a:buFont typeface="Arial" panose="020B0604020202020204" pitchFamily="34" charset="0"/>
              <a:buChar char="•"/>
              <a:tabLst/>
              <a:defRPr/>
            </a:pPr>
            <a:r>
              <a:rPr kumimoji="0" lang="zh-TW" altLang="en-US" sz="1800" b="1" i="0" u="sng"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事務性質</a:t>
            </a:r>
            <a:r>
              <a:rPr kumimoji="0" lang="zh-TW" altLang="en-US"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：於三家公司間具共通性、重複性高、可於共通平台建置，且集中辦理有助降低成本、提高效率之事項。</a:t>
            </a:r>
            <a:endParaRPr kumimoji="0" lang="en-US" altLang="zh-TW"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endParaRPr>
          </a:p>
          <a:p>
            <a:pPr marL="447675" indent="-182563" defTabSz="2754980" eaLnBrk="1" fontAlgn="auto" hangingPunct="1">
              <a:lnSpc>
                <a:spcPts val="2100"/>
              </a:lnSpc>
              <a:spcBef>
                <a:spcPts val="600"/>
              </a:spcBef>
              <a:spcAft>
                <a:spcPts val="600"/>
              </a:spcAft>
              <a:buFont typeface="Arial" panose="020B0604020202020204" pitchFamily="34" charset="0"/>
              <a:buChar char="•"/>
              <a:defRPr/>
            </a:pPr>
            <a:r>
              <a:rPr kumimoji="0" lang="zh-TW" altLang="en-US" sz="1800" b="1" u="sng" dirty="0">
                <a:solidFill>
                  <a:srgbClr val="002060"/>
                </a:solidFill>
                <a:latin typeface="微軟正黑體" panose="020B0604030504040204" pitchFamily="34" charset="-120"/>
                <a:ea typeface="微軟正黑體" panose="020B0604030504040204" pitchFamily="34" charset="-120"/>
              </a:rPr>
              <a:t>專業性質</a:t>
            </a:r>
            <a:r>
              <a:rPr kumimoji="0" lang="zh-TW" altLang="en-US" sz="1800" b="1" dirty="0">
                <a:solidFill>
                  <a:srgbClr val="002060"/>
                </a:solidFill>
                <a:latin typeface="微軟正黑體" panose="020B0604030504040204" pitchFamily="34" charset="-120"/>
                <a:ea typeface="微軟正黑體" panose="020B0604030504040204" pitchFamily="34" charset="-120"/>
              </a:rPr>
              <a:t>：高階技術難授權子公司者</a:t>
            </a:r>
            <a:endParaRPr kumimoji="0" lang="en-US" altLang="zh-TW" sz="1800" b="1" dirty="0">
              <a:solidFill>
                <a:srgbClr val="002060"/>
              </a:solidFill>
              <a:latin typeface="微軟正黑體" panose="020B0604030504040204" pitchFamily="34" charset="-120"/>
              <a:ea typeface="微軟正黑體" panose="020B0604030504040204" pitchFamily="34" charset="-120"/>
            </a:endParaRPr>
          </a:p>
          <a:p>
            <a:pPr marL="176213" marR="0" lvl="0" indent="-176213" algn="l" defTabSz="2754980" rtl="0" eaLnBrk="1" fontAlgn="auto" latinLnBrk="0" hangingPunct="1">
              <a:lnSpc>
                <a:spcPts val="1800"/>
              </a:lnSpc>
              <a:spcBef>
                <a:spcPts val="600"/>
              </a:spcBef>
              <a:spcAft>
                <a:spcPts val="600"/>
              </a:spcAft>
              <a:buClrTx/>
              <a:buSzTx/>
              <a:buFont typeface="Wingdings" panose="05000000000000000000" pitchFamily="2" charset="2"/>
              <a:buChar char="n"/>
              <a:tabLst/>
              <a:defRPr/>
            </a:pPr>
            <a:endParaRPr kumimoji="0" lang="en-US" altLang="zh-TW"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endParaRPr>
          </a:p>
        </p:txBody>
      </p:sp>
      <p:sp>
        <p:nvSpPr>
          <p:cNvPr id="40" name="矩形 39"/>
          <p:cNvSpPr/>
          <p:nvPr/>
        </p:nvSpPr>
        <p:spPr>
          <a:xfrm>
            <a:off x="6410224" y="3394685"/>
            <a:ext cx="2765718" cy="298664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rtlCol="0" anchor="t"/>
          <a:lstStyle/>
          <a:p>
            <a:pPr marL="271463" marR="0" lvl="0" indent="-271463" algn="l" defTabSz="2754980" rtl="0" eaLnBrk="1" fontAlgn="auto" latinLnBrk="0" hangingPunct="1">
              <a:lnSpc>
                <a:spcPts val="21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國營集團管理制度</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265112" lvl="0" defTabSz="2754980" eaLnBrk="1" fontAlgn="auto" hangingPunct="1">
              <a:lnSpc>
                <a:spcPts val="1800"/>
              </a:lnSpc>
              <a:spcBef>
                <a:spcPts val="300"/>
              </a:spcBef>
              <a:spcAft>
                <a:spcPts val="600"/>
              </a:spcAft>
              <a:defRPr/>
            </a:pPr>
            <a:r>
              <a:rPr kumimoji="0" lang="ja-JP" altLang="en-US"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人事管理</a:t>
            </a:r>
            <a:r>
              <a:rPr kumimoji="0" lang="ja-JP" altLang="en-US" sz="1800" b="1" dirty="0">
                <a:solidFill>
                  <a:srgbClr val="002060"/>
                </a:solidFill>
                <a:latin typeface="微軟正黑體" panose="020B0604030504040204" pitchFamily="34" charset="-120"/>
                <a:ea typeface="微軟正黑體" panose="020B0604030504040204" pitchFamily="34" charset="-120"/>
              </a:rPr>
              <a:t>・</a:t>
            </a:r>
            <a:r>
              <a:rPr kumimoji="0" lang="zh-TW" altLang="en-US"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財務管理</a:t>
            </a:r>
            <a:endParaRPr kumimoji="0" lang="en-US" altLang="zh-TW"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endParaRPr>
          </a:p>
          <a:p>
            <a:pPr marL="265112" lvl="0" defTabSz="2754980" eaLnBrk="1" fontAlgn="auto" hangingPunct="1">
              <a:lnSpc>
                <a:spcPts val="1800"/>
              </a:lnSpc>
              <a:spcBef>
                <a:spcPts val="300"/>
              </a:spcBef>
              <a:spcAft>
                <a:spcPts val="600"/>
              </a:spcAft>
              <a:defRPr/>
            </a:pPr>
            <a:r>
              <a:rPr kumimoji="0" lang="ja-JP" altLang="en-US" sz="1800" b="1" dirty="0">
                <a:solidFill>
                  <a:srgbClr val="002060"/>
                </a:solidFill>
                <a:latin typeface="微軟正黑體" panose="020B0604030504040204" pitchFamily="34" charset="-120"/>
                <a:ea typeface="微軟正黑體" panose="020B0604030504040204" pitchFamily="34" charset="-120"/>
              </a:rPr>
              <a:t>・</a:t>
            </a:r>
            <a:r>
              <a:rPr kumimoji="0" lang="zh-TW" altLang="en-US"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公關宣傳</a:t>
            </a:r>
            <a:r>
              <a:rPr kumimoji="0" lang="ja-JP" altLang="en-US" sz="1800" b="1" dirty="0">
                <a:solidFill>
                  <a:srgbClr val="002060"/>
                </a:solidFill>
                <a:latin typeface="微軟正黑體" panose="020B0604030504040204" pitchFamily="34" charset="-120"/>
                <a:ea typeface="微軟正黑體" panose="020B0604030504040204" pitchFamily="34" charset="-120"/>
              </a:rPr>
              <a:t>・</a:t>
            </a:r>
            <a:r>
              <a:rPr kumimoji="0" lang="zh-TW" altLang="en-US"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資訊管理</a:t>
            </a:r>
            <a:endParaRPr kumimoji="0" lang="en-US" altLang="zh-TW"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endParaRPr>
          </a:p>
          <a:p>
            <a:pPr marL="265112" lvl="0" defTabSz="2754980" eaLnBrk="1" fontAlgn="auto" hangingPunct="1">
              <a:lnSpc>
                <a:spcPts val="1800"/>
              </a:lnSpc>
              <a:spcBef>
                <a:spcPts val="300"/>
              </a:spcBef>
              <a:spcAft>
                <a:spcPts val="600"/>
              </a:spcAft>
              <a:defRPr/>
            </a:pPr>
            <a:r>
              <a:rPr kumimoji="0" lang="ja-JP" altLang="en-US" sz="1800" b="1" dirty="0">
                <a:solidFill>
                  <a:srgbClr val="002060"/>
                </a:solidFill>
                <a:latin typeface="微軟正黑體" panose="020B0604030504040204" pitchFamily="34" charset="-120"/>
                <a:ea typeface="微軟正黑體" panose="020B0604030504040204" pitchFamily="34" charset="-120"/>
              </a:rPr>
              <a:t>・</a:t>
            </a:r>
            <a:r>
              <a:rPr kumimoji="0" lang="zh-TW" altLang="en-US"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內部控制</a:t>
            </a:r>
            <a:r>
              <a:rPr kumimoji="0" lang="ja-JP" altLang="en-US" sz="1800" b="1" dirty="0">
                <a:solidFill>
                  <a:srgbClr val="002060"/>
                </a:solidFill>
                <a:latin typeface="微軟正黑體" panose="020B0604030504040204" pitchFamily="34" charset="-120"/>
                <a:ea typeface="微軟正黑體" panose="020B0604030504040204" pitchFamily="34" charset="-120"/>
              </a:rPr>
              <a:t>・</a:t>
            </a:r>
            <a:r>
              <a:rPr kumimoji="0" lang="zh-TW" altLang="en-US"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文書檔案 </a:t>
            </a:r>
            <a:endParaRPr kumimoji="0" lang="en-US" altLang="zh-TW"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endParaRPr>
          </a:p>
          <a:p>
            <a:pPr marL="265112" lvl="0" defTabSz="2754980" eaLnBrk="1" fontAlgn="auto" hangingPunct="1">
              <a:lnSpc>
                <a:spcPts val="1800"/>
              </a:lnSpc>
              <a:spcBef>
                <a:spcPts val="300"/>
              </a:spcBef>
              <a:spcAft>
                <a:spcPts val="600"/>
              </a:spcAft>
              <a:defRPr/>
            </a:pPr>
            <a:r>
              <a:rPr kumimoji="0" lang="ja-JP" altLang="en-US" sz="1800" b="1" dirty="0">
                <a:solidFill>
                  <a:srgbClr val="002060"/>
                </a:solidFill>
                <a:latin typeface="微軟正黑體" panose="020B0604030504040204" pitchFamily="34" charset="-120"/>
                <a:ea typeface="微軟正黑體" panose="020B0604030504040204" pitchFamily="34" charset="-120"/>
              </a:rPr>
              <a:t>・</a:t>
            </a:r>
            <a:r>
              <a:rPr kumimoji="0" lang="zh-TW" altLang="en-US"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風險管理</a:t>
            </a:r>
            <a:r>
              <a:rPr kumimoji="0" lang="ja-JP" altLang="en-US" sz="1800" b="1" dirty="0">
                <a:solidFill>
                  <a:srgbClr val="002060"/>
                </a:solidFill>
                <a:latin typeface="微軟正黑體" panose="020B0604030504040204" pitchFamily="34" charset="-120"/>
                <a:ea typeface="微軟正黑體" panose="020B0604030504040204" pitchFamily="34" charset="-120"/>
              </a:rPr>
              <a:t>・</a:t>
            </a:r>
            <a:r>
              <a:rPr kumimoji="0" lang="zh-TW" altLang="en-US"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社會責任</a:t>
            </a:r>
            <a:endParaRPr kumimoji="0" lang="en-US" altLang="zh-TW"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endParaRPr>
          </a:p>
          <a:p>
            <a:pPr marL="265113" marR="0" lvl="0" indent="0" algn="l" defTabSz="2754980" rtl="0" eaLnBrk="1" fontAlgn="auto" latinLnBrk="0" hangingPunct="1">
              <a:lnSpc>
                <a:spcPts val="1800"/>
              </a:lnSpc>
              <a:spcBef>
                <a:spcPts val="300"/>
              </a:spcBef>
              <a:spcAft>
                <a:spcPts val="600"/>
              </a:spcAft>
              <a:buClrTx/>
              <a:buSzTx/>
              <a:buFontTx/>
              <a:buNone/>
              <a:tabLst/>
              <a:defRPr/>
            </a:pPr>
            <a:r>
              <a:rPr kumimoji="0" lang="zh-TW" altLang="en-US"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    </a:t>
            </a:r>
            <a:r>
              <a:rPr kumimoji="0" lang="en-US" altLang="zh-TW"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a:t>
            </a:r>
            <a:r>
              <a:rPr kumimoji="0" lang="ja-JP" altLang="en-US" sz="1800" b="1" dirty="0">
                <a:solidFill>
                  <a:srgbClr val="002060"/>
                </a:solidFill>
                <a:latin typeface="微軟正黑體" panose="020B0604030504040204" pitchFamily="34" charset="-120"/>
                <a:ea typeface="微軟正黑體" panose="020B0604030504040204" pitchFamily="34" charset="-120"/>
              </a:rPr>
              <a:t> </a:t>
            </a:r>
            <a:r>
              <a:rPr kumimoji="0" lang="zh-CN" altLang="en-US" sz="1800" b="1" dirty="0">
                <a:solidFill>
                  <a:srgbClr val="002060"/>
                </a:solidFill>
                <a:latin typeface="微軟正黑體" panose="020B0604030504040204" pitchFamily="34" charset="-120"/>
                <a:ea typeface="微軟正黑體" panose="020B0604030504040204" pitchFamily="34" charset="-120"/>
              </a:rPr>
              <a:t> </a:t>
            </a:r>
            <a:r>
              <a:rPr kumimoji="0" lang="zh-TW" altLang="en-US"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等</a:t>
            </a:r>
            <a:endParaRPr kumimoji="0" lang="en-US" altLang="zh-TW" sz="18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endParaRPr>
          </a:p>
          <a:p>
            <a:pPr marL="271463" marR="0" lvl="0" indent="-271463" algn="l" defTabSz="2754980" rtl="0" eaLnBrk="1" fontAlgn="auto" latinLnBrk="0" hangingPunct="1">
              <a:lnSpc>
                <a:spcPts val="21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國營事業彙報程序</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271463" marR="0" lvl="0" indent="-271463" algn="l" defTabSz="2754980" rtl="0" eaLnBrk="1" fontAlgn="auto" latinLnBrk="0" hangingPunct="1">
              <a:lnSpc>
                <a:spcPts val="21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集團文化及共通政策</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algn="l" defTabSz="2754980" rtl="0" eaLnBrk="1" fontAlgn="auto" latinLnBrk="0" hangingPunct="1">
              <a:lnSpc>
                <a:spcPct val="90000"/>
              </a:lnSpc>
              <a:spcBef>
                <a:spcPct val="0"/>
              </a:spcBef>
              <a:spcAft>
                <a:spcPct val="35000"/>
              </a:spcAft>
              <a:buClrTx/>
              <a:buSzTx/>
              <a:buFontTx/>
              <a:buNone/>
              <a:tabLst/>
              <a:defRPr/>
            </a:pP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2754980" rtl="0" eaLnBrk="1" fontAlgn="auto" latinLnBrk="0" hangingPunct="1">
              <a:lnSpc>
                <a:spcPct val="90000"/>
              </a:lnSpc>
              <a:spcBef>
                <a:spcPct val="0"/>
              </a:spcBef>
              <a:spcAft>
                <a:spcPct val="35000"/>
              </a:spcAft>
              <a:buClrTx/>
              <a:buSzTx/>
              <a:buFontTx/>
              <a:buNone/>
              <a:tabLst/>
              <a:defRPr/>
            </a:pP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2754980" rtl="0" eaLnBrk="1" fontAlgn="auto" latinLnBrk="0" hangingPunct="1">
              <a:lnSpc>
                <a:spcPct val="90000"/>
              </a:lnSpc>
              <a:spcBef>
                <a:spcPct val="0"/>
              </a:spcBef>
              <a:spcAft>
                <a:spcPct val="35000"/>
              </a:spcAft>
              <a:buClrTx/>
              <a:buSzTx/>
              <a:buFontTx/>
              <a:buNone/>
              <a:tabLst/>
              <a:defRPr/>
            </a:pP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2754980" rtl="0" eaLnBrk="1" fontAlgn="auto" latinLnBrk="0" hangingPunct="1">
              <a:lnSpc>
                <a:spcPct val="90000"/>
              </a:lnSpc>
              <a:spcBef>
                <a:spcPct val="0"/>
              </a:spcBef>
              <a:spcAft>
                <a:spcPct val="35000"/>
              </a:spcAft>
              <a:buClrTx/>
              <a:buSzTx/>
              <a:buFontTx/>
              <a:buNone/>
              <a:tabLst/>
              <a:defRPr/>
            </a:pP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2754980" rtl="0" eaLnBrk="1" fontAlgn="auto" latinLnBrk="0" hangingPunct="1">
              <a:lnSpc>
                <a:spcPct val="90000"/>
              </a:lnSpc>
              <a:spcBef>
                <a:spcPct val="0"/>
              </a:spcBef>
              <a:spcAft>
                <a:spcPct val="35000"/>
              </a:spcAft>
              <a:buClrTx/>
              <a:buSzTx/>
              <a:buFontTx/>
              <a:buNone/>
              <a:tabLst/>
              <a:defRPr/>
            </a:pP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2754980" rtl="0" eaLnBrk="1" fontAlgn="auto" latinLnBrk="0" hangingPunct="1">
              <a:lnSpc>
                <a:spcPct val="90000"/>
              </a:lnSpc>
              <a:spcBef>
                <a:spcPct val="0"/>
              </a:spcBef>
              <a:spcAft>
                <a:spcPct val="35000"/>
              </a:spcAft>
              <a:buClrTx/>
              <a:buSzTx/>
              <a:buFontTx/>
              <a:buNone/>
              <a:tabLst/>
              <a:defRPr/>
            </a:pP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2754980" rtl="0" eaLnBrk="1" fontAlgn="auto" latinLnBrk="0" hangingPunct="1">
              <a:lnSpc>
                <a:spcPct val="90000"/>
              </a:lnSpc>
              <a:spcBef>
                <a:spcPct val="0"/>
              </a:spcBef>
              <a:spcAft>
                <a:spcPct val="35000"/>
              </a:spcAft>
              <a:buClrTx/>
              <a:buSzTx/>
              <a:buFontTx/>
              <a:buNone/>
              <a:tabLst/>
              <a:defRPr/>
            </a:pPr>
            <a:endPar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2754980" rtl="0" eaLnBrk="1" fontAlgn="auto" latinLnBrk="0" hangingPunct="1">
              <a:lnSpc>
                <a:spcPct val="90000"/>
              </a:lnSpc>
              <a:spcBef>
                <a:spcPct val="0"/>
              </a:spcBef>
              <a:spcAft>
                <a:spcPct val="35000"/>
              </a:spcAft>
              <a:buClrTx/>
              <a:buSzTx/>
              <a:buFontTx/>
              <a:buNone/>
              <a:tabLst/>
              <a:defRPr/>
            </a:pPr>
            <a:endParaRPr kumimoji="0" lang="en-US" altLang="zh-TW" sz="17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2754980" rtl="0" eaLnBrk="1" fontAlgn="auto" latinLnBrk="0" hangingPunct="1">
              <a:lnSpc>
                <a:spcPct val="90000"/>
              </a:lnSpc>
              <a:spcBef>
                <a:spcPct val="0"/>
              </a:spcBef>
              <a:spcAft>
                <a:spcPct val="35000"/>
              </a:spcAft>
              <a:buClrTx/>
              <a:buSzTx/>
              <a:buFontTx/>
              <a:buNone/>
              <a:tabLst/>
              <a:defRPr/>
            </a:pPr>
            <a:endParaRPr kumimoji="0" lang="en-US" altLang="zh-TW" sz="17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2754980" rtl="0" eaLnBrk="1" fontAlgn="auto" latinLnBrk="0" hangingPunct="1">
              <a:lnSpc>
                <a:spcPct val="90000"/>
              </a:lnSpc>
              <a:spcBef>
                <a:spcPct val="0"/>
              </a:spcBef>
              <a:spcAft>
                <a:spcPct val="35000"/>
              </a:spcAft>
              <a:buClrTx/>
              <a:buSzTx/>
              <a:buFontTx/>
              <a:buNone/>
              <a:tabLst/>
              <a:defRPr/>
            </a:pPr>
            <a:endPar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11" name="矩形 10"/>
          <p:cNvSpPr/>
          <p:nvPr/>
        </p:nvSpPr>
        <p:spPr>
          <a:xfrm>
            <a:off x="9264875" y="2313334"/>
            <a:ext cx="2675848" cy="461665"/>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共享服務群 </a:t>
            </a:r>
            <a:r>
              <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資</a:t>
            </a:r>
            <a:r>
              <a:rPr kumimoji="0" lang="en-US" altLang="zh-TW"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endPar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42" name="矩形 41"/>
          <p:cNvSpPr/>
          <p:nvPr/>
        </p:nvSpPr>
        <p:spPr>
          <a:xfrm>
            <a:off x="2375862" y="3409062"/>
            <a:ext cx="1919938" cy="297226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143953" rIns="36000" bIns="45704" rtlCol="0" anchor="t"/>
          <a:lstStyle/>
          <a:p>
            <a:pPr marL="271463" indent="-271463" defTabSz="2754980" eaLnBrk="1" fontAlgn="auto" hangingPunct="1">
              <a:lnSpc>
                <a:spcPts val="1700"/>
              </a:lnSpc>
              <a:spcBef>
                <a:spcPts val="600"/>
              </a:spcBef>
              <a:spcAft>
                <a:spcPts val="600"/>
              </a:spcAft>
              <a:buFont typeface="Wingdings" panose="05000000000000000000" pitchFamily="2" charset="2"/>
              <a:buChar char="p"/>
              <a:defRPr/>
            </a:pPr>
            <a:r>
              <a:rPr kumimoji="0" lang="zh-TW" altLang="en-US"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資本財務投資</a:t>
            </a:r>
            <a:endParaRPr kumimoji="0" lang="en-US" altLang="zh-TW" sz="20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271463" marR="0" lvl="0" indent="-271463" algn="l" defTabSz="2754980" rtl="0" eaLnBrk="1" fontAlgn="auto" latinLnBrk="0" hangingPunct="1">
              <a:lnSpc>
                <a:spcPts val="17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支出管控</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271463" marR="0" lvl="0" indent="-271463" algn="l" defTabSz="2754980" rtl="0" eaLnBrk="1" fontAlgn="auto" latinLnBrk="0" hangingPunct="1">
              <a:lnSpc>
                <a:spcPts val="17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新事業開發</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271463" marR="0" lvl="0" indent="-271463" algn="l" defTabSz="2754980" rtl="0" eaLnBrk="1" fontAlgn="auto" latinLnBrk="0" hangingPunct="1">
              <a:lnSpc>
                <a:spcPts val="17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轉投資管理</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271463" marR="0" lvl="0" indent="-271463" algn="l" defTabSz="2754980" rtl="0" eaLnBrk="1" fontAlgn="auto" latinLnBrk="0" hangingPunct="1">
              <a:lnSpc>
                <a:spcPts val="17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國際業務</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271463" marR="0" lvl="0" indent="-271463" algn="l" defTabSz="2754980" rtl="0" eaLnBrk="1" fontAlgn="auto" latinLnBrk="0" hangingPunct="1">
              <a:lnSpc>
                <a:spcPts val="17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前瞻研發</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271463" marR="0" lvl="0" indent="-271463" algn="l" defTabSz="2754980" rtl="0" eaLnBrk="1" fontAlgn="auto" latinLnBrk="0" hangingPunct="1">
              <a:lnSpc>
                <a:spcPts val="17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智財管理</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271463" marR="0" lvl="0" indent="-271463" algn="l" defTabSz="2754980" rtl="0" eaLnBrk="1" fontAlgn="auto" latinLnBrk="0" hangingPunct="1">
              <a:lnSpc>
                <a:spcPts val="1700"/>
              </a:lnSpc>
              <a:spcBef>
                <a:spcPts val="600"/>
              </a:spcBef>
              <a:spcAft>
                <a:spcPts val="600"/>
              </a:spcAft>
              <a:buClrTx/>
              <a:buSzTx/>
              <a:buFont typeface="Wingdings" panose="05000000000000000000" pitchFamily="2" charset="2"/>
              <a:buChar char="p"/>
              <a:tabLst/>
              <a:defRPr/>
            </a:pPr>
            <a:r>
              <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ICT</a:t>
            </a: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應用</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grpSp>
        <p:nvGrpSpPr>
          <p:cNvPr id="2" name="群組 1">
            <a:extLst>
              <a:ext uri="{FF2B5EF4-FFF2-40B4-BE49-F238E27FC236}">
                <a16:creationId xmlns:a16="http://schemas.microsoft.com/office/drawing/2014/main" xmlns="" id="{C84365DB-F194-4527-95F7-344F28C781F8}"/>
              </a:ext>
            </a:extLst>
          </p:cNvPr>
          <p:cNvGrpSpPr/>
          <p:nvPr/>
        </p:nvGrpSpPr>
        <p:grpSpPr>
          <a:xfrm>
            <a:off x="4281170" y="1500303"/>
            <a:ext cx="3629659" cy="704561"/>
            <a:chOff x="4821613" y="454203"/>
            <a:chExt cx="3629659" cy="704561"/>
          </a:xfrm>
          <a:solidFill>
            <a:schemeClr val="accent3">
              <a:lumMod val="75000"/>
            </a:schemeClr>
          </a:solidFill>
        </p:grpSpPr>
        <p:sp>
          <p:nvSpPr>
            <p:cNvPr id="28" name="圓角矩形 27"/>
            <p:cNvSpPr/>
            <p:nvPr/>
          </p:nvSpPr>
          <p:spPr>
            <a:xfrm>
              <a:off x="4821613" y="454203"/>
              <a:ext cx="3629659" cy="7045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4" rIns="91410" bIns="45704" rtlCol="0" anchor="ctr"/>
            <a:lstStyle/>
            <a:p>
              <a:pPr marL="0" marR="0" lvl="0" indent="0" algn="ctr" defTabSz="914096" rtl="0" eaLnBrk="1" fontAlgn="auto" latinLnBrk="0" hangingPunct="1">
                <a:lnSpc>
                  <a:spcPct val="100000"/>
                </a:lnSpc>
                <a:spcBef>
                  <a:spcPts val="0"/>
                </a:spcBef>
                <a:spcAft>
                  <a:spcPts val="0"/>
                </a:spcAft>
                <a:buClrTx/>
                <a:buSzTx/>
                <a:buFontTx/>
                <a:buNone/>
                <a:tabLst/>
                <a:defRPr/>
              </a:pPr>
              <a:endParaRPr kumimoji="0" lang="zh-TW" altLang="en-US" sz="17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29" name="文字方塊 28"/>
            <p:cNvSpPr txBox="1"/>
            <p:nvPr/>
          </p:nvSpPr>
          <p:spPr>
            <a:xfrm>
              <a:off x="5415109" y="475776"/>
              <a:ext cx="2593539" cy="646331"/>
            </a:xfrm>
            <a:prstGeom prst="rect">
              <a:avLst/>
            </a:prstGeom>
            <a:grpFill/>
          </p:spPr>
          <p:txBody>
            <a:bodyPr wrap="square" lIns="91410" tIns="45704" rIns="91410" bIns="45704" rtlCol="0">
              <a:spAutoFit/>
            </a:bodyPr>
            <a:lstStyle/>
            <a:p>
              <a:pPr marL="0" marR="0" lvl="0" indent="0" algn="l" defTabSz="914096"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控股母公司</a:t>
              </a:r>
            </a:p>
          </p:txBody>
        </p:sp>
      </p:grpSp>
      <p:sp>
        <p:nvSpPr>
          <p:cNvPr id="54" name="矩形 53"/>
          <p:cNvSpPr/>
          <p:nvPr/>
        </p:nvSpPr>
        <p:spPr>
          <a:xfrm>
            <a:off x="4281171" y="3409062"/>
            <a:ext cx="2041504" cy="297226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143953" rIns="36000" bIns="45704" rtlCol="0" anchor="t"/>
          <a:lstStyle/>
          <a:p>
            <a:pPr marL="271463" marR="0" lvl="0" indent="-271463" algn="l" defTabSz="2754980" rtl="0" eaLnBrk="1" fontAlgn="auto" latinLnBrk="0" hangingPunct="1">
              <a:lnSpc>
                <a:spcPts val="17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集團戰略目標</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271463" marR="0" lvl="0" indent="-271463" algn="l" defTabSz="2754980" rtl="0" eaLnBrk="1" fontAlgn="auto" latinLnBrk="0" hangingPunct="1">
              <a:lnSpc>
                <a:spcPts val="17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績效分析管控</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271463" marR="0" lvl="0" indent="-271463" algn="l" defTabSz="2754980" rtl="0" eaLnBrk="1" fontAlgn="auto" latinLnBrk="0" hangingPunct="1">
              <a:lnSpc>
                <a:spcPts val="17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經營改進</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271463" marR="0" lvl="0" indent="-271463" algn="l" defTabSz="2754980" rtl="0" eaLnBrk="1" fontAlgn="auto" latinLnBrk="0" hangingPunct="1">
              <a:lnSpc>
                <a:spcPts val="17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責任協調</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271463" marR="0" lvl="0" indent="-271463" algn="l" defTabSz="2754980" rtl="0" eaLnBrk="1" fontAlgn="auto" latinLnBrk="0" hangingPunct="1">
              <a:lnSpc>
                <a:spcPts val="1700"/>
              </a:lnSpc>
              <a:spcBef>
                <a:spcPts val="600"/>
              </a:spcBef>
              <a:spcAft>
                <a:spcPts val="600"/>
              </a:spcAft>
              <a:buClrTx/>
              <a:buSzTx/>
              <a:buFont typeface="Wingdings" panose="05000000000000000000" pitchFamily="2" charset="2"/>
              <a:buChar char="p"/>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電源供需規劃</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algn="l" defTabSz="2754980" rtl="0" eaLnBrk="1" fontAlgn="auto" latinLnBrk="0" hangingPunct="1">
              <a:lnSpc>
                <a:spcPts val="1700"/>
              </a:lnSpc>
              <a:spcBef>
                <a:spcPts val="600"/>
              </a:spcBef>
              <a:spcAft>
                <a:spcPts val="600"/>
              </a:spcAft>
              <a:buClrTx/>
              <a:buSzTx/>
              <a:buFontTx/>
              <a:buNone/>
              <a:tabLst/>
              <a:defRPr/>
            </a:pP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     </a:t>
            </a:r>
            <a:r>
              <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 </a:t>
            </a:r>
            <a:r>
              <a:rPr kumimoji="0" lang="zh-TW" alt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等</a:t>
            </a:r>
            <a:endParaRPr kumimoji="0" lang="en-US" altLang="zh-TW"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9" name="矩形 18"/>
          <p:cNvSpPr/>
          <p:nvPr/>
        </p:nvSpPr>
        <p:spPr>
          <a:xfrm>
            <a:off x="119336" y="4756062"/>
            <a:ext cx="2122333" cy="523220"/>
          </a:xfrm>
          <a:prstGeom prst="rect">
            <a:avLst/>
          </a:prstGeom>
        </p:spPr>
        <p:txBody>
          <a:bodyPr wrap="square">
            <a:spAutoFit/>
          </a:bodyPr>
          <a:lstStyle/>
          <a:p>
            <a:pPr marL="0" marR="0" lvl="0" indent="0" algn="ctr" defTabSz="914096"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專案處理</a:t>
            </a:r>
            <a:endParaRPr kumimoji="0" lang="en-US" altLang="zh-TW"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0" name="矩形 9"/>
          <p:cNvSpPr/>
          <p:nvPr/>
        </p:nvSpPr>
        <p:spPr>
          <a:xfrm>
            <a:off x="190845" y="2313334"/>
            <a:ext cx="2040015" cy="46166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6844"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srgbClr val="002060"/>
                </a:solidFill>
                <a:effectLst/>
                <a:uLnTx/>
                <a:uFillTx/>
                <a:latin typeface="微軟正黑體" panose="020B0604030504040204" pitchFamily="34" charset="-120"/>
                <a:ea typeface="微軟正黑體" panose="020B0604030504040204" pitchFamily="34" charset="-120"/>
                <a:cs typeface="+mn-cs"/>
              </a:rPr>
              <a:t>核能事業群</a:t>
            </a:r>
          </a:p>
        </p:txBody>
      </p:sp>
      <p:sp>
        <p:nvSpPr>
          <p:cNvPr id="5" name="矩形 4"/>
          <p:cNvSpPr/>
          <p:nvPr/>
        </p:nvSpPr>
        <p:spPr>
          <a:xfrm>
            <a:off x="119336" y="2257694"/>
            <a:ext cx="2174242" cy="4123634"/>
          </a:xfrm>
          <a:prstGeom prst="rect">
            <a:avLst/>
          </a:prstGeom>
          <a:noFill/>
          <a:ln w="63500">
            <a:solidFill>
              <a:srgbClr val="C00000"/>
            </a:solidFill>
            <a:prstDash val="sysDash"/>
          </a:ln>
        </p:spPr>
        <p:txBody>
          <a:bodyPr vert="horz" lIns="91291" tIns="45654" rIns="91291" bIns="45654" rtlCol="0">
            <a:normAutofit/>
          </a:bodyPr>
          <a:lstStyle/>
          <a:p>
            <a:pPr marL="0" marR="0" lvl="0" indent="0" algn="l" defTabSz="1216659" rtl="0" eaLnBrk="1" fontAlgn="auto" latinLnBrk="0" hangingPunct="1">
              <a:lnSpc>
                <a:spcPct val="100000"/>
              </a:lnSpc>
              <a:spcBef>
                <a:spcPct val="20000"/>
              </a:spcBef>
              <a:spcAft>
                <a:spcPts val="0"/>
              </a:spcAft>
              <a:buClrTx/>
              <a:buSzTx/>
              <a:buFontTx/>
              <a:buNone/>
              <a:tabLst/>
              <a:defRPr/>
            </a:pPr>
            <a:endParaRPr kumimoji="0" lang="zh-TW" altLang="en-US" sz="4300" b="0"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35" name="文字方塊 34">
            <a:extLst>
              <a:ext uri="{FF2B5EF4-FFF2-40B4-BE49-F238E27FC236}">
                <a16:creationId xmlns:a16="http://schemas.microsoft.com/office/drawing/2014/main" xmlns="" id="{546629D7-41DC-409A-B242-E426618FA045}"/>
              </a:ext>
            </a:extLst>
          </p:cNvPr>
          <p:cNvSpPr txBox="1"/>
          <p:nvPr/>
        </p:nvSpPr>
        <p:spPr>
          <a:xfrm>
            <a:off x="479376" y="476672"/>
            <a:ext cx="8602552" cy="715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R="0" lvl="0" indent="0" fontAlgn="auto">
              <a:lnSpc>
                <a:spcPct val="100000"/>
              </a:lnSpc>
              <a:spcBef>
                <a:spcPts val="0"/>
              </a:spcBef>
              <a:spcAft>
                <a:spcPts val="0"/>
              </a:spcAft>
              <a:buClrTx/>
              <a:buSzTx/>
              <a:buFontTx/>
              <a:buNone/>
              <a:tabLst/>
              <a:defRPr sz="3600" b="1">
                <a:solidFill>
                  <a:schemeClr val="tx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母公司</a:t>
            </a:r>
            <a:r>
              <a:rPr kumimoji="0" lang="zh-TW" altLang="en-US" sz="4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功能群</a:t>
            </a:r>
            <a:r>
              <a:rPr kumimoji="0" lang="zh-TW" alt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構想</a:t>
            </a:r>
          </a:p>
        </p:txBody>
      </p:sp>
      <p:sp>
        <p:nvSpPr>
          <p:cNvPr id="33" name="矩形 32">
            <a:extLst>
              <a:ext uri="{FF2B5EF4-FFF2-40B4-BE49-F238E27FC236}">
                <a16:creationId xmlns:a16="http://schemas.microsoft.com/office/drawing/2014/main" xmlns="" id="{3635209E-3AFD-41B9-97ED-73050B36776B}"/>
              </a:ext>
            </a:extLst>
          </p:cNvPr>
          <p:cNvSpPr/>
          <p:nvPr/>
        </p:nvSpPr>
        <p:spPr>
          <a:xfrm>
            <a:off x="173588" y="2861967"/>
            <a:ext cx="2056751" cy="461665"/>
          </a:xfrm>
          <a:prstGeom prst="rect">
            <a:avLst/>
          </a:prstGeom>
          <a:solidFill>
            <a:srgbClr val="FFC000"/>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square" lIns="91410" tIns="45704" rIns="91410" bIns="45704">
            <a:spAutoFit/>
          </a:bodyPr>
          <a:lstStyle/>
          <a:p>
            <a:pPr marL="0" marR="0" lvl="0" indent="0" algn="ctr" defTabSz="914096" rtl="0" eaLnBrk="1" fontAlgn="base" latinLnBrk="0" hangingPunct="1">
              <a:lnSpc>
                <a:spcPct val="100000"/>
              </a:lnSpc>
              <a:spcBef>
                <a:spcPct val="0"/>
              </a:spcBef>
              <a:spcAft>
                <a:spcPct val="0"/>
              </a:spcAft>
              <a:buClrTx/>
              <a:buSzTx/>
              <a:buFontTx/>
              <a:buNone/>
              <a:tabLst/>
              <a:defRPr/>
            </a:pPr>
            <a:r>
              <a:rPr kumimoji="0" lang="zh-TW" alt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責任承擔</a:t>
            </a:r>
          </a:p>
        </p:txBody>
      </p:sp>
      <p:sp>
        <p:nvSpPr>
          <p:cNvPr id="34" name="矩形 33">
            <a:extLst>
              <a:ext uri="{FF2B5EF4-FFF2-40B4-BE49-F238E27FC236}">
                <a16:creationId xmlns:a16="http://schemas.microsoft.com/office/drawing/2014/main" xmlns="" id="{0AF13A25-4938-434C-98BA-5950B9CD5270}"/>
              </a:ext>
            </a:extLst>
          </p:cNvPr>
          <p:cNvSpPr/>
          <p:nvPr/>
        </p:nvSpPr>
        <p:spPr>
          <a:xfrm>
            <a:off x="9264875" y="2858577"/>
            <a:ext cx="2663186" cy="461665"/>
          </a:xfrm>
          <a:prstGeom prst="rect">
            <a:avLst/>
          </a:prstGeom>
          <a:solidFill>
            <a:schemeClr val="accent5">
              <a:lumMod val="75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square" lIns="91410" tIns="45704" rIns="91410" bIns="45704">
            <a:spAutoFit/>
          </a:bodyPr>
          <a:lstStyle/>
          <a:p>
            <a:pPr marL="0" marR="0" lvl="0" indent="0" algn="ctr" defTabSz="914096" rtl="0" eaLnBrk="1" fontAlgn="base" latinLnBrk="0" hangingPunct="1">
              <a:lnSpc>
                <a:spcPct val="100000"/>
              </a:lnSpc>
              <a:spcBef>
                <a:spcPct val="0"/>
              </a:spcBef>
              <a:spcAft>
                <a:spcPct val="0"/>
              </a:spcAft>
              <a:buClrTx/>
              <a:buSzTx/>
              <a:buFontTx/>
              <a:buNone/>
              <a:tabLst/>
              <a:defRPr/>
            </a:pP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綜效建設</a:t>
            </a:r>
          </a:p>
        </p:txBody>
      </p:sp>
      <p:sp>
        <p:nvSpPr>
          <p:cNvPr id="36" name="矩形 35">
            <a:extLst>
              <a:ext uri="{FF2B5EF4-FFF2-40B4-BE49-F238E27FC236}">
                <a16:creationId xmlns:a16="http://schemas.microsoft.com/office/drawing/2014/main" xmlns="" id="{091570B5-2651-42B6-B44A-F8EA34F9A16D}"/>
              </a:ext>
            </a:extLst>
          </p:cNvPr>
          <p:cNvSpPr/>
          <p:nvPr/>
        </p:nvSpPr>
        <p:spPr>
          <a:xfrm>
            <a:off x="6410224" y="2859057"/>
            <a:ext cx="2747920" cy="461665"/>
          </a:xfrm>
          <a:prstGeom prst="rect">
            <a:avLst/>
          </a:prstGeom>
          <a:solidFill>
            <a:srgbClr val="92D050"/>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square" lIns="91410" tIns="45704" rIns="91410" bIns="45704">
            <a:spAutoFit/>
          </a:bodyPr>
          <a:lstStyle/>
          <a:p>
            <a:pPr marL="0" marR="0" lvl="0" indent="0" algn="ctr" defTabSz="914096" rtl="0" eaLnBrk="1" fontAlgn="base" latinLnBrk="0" hangingPunct="1">
              <a:lnSpc>
                <a:spcPct val="100000"/>
              </a:lnSpc>
              <a:spcBef>
                <a:spcPct val="0"/>
              </a:spcBef>
              <a:spcAft>
                <a:spcPct val="0"/>
              </a:spcAft>
              <a:buClrTx/>
              <a:buSzTx/>
              <a:buFontTx/>
              <a:buNone/>
              <a:tabLst/>
              <a:defRPr/>
            </a:pPr>
            <a:r>
              <a:rPr kumimoji="0" lang="zh-TW" alt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集團管理</a:t>
            </a:r>
          </a:p>
        </p:txBody>
      </p:sp>
      <p:sp>
        <p:nvSpPr>
          <p:cNvPr id="37" name="矩形 36">
            <a:extLst>
              <a:ext uri="{FF2B5EF4-FFF2-40B4-BE49-F238E27FC236}">
                <a16:creationId xmlns:a16="http://schemas.microsoft.com/office/drawing/2014/main" xmlns="" id="{72A4DF78-8280-4796-9B3B-DFEBE93E138C}"/>
              </a:ext>
            </a:extLst>
          </p:cNvPr>
          <p:cNvSpPr/>
          <p:nvPr/>
        </p:nvSpPr>
        <p:spPr>
          <a:xfrm>
            <a:off x="2375863" y="2857679"/>
            <a:ext cx="2498804" cy="461665"/>
          </a:xfrm>
          <a:prstGeom prst="rect">
            <a:avLst/>
          </a:prstGeom>
          <a:solidFill>
            <a:srgbClr val="0000CC"/>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square" lIns="91410" tIns="45704" rIns="91410" bIns="45704">
            <a:spAutoFit/>
          </a:bodyPr>
          <a:lstStyle/>
          <a:p>
            <a:pPr marL="0" marR="0" lvl="0" indent="0" algn="ctr" defTabSz="914096" rtl="0" eaLnBrk="1" fontAlgn="base" latinLnBrk="0" hangingPunct="1">
              <a:lnSpc>
                <a:spcPct val="100000"/>
              </a:lnSpc>
              <a:spcBef>
                <a:spcPct val="0"/>
              </a:spcBef>
              <a:spcAft>
                <a:spcPct val="0"/>
              </a:spcAft>
              <a:buClrTx/>
              <a:buSzTx/>
              <a:buFontTx/>
              <a:buNone/>
              <a:tabLst/>
              <a:defRPr/>
            </a:pP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戰略規劃</a:t>
            </a:r>
          </a:p>
        </p:txBody>
      </p:sp>
      <p:sp>
        <p:nvSpPr>
          <p:cNvPr id="41" name="矩形 40">
            <a:extLst>
              <a:ext uri="{FF2B5EF4-FFF2-40B4-BE49-F238E27FC236}">
                <a16:creationId xmlns:a16="http://schemas.microsoft.com/office/drawing/2014/main" xmlns="" id="{55C6FE56-76DF-44BC-A967-FCFEF6EE674E}"/>
              </a:ext>
            </a:extLst>
          </p:cNvPr>
          <p:cNvSpPr/>
          <p:nvPr/>
        </p:nvSpPr>
        <p:spPr>
          <a:xfrm>
            <a:off x="4976262" y="2851717"/>
            <a:ext cx="1346412" cy="480628"/>
          </a:xfrm>
          <a:prstGeom prst="rect">
            <a:avLst/>
          </a:prstGeom>
          <a:solidFill>
            <a:srgbClr val="FFC000"/>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square" lIns="91410" tIns="45704" rIns="91410" bIns="45704" anchor="ctr">
            <a:noAutofit/>
          </a:bodyPr>
          <a:lstStyle/>
          <a:p>
            <a:pPr marL="0" marR="0" lvl="0" indent="0" algn="ctr" defTabSz="914096" rtl="0" eaLnBrk="1" fontAlgn="base" latinLnBrk="0" hangingPunct="1">
              <a:lnSpc>
                <a:spcPct val="100000"/>
              </a:lnSpc>
              <a:spcBef>
                <a:spcPct val="0"/>
              </a:spcBef>
              <a:spcAft>
                <a:spcPct val="0"/>
              </a:spcAft>
              <a:buClrTx/>
              <a:buSzTx/>
              <a:buFontTx/>
              <a:buNone/>
              <a:tabLst/>
              <a:defRPr/>
            </a:pPr>
            <a:r>
              <a:rPr kumimoji="0" lang="zh-TW" altLang="en-US" sz="2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責任承擔</a:t>
            </a:r>
          </a:p>
        </p:txBody>
      </p:sp>
      <p:sp>
        <p:nvSpPr>
          <p:cNvPr id="32" name="矩形 31">
            <a:extLst>
              <a:ext uri="{FF2B5EF4-FFF2-40B4-BE49-F238E27FC236}">
                <a16:creationId xmlns:a16="http://schemas.microsoft.com/office/drawing/2014/main" xmlns="" id="{6D65837D-BBC3-4402-8880-3FB4AC34D336}"/>
              </a:ext>
            </a:extLst>
          </p:cNvPr>
          <p:cNvSpPr/>
          <p:nvPr/>
        </p:nvSpPr>
        <p:spPr>
          <a:xfrm>
            <a:off x="10816093" y="100948"/>
            <a:ext cx="1368000" cy="360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eaLnBrk="1" fontAlgn="auto" latinLnBrk="0" hangingPunct="1">
              <a:lnSpc>
                <a:spcPct val="100000"/>
              </a:lnSpc>
              <a:spcBef>
                <a:spcPts val="0"/>
              </a:spcBef>
              <a:spcAft>
                <a:spcPts val="0"/>
              </a:spcAft>
              <a:buClrTx/>
              <a:buSzTx/>
              <a:buFontTx/>
              <a:buNone/>
              <a:tabLst/>
              <a:defRPr/>
            </a:pP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二</a:t>
            </a: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組織轉型</a:t>
            </a:r>
            <a:endParaRPr kumimoji="0" lang="en-US" altLang="zh-TW" sz="1600" b="1" dirty="0">
              <a:solidFill>
                <a:prstClr val="white"/>
              </a:solidFill>
              <a:latin typeface="微軟正黑體" panose="020B0604030504040204" pitchFamily="34" charset="-120"/>
              <a:ea typeface="微軟正黑體" panose="020B0604030504040204" pitchFamily="34" charset="-120"/>
            </a:endParaRPr>
          </a:p>
        </p:txBody>
      </p:sp>
      <p:sp>
        <p:nvSpPr>
          <p:cNvPr id="38" name="矩形 37">
            <a:extLst>
              <a:ext uri="{FF2B5EF4-FFF2-40B4-BE49-F238E27FC236}">
                <a16:creationId xmlns:a16="http://schemas.microsoft.com/office/drawing/2014/main" xmlns="" id="{A1E1CA0C-B080-43E9-AC06-9BB5507D41F8}"/>
              </a:ext>
            </a:extLst>
          </p:cNvPr>
          <p:cNvSpPr/>
          <p:nvPr/>
        </p:nvSpPr>
        <p:spPr>
          <a:xfrm>
            <a:off x="9397220" y="100948"/>
            <a:ext cx="1404000" cy="360000"/>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四、推動現況</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876517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a:extLst>
              <a:ext uri="{FF2B5EF4-FFF2-40B4-BE49-F238E27FC236}">
                <a16:creationId xmlns:a16="http://schemas.microsoft.com/office/drawing/2014/main" xmlns="" id="{1AD375E8-C1CA-462D-9361-BF874BF6CE78}"/>
              </a:ext>
            </a:extLst>
          </p:cNvPr>
          <p:cNvSpPr/>
          <p:nvPr/>
        </p:nvSpPr>
        <p:spPr>
          <a:xfrm>
            <a:off x="0" y="1055041"/>
            <a:ext cx="12191999" cy="3072457"/>
          </a:xfrm>
          <a:prstGeom prst="rect">
            <a:avLst/>
          </a:prstGeom>
          <a:solidFill>
            <a:srgbClr val="A5A5A5">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64" name="直線接點 63">
            <a:extLst>
              <a:ext uri="{FF2B5EF4-FFF2-40B4-BE49-F238E27FC236}">
                <a16:creationId xmlns:a16="http://schemas.microsoft.com/office/drawing/2014/main" xmlns="" id="{E5C02E00-E89C-47C4-877C-40A3215D0BD2}"/>
              </a:ext>
            </a:extLst>
          </p:cNvPr>
          <p:cNvCxnSpPr>
            <a:cxnSpLocks/>
          </p:cNvCxnSpPr>
          <p:nvPr/>
        </p:nvCxnSpPr>
        <p:spPr>
          <a:xfrm>
            <a:off x="8219866" y="3332686"/>
            <a:ext cx="0" cy="224584"/>
          </a:xfrm>
          <a:prstGeom prst="line">
            <a:avLst/>
          </a:prstGeom>
          <a:noFill/>
          <a:ln w="57150" cap="flat" cmpd="sng" algn="ctr">
            <a:solidFill>
              <a:srgbClr val="FF0000"/>
            </a:solidFill>
            <a:prstDash val="solid"/>
            <a:miter lim="800000"/>
          </a:ln>
          <a:effectLst/>
        </p:spPr>
      </p:cxnSp>
      <p:sp>
        <p:nvSpPr>
          <p:cNvPr id="65" name="矩形 64">
            <a:extLst>
              <a:ext uri="{FF2B5EF4-FFF2-40B4-BE49-F238E27FC236}">
                <a16:creationId xmlns:a16="http://schemas.microsoft.com/office/drawing/2014/main" xmlns="" id="{9954D6DB-3859-4D6A-80C9-340D48302150}"/>
              </a:ext>
            </a:extLst>
          </p:cNvPr>
          <p:cNvSpPr/>
          <p:nvPr/>
        </p:nvSpPr>
        <p:spPr>
          <a:xfrm>
            <a:off x="7848600" y="4127500"/>
            <a:ext cx="4343399" cy="2730500"/>
          </a:xfrm>
          <a:prstGeom prst="rect">
            <a:avLst/>
          </a:prstGeom>
          <a:solidFill>
            <a:srgbClr val="BFF8FF">
              <a:alpha val="85098"/>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66" name="矩形 65">
            <a:extLst>
              <a:ext uri="{FF2B5EF4-FFF2-40B4-BE49-F238E27FC236}">
                <a16:creationId xmlns:a16="http://schemas.microsoft.com/office/drawing/2014/main" xmlns="" id="{69345936-9D21-4A3C-9134-17FCD0EECC3B}"/>
              </a:ext>
            </a:extLst>
          </p:cNvPr>
          <p:cNvSpPr/>
          <p:nvPr/>
        </p:nvSpPr>
        <p:spPr>
          <a:xfrm>
            <a:off x="1" y="4127500"/>
            <a:ext cx="5029200" cy="2730500"/>
          </a:xfrm>
          <a:prstGeom prst="rect">
            <a:avLst/>
          </a:prstGeom>
          <a:solidFill>
            <a:srgbClr val="FFE89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67" name="矩形: 圓角 66">
            <a:extLst>
              <a:ext uri="{FF2B5EF4-FFF2-40B4-BE49-F238E27FC236}">
                <a16:creationId xmlns:a16="http://schemas.microsoft.com/office/drawing/2014/main" xmlns="" id="{6D9B551B-4F21-4FF4-BFC9-F6B523FA578D}"/>
              </a:ext>
            </a:extLst>
          </p:cNvPr>
          <p:cNvSpPr/>
          <p:nvPr/>
        </p:nvSpPr>
        <p:spPr>
          <a:xfrm>
            <a:off x="1009060" y="4562123"/>
            <a:ext cx="1412028" cy="1412028"/>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1217249"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核後端</a:t>
            </a:r>
            <a:endParaRPr kumimoji="0" lang="en-US" altLang="zh-TW" sz="2000" b="1" i="0" u="none" strike="noStrike" kern="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algn="ctr" defTabSz="1217249"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營運基金</a:t>
            </a:r>
          </a:p>
        </p:txBody>
      </p:sp>
      <p:sp>
        <p:nvSpPr>
          <p:cNvPr id="68" name="矩形 67">
            <a:extLst>
              <a:ext uri="{FF2B5EF4-FFF2-40B4-BE49-F238E27FC236}">
                <a16:creationId xmlns:a16="http://schemas.microsoft.com/office/drawing/2014/main" xmlns="" id="{A907E9C3-F2A0-4868-B071-372AFEE97E7C}"/>
              </a:ext>
            </a:extLst>
          </p:cNvPr>
          <p:cNvSpPr/>
          <p:nvPr/>
        </p:nvSpPr>
        <p:spPr>
          <a:xfrm>
            <a:off x="5029201" y="4119587"/>
            <a:ext cx="2818969" cy="2738413"/>
          </a:xfrm>
          <a:prstGeom prst="rect">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69" name="文字方塊 68">
            <a:extLst>
              <a:ext uri="{FF2B5EF4-FFF2-40B4-BE49-F238E27FC236}">
                <a16:creationId xmlns:a16="http://schemas.microsoft.com/office/drawing/2014/main" xmlns="" id="{9837E61D-70A3-49F2-8122-D953BF1B11B6}"/>
              </a:ext>
            </a:extLst>
          </p:cNvPr>
          <p:cNvSpPr txBox="1"/>
          <p:nvPr/>
        </p:nvSpPr>
        <p:spPr>
          <a:xfrm>
            <a:off x="5508583" y="4100458"/>
            <a:ext cx="2073317" cy="461665"/>
          </a:xfrm>
          <a:prstGeom prst="rect">
            <a:avLst/>
          </a:prstGeom>
          <a:noFill/>
        </p:spPr>
        <p:txBody>
          <a:bodyPr vert="horz" wrap="square" rtlCol="0">
            <a:spAutoFit/>
          </a:bodyPr>
          <a:lstStyle/>
          <a:p>
            <a:pPr eaLnBrk="1" fontAlgn="auto" hangingPunct="1">
              <a:spcBef>
                <a:spcPts val="0"/>
              </a:spcBef>
              <a:spcAft>
                <a:spcPts val="0"/>
              </a:spcAft>
            </a:pPr>
            <a:r>
              <a:rPr kumimoji="0" lang="zh-TW" altLang="en-US" b="1" dirty="0">
                <a:solidFill>
                  <a:prstClr val="white"/>
                </a:solidFill>
                <a:latin typeface="微軟正黑體" panose="020B0604030504040204" pitchFamily="34" charset="-120"/>
                <a:ea typeface="微軟正黑體" panose="020B0604030504040204" pitchFamily="34" charset="-120"/>
              </a:rPr>
              <a:t>控 股 母 公 司</a:t>
            </a:r>
          </a:p>
        </p:txBody>
      </p:sp>
      <p:sp>
        <p:nvSpPr>
          <p:cNvPr id="70" name="文字方塊 69">
            <a:extLst>
              <a:ext uri="{FF2B5EF4-FFF2-40B4-BE49-F238E27FC236}">
                <a16:creationId xmlns:a16="http://schemas.microsoft.com/office/drawing/2014/main" xmlns="" id="{06A0BC4A-85B0-4CDB-9BDE-CB69C65A9B9C}"/>
              </a:ext>
            </a:extLst>
          </p:cNvPr>
          <p:cNvSpPr txBox="1"/>
          <p:nvPr/>
        </p:nvSpPr>
        <p:spPr>
          <a:xfrm>
            <a:off x="5485086" y="4510226"/>
            <a:ext cx="390799" cy="1636574"/>
          </a:xfrm>
          <a:prstGeom prst="rect">
            <a:avLst/>
          </a:prstGeom>
          <a:solidFill>
            <a:srgbClr val="17375E"/>
          </a:solidFill>
          <a:ln w="12700" cap="flat" cmpd="sng" algn="ctr">
            <a:noFill/>
            <a:prstDash val="solid"/>
            <a:miter lim="800000"/>
          </a:ln>
          <a:effectLst/>
        </p:spPr>
        <p:txBody>
          <a:bodyPr vert="eaVert" rtlCol="0" anchor="ctr"/>
          <a:lstStyle>
            <a:defPPr>
              <a:defRPr lang="zh-TW"/>
            </a:defPPr>
            <a:lvl1pPr algn="ctr" defTabSz="1217249">
              <a:defRPr sz="2000" b="1">
                <a:solidFill>
                  <a:prstClr val="white"/>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1217249"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核能事業群</a:t>
            </a:r>
            <a:endParaRPr kumimoji="0" lang="en-US" altLang="zh-TW"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71" name="矩形 70">
            <a:extLst>
              <a:ext uri="{FF2B5EF4-FFF2-40B4-BE49-F238E27FC236}">
                <a16:creationId xmlns:a16="http://schemas.microsoft.com/office/drawing/2014/main" xmlns="" id="{4482FD69-809C-4249-83B6-9FAE27D8928A}"/>
              </a:ext>
            </a:extLst>
          </p:cNvPr>
          <p:cNvSpPr/>
          <p:nvPr/>
        </p:nvSpPr>
        <p:spPr>
          <a:xfrm>
            <a:off x="6584551" y="4501971"/>
            <a:ext cx="367437" cy="1632129"/>
          </a:xfrm>
          <a:prstGeom prst="rect">
            <a:avLst/>
          </a:prstGeom>
          <a:solidFill>
            <a:srgbClr val="17375E"/>
          </a:solidFill>
          <a:ln w="12700" cap="flat" cmpd="sng" algn="ctr">
            <a:noFill/>
            <a:prstDash val="solid"/>
            <a:miter lim="800000"/>
          </a:ln>
          <a:effectLst/>
        </p:spPr>
        <p:txBody>
          <a:bodyPr vert="eaVert" rtlCol="0" anchor="ctr"/>
          <a:lstStyle/>
          <a:p>
            <a:pPr marL="0" marR="0" lvl="0" indent="0" algn="ctr" defTabSz="1217249"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行政管理群</a:t>
            </a:r>
          </a:p>
        </p:txBody>
      </p:sp>
      <p:sp>
        <p:nvSpPr>
          <p:cNvPr id="72" name="矩形 71">
            <a:extLst>
              <a:ext uri="{FF2B5EF4-FFF2-40B4-BE49-F238E27FC236}">
                <a16:creationId xmlns:a16="http://schemas.microsoft.com/office/drawing/2014/main" xmlns="" id="{63F32E5A-BE86-4127-9BD0-20B129483659}"/>
              </a:ext>
            </a:extLst>
          </p:cNvPr>
          <p:cNvSpPr/>
          <p:nvPr/>
        </p:nvSpPr>
        <p:spPr>
          <a:xfrm>
            <a:off x="7070517" y="4501972"/>
            <a:ext cx="367437" cy="1644828"/>
          </a:xfrm>
          <a:prstGeom prst="rect">
            <a:avLst/>
          </a:prstGeom>
          <a:solidFill>
            <a:srgbClr val="17375E"/>
          </a:solidFill>
          <a:ln w="12700" cap="flat" cmpd="sng" algn="ctr">
            <a:noFill/>
            <a:prstDash val="solid"/>
            <a:miter lim="800000"/>
          </a:ln>
          <a:effectLst/>
        </p:spPr>
        <p:txBody>
          <a:bodyPr vert="eaVert" rtlCol="0" anchor="ctr"/>
          <a:lstStyle/>
          <a:p>
            <a:pPr marL="0" marR="0" lvl="0" indent="0" algn="ctr" defTabSz="1217249"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共享服務群</a:t>
            </a:r>
          </a:p>
        </p:txBody>
      </p:sp>
      <p:cxnSp>
        <p:nvCxnSpPr>
          <p:cNvPr id="73" name="直線單箭頭接點 72">
            <a:extLst>
              <a:ext uri="{FF2B5EF4-FFF2-40B4-BE49-F238E27FC236}">
                <a16:creationId xmlns:a16="http://schemas.microsoft.com/office/drawing/2014/main" xmlns="" id="{59B9F544-AE89-48D1-BDA1-BD31322EA78C}"/>
              </a:ext>
            </a:extLst>
          </p:cNvPr>
          <p:cNvCxnSpPr>
            <a:cxnSpLocks/>
            <a:stCxn id="67" idx="3"/>
          </p:cNvCxnSpPr>
          <p:nvPr/>
        </p:nvCxnSpPr>
        <p:spPr>
          <a:xfrm>
            <a:off x="2421088" y="5268137"/>
            <a:ext cx="3052612" cy="0"/>
          </a:xfrm>
          <a:prstGeom prst="straightConnector1">
            <a:avLst/>
          </a:prstGeom>
          <a:noFill/>
          <a:ln w="57150" cap="flat" cmpd="sng" algn="ctr">
            <a:solidFill>
              <a:srgbClr val="FF0000"/>
            </a:solidFill>
            <a:prstDash val="solid"/>
            <a:miter lim="800000"/>
            <a:tailEnd type="triangle"/>
          </a:ln>
          <a:effectLst/>
        </p:spPr>
      </p:cxnSp>
      <p:sp>
        <p:nvSpPr>
          <p:cNvPr id="74" name="矩形 73">
            <a:extLst>
              <a:ext uri="{FF2B5EF4-FFF2-40B4-BE49-F238E27FC236}">
                <a16:creationId xmlns:a16="http://schemas.microsoft.com/office/drawing/2014/main" xmlns="" id="{C2AD6047-FD8F-49FB-9F75-FD98EDB4D6A6}"/>
              </a:ext>
            </a:extLst>
          </p:cNvPr>
          <p:cNvSpPr/>
          <p:nvPr/>
        </p:nvSpPr>
        <p:spPr>
          <a:xfrm>
            <a:off x="3090951" y="4929157"/>
            <a:ext cx="1415772" cy="338554"/>
          </a:xfrm>
          <a:prstGeom prst="rect">
            <a:avLst/>
          </a:prstGeom>
        </p:spPr>
        <p:txBody>
          <a:bodyPr wrap="none">
            <a:spAutoFit/>
          </a:bodyPr>
          <a:lstStyle/>
          <a:p>
            <a:pPr eaLnBrk="1" fontAlgn="auto" hangingPunct="1">
              <a:spcBef>
                <a:spcPts val="0"/>
              </a:spcBef>
              <a:spcAft>
                <a:spcPts val="0"/>
              </a:spcAft>
            </a:pPr>
            <a:r>
              <a:rPr kumimoji="0" lang="zh-TW" altLang="en-US" sz="1600" b="1" dirty="0">
                <a:solidFill>
                  <a:srgbClr val="FF0000"/>
                </a:solidFill>
                <a:latin typeface="微軟正黑體" panose="020B0604030504040204" pitchFamily="34" charset="-120"/>
                <a:ea typeface="微軟正黑體" panose="020B0604030504040204" pitchFamily="34" charset="-120"/>
              </a:rPr>
              <a:t>除役後端成本</a:t>
            </a:r>
            <a:endParaRPr kumimoji="0" lang="en-US" altLang="zh-TW" sz="1600" b="1" dirty="0">
              <a:solidFill>
                <a:srgbClr val="FF0000"/>
              </a:solidFill>
              <a:latin typeface="微軟正黑體" panose="020B0604030504040204" pitchFamily="34" charset="-120"/>
              <a:ea typeface="微軟正黑體" panose="020B0604030504040204" pitchFamily="34" charset="-120"/>
            </a:endParaRPr>
          </a:p>
        </p:txBody>
      </p:sp>
      <p:cxnSp>
        <p:nvCxnSpPr>
          <p:cNvPr id="75" name="直線單箭頭接點 74">
            <a:extLst>
              <a:ext uri="{FF2B5EF4-FFF2-40B4-BE49-F238E27FC236}">
                <a16:creationId xmlns:a16="http://schemas.microsoft.com/office/drawing/2014/main" xmlns="" id="{714660F6-E80A-40EA-AF68-58DF2BF86392}"/>
              </a:ext>
            </a:extLst>
          </p:cNvPr>
          <p:cNvCxnSpPr>
            <a:cxnSpLocks/>
          </p:cNvCxnSpPr>
          <p:nvPr/>
        </p:nvCxnSpPr>
        <p:spPr>
          <a:xfrm>
            <a:off x="6203493" y="6366972"/>
            <a:ext cx="2488387" cy="0"/>
          </a:xfrm>
          <a:prstGeom prst="straightConnector1">
            <a:avLst/>
          </a:prstGeom>
          <a:noFill/>
          <a:ln w="57150" cap="flat" cmpd="sng" algn="ctr">
            <a:solidFill>
              <a:sysClr val="windowText" lastClr="000000">
                <a:lumMod val="75000"/>
                <a:lumOff val="25000"/>
              </a:sysClr>
            </a:solidFill>
            <a:prstDash val="solid"/>
            <a:miter lim="800000"/>
            <a:headEnd type="none" w="med" len="med"/>
            <a:tailEnd type="none" w="med" len="med"/>
          </a:ln>
          <a:effectLst/>
        </p:spPr>
      </p:cxnSp>
      <p:cxnSp>
        <p:nvCxnSpPr>
          <p:cNvPr id="76" name="直線接點 75">
            <a:extLst>
              <a:ext uri="{FF2B5EF4-FFF2-40B4-BE49-F238E27FC236}">
                <a16:creationId xmlns:a16="http://schemas.microsoft.com/office/drawing/2014/main" xmlns="" id="{8F09A177-F45C-4FC3-BA4A-BD39FA93D297}"/>
              </a:ext>
            </a:extLst>
          </p:cNvPr>
          <p:cNvCxnSpPr>
            <a:cxnSpLocks/>
          </p:cNvCxnSpPr>
          <p:nvPr/>
        </p:nvCxnSpPr>
        <p:spPr>
          <a:xfrm>
            <a:off x="6228893" y="6149809"/>
            <a:ext cx="0" cy="238291"/>
          </a:xfrm>
          <a:prstGeom prst="line">
            <a:avLst/>
          </a:prstGeom>
          <a:noFill/>
          <a:ln w="57150" cap="flat" cmpd="sng" algn="ctr">
            <a:solidFill>
              <a:srgbClr val="404040"/>
            </a:solidFill>
            <a:prstDash val="solid"/>
            <a:miter lim="800000"/>
          </a:ln>
          <a:effectLst/>
        </p:spPr>
      </p:cxnSp>
      <p:cxnSp>
        <p:nvCxnSpPr>
          <p:cNvPr id="77" name="直線單箭頭接點 76">
            <a:extLst>
              <a:ext uri="{FF2B5EF4-FFF2-40B4-BE49-F238E27FC236}">
                <a16:creationId xmlns:a16="http://schemas.microsoft.com/office/drawing/2014/main" xmlns="" id="{4F0FE142-D008-44DB-A99D-B3EF14EE33AA}"/>
              </a:ext>
            </a:extLst>
          </p:cNvPr>
          <p:cNvCxnSpPr>
            <a:cxnSpLocks/>
          </p:cNvCxnSpPr>
          <p:nvPr/>
        </p:nvCxnSpPr>
        <p:spPr>
          <a:xfrm flipH="1">
            <a:off x="7731539" y="4304959"/>
            <a:ext cx="2016000" cy="0"/>
          </a:xfrm>
          <a:prstGeom prst="straightConnector1">
            <a:avLst/>
          </a:prstGeom>
          <a:noFill/>
          <a:ln w="57150" cap="flat" cmpd="sng" algn="ctr">
            <a:solidFill>
              <a:srgbClr val="FF0000"/>
            </a:solidFill>
            <a:prstDash val="solid"/>
            <a:miter lim="800000"/>
            <a:tailEnd type="triangle"/>
          </a:ln>
          <a:effectLst/>
        </p:spPr>
      </p:cxnSp>
      <p:cxnSp>
        <p:nvCxnSpPr>
          <p:cNvPr id="78" name="直線接點 77">
            <a:extLst>
              <a:ext uri="{FF2B5EF4-FFF2-40B4-BE49-F238E27FC236}">
                <a16:creationId xmlns:a16="http://schemas.microsoft.com/office/drawing/2014/main" xmlns="" id="{96EEE6A9-AF60-45B0-94A0-CA383EEED161}"/>
              </a:ext>
            </a:extLst>
          </p:cNvPr>
          <p:cNvCxnSpPr>
            <a:cxnSpLocks/>
          </p:cNvCxnSpPr>
          <p:nvPr/>
        </p:nvCxnSpPr>
        <p:spPr>
          <a:xfrm>
            <a:off x="9728090" y="4278630"/>
            <a:ext cx="0" cy="915437"/>
          </a:xfrm>
          <a:prstGeom prst="line">
            <a:avLst/>
          </a:prstGeom>
          <a:noFill/>
          <a:ln w="57150" cap="flat" cmpd="sng" algn="ctr">
            <a:solidFill>
              <a:srgbClr val="FF0000"/>
            </a:solidFill>
            <a:prstDash val="solid"/>
            <a:miter lim="800000"/>
          </a:ln>
          <a:effectLst/>
        </p:spPr>
      </p:cxnSp>
      <p:sp>
        <p:nvSpPr>
          <p:cNvPr id="79" name="矩形 78">
            <a:extLst>
              <a:ext uri="{FF2B5EF4-FFF2-40B4-BE49-F238E27FC236}">
                <a16:creationId xmlns:a16="http://schemas.microsoft.com/office/drawing/2014/main" xmlns="" id="{B15B9376-3F90-4A1B-AEA2-CC9231D3743D}"/>
              </a:ext>
            </a:extLst>
          </p:cNvPr>
          <p:cNvSpPr/>
          <p:nvPr/>
        </p:nvSpPr>
        <p:spPr>
          <a:xfrm>
            <a:off x="8410120" y="4383168"/>
            <a:ext cx="1342034" cy="338554"/>
          </a:xfrm>
          <a:prstGeom prst="rect">
            <a:avLst/>
          </a:prstGeom>
        </p:spPr>
        <p:txBody>
          <a:bodyPr wrap="none">
            <a:spAutoFit/>
          </a:bodyPr>
          <a:lstStyle/>
          <a:p>
            <a:pPr eaLnBrk="1" fontAlgn="auto" hangingPunct="1">
              <a:spcBef>
                <a:spcPts val="0"/>
              </a:spcBef>
              <a:spcAft>
                <a:spcPts val="0"/>
              </a:spcAft>
            </a:pPr>
            <a:r>
              <a:rPr kumimoji="0" lang="zh-TW" altLang="en-US" sz="1600" b="1" dirty="0">
                <a:solidFill>
                  <a:srgbClr val="FF0000"/>
                </a:solidFill>
                <a:latin typeface="微軟正黑體" panose="020B0604030504040204" pitchFamily="34" charset="-120"/>
                <a:ea typeface="微軟正黑體" panose="020B0604030504040204" pitchFamily="34" charset="-120"/>
              </a:rPr>
              <a:t>股利盈餘 </a:t>
            </a:r>
            <a:r>
              <a:rPr kumimoji="0" lang="en-US" altLang="zh-TW" sz="1600" b="1" dirty="0">
                <a:solidFill>
                  <a:srgbClr val="FF0000"/>
                </a:solidFill>
                <a:latin typeface="微軟正黑體" panose="020B0604030504040204" pitchFamily="34" charset="-120"/>
                <a:ea typeface="微軟正黑體" panose="020B0604030504040204" pitchFamily="34" charset="-120"/>
              </a:rPr>
              <a:t>≥0</a:t>
            </a:r>
            <a:r>
              <a:rPr kumimoji="0" lang="zh-TW" altLang="en-US" sz="1600" b="1" dirty="0">
                <a:solidFill>
                  <a:srgbClr val="FF0000"/>
                </a:solidFill>
                <a:latin typeface="微軟正黑體" panose="020B0604030504040204" pitchFamily="34" charset="-120"/>
                <a:ea typeface="微軟正黑體" panose="020B0604030504040204" pitchFamily="34" charset="-120"/>
              </a:rPr>
              <a:t> </a:t>
            </a:r>
            <a:endParaRPr kumimoji="0" lang="en-US" altLang="zh-TW" sz="1600" b="1" dirty="0">
              <a:solidFill>
                <a:srgbClr val="FF0000"/>
              </a:solidFill>
              <a:latin typeface="微軟正黑體" panose="020B0604030504040204" pitchFamily="34" charset="-120"/>
              <a:ea typeface="微軟正黑體" panose="020B0604030504040204" pitchFamily="34" charset="-120"/>
            </a:endParaRPr>
          </a:p>
        </p:txBody>
      </p:sp>
      <p:sp>
        <p:nvSpPr>
          <p:cNvPr id="80" name="矩形 79">
            <a:extLst>
              <a:ext uri="{FF2B5EF4-FFF2-40B4-BE49-F238E27FC236}">
                <a16:creationId xmlns:a16="http://schemas.microsoft.com/office/drawing/2014/main" xmlns="" id="{F1DB94F0-C44E-4F4B-B27F-3AB7BEC5B788}"/>
              </a:ext>
            </a:extLst>
          </p:cNvPr>
          <p:cNvSpPr/>
          <p:nvPr/>
        </p:nvSpPr>
        <p:spPr>
          <a:xfrm>
            <a:off x="7703753" y="6007123"/>
            <a:ext cx="1005403" cy="338554"/>
          </a:xfrm>
          <a:prstGeom prst="rect">
            <a:avLst/>
          </a:prstGeom>
        </p:spPr>
        <p:txBody>
          <a:bodyPr wrap="none">
            <a:spAutoFit/>
          </a:bodyPr>
          <a:lstStyle/>
          <a:p>
            <a:pPr eaLnBrk="1" fontAlgn="auto" hangingPunct="1">
              <a:spcBef>
                <a:spcPts val="0"/>
              </a:spcBef>
              <a:spcAft>
                <a:spcPts val="0"/>
              </a:spcAft>
            </a:pPr>
            <a:r>
              <a:rPr kumimoji="0" lang="zh-TW" altLang="en-US" sz="1600" b="1" dirty="0">
                <a:solidFill>
                  <a:prstClr val="black"/>
                </a:solidFill>
                <a:latin typeface="微軟正黑體" panose="020B0604030504040204" pitchFamily="34" charset="-120"/>
                <a:ea typeface="微軟正黑體" panose="020B0604030504040204" pitchFamily="34" charset="-120"/>
              </a:rPr>
              <a:t>投資成本</a:t>
            </a:r>
            <a:endParaRPr kumimoji="0" lang="en-US" altLang="zh-TW" sz="1600" b="1" dirty="0">
              <a:solidFill>
                <a:prstClr val="black"/>
              </a:solidFill>
              <a:latin typeface="微軟正黑體" panose="020B0604030504040204" pitchFamily="34" charset="-120"/>
              <a:ea typeface="微軟正黑體" panose="020B0604030504040204" pitchFamily="34" charset="-120"/>
            </a:endParaRPr>
          </a:p>
        </p:txBody>
      </p:sp>
      <p:sp>
        <p:nvSpPr>
          <p:cNvPr id="81" name="矩形 80">
            <a:extLst>
              <a:ext uri="{FF2B5EF4-FFF2-40B4-BE49-F238E27FC236}">
                <a16:creationId xmlns:a16="http://schemas.microsoft.com/office/drawing/2014/main" xmlns="" id="{8B30D63D-4704-428E-9424-C3FF6A14C08C}"/>
              </a:ext>
            </a:extLst>
          </p:cNvPr>
          <p:cNvSpPr/>
          <p:nvPr/>
        </p:nvSpPr>
        <p:spPr>
          <a:xfrm>
            <a:off x="6034100" y="4514877"/>
            <a:ext cx="390799" cy="1644623"/>
          </a:xfrm>
          <a:prstGeom prst="rect">
            <a:avLst/>
          </a:prstGeom>
          <a:solidFill>
            <a:srgbClr val="17375E"/>
          </a:solidFill>
          <a:ln w="12700" cap="flat" cmpd="sng" algn="ctr">
            <a:noFill/>
            <a:prstDash val="solid"/>
            <a:miter lim="800000"/>
          </a:ln>
          <a:effectLst/>
        </p:spPr>
        <p:txBody>
          <a:bodyPr vert="eaVert" rtlCol="0" anchor="ctr"/>
          <a:lstStyle/>
          <a:p>
            <a:pPr marL="0" marR="0" lvl="0" indent="0" algn="ctr" defTabSz="1217249"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戰略控制群</a:t>
            </a:r>
          </a:p>
        </p:txBody>
      </p:sp>
      <p:sp>
        <p:nvSpPr>
          <p:cNvPr id="82" name="矩形: 圓角 81">
            <a:extLst>
              <a:ext uri="{FF2B5EF4-FFF2-40B4-BE49-F238E27FC236}">
                <a16:creationId xmlns:a16="http://schemas.microsoft.com/office/drawing/2014/main" xmlns="" id="{195D3C08-C85E-4E43-8162-5EEDBB1C505D}"/>
              </a:ext>
            </a:extLst>
          </p:cNvPr>
          <p:cNvSpPr/>
          <p:nvPr/>
        </p:nvSpPr>
        <p:spPr>
          <a:xfrm>
            <a:off x="359693" y="1986656"/>
            <a:ext cx="1298586" cy="974928"/>
          </a:xfrm>
          <a:prstGeom prst="roundRect">
            <a:avLst/>
          </a:prstGeom>
          <a:solidFill>
            <a:srgbClr val="7204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3200" b="1" i="0" u="none" strike="noStrike" kern="0" cap="none" spc="0" normalizeH="0" baseline="0" noProof="0" dirty="0">
                <a:ln>
                  <a:noFill/>
                </a:ln>
                <a:solidFill>
                  <a:srgbClr val="00ACC0">
                    <a:lumMod val="60000"/>
                    <a:lumOff val="40000"/>
                  </a:srgbClr>
                </a:solidFill>
                <a:effectLst/>
                <a:uLnTx/>
                <a:uFillTx/>
                <a:latin typeface="微軟正黑體" panose="020B0604030504040204" pitchFamily="34" charset="-120"/>
                <a:ea typeface="微軟正黑體" panose="020B0604030504040204" pitchFamily="34" charset="-120"/>
                <a:cs typeface="+mn-cs"/>
              </a:rPr>
              <a:t>用戶</a:t>
            </a:r>
            <a:r>
              <a:rPr kumimoji="0" lang="en-US" altLang="zh-TW" sz="3200" b="1" i="0" u="none" strike="noStrike" kern="0" cap="none" spc="0" normalizeH="0" baseline="0" noProof="0" dirty="0">
                <a:ln>
                  <a:noFill/>
                </a:ln>
                <a:solidFill>
                  <a:srgbClr val="00ACC0">
                    <a:lumMod val="60000"/>
                    <a:lumOff val="40000"/>
                  </a:srgbClr>
                </a:solidFill>
                <a:effectLst/>
                <a:uLnTx/>
                <a:uFillTx/>
                <a:latin typeface="微軟正黑體" panose="020B0604030504040204" pitchFamily="34" charset="-120"/>
                <a:ea typeface="微軟正黑體" panose="020B0604030504040204" pitchFamily="34" charset="-120"/>
                <a:cs typeface="+mn-cs"/>
              </a:rPr>
              <a:t/>
            </a:r>
            <a:br>
              <a:rPr kumimoji="0" lang="en-US" altLang="zh-TW" sz="3200" b="1" i="0" u="none" strike="noStrike" kern="0" cap="none" spc="0" normalizeH="0" baseline="0" noProof="0" dirty="0">
                <a:ln>
                  <a:noFill/>
                </a:ln>
                <a:solidFill>
                  <a:srgbClr val="00ACC0">
                    <a:lumMod val="60000"/>
                    <a:lumOff val="40000"/>
                  </a:srgbClr>
                </a:solidFill>
                <a:effectLst/>
                <a:uLnTx/>
                <a:uFillTx/>
                <a:latin typeface="微軟正黑體" panose="020B0604030504040204" pitchFamily="34" charset="-120"/>
                <a:ea typeface="微軟正黑體" panose="020B0604030504040204" pitchFamily="34" charset="-120"/>
                <a:cs typeface="+mn-cs"/>
              </a:rPr>
            </a:br>
            <a:r>
              <a:rPr kumimoji="0" lang="ja-JP" altLang="en-US" sz="3200" b="1" i="0" u="none" strike="noStrike" kern="0" cap="none" spc="0" normalizeH="0" baseline="0" noProof="0" dirty="0">
                <a:ln>
                  <a:noFill/>
                </a:ln>
                <a:solidFill>
                  <a:srgbClr val="00ACC0">
                    <a:lumMod val="60000"/>
                    <a:lumOff val="40000"/>
                  </a:srgbClr>
                </a:solidFill>
                <a:effectLst/>
                <a:uLnTx/>
                <a:uFillTx/>
                <a:latin typeface="微軟正黑體" panose="020B0604030504040204" pitchFamily="34" charset="-120"/>
                <a:ea typeface="微軟正黑體" panose="020B0604030504040204" pitchFamily="34" charset="-120"/>
                <a:cs typeface="+mn-cs"/>
              </a:rPr>
              <a:t>①</a:t>
            </a:r>
            <a:endParaRPr kumimoji="0" lang="en-US" altLang="ja-JP" sz="3200" b="1" i="0" u="none" strike="noStrike" kern="0" cap="none" spc="0" normalizeH="0" baseline="0" noProof="0" dirty="0">
              <a:ln>
                <a:noFill/>
              </a:ln>
              <a:solidFill>
                <a:srgbClr val="00ACC0">
                  <a:lumMod val="60000"/>
                  <a:lumOff val="4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83" name="矩形 82">
            <a:extLst>
              <a:ext uri="{FF2B5EF4-FFF2-40B4-BE49-F238E27FC236}">
                <a16:creationId xmlns:a16="http://schemas.microsoft.com/office/drawing/2014/main" xmlns="" id="{A12AB159-D89B-49F9-82E3-490C227F9B15}"/>
              </a:ext>
            </a:extLst>
          </p:cNvPr>
          <p:cNvSpPr/>
          <p:nvPr/>
        </p:nvSpPr>
        <p:spPr>
          <a:xfrm>
            <a:off x="2323089" y="1356426"/>
            <a:ext cx="3667125" cy="2066537"/>
          </a:xfrm>
          <a:prstGeom prst="rect">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cxnSp>
        <p:nvCxnSpPr>
          <p:cNvPr id="84" name="直線單箭頭接點 83">
            <a:extLst>
              <a:ext uri="{FF2B5EF4-FFF2-40B4-BE49-F238E27FC236}">
                <a16:creationId xmlns:a16="http://schemas.microsoft.com/office/drawing/2014/main" xmlns="" id="{E8A3B84A-5983-467E-B3B9-E4AC55055E5F}"/>
              </a:ext>
            </a:extLst>
          </p:cNvPr>
          <p:cNvCxnSpPr>
            <a:cxnSpLocks/>
          </p:cNvCxnSpPr>
          <p:nvPr/>
        </p:nvCxnSpPr>
        <p:spPr>
          <a:xfrm>
            <a:off x="1641194" y="2491531"/>
            <a:ext cx="720000" cy="0"/>
          </a:xfrm>
          <a:prstGeom prst="straightConnector1">
            <a:avLst/>
          </a:prstGeom>
          <a:noFill/>
          <a:ln w="57150" cap="flat" cmpd="sng" algn="ctr">
            <a:solidFill>
              <a:sysClr val="windowText" lastClr="000000">
                <a:lumMod val="75000"/>
                <a:lumOff val="25000"/>
              </a:sysClr>
            </a:solidFill>
            <a:prstDash val="solid"/>
            <a:miter lim="800000"/>
            <a:tailEnd type="triangle"/>
          </a:ln>
          <a:effectLst/>
        </p:spPr>
      </p:cxnSp>
      <p:sp>
        <p:nvSpPr>
          <p:cNvPr id="85" name="矩形 84">
            <a:extLst>
              <a:ext uri="{FF2B5EF4-FFF2-40B4-BE49-F238E27FC236}">
                <a16:creationId xmlns:a16="http://schemas.microsoft.com/office/drawing/2014/main" xmlns="" id="{DA94C5A8-B38F-4724-A5C4-0FC8AA7A9DB1}"/>
              </a:ext>
            </a:extLst>
          </p:cNvPr>
          <p:cNvSpPr/>
          <p:nvPr/>
        </p:nvSpPr>
        <p:spPr>
          <a:xfrm>
            <a:off x="1637907" y="2101644"/>
            <a:ext cx="646331" cy="369332"/>
          </a:xfrm>
          <a:prstGeom prst="rect">
            <a:avLst/>
          </a:prstGeom>
        </p:spPr>
        <p:txBody>
          <a:bodyPr wrap="none">
            <a:spAutoFit/>
          </a:bodyPr>
          <a:lstStyle/>
          <a:p>
            <a:pPr eaLnBrk="1" fontAlgn="auto" hangingPunct="1">
              <a:spcBef>
                <a:spcPts val="0"/>
              </a:spcBef>
              <a:spcAft>
                <a:spcPts val="0"/>
              </a:spcAft>
            </a:pPr>
            <a:r>
              <a:rPr kumimoji="0" lang="zh-TW" altLang="en-US" sz="1800" b="1" dirty="0">
                <a:solidFill>
                  <a:prstClr val="black"/>
                </a:solidFill>
                <a:latin typeface="微軟正黑體" panose="020B0604030504040204" pitchFamily="34" charset="-120"/>
                <a:ea typeface="微軟正黑體" panose="020B0604030504040204" pitchFamily="34" charset="-120"/>
              </a:rPr>
              <a:t>電費</a:t>
            </a:r>
            <a:endParaRPr kumimoji="0" lang="en-US" altLang="zh-TW" sz="1800" b="1" dirty="0">
              <a:solidFill>
                <a:prstClr val="black"/>
              </a:solidFill>
              <a:latin typeface="微軟正黑體" panose="020B0604030504040204" pitchFamily="34" charset="-120"/>
              <a:ea typeface="微軟正黑體" panose="020B0604030504040204" pitchFamily="34" charset="-120"/>
            </a:endParaRPr>
          </a:p>
        </p:txBody>
      </p:sp>
      <p:grpSp>
        <p:nvGrpSpPr>
          <p:cNvPr id="86" name="群組 85">
            <a:extLst>
              <a:ext uri="{FF2B5EF4-FFF2-40B4-BE49-F238E27FC236}">
                <a16:creationId xmlns:a16="http://schemas.microsoft.com/office/drawing/2014/main" xmlns="" id="{33812FF7-6A85-4DE0-A1E7-2311B577A46D}"/>
              </a:ext>
            </a:extLst>
          </p:cNvPr>
          <p:cNvGrpSpPr/>
          <p:nvPr/>
        </p:nvGrpSpPr>
        <p:grpSpPr>
          <a:xfrm>
            <a:off x="6966716" y="2807842"/>
            <a:ext cx="2543175" cy="611210"/>
            <a:chOff x="7944683" y="2103415"/>
            <a:chExt cx="2543175" cy="611210"/>
          </a:xfrm>
        </p:grpSpPr>
        <p:sp>
          <p:nvSpPr>
            <p:cNvPr id="87" name="矩形 86">
              <a:extLst>
                <a:ext uri="{FF2B5EF4-FFF2-40B4-BE49-F238E27FC236}">
                  <a16:creationId xmlns:a16="http://schemas.microsoft.com/office/drawing/2014/main" xmlns="" id="{EC099528-FC26-453F-BA9D-FC0C48EC4FA4}"/>
                </a:ext>
              </a:extLst>
            </p:cNvPr>
            <p:cNvSpPr/>
            <p:nvPr/>
          </p:nvSpPr>
          <p:spPr>
            <a:xfrm>
              <a:off x="7944683" y="2103415"/>
              <a:ext cx="2543175" cy="611210"/>
            </a:xfrm>
            <a:prstGeom prst="rect">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88" name="文字方塊 87">
              <a:extLst>
                <a:ext uri="{FF2B5EF4-FFF2-40B4-BE49-F238E27FC236}">
                  <a16:creationId xmlns:a16="http://schemas.microsoft.com/office/drawing/2014/main" xmlns="" id="{0D813712-AED9-4540-A580-DC857A940FFF}"/>
                </a:ext>
              </a:extLst>
            </p:cNvPr>
            <p:cNvSpPr txBox="1"/>
            <p:nvPr/>
          </p:nvSpPr>
          <p:spPr>
            <a:xfrm>
              <a:off x="8317356" y="2195432"/>
              <a:ext cx="2073317" cy="461665"/>
            </a:xfrm>
            <a:prstGeom prst="rect">
              <a:avLst/>
            </a:prstGeom>
            <a:noFill/>
          </p:spPr>
          <p:txBody>
            <a:bodyPr vert="horz"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rPr>
                <a:t>發電子公司</a:t>
              </a:r>
            </a:p>
          </p:txBody>
        </p:sp>
      </p:grpSp>
      <p:sp>
        <p:nvSpPr>
          <p:cNvPr id="89" name="矩形 88">
            <a:extLst>
              <a:ext uri="{FF2B5EF4-FFF2-40B4-BE49-F238E27FC236}">
                <a16:creationId xmlns:a16="http://schemas.microsoft.com/office/drawing/2014/main" xmlns="" id="{63514609-55BA-457B-BE38-363C77F04242}"/>
              </a:ext>
            </a:extLst>
          </p:cNvPr>
          <p:cNvSpPr/>
          <p:nvPr/>
        </p:nvSpPr>
        <p:spPr>
          <a:xfrm>
            <a:off x="2370065" y="2070789"/>
            <a:ext cx="1167598" cy="781050"/>
          </a:xfrm>
          <a:prstGeom prst="rect">
            <a:avLst/>
          </a:prstGeom>
          <a:solidFill>
            <a:srgbClr val="1737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0" name="矩形 89">
            <a:extLst>
              <a:ext uri="{FF2B5EF4-FFF2-40B4-BE49-F238E27FC236}">
                <a16:creationId xmlns:a16="http://schemas.microsoft.com/office/drawing/2014/main" xmlns="" id="{ECE154E2-E764-46CB-A007-85AC2BBEDA8C}"/>
              </a:ext>
            </a:extLst>
          </p:cNvPr>
          <p:cNvSpPr/>
          <p:nvPr/>
        </p:nvSpPr>
        <p:spPr>
          <a:xfrm>
            <a:off x="4738447" y="1877331"/>
            <a:ext cx="1181100" cy="967204"/>
          </a:xfrm>
          <a:prstGeom prst="rect">
            <a:avLst/>
          </a:prstGeom>
          <a:solidFill>
            <a:srgbClr val="1737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1" name="文字方塊 90">
            <a:extLst>
              <a:ext uri="{FF2B5EF4-FFF2-40B4-BE49-F238E27FC236}">
                <a16:creationId xmlns:a16="http://schemas.microsoft.com/office/drawing/2014/main" xmlns="" id="{D00FCEBE-7876-4DC9-8928-6865BF0C48DD}"/>
              </a:ext>
            </a:extLst>
          </p:cNvPr>
          <p:cNvSpPr txBox="1"/>
          <p:nvPr/>
        </p:nvSpPr>
        <p:spPr>
          <a:xfrm>
            <a:off x="2298557" y="2261254"/>
            <a:ext cx="1810269" cy="369332"/>
          </a:xfrm>
          <a:prstGeom prst="rect">
            <a:avLst/>
          </a:prstGeom>
          <a:noFill/>
        </p:spPr>
        <p:txBody>
          <a:bodyPr vert="horz" wrap="square" rtlCol="0">
            <a:spAutoFit/>
          </a:bodyPr>
          <a:lstStyle/>
          <a:p>
            <a:pPr eaLnBrk="1" fontAlgn="auto" hangingPunct="1">
              <a:spcBef>
                <a:spcPts val="0"/>
              </a:spcBef>
              <a:spcAft>
                <a:spcPts val="0"/>
              </a:spcAft>
            </a:pPr>
            <a:r>
              <a:rPr kumimoji="0" lang="zh-TW" altLang="en-US" sz="1800" b="1" dirty="0">
                <a:solidFill>
                  <a:prstClr val="white"/>
                </a:solidFill>
                <a:latin typeface="微軟正黑體" panose="020B0604030504040204" pitchFamily="34" charset="-120"/>
                <a:ea typeface="微軟正黑體" panose="020B0604030504040204" pitchFamily="34" charset="-120"/>
              </a:rPr>
              <a:t>公用售電業</a:t>
            </a:r>
          </a:p>
        </p:txBody>
      </p:sp>
      <p:sp>
        <p:nvSpPr>
          <p:cNvPr id="92" name="文字方塊 91">
            <a:extLst>
              <a:ext uri="{FF2B5EF4-FFF2-40B4-BE49-F238E27FC236}">
                <a16:creationId xmlns:a16="http://schemas.microsoft.com/office/drawing/2014/main" xmlns="" id="{735E172E-2D90-412A-BCB2-DA5B7D237AB0}"/>
              </a:ext>
            </a:extLst>
          </p:cNvPr>
          <p:cNvSpPr txBox="1"/>
          <p:nvPr/>
        </p:nvSpPr>
        <p:spPr>
          <a:xfrm>
            <a:off x="4763602" y="2197542"/>
            <a:ext cx="1155945" cy="369332"/>
          </a:xfrm>
          <a:prstGeom prst="rect">
            <a:avLst/>
          </a:prstGeom>
          <a:noFill/>
        </p:spPr>
        <p:txBody>
          <a:bodyPr vert="horz" wrap="square" rtlCol="0">
            <a:spAutoFit/>
          </a:bodyPr>
          <a:lstStyle/>
          <a:p>
            <a:pPr eaLnBrk="1" fontAlgn="auto" hangingPunct="1">
              <a:spcBef>
                <a:spcPts val="0"/>
              </a:spcBef>
              <a:spcAft>
                <a:spcPts val="0"/>
              </a:spcAft>
            </a:pPr>
            <a:r>
              <a:rPr kumimoji="0" lang="zh-TW" altLang="en-US" sz="1800" b="1" dirty="0">
                <a:solidFill>
                  <a:prstClr val="white"/>
                </a:solidFill>
                <a:latin typeface="微軟正黑體" panose="020B0604030504040204" pitchFamily="34" charset="-120"/>
                <a:ea typeface="微軟正黑體" panose="020B0604030504040204" pitchFamily="34" charset="-120"/>
              </a:rPr>
              <a:t>輸配電業</a:t>
            </a:r>
          </a:p>
        </p:txBody>
      </p:sp>
      <p:sp>
        <p:nvSpPr>
          <p:cNvPr id="93" name="矩形 92">
            <a:extLst>
              <a:ext uri="{FF2B5EF4-FFF2-40B4-BE49-F238E27FC236}">
                <a16:creationId xmlns:a16="http://schemas.microsoft.com/office/drawing/2014/main" xmlns="" id="{F391A8E1-323D-4704-9047-1C40B69969E6}"/>
              </a:ext>
            </a:extLst>
          </p:cNvPr>
          <p:cNvSpPr/>
          <p:nvPr/>
        </p:nvSpPr>
        <p:spPr>
          <a:xfrm>
            <a:off x="6063905" y="1408912"/>
            <a:ext cx="902811" cy="523220"/>
          </a:xfrm>
          <a:prstGeom prst="rect">
            <a:avLst/>
          </a:prstGeom>
        </p:spPr>
        <p:txBody>
          <a:bodyPr wrap="none">
            <a:spAutoFit/>
          </a:bodyPr>
          <a:lstStyle/>
          <a:p>
            <a:pPr eaLnBrk="1" fontAlgn="auto" hangingPunct="1">
              <a:spcBef>
                <a:spcPts val="0"/>
              </a:spcBef>
              <a:spcAft>
                <a:spcPts val="0"/>
              </a:spcAft>
            </a:pPr>
            <a:r>
              <a:rPr kumimoji="0" lang="zh-TW" altLang="en-US" sz="1400" b="1" dirty="0">
                <a:solidFill>
                  <a:prstClr val="black"/>
                </a:solidFill>
                <a:latin typeface="微軟正黑體" panose="020B0604030504040204" pitchFamily="34" charset="-120"/>
                <a:ea typeface="微軟正黑體" panose="020B0604030504040204" pitchFamily="34" charset="-120"/>
              </a:rPr>
              <a:t>購電費用</a:t>
            </a:r>
            <a:r>
              <a:rPr kumimoji="0" lang="en-US" altLang="zh-TW" sz="1400" b="1" dirty="0">
                <a:solidFill>
                  <a:prstClr val="black"/>
                </a:solidFill>
                <a:latin typeface="微軟正黑體" panose="020B0604030504040204" pitchFamily="34" charset="-120"/>
                <a:ea typeface="微軟正黑體" panose="020B0604030504040204" pitchFamily="34" charset="-120"/>
              </a:rPr>
              <a:t/>
            </a:r>
            <a:br>
              <a:rPr kumimoji="0" lang="en-US" altLang="zh-TW" sz="1400" b="1" dirty="0">
                <a:solidFill>
                  <a:prstClr val="black"/>
                </a:solidFill>
                <a:latin typeface="微軟正黑體" panose="020B0604030504040204" pitchFamily="34" charset="-120"/>
                <a:ea typeface="微軟正黑體" panose="020B0604030504040204" pitchFamily="34" charset="-120"/>
              </a:rPr>
            </a:br>
            <a:endParaRPr kumimoji="0" lang="en-US" altLang="zh-TW" sz="1400" b="1" dirty="0">
              <a:solidFill>
                <a:prstClr val="black"/>
              </a:solidFill>
              <a:latin typeface="微軟正黑體" panose="020B0604030504040204" pitchFamily="34" charset="-120"/>
              <a:ea typeface="微軟正黑體" panose="020B0604030504040204" pitchFamily="34" charset="-120"/>
            </a:endParaRPr>
          </a:p>
        </p:txBody>
      </p:sp>
      <p:sp>
        <p:nvSpPr>
          <p:cNvPr id="94" name="矩形 93">
            <a:extLst>
              <a:ext uri="{FF2B5EF4-FFF2-40B4-BE49-F238E27FC236}">
                <a16:creationId xmlns:a16="http://schemas.microsoft.com/office/drawing/2014/main" xmlns="" id="{24F021B0-21A9-41FA-A94D-635BB20D92E5}"/>
              </a:ext>
            </a:extLst>
          </p:cNvPr>
          <p:cNvSpPr/>
          <p:nvPr/>
        </p:nvSpPr>
        <p:spPr>
          <a:xfrm>
            <a:off x="6970754" y="2475367"/>
            <a:ext cx="2543173" cy="292940"/>
          </a:xfrm>
          <a:prstGeom prst="rect">
            <a:avLst/>
          </a:prstGeom>
          <a:solidFill>
            <a:sysClr val="window" lastClr="FFFFFF">
              <a:lumMod val="50000"/>
            </a:sys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IPP</a:t>
            </a:r>
            <a:endParaRPr kumimoji="0" lang="zh-TW" altLang="en-US" sz="14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95" name="矩形 94">
            <a:extLst>
              <a:ext uri="{FF2B5EF4-FFF2-40B4-BE49-F238E27FC236}">
                <a16:creationId xmlns:a16="http://schemas.microsoft.com/office/drawing/2014/main" xmlns="" id="{651362DE-CB41-4BED-B450-A05060BCCDC5}"/>
              </a:ext>
            </a:extLst>
          </p:cNvPr>
          <p:cNvSpPr/>
          <p:nvPr/>
        </p:nvSpPr>
        <p:spPr>
          <a:xfrm>
            <a:off x="6967148" y="1819066"/>
            <a:ext cx="2543175" cy="617245"/>
          </a:xfrm>
          <a:prstGeom prst="rect">
            <a:avLst/>
          </a:prstGeom>
          <a:solidFill>
            <a:srgbClr val="70AD47">
              <a:lumMod val="75000"/>
            </a:srgb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再生能源業</a:t>
            </a:r>
          </a:p>
        </p:txBody>
      </p:sp>
      <p:cxnSp>
        <p:nvCxnSpPr>
          <p:cNvPr id="96" name="直線接點 95">
            <a:extLst>
              <a:ext uri="{FF2B5EF4-FFF2-40B4-BE49-F238E27FC236}">
                <a16:creationId xmlns:a16="http://schemas.microsoft.com/office/drawing/2014/main" xmlns="" id="{DC08BEA8-0482-4543-B8F7-DF72F524F6B6}"/>
              </a:ext>
            </a:extLst>
          </p:cNvPr>
          <p:cNvCxnSpPr>
            <a:cxnSpLocks/>
          </p:cNvCxnSpPr>
          <p:nvPr/>
        </p:nvCxnSpPr>
        <p:spPr>
          <a:xfrm>
            <a:off x="2982439" y="1713762"/>
            <a:ext cx="0" cy="369851"/>
          </a:xfrm>
          <a:prstGeom prst="line">
            <a:avLst/>
          </a:prstGeom>
          <a:noFill/>
          <a:ln w="57150" cap="flat" cmpd="sng" algn="ctr">
            <a:solidFill>
              <a:srgbClr val="404040"/>
            </a:solidFill>
            <a:prstDash val="solid"/>
            <a:miter lim="800000"/>
            <a:headEnd type="none" w="med" len="med"/>
            <a:tailEnd type="none" w="med" len="med"/>
          </a:ln>
          <a:effectLst/>
        </p:spPr>
      </p:cxnSp>
      <p:cxnSp>
        <p:nvCxnSpPr>
          <p:cNvPr id="97" name="直線單箭頭接點 96">
            <a:extLst>
              <a:ext uri="{FF2B5EF4-FFF2-40B4-BE49-F238E27FC236}">
                <a16:creationId xmlns:a16="http://schemas.microsoft.com/office/drawing/2014/main" xmlns="" id="{DE25BADB-4277-45E9-A420-46D5A5A30BD4}"/>
              </a:ext>
            </a:extLst>
          </p:cNvPr>
          <p:cNvCxnSpPr>
            <a:cxnSpLocks/>
          </p:cNvCxnSpPr>
          <p:nvPr/>
        </p:nvCxnSpPr>
        <p:spPr>
          <a:xfrm>
            <a:off x="2958436" y="1734761"/>
            <a:ext cx="7236000" cy="567"/>
          </a:xfrm>
          <a:prstGeom prst="straightConnector1">
            <a:avLst/>
          </a:prstGeom>
          <a:noFill/>
          <a:ln w="57150" cap="flat" cmpd="sng" algn="ctr">
            <a:solidFill>
              <a:sysClr val="windowText" lastClr="000000">
                <a:lumMod val="75000"/>
                <a:lumOff val="25000"/>
              </a:sysClr>
            </a:solidFill>
            <a:prstDash val="solid"/>
            <a:miter lim="800000"/>
            <a:headEnd type="none" w="med" len="med"/>
            <a:tailEnd type="none" w="med" len="med"/>
          </a:ln>
          <a:effectLst/>
        </p:spPr>
      </p:cxnSp>
      <p:sp>
        <p:nvSpPr>
          <p:cNvPr id="98" name="文字方塊 97">
            <a:extLst>
              <a:ext uri="{FF2B5EF4-FFF2-40B4-BE49-F238E27FC236}">
                <a16:creationId xmlns:a16="http://schemas.microsoft.com/office/drawing/2014/main" xmlns="" id="{F4FA8270-4B2A-48D1-A915-63A3E1EB7DF5}"/>
              </a:ext>
            </a:extLst>
          </p:cNvPr>
          <p:cNvSpPr txBox="1"/>
          <p:nvPr/>
        </p:nvSpPr>
        <p:spPr>
          <a:xfrm>
            <a:off x="2971423" y="2947935"/>
            <a:ext cx="2480172" cy="461665"/>
          </a:xfrm>
          <a:prstGeom prst="rect">
            <a:avLst/>
          </a:prstGeom>
          <a:noFill/>
        </p:spPr>
        <p:txBody>
          <a:bodyPr vert="horz" wrap="square" rtlCol="0">
            <a:spAutoFit/>
          </a:bodyPr>
          <a:lstStyle/>
          <a:p>
            <a:pPr eaLnBrk="1" fontAlgn="auto" hangingPunct="1">
              <a:spcBef>
                <a:spcPts val="0"/>
              </a:spcBef>
              <a:spcAft>
                <a:spcPts val="0"/>
              </a:spcAft>
            </a:pPr>
            <a:r>
              <a:rPr kumimoji="0" lang="zh-TW" altLang="en-US" b="1" dirty="0">
                <a:solidFill>
                  <a:prstClr val="white"/>
                </a:solidFill>
                <a:latin typeface="微軟正黑體" panose="020B0604030504040204" pitchFamily="34" charset="-120"/>
                <a:ea typeface="微軟正黑體" panose="020B0604030504040204" pitchFamily="34" charset="-120"/>
              </a:rPr>
              <a:t>輸配售電子公司</a:t>
            </a:r>
          </a:p>
        </p:txBody>
      </p:sp>
      <p:cxnSp>
        <p:nvCxnSpPr>
          <p:cNvPr id="99" name="直線單箭頭接點 98">
            <a:extLst>
              <a:ext uri="{FF2B5EF4-FFF2-40B4-BE49-F238E27FC236}">
                <a16:creationId xmlns:a16="http://schemas.microsoft.com/office/drawing/2014/main" xmlns="" id="{9E593946-2C2C-4CB6-955C-672B0A6CB663}"/>
              </a:ext>
            </a:extLst>
          </p:cNvPr>
          <p:cNvCxnSpPr>
            <a:cxnSpLocks/>
          </p:cNvCxnSpPr>
          <p:nvPr/>
        </p:nvCxnSpPr>
        <p:spPr>
          <a:xfrm>
            <a:off x="3545559" y="2443438"/>
            <a:ext cx="1188000" cy="0"/>
          </a:xfrm>
          <a:prstGeom prst="straightConnector1">
            <a:avLst/>
          </a:prstGeom>
          <a:noFill/>
          <a:ln w="57150" cap="flat" cmpd="sng" algn="ctr">
            <a:solidFill>
              <a:sysClr val="windowText" lastClr="000000">
                <a:lumMod val="75000"/>
                <a:lumOff val="25000"/>
              </a:sysClr>
            </a:solidFill>
            <a:prstDash val="solid"/>
            <a:miter lim="800000"/>
            <a:tailEnd type="triangle"/>
          </a:ln>
          <a:effectLst/>
        </p:spPr>
      </p:cxnSp>
      <p:cxnSp>
        <p:nvCxnSpPr>
          <p:cNvPr id="100" name="直線接點 99">
            <a:extLst>
              <a:ext uri="{FF2B5EF4-FFF2-40B4-BE49-F238E27FC236}">
                <a16:creationId xmlns:a16="http://schemas.microsoft.com/office/drawing/2014/main" xmlns="" id="{7088775B-BF37-4B1A-A6AB-E44288524F07}"/>
              </a:ext>
            </a:extLst>
          </p:cNvPr>
          <p:cNvCxnSpPr>
            <a:cxnSpLocks/>
          </p:cNvCxnSpPr>
          <p:nvPr/>
        </p:nvCxnSpPr>
        <p:spPr>
          <a:xfrm>
            <a:off x="10175530" y="1718943"/>
            <a:ext cx="0" cy="1404000"/>
          </a:xfrm>
          <a:prstGeom prst="line">
            <a:avLst/>
          </a:prstGeom>
          <a:noFill/>
          <a:ln w="57150" cap="flat" cmpd="sng" algn="ctr">
            <a:solidFill>
              <a:srgbClr val="404040"/>
            </a:solidFill>
            <a:prstDash val="solid"/>
            <a:miter lim="800000"/>
          </a:ln>
          <a:effectLst/>
        </p:spPr>
      </p:cxnSp>
      <p:sp>
        <p:nvSpPr>
          <p:cNvPr id="101" name="矩形 100">
            <a:extLst>
              <a:ext uri="{FF2B5EF4-FFF2-40B4-BE49-F238E27FC236}">
                <a16:creationId xmlns:a16="http://schemas.microsoft.com/office/drawing/2014/main" xmlns="" id="{04A53430-44A1-47D6-B0B9-E39363EFEDEF}"/>
              </a:ext>
            </a:extLst>
          </p:cNvPr>
          <p:cNvSpPr/>
          <p:nvPr/>
        </p:nvSpPr>
        <p:spPr>
          <a:xfrm>
            <a:off x="3564453" y="2136415"/>
            <a:ext cx="1082348" cy="307777"/>
          </a:xfrm>
          <a:prstGeom prst="rect">
            <a:avLst/>
          </a:prstGeom>
        </p:spPr>
        <p:txBody>
          <a:bodyPr wrap="none">
            <a:spAutoFit/>
          </a:bodyPr>
          <a:lstStyle/>
          <a:p>
            <a:pPr algn="ctr" eaLnBrk="1" fontAlgn="auto" hangingPunct="1">
              <a:spcBef>
                <a:spcPts val="0"/>
              </a:spcBef>
              <a:spcAft>
                <a:spcPts val="0"/>
              </a:spcAft>
            </a:pPr>
            <a:r>
              <a:rPr kumimoji="0" lang="zh-TW" altLang="en-US" sz="1400" b="1" dirty="0">
                <a:solidFill>
                  <a:prstClr val="black"/>
                </a:solidFill>
                <a:latin typeface="微軟正黑體" panose="020B0604030504040204" pitchFamily="34" charset="-120"/>
                <a:ea typeface="微軟正黑體" panose="020B0604030504040204" pitchFamily="34" charset="-120"/>
              </a:rPr>
              <a:t>輸配電費用</a:t>
            </a:r>
            <a:endParaRPr kumimoji="0" lang="en-US" altLang="zh-TW" sz="1400" b="1" dirty="0">
              <a:solidFill>
                <a:prstClr val="black"/>
              </a:solidFill>
              <a:latin typeface="微軟正黑體" panose="020B0604030504040204" pitchFamily="34" charset="-120"/>
              <a:ea typeface="微軟正黑體" panose="020B0604030504040204" pitchFamily="34" charset="-120"/>
            </a:endParaRPr>
          </a:p>
        </p:txBody>
      </p:sp>
      <p:cxnSp>
        <p:nvCxnSpPr>
          <p:cNvPr id="102" name="直線單箭頭接點 101">
            <a:extLst>
              <a:ext uri="{FF2B5EF4-FFF2-40B4-BE49-F238E27FC236}">
                <a16:creationId xmlns:a16="http://schemas.microsoft.com/office/drawing/2014/main" xmlns="" id="{FCABC24A-C848-4A9D-B612-FFF3CD3B8F9E}"/>
              </a:ext>
            </a:extLst>
          </p:cNvPr>
          <p:cNvCxnSpPr>
            <a:cxnSpLocks/>
          </p:cNvCxnSpPr>
          <p:nvPr/>
        </p:nvCxnSpPr>
        <p:spPr>
          <a:xfrm flipH="1">
            <a:off x="9531702" y="3092081"/>
            <a:ext cx="634493" cy="0"/>
          </a:xfrm>
          <a:prstGeom prst="straightConnector1">
            <a:avLst/>
          </a:prstGeom>
          <a:noFill/>
          <a:ln w="57150" cap="flat" cmpd="sng" algn="ctr">
            <a:solidFill>
              <a:sysClr val="windowText" lastClr="000000">
                <a:lumMod val="75000"/>
                <a:lumOff val="25000"/>
              </a:sysClr>
            </a:solidFill>
            <a:prstDash val="solid"/>
            <a:miter lim="800000"/>
            <a:tailEnd type="triangle"/>
          </a:ln>
          <a:effectLst/>
        </p:spPr>
      </p:cxnSp>
      <p:cxnSp>
        <p:nvCxnSpPr>
          <p:cNvPr id="103" name="直線單箭頭接點 102">
            <a:extLst>
              <a:ext uri="{FF2B5EF4-FFF2-40B4-BE49-F238E27FC236}">
                <a16:creationId xmlns:a16="http://schemas.microsoft.com/office/drawing/2014/main" xmlns="" id="{1005422E-4B48-448A-AC69-FD06CC42245B}"/>
              </a:ext>
            </a:extLst>
          </p:cNvPr>
          <p:cNvCxnSpPr>
            <a:cxnSpLocks/>
          </p:cNvCxnSpPr>
          <p:nvPr/>
        </p:nvCxnSpPr>
        <p:spPr>
          <a:xfrm flipH="1">
            <a:off x="9526747" y="2631073"/>
            <a:ext cx="634493" cy="0"/>
          </a:xfrm>
          <a:prstGeom prst="straightConnector1">
            <a:avLst/>
          </a:prstGeom>
          <a:noFill/>
          <a:ln w="57150" cap="flat" cmpd="sng" algn="ctr">
            <a:solidFill>
              <a:sysClr val="windowText" lastClr="000000">
                <a:lumMod val="75000"/>
                <a:lumOff val="25000"/>
              </a:sysClr>
            </a:solidFill>
            <a:prstDash val="solid"/>
            <a:miter lim="800000"/>
            <a:tailEnd type="triangle"/>
          </a:ln>
          <a:effectLst/>
        </p:spPr>
      </p:cxnSp>
      <p:cxnSp>
        <p:nvCxnSpPr>
          <p:cNvPr id="104" name="直線單箭頭接點 103">
            <a:extLst>
              <a:ext uri="{FF2B5EF4-FFF2-40B4-BE49-F238E27FC236}">
                <a16:creationId xmlns:a16="http://schemas.microsoft.com/office/drawing/2014/main" xmlns="" id="{52A4BB2A-F100-438B-9546-FA9B4260BFB3}"/>
              </a:ext>
            </a:extLst>
          </p:cNvPr>
          <p:cNvCxnSpPr>
            <a:cxnSpLocks/>
          </p:cNvCxnSpPr>
          <p:nvPr/>
        </p:nvCxnSpPr>
        <p:spPr>
          <a:xfrm flipH="1">
            <a:off x="5889298" y="2228800"/>
            <a:ext cx="1080000" cy="0"/>
          </a:xfrm>
          <a:prstGeom prst="straightConnector1">
            <a:avLst/>
          </a:prstGeom>
          <a:noFill/>
          <a:ln w="57150" cap="flat" cmpd="sng" algn="ctr">
            <a:solidFill>
              <a:sysClr val="windowText" lastClr="000000">
                <a:lumMod val="75000"/>
                <a:lumOff val="25000"/>
              </a:sysClr>
            </a:solidFill>
            <a:prstDash val="sysDash"/>
            <a:miter lim="800000"/>
            <a:tailEnd type="triangle"/>
          </a:ln>
          <a:effectLst/>
        </p:spPr>
      </p:cxnSp>
      <p:cxnSp>
        <p:nvCxnSpPr>
          <p:cNvPr id="105" name="直線單箭頭接點 104">
            <a:extLst>
              <a:ext uri="{FF2B5EF4-FFF2-40B4-BE49-F238E27FC236}">
                <a16:creationId xmlns:a16="http://schemas.microsoft.com/office/drawing/2014/main" xmlns="" id="{CD806F82-756B-4F3F-94A6-EF10E296B5E1}"/>
              </a:ext>
            </a:extLst>
          </p:cNvPr>
          <p:cNvCxnSpPr>
            <a:cxnSpLocks/>
          </p:cNvCxnSpPr>
          <p:nvPr/>
        </p:nvCxnSpPr>
        <p:spPr>
          <a:xfrm>
            <a:off x="5610520" y="3536505"/>
            <a:ext cx="2628000" cy="0"/>
          </a:xfrm>
          <a:prstGeom prst="straightConnector1">
            <a:avLst/>
          </a:prstGeom>
          <a:noFill/>
          <a:ln w="57150" cap="flat" cmpd="sng" algn="ctr">
            <a:solidFill>
              <a:srgbClr val="FF0000"/>
            </a:solidFill>
            <a:prstDash val="solid"/>
            <a:miter lim="800000"/>
            <a:headEnd type="none" w="med" len="med"/>
            <a:tailEnd type="none" w="med" len="med"/>
          </a:ln>
          <a:effectLst/>
        </p:spPr>
      </p:cxnSp>
      <p:cxnSp>
        <p:nvCxnSpPr>
          <p:cNvPr id="106" name="直線單箭頭接點 105">
            <a:extLst>
              <a:ext uri="{FF2B5EF4-FFF2-40B4-BE49-F238E27FC236}">
                <a16:creationId xmlns:a16="http://schemas.microsoft.com/office/drawing/2014/main" xmlns="" id="{135DC335-B483-4DFA-B458-AA190A48554B}"/>
              </a:ext>
            </a:extLst>
          </p:cNvPr>
          <p:cNvCxnSpPr>
            <a:cxnSpLocks/>
          </p:cNvCxnSpPr>
          <p:nvPr/>
        </p:nvCxnSpPr>
        <p:spPr>
          <a:xfrm>
            <a:off x="6216590" y="3567664"/>
            <a:ext cx="0" cy="590951"/>
          </a:xfrm>
          <a:prstGeom prst="straightConnector1">
            <a:avLst/>
          </a:prstGeom>
          <a:noFill/>
          <a:ln w="57150" cap="flat" cmpd="sng" algn="ctr">
            <a:solidFill>
              <a:srgbClr val="FF0000"/>
            </a:solidFill>
            <a:prstDash val="solid"/>
            <a:miter lim="800000"/>
            <a:tailEnd type="triangle"/>
          </a:ln>
          <a:effectLst/>
        </p:spPr>
      </p:cxnSp>
      <p:sp>
        <p:nvSpPr>
          <p:cNvPr id="107" name="矩形 106">
            <a:extLst>
              <a:ext uri="{FF2B5EF4-FFF2-40B4-BE49-F238E27FC236}">
                <a16:creationId xmlns:a16="http://schemas.microsoft.com/office/drawing/2014/main" xmlns="" id="{C8BCAE76-1C47-48C4-BAB6-6F36ABD6172C}"/>
              </a:ext>
            </a:extLst>
          </p:cNvPr>
          <p:cNvSpPr/>
          <p:nvPr/>
        </p:nvSpPr>
        <p:spPr>
          <a:xfrm>
            <a:off x="4030516" y="3577824"/>
            <a:ext cx="1896674" cy="584775"/>
          </a:xfrm>
          <a:prstGeom prst="rect">
            <a:avLst/>
          </a:prstGeom>
        </p:spPr>
        <p:txBody>
          <a:bodyPr wrap="none">
            <a:spAutoFit/>
          </a:bodyPr>
          <a:lstStyle/>
          <a:p>
            <a:pPr algn="r" eaLnBrk="1" fontAlgn="auto" hangingPunct="1">
              <a:spcBef>
                <a:spcPts val="0"/>
              </a:spcBef>
              <a:spcAft>
                <a:spcPts val="0"/>
              </a:spcAft>
            </a:pPr>
            <a:r>
              <a:rPr kumimoji="0" lang="zh-TW" altLang="en-US" sz="1600" b="1" dirty="0">
                <a:solidFill>
                  <a:srgbClr val="FF0000"/>
                </a:solidFill>
                <a:latin typeface="微軟正黑體" panose="020B0604030504040204" pitchFamily="34" charset="-120"/>
                <a:ea typeface="微軟正黑體" panose="020B0604030504040204" pitchFamily="34" charset="-120"/>
              </a:rPr>
              <a:t>服務與管理費用</a:t>
            </a:r>
            <a:r>
              <a:rPr kumimoji="0" lang="en-US" altLang="zh-TW" sz="1600" b="1" dirty="0">
                <a:solidFill>
                  <a:srgbClr val="FF0000"/>
                </a:solidFill>
                <a:latin typeface="微軟正黑體" panose="020B0604030504040204" pitchFamily="34" charset="-120"/>
                <a:ea typeface="微軟正黑體" panose="020B0604030504040204" pitchFamily="34" charset="-120"/>
              </a:rPr>
              <a:t>&gt;0</a:t>
            </a:r>
            <a:endParaRPr kumimoji="0" lang="zh-TW" altLang="en-US" sz="1600" b="1" dirty="0">
              <a:solidFill>
                <a:srgbClr val="FF0000"/>
              </a:solidFill>
              <a:latin typeface="微軟正黑體" panose="020B0604030504040204" pitchFamily="34" charset="-120"/>
              <a:ea typeface="微軟正黑體" panose="020B0604030504040204" pitchFamily="34" charset="-120"/>
            </a:endParaRPr>
          </a:p>
          <a:p>
            <a:pPr algn="r" eaLnBrk="1" fontAlgn="auto" hangingPunct="1">
              <a:spcBef>
                <a:spcPts val="0"/>
              </a:spcBef>
              <a:spcAft>
                <a:spcPts val="0"/>
              </a:spcAft>
            </a:pPr>
            <a:r>
              <a:rPr kumimoji="0" lang="zh-TW" altLang="en-US" sz="1600" b="1" dirty="0">
                <a:solidFill>
                  <a:srgbClr val="FF0000"/>
                </a:solidFill>
                <a:latin typeface="微軟正黑體" panose="020B0604030504040204" pitchFamily="34" charset="-120"/>
                <a:ea typeface="微軟正黑體" panose="020B0604030504040204" pitchFamily="34" charset="-120"/>
              </a:rPr>
              <a:t>股利盈餘 </a:t>
            </a:r>
            <a:r>
              <a:rPr kumimoji="0" lang="en-US" altLang="zh-TW" sz="1600" b="1" dirty="0">
                <a:solidFill>
                  <a:srgbClr val="FF0000"/>
                </a:solidFill>
                <a:latin typeface="微軟正黑體" panose="020B0604030504040204" pitchFamily="34" charset="-120"/>
                <a:ea typeface="微軟正黑體" panose="020B0604030504040204" pitchFamily="34" charset="-120"/>
              </a:rPr>
              <a:t>≥0</a:t>
            </a:r>
            <a:r>
              <a:rPr kumimoji="0" lang="zh-TW" altLang="en-US" sz="1600" b="1" dirty="0">
                <a:solidFill>
                  <a:srgbClr val="FF0000"/>
                </a:solidFill>
                <a:latin typeface="微軟正黑體" panose="020B0604030504040204" pitchFamily="34" charset="-120"/>
                <a:ea typeface="微軟正黑體" panose="020B0604030504040204" pitchFamily="34" charset="-120"/>
              </a:rPr>
              <a:t> </a:t>
            </a:r>
            <a:endParaRPr kumimoji="0" lang="en-US" altLang="zh-TW" sz="1600" b="1" dirty="0">
              <a:solidFill>
                <a:srgbClr val="FF0000"/>
              </a:solidFill>
              <a:latin typeface="微軟正黑體" panose="020B0604030504040204" pitchFamily="34" charset="-120"/>
              <a:ea typeface="微軟正黑體" panose="020B0604030504040204" pitchFamily="34" charset="-120"/>
            </a:endParaRPr>
          </a:p>
        </p:txBody>
      </p:sp>
      <p:sp>
        <p:nvSpPr>
          <p:cNvPr id="108" name="矩形 107">
            <a:extLst>
              <a:ext uri="{FF2B5EF4-FFF2-40B4-BE49-F238E27FC236}">
                <a16:creationId xmlns:a16="http://schemas.microsoft.com/office/drawing/2014/main" xmlns="" id="{ED5CEE2A-E175-464A-A1DB-7A3BD26EDDAD}"/>
              </a:ext>
            </a:extLst>
          </p:cNvPr>
          <p:cNvSpPr/>
          <p:nvPr/>
        </p:nvSpPr>
        <p:spPr>
          <a:xfrm>
            <a:off x="6616310" y="3595697"/>
            <a:ext cx="1896673" cy="584775"/>
          </a:xfrm>
          <a:prstGeom prst="rect">
            <a:avLst/>
          </a:prstGeom>
        </p:spPr>
        <p:txBody>
          <a:bodyPr wrap="none">
            <a:spAutoFit/>
          </a:bodyPr>
          <a:lstStyle/>
          <a:p>
            <a:pPr eaLnBrk="1" fontAlgn="auto" hangingPunct="1">
              <a:spcBef>
                <a:spcPts val="0"/>
              </a:spcBef>
              <a:spcAft>
                <a:spcPts val="0"/>
              </a:spcAft>
            </a:pPr>
            <a:r>
              <a:rPr kumimoji="0" lang="zh-TW" altLang="en-US" sz="1600" b="1" dirty="0">
                <a:solidFill>
                  <a:srgbClr val="FF0000"/>
                </a:solidFill>
                <a:latin typeface="微軟正黑體" panose="020B0604030504040204" pitchFamily="34" charset="-120"/>
                <a:ea typeface="微軟正黑體" panose="020B0604030504040204" pitchFamily="34" charset="-120"/>
              </a:rPr>
              <a:t>服務與管理費用</a:t>
            </a:r>
            <a:r>
              <a:rPr kumimoji="0" lang="en-US" altLang="zh-TW" sz="1600" b="1" dirty="0">
                <a:solidFill>
                  <a:srgbClr val="FF0000"/>
                </a:solidFill>
                <a:latin typeface="微軟正黑體" panose="020B0604030504040204" pitchFamily="34" charset="-120"/>
                <a:ea typeface="微軟正黑體" panose="020B0604030504040204" pitchFamily="34" charset="-120"/>
              </a:rPr>
              <a:t>&gt;0</a:t>
            </a:r>
            <a:endParaRPr kumimoji="0" lang="zh-TW" altLang="en-US" sz="1600" b="1" dirty="0">
              <a:solidFill>
                <a:srgbClr val="FF0000"/>
              </a:solidFill>
              <a:latin typeface="微軟正黑體" panose="020B0604030504040204" pitchFamily="34" charset="-120"/>
              <a:ea typeface="微軟正黑體" panose="020B0604030504040204" pitchFamily="34" charset="-120"/>
            </a:endParaRPr>
          </a:p>
          <a:p>
            <a:pPr eaLnBrk="1" fontAlgn="auto" hangingPunct="1">
              <a:spcBef>
                <a:spcPts val="0"/>
              </a:spcBef>
              <a:spcAft>
                <a:spcPts val="0"/>
              </a:spcAft>
            </a:pPr>
            <a:r>
              <a:rPr kumimoji="0" lang="zh-TW" altLang="en-US" sz="1600" b="1" dirty="0">
                <a:solidFill>
                  <a:srgbClr val="FF0000"/>
                </a:solidFill>
                <a:latin typeface="微軟正黑體" panose="020B0604030504040204" pitchFamily="34" charset="-120"/>
                <a:ea typeface="微軟正黑體" panose="020B0604030504040204" pitchFamily="34" charset="-120"/>
              </a:rPr>
              <a:t>股利盈餘 </a:t>
            </a:r>
            <a:r>
              <a:rPr kumimoji="0" lang="en-US" altLang="zh-TW" sz="1600" b="1" dirty="0">
                <a:solidFill>
                  <a:srgbClr val="FF0000"/>
                </a:solidFill>
                <a:latin typeface="微軟正黑體" panose="020B0604030504040204" pitchFamily="34" charset="-120"/>
                <a:ea typeface="微軟正黑體" panose="020B0604030504040204" pitchFamily="34" charset="-120"/>
              </a:rPr>
              <a:t>≥0</a:t>
            </a:r>
            <a:r>
              <a:rPr kumimoji="0" lang="zh-TW" altLang="en-US" sz="1600" b="1" dirty="0">
                <a:solidFill>
                  <a:srgbClr val="FF0000"/>
                </a:solidFill>
                <a:latin typeface="微軟正黑體" panose="020B0604030504040204" pitchFamily="34" charset="-120"/>
                <a:ea typeface="微軟正黑體" panose="020B0604030504040204" pitchFamily="34" charset="-120"/>
              </a:rPr>
              <a:t> </a:t>
            </a:r>
            <a:endParaRPr kumimoji="0" lang="en-US" altLang="zh-TW" sz="1600" b="1" dirty="0">
              <a:solidFill>
                <a:srgbClr val="FF0000"/>
              </a:solidFill>
              <a:latin typeface="微軟正黑體" panose="020B0604030504040204" pitchFamily="34" charset="-120"/>
              <a:ea typeface="微軟正黑體" panose="020B0604030504040204" pitchFamily="34" charset="-120"/>
            </a:endParaRPr>
          </a:p>
        </p:txBody>
      </p:sp>
      <p:cxnSp>
        <p:nvCxnSpPr>
          <p:cNvPr id="109" name="直線單箭頭接點 108">
            <a:extLst>
              <a:ext uri="{FF2B5EF4-FFF2-40B4-BE49-F238E27FC236}">
                <a16:creationId xmlns:a16="http://schemas.microsoft.com/office/drawing/2014/main" xmlns="" id="{3EDDBBF9-91B7-4463-9221-F93824432F99}"/>
              </a:ext>
            </a:extLst>
          </p:cNvPr>
          <p:cNvCxnSpPr>
            <a:cxnSpLocks/>
          </p:cNvCxnSpPr>
          <p:nvPr/>
        </p:nvCxnSpPr>
        <p:spPr>
          <a:xfrm>
            <a:off x="3964219" y="3536505"/>
            <a:ext cx="1764000" cy="0"/>
          </a:xfrm>
          <a:prstGeom prst="straightConnector1">
            <a:avLst/>
          </a:prstGeom>
          <a:noFill/>
          <a:ln w="57150" cap="flat" cmpd="sng" algn="ctr">
            <a:solidFill>
              <a:srgbClr val="FF0000"/>
            </a:solidFill>
            <a:prstDash val="solid"/>
            <a:miter lim="800000"/>
            <a:headEnd type="none" w="med" len="med"/>
            <a:tailEnd type="none" w="med" len="med"/>
          </a:ln>
          <a:effectLst/>
        </p:spPr>
      </p:cxnSp>
      <p:cxnSp>
        <p:nvCxnSpPr>
          <p:cNvPr id="110" name="直線接點 109">
            <a:extLst>
              <a:ext uri="{FF2B5EF4-FFF2-40B4-BE49-F238E27FC236}">
                <a16:creationId xmlns:a16="http://schemas.microsoft.com/office/drawing/2014/main" xmlns="" id="{BD05B8FE-821C-4040-BE70-C1101F2301E3}"/>
              </a:ext>
            </a:extLst>
          </p:cNvPr>
          <p:cNvCxnSpPr>
            <a:cxnSpLocks/>
          </p:cNvCxnSpPr>
          <p:nvPr/>
        </p:nvCxnSpPr>
        <p:spPr>
          <a:xfrm>
            <a:off x="3984539" y="3422963"/>
            <a:ext cx="0" cy="134307"/>
          </a:xfrm>
          <a:prstGeom prst="line">
            <a:avLst/>
          </a:prstGeom>
          <a:noFill/>
          <a:ln w="57150" cap="flat" cmpd="sng" algn="ctr">
            <a:solidFill>
              <a:srgbClr val="FF0000"/>
            </a:solidFill>
            <a:prstDash val="solid"/>
            <a:miter lim="800000"/>
          </a:ln>
          <a:effectLst/>
        </p:spPr>
      </p:cxnSp>
      <p:cxnSp>
        <p:nvCxnSpPr>
          <p:cNvPr id="111" name="直線接點 110">
            <a:extLst>
              <a:ext uri="{FF2B5EF4-FFF2-40B4-BE49-F238E27FC236}">
                <a16:creationId xmlns:a16="http://schemas.microsoft.com/office/drawing/2014/main" xmlns="" id="{4251F74C-CFB7-4175-B7B3-BD1592CB080C}"/>
              </a:ext>
            </a:extLst>
          </p:cNvPr>
          <p:cNvCxnSpPr>
            <a:cxnSpLocks/>
          </p:cNvCxnSpPr>
          <p:nvPr/>
        </p:nvCxnSpPr>
        <p:spPr>
          <a:xfrm>
            <a:off x="8692310" y="5524500"/>
            <a:ext cx="0" cy="863600"/>
          </a:xfrm>
          <a:prstGeom prst="line">
            <a:avLst/>
          </a:prstGeom>
          <a:noFill/>
          <a:ln w="57150" cap="flat" cmpd="sng" algn="ctr">
            <a:solidFill>
              <a:srgbClr val="404040"/>
            </a:solidFill>
            <a:prstDash val="solid"/>
            <a:miter lim="800000"/>
          </a:ln>
          <a:effectLst/>
        </p:spPr>
      </p:cxnSp>
      <p:cxnSp>
        <p:nvCxnSpPr>
          <p:cNvPr id="112" name="直線單箭頭接點 111">
            <a:extLst>
              <a:ext uri="{FF2B5EF4-FFF2-40B4-BE49-F238E27FC236}">
                <a16:creationId xmlns:a16="http://schemas.microsoft.com/office/drawing/2014/main" xmlns="" id="{2AA1A6C9-0C84-4E63-8722-366CBDAEC80F}"/>
              </a:ext>
            </a:extLst>
          </p:cNvPr>
          <p:cNvCxnSpPr>
            <a:cxnSpLocks/>
          </p:cNvCxnSpPr>
          <p:nvPr/>
        </p:nvCxnSpPr>
        <p:spPr>
          <a:xfrm>
            <a:off x="8663735" y="5519215"/>
            <a:ext cx="346915" cy="0"/>
          </a:xfrm>
          <a:prstGeom prst="straightConnector1">
            <a:avLst/>
          </a:prstGeom>
          <a:noFill/>
          <a:ln w="57150" cap="flat" cmpd="sng" algn="ctr">
            <a:solidFill>
              <a:sysClr val="windowText" lastClr="000000">
                <a:lumMod val="75000"/>
                <a:lumOff val="25000"/>
              </a:sysClr>
            </a:solidFill>
            <a:prstDash val="solid"/>
            <a:miter lim="800000"/>
            <a:tailEnd type="triangle"/>
          </a:ln>
          <a:effectLst/>
        </p:spPr>
      </p:cxnSp>
      <p:sp>
        <p:nvSpPr>
          <p:cNvPr id="113" name="矩形: 圓角 112">
            <a:extLst>
              <a:ext uri="{FF2B5EF4-FFF2-40B4-BE49-F238E27FC236}">
                <a16:creationId xmlns:a16="http://schemas.microsoft.com/office/drawing/2014/main" xmlns="" id="{582D911B-8F13-4E02-9AA9-3F0980FECC55}"/>
              </a:ext>
            </a:extLst>
          </p:cNvPr>
          <p:cNvSpPr/>
          <p:nvPr/>
        </p:nvSpPr>
        <p:spPr>
          <a:xfrm>
            <a:off x="9010650" y="4830288"/>
            <a:ext cx="1440357" cy="1440357"/>
          </a:xfrm>
          <a:prstGeom prst="roundRect">
            <a:avLst/>
          </a:prstGeom>
          <a:solidFill>
            <a:srgbClr val="00ACC0"/>
          </a:solidFill>
          <a:ln w="12700" cap="flat" cmpd="sng" algn="ctr">
            <a:noFill/>
            <a:prstDash val="solid"/>
            <a:miter lim="800000"/>
          </a:ln>
          <a:effectLst/>
        </p:spPr>
        <p:txBody>
          <a:bodyPr rtlCol="0" anchor="ctr"/>
          <a:lstStyle/>
          <a:p>
            <a:pPr marL="0" marR="0" lvl="0" indent="0" algn="ctr" defTabSz="1217249" eaLnBrk="1" fontAlgn="auto" latinLnBrk="0" hangingPunct="1">
              <a:lnSpc>
                <a:spcPct val="100000"/>
              </a:lnSpc>
              <a:spcBef>
                <a:spcPts val="0"/>
              </a:spcBef>
              <a:spcAft>
                <a:spcPts val="0"/>
              </a:spcAft>
              <a:buClrTx/>
              <a:buSzTx/>
              <a:buFontTx/>
              <a:buNone/>
              <a:tabLst/>
              <a:defRPr/>
            </a:pPr>
            <a:r>
              <a:rPr kumimoji="0" lang="zh-TW" altLang="en-US" sz="2200" b="1" i="0" u="none" strike="noStrike" kern="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轉投資</a:t>
            </a:r>
            <a:r>
              <a:rPr kumimoji="0" lang="en-US" altLang="zh-TW" sz="2200" b="1" i="0" u="none" strike="noStrike" kern="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
            </a:r>
            <a:br>
              <a:rPr kumimoji="0" lang="en-US" altLang="zh-TW" sz="2200" b="1" i="0" u="none" strike="noStrike" kern="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br>
            <a:r>
              <a:rPr kumimoji="0" lang="zh-TW" altLang="en-US" sz="2200" b="1" i="0" u="none" strike="noStrike" kern="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事業</a:t>
            </a:r>
            <a:endParaRPr kumimoji="0" lang="en-US" altLang="zh-TW" sz="2200" b="1" i="0" u="none" strike="noStrike" kern="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14" name="文字方塊 113">
            <a:extLst>
              <a:ext uri="{FF2B5EF4-FFF2-40B4-BE49-F238E27FC236}">
                <a16:creationId xmlns:a16="http://schemas.microsoft.com/office/drawing/2014/main" xmlns="" id="{BDAB1DC7-8661-43D4-AF7B-D49796BDB031}"/>
              </a:ext>
            </a:extLst>
          </p:cNvPr>
          <p:cNvSpPr txBox="1"/>
          <p:nvPr/>
        </p:nvSpPr>
        <p:spPr>
          <a:xfrm>
            <a:off x="134301" y="229204"/>
            <a:ext cx="8602552" cy="715089"/>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defPPr>
              <a:defRPr lang="zh-TW"/>
            </a:defPPr>
            <a:lvl1pPr marR="0" lvl="0" indent="0" fontAlgn="auto">
              <a:lnSpc>
                <a:spcPct val="100000"/>
              </a:lnSpc>
              <a:spcBef>
                <a:spcPts val="0"/>
              </a:spcBef>
              <a:spcAft>
                <a:spcPts val="0"/>
              </a:spcAft>
              <a:buClrTx/>
              <a:buSzTx/>
              <a:buFontTx/>
              <a:buNone/>
              <a:tabLst/>
              <a:defRPr sz="3600" b="1">
                <a:solidFill>
                  <a:schemeClr val="tx1"/>
                </a:solidFill>
                <a:latin typeface="微軟正黑體" panose="020B0604030504040204" pitchFamily="34" charset="-120"/>
                <a:ea typeface="微軟正黑體" panose="020B0604030504040204" pitchFamily="34" charset="-12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44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母子公司</a:t>
            </a:r>
            <a:r>
              <a:rPr kumimoji="0" lang="zh-TW" altLang="en-US" sz="54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金流</a:t>
            </a:r>
            <a:r>
              <a:rPr kumimoji="0" lang="zh-TW" altLang="en-US" sz="44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架構概念</a:t>
            </a:r>
          </a:p>
        </p:txBody>
      </p:sp>
      <p:sp>
        <p:nvSpPr>
          <p:cNvPr id="115" name="矩形 114">
            <a:extLst>
              <a:ext uri="{FF2B5EF4-FFF2-40B4-BE49-F238E27FC236}">
                <a16:creationId xmlns:a16="http://schemas.microsoft.com/office/drawing/2014/main" xmlns="" id="{7909163F-43A7-4F4E-A0D1-BFBAB7AE39E1}"/>
              </a:ext>
            </a:extLst>
          </p:cNvPr>
          <p:cNvSpPr/>
          <p:nvPr/>
        </p:nvSpPr>
        <p:spPr>
          <a:xfrm>
            <a:off x="5962895" y="1883950"/>
            <a:ext cx="1082348" cy="627223"/>
          </a:xfrm>
          <a:prstGeom prst="rect">
            <a:avLst/>
          </a:prstGeom>
        </p:spPr>
        <p:txBody>
          <a:bodyPr wrap="none">
            <a:spAutoFit/>
          </a:bodyPr>
          <a:lstStyle/>
          <a:p>
            <a:pPr algn="ctr" eaLnBrk="1" fontAlgn="auto" hangingPunct="1">
              <a:lnSpc>
                <a:spcPts val="2200"/>
              </a:lnSpc>
              <a:spcBef>
                <a:spcPts val="0"/>
              </a:spcBef>
              <a:spcAft>
                <a:spcPts val="0"/>
              </a:spcAft>
            </a:pPr>
            <a:r>
              <a:rPr kumimoji="0" lang="zh-TW" altLang="en-US" sz="1400" b="1" dirty="0">
                <a:solidFill>
                  <a:prstClr val="black"/>
                </a:solidFill>
                <a:latin typeface="微軟正黑體" panose="020B0604030504040204" pitchFamily="34" charset="-120"/>
                <a:ea typeface="微軟正黑體" panose="020B0604030504040204" pitchFamily="34" charset="-120"/>
              </a:rPr>
              <a:t>輸配電費用</a:t>
            </a:r>
            <a:r>
              <a:rPr kumimoji="0" lang="en-US" altLang="zh-TW" sz="1400" b="1" dirty="0">
                <a:solidFill>
                  <a:prstClr val="black"/>
                </a:solidFill>
                <a:latin typeface="微軟正黑體" panose="020B0604030504040204" pitchFamily="34" charset="-120"/>
                <a:ea typeface="微軟正黑體" panose="020B0604030504040204" pitchFamily="34" charset="-120"/>
              </a:rPr>
              <a:t/>
            </a:r>
            <a:br>
              <a:rPr kumimoji="0" lang="en-US" altLang="zh-TW" sz="1400" b="1" dirty="0">
                <a:solidFill>
                  <a:prstClr val="black"/>
                </a:solidFill>
                <a:latin typeface="微軟正黑體" panose="020B0604030504040204" pitchFamily="34" charset="-120"/>
                <a:ea typeface="微軟正黑體" panose="020B0604030504040204" pitchFamily="34" charset="-120"/>
              </a:rPr>
            </a:br>
            <a:r>
              <a:rPr kumimoji="0" lang="en-US" altLang="zh-TW" sz="1400" b="1" dirty="0">
                <a:solidFill>
                  <a:prstClr val="black"/>
                </a:solidFill>
                <a:latin typeface="微軟正黑體" panose="020B0604030504040204" pitchFamily="34" charset="-120"/>
                <a:ea typeface="微軟正黑體" panose="020B0604030504040204" pitchFamily="34" charset="-120"/>
              </a:rPr>
              <a:t>(</a:t>
            </a:r>
            <a:r>
              <a:rPr kumimoji="0" lang="zh-TW" altLang="en-US" sz="1400" b="1" dirty="0">
                <a:solidFill>
                  <a:prstClr val="black"/>
                </a:solidFill>
                <a:latin typeface="微軟正黑體" panose="020B0604030504040204" pitchFamily="34" charset="-120"/>
                <a:ea typeface="微軟正黑體" panose="020B0604030504040204" pitchFamily="34" charset="-120"/>
              </a:rPr>
              <a:t>轉供</a:t>
            </a:r>
            <a:r>
              <a:rPr kumimoji="0" lang="en-US" altLang="zh-TW" sz="1400" b="1" dirty="0">
                <a:solidFill>
                  <a:prstClr val="black"/>
                </a:solidFill>
                <a:latin typeface="微軟正黑體" panose="020B0604030504040204" pitchFamily="34" charset="-120"/>
                <a:ea typeface="微軟正黑體" panose="020B0604030504040204" pitchFamily="34" charset="-120"/>
              </a:rPr>
              <a:t>)</a:t>
            </a:r>
          </a:p>
        </p:txBody>
      </p:sp>
      <p:sp>
        <p:nvSpPr>
          <p:cNvPr id="116" name="矩形: 圓角 115">
            <a:extLst>
              <a:ext uri="{FF2B5EF4-FFF2-40B4-BE49-F238E27FC236}">
                <a16:creationId xmlns:a16="http://schemas.microsoft.com/office/drawing/2014/main" xmlns="" id="{DE68BE9B-FF9A-4B6A-9EF3-11499C2E7551}"/>
              </a:ext>
            </a:extLst>
          </p:cNvPr>
          <p:cNvSpPr/>
          <p:nvPr/>
        </p:nvSpPr>
        <p:spPr>
          <a:xfrm>
            <a:off x="10839410" y="1752841"/>
            <a:ext cx="1187389" cy="974928"/>
          </a:xfrm>
          <a:prstGeom prst="roundRect">
            <a:avLst/>
          </a:prstGeom>
          <a:solidFill>
            <a:srgbClr val="00B050">
              <a:alpha val="69804"/>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3200" b="1" i="0" u="none" strike="noStrike" kern="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t>用戶</a:t>
            </a:r>
            <a:r>
              <a:rPr kumimoji="0" lang="en-US" altLang="zh-TW" sz="3200" b="1" i="0" u="none" strike="noStrike" kern="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t/>
            </a:r>
            <a:br>
              <a:rPr kumimoji="0" lang="en-US" altLang="zh-TW" sz="3200" b="1" i="0" u="none" strike="noStrike" kern="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br>
            <a:r>
              <a:rPr kumimoji="0" lang="ja-JP" altLang="en-US" sz="3200" b="1" i="0" u="none" strike="noStrike" kern="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t>②</a:t>
            </a:r>
            <a:endParaRPr kumimoji="0" lang="zh-TW" altLang="en-US" sz="3200" b="1" i="0" u="none" strike="noStrike" kern="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17" name="矩形 116">
            <a:extLst>
              <a:ext uri="{FF2B5EF4-FFF2-40B4-BE49-F238E27FC236}">
                <a16:creationId xmlns:a16="http://schemas.microsoft.com/office/drawing/2014/main" xmlns="" id="{370FB8C1-2EEF-48BF-BBBA-58FAA173CA36}"/>
              </a:ext>
            </a:extLst>
          </p:cNvPr>
          <p:cNvSpPr/>
          <p:nvPr/>
        </p:nvSpPr>
        <p:spPr>
          <a:xfrm>
            <a:off x="10245802" y="1894110"/>
            <a:ext cx="595035" cy="350994"/>
          </a:xfrm>
          <a:prstGeom prst="rect">
            <a:avLst/>
          </a:prstGeom>
        </p:spPr>
        <p:txBody>
          <a:bodyPr wrap="none">
            <a:spAutoFit/>
          </a:bodyPr>
          <a:lstStyle/>
          <a:p>
            <a:pPr algn="ctr" eaLnBrk="1" fontAlgn="auto" hangingPunct="1">
              <a:lnSpc>
                <a:spcPts val="2200"/>
              </a:lnSpc>
              <a:spcBef>
                <a:spcPts val="0"/>
              </a:spcBef>
              <a:spcAft>
                <a:spcPts val="0"/>
              </a:spcAft>
            </a:pPr>
            <a:r>
              <a:rPr kumimoji="0" lang="zh-TW" altLang="en-US" sz="1600" b="1" dirty="0">
                <a:solidFill>
                  <a:srgbClr val="70AD47">
                    <a:lumMod val="50000"/>
                  </a:srgbClr>
                </a:solidFill>
                <a:latin typeface="微軟正黑體" panose="020B0604030504040204" pitchFamily="34" charset="-120"/>
                <a:ea typeface="微軟正黑體" panose="020B0604030504040204" pitchFamily="34" charset="-120"/>
              </a:rPr>
              <a:t>電費</a:t>
            </a:r>
            <a:endParaRPr kumimoji="0" lang="en-US" altLang="zh-TW" sz="1600" b="1" dirty="0">
              <a:solidFill>
                <a:srgbClr val="70AD47">
                  <a:lumMod val="50000"/>
                </a:srgbClr>
              </a:solidFill>
              <a:latin typeface="微軟正黑體" panose="020B0604030504040204" pitchFamily="34" charset="-120"/>
              <a:ea typeface="微軟正黑體" panose="020B0604030504040204" pitchFamily="34" charset="-120"/>
            </a:endParaRPr>
          </a:p>
        </p:txBody>
      </p:sp>
      <p:sp>
        <p:nvSpPr>
          <p:cNvPr id="118" name="矩形 117">
            <a:extLst>
              <a:ext uri="{FF2B5EF4-FFF2-40B4-BE49-F238E27FC236}">
                <a16:creationId xmlns:a16="http://schemas.microsoft.com/office/drawing/2014/main" xmlns="" id="{3225AECE-BDE1-444F-96F2-32A5ECECA86D}"/>
              </a:ext>
            </a:extLst>
          </p:cNvPr>
          <p:cNvSpPr/>
          <p:nvPr/>
        </p:nvSpPr>
        <p:spPr>
          <a:xfrm>
            <a:off x="10160674" y="2317339"/>
            <a:ext cx="235962" cy="338554"/>
          </a:xfrm>
          <a:prstGeom prst="rect">
            <a:avLst/>
          </a:prstGeom>
        </p:spPr>
        <p:txBody>
          <a:bodyPr wrap="none">
            <a:spAutoFit/>
          </a:bodyPr>
          <a:lstStyle/>
          <a:p>
            <a:pPr eaLnBrk="1" fontAlgn="auto" hangingPunct="1">
              <a:spcBef>
                <a:spcPts val="0"/>
              </a:spcBef>
              <a:spcAft>
                <a:spcPts val="0"/>
              </a:spcAft>
            </a:pPr>
            <a:r>
              <a:rPr kumimoji="0" lang="zh-TW" altLang="en-US" sz="1600" b="1" dirty="0">
                <a:solidFill>
                  <a:prstClr val="black">
                    <a:lumMod val="75000"/>
                    <a:lumOff val="25000"/>
                  </a:prstClr>
                </a:solidFill>
                <a:latin typeface="微軟正黑體" panose="020B0604030504040204" pitchFamily="34" charset="-120"/>
                <a:ea typeface="微軟正黑體" panose="020B0604030504040204" pitchFamily="34" charset="-120"/>
              </a:rPr>
              <a:t> </a:t>
            </a:r>
            <a:endParaRPr kumimoji="0" lang="en-US" altLang="zh-TW" sz="1600" b="1" dirty="0">
              <a:solidFill>
                <a:prstClr val="black">
                  <a:lumMod val="75000"/>
                  <a:lumOff val="25000"/>
                </a:prstClr>
              </a:solidFill>
              <a:latin typeface="微軟正黑體" panose="020B0604030504040204" pitchFamily="34" charset="-120"/>
              <a:ea typeface="微軟正黑體" panose="020B0604030504040204" pitchFamily="34" charset="-120"/>
            </a:endParaRPr>
          </a:p>
        </p:txBody>
      </p:sp>
      <p:cxnSp>
        <p:nvCxnSpPr>
          <p:cNvPr id="119" name="直線單箭頭接點 118">
            <a:extLst>
              <a:ext uri="{FF2B5EF4-FFF2-40B4-BE49-F238E27FC236}">
                <a16:creationId xmlns:a16="http://schemas.microsoft.com/office/drawing/2014/main" xmlns="" id="{C3ECCECE-1550-414D-AC8D-7F81F011913C}"/>
              </a:ext>
            </a:extLst>
          </p:cNvPr>
          <p:cNvCxnSpPr>
            <a:cxnSpLocks/>
          </p:cNvCxnSpPr>
          <p:nvPr/>
        </p:nvCxnSpPr>
        <p:spPr>
          <a:xfrm flipH="1">
            <a:off x="9509891" y="2261254"/>
            <a:ext cx="1329519" cy="0"/>
          </a:xfrm>
          <a:prstGeom prst="straightConnector1">
            <a:avLst/>
          </a:prstGeom>
          <a:noFill/>
          <a:ln w="57150" cap="flat" cmpd="sng" algn="ctr">
            <a:solidFill>
              <a:srgbClr val="70AD47">
                <a:lumMod val="75000"/>
              </a:srgbClr>
            </a:solidFill>
            <a:prstDash val="sysDash"/>
            <a:miter lim="800000"/>
            <a:tailEnd type="triangle"/>
          </a:ln>
          <a:effectLst/>
        </p:spPr>
      </p:cxnSp>
      <p:cxnSp>
        <p:nvCxnSpPr>
          <p:cNvPr id="120" name="直線單箭頭接點 119">
            <a:extLst>
              <a:ext uri="{FF2B5EF4-FFF2-40B4-BE49-F238E27FC236}">
                <a16:creationId xmlns:a16="http://schemas.microsoft.com/office/drawing/2014/main" xmlns="" id="{5BBA348A-292B-44D0-8E8A-8739308B1731}"/>
              </a:ext>
            </a:extLst>
          </p:cNvPr>
          <p:cNvCxnSpPr>
            <a:cxnSpLocks/>
          </p:cNvCxnSpPr>
          <p:nvPr/>
        </p:nvCxnSpPr>
        <p:spPr>
          <a:xfrm flipH="1">
            <a:off x="9517511" y="1986656"/>
            <a:ext cx="634493" cy="0"/>
          </a:xfrm>
          <a:prstGeom prst="straightConnector1">
            <a:avLst/>
          </a:prstGeom>
          <a:noFill/>
          <a:ln w="57150" cap="flat" cmpd="sng" algn="ctr">
            <a:solidFill>
              <a:sysClr val="windowText" lastClr="000000">
                <a:lumMod val="75000"/>
                <a:lumOff val="25000"/>
              </a:sysClr>
            </a:solidFill>
            <a:prstDash val="solid"/>
            <a:miter lim="800000"/>
            <a:tailEnd type="triangle"/>
          </a:ln>
          <a:effectLst/>
        </p:spPr>
      </p:cxnSp>
      <p:cxnSp>
        <p:nvCxnSpPr>
          <p:cNvPr id="121" name="直線單箭頭接點 120">
            <a:extLst>
              <a:ext uri="{FF2B5EF4-FFF2-40B4-BE49-F238E27FC236}">
                <a16:creationId xmlns:a16="http://schemas.microsoft.com/office/drawing/2014/main" xmlns="" id="{C90142CA-0786-40F1-810C-A84677769441}"/>
              </a:ext>
            </a:extLst>
          </p:cNvPr>
          <p:cNvCxnSpPr>
            <a:cxnSpLocks/>
          </p:cNvCxnSpPr>
          <p:nvPr/>
        </p:nvCxnSpPr>
        <p:spPr>
          <a:xfrm>
            <a:off x="6424899" y="3557270"/>
            <a:ext cx="0" cy="590951"/>
          </a:xfrm>
          <a:prstGeom prst="straightConnector1">
            <a:avLst/>
          </a:prstGeom>
          <a:noFill/>
          <a:ln w="57150" cap="flat" cmpd="sng" algn="ctr">
            <a:solidFill>
              <a:srgbClr val="FF0000"/>
            </a:solidFill>
            <a:prstDash val="solid"/>
            <a:miter lim="800000"/>
            <a:tailEnd type="triangle"/>
          </a:ln>
          <a:effectLst/>
        </p:spPr>
      </p:cxnSp>
      <p:sp>
        <p:nvSpPr>
          <p:cNvPr id="124" name="矩形 123">
            <a:extLst>
              <a:ext uri="{FF2B5EF4-FFF2-40B4-BE49-F238E27FC236}">
                <a16:creationId xmlns:a16="http://schemas.microsoft.com/office/drawing/2014/main" xmlns="" id="{A538EE19-5255-4E75-BDB0-2B03F86938AC}"/>
              </a:ext>
            </a:extLst>
          </p:cNvPr>
          <p:cNvSpPr/>
          <p:nvPr/>
        </p:nvSpPr>
        <p:spPr>
          <a:xfrm>
            <a:off x="10816093" y="100948"/>
            <a:ext cx="1368000" cy="360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eaLnBrk="1" fontAlgn="auto" latinLnBrk="0" hangingPunct="1">
              <a:lnSpc>
                <a:spcPct val="100000"/>
              </a:lnSpc>
              <a:spcBef>
                <a:spcPts val="0"/>
              </a:spcBef>
              <a:spcAft>
                <a:spcPts val="0"/>
              </a:spcAft>
              <a:buClrTx/>
              <a:buSzTx/>
              <a:buFontTx/>
              <a:buNone/>
              <a:tabLst/>
              <a:defRPr/>
            </a:pP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二</a:t>
            </a: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組織轉型</a:t>
            </a:r>
            <a:endParaRPr kumimoji="0" lang="en-US" altLang="zh-TW" sz="1600" b="1" dirty="0">
              <a:solidFill>
                <a:prstClr val="white"/>
              </a:solidFill>
              <a:latin typeface="微軟正黑體" panose="020B0604030504040204" pitchFamily="34" charset="-120"/>
              <a:ea typeface="微軟正黑體" panose="020B0604030504040204" pitchFamily="34" charset="-120"/>
            </a:endParaRPr>
          </a:p>
        </p:txBody>
      </p:sp>
      <p:sp>
        <p:nvSpPr>
          <p:cNvPr id="125" name="矩形 124">
            <a:extLst>
              <a:ext uri="{FF2B5EF4-FFF2-40B4-BE49-F238E27FC236}">
                <a16:creationId xmlns:a16="http://schemas.microsoft.com/office/drawing/2014/main" xmlns="" id="{2513AA12-5027-4F9E-801D-F74F5162F8EE}"/>
              </a:ext>
            </a:extLst>
          </p:cNvPr>
          <p:cNvSpPr/>
          <p:nvPr/>
        </p:nvSpPr>
        <p:spPr>
          <a:xfrm>
            <a:off x="9397220" y="100948"/>
            <a:ext cx="1404000" cy="360000"/>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四、推動現況</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3322032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a:extLst>
              <a:ext uri="{FF2B5EF4-FFF2-40B4-BE49-F238E27FC236}">
                <a16:creationId xmlns:a16="http://schemas.microsoft.com/office/drawing/2014/main" xmlns="" id="{04E5CF50-329B-499A-86C6-F1F5A855ACD7}"/>
              </a:ext>
            </a:extLst>
          </p:cNvPr>
          <p:cNvSpPr/>
          <p:nvPr/>
        </p:nvSpPr>
        <p:spPr>
          <a:xfrm>
            <a:off x="738860" y="667500"/>
            <a:ext cx="4932483" cy="782407"/>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eaLnBrk="1" fontAlgn="auto" hangingPunct="1">
              <a:spcBef>
                <a:spcPts val="0"/>
              </a:spcBef>
              <a:spcAft>
                <a:spcPts val="0"/>
              </a:spcAft>
              <a:defRPr/>
            </a:pPr>
            <a:r>
              <a:rPr kumimoji="0" lang="zh-TW" altLang="en-US" sz="4800" b="1" kern="0"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Trebuchet MS"/>
              </a:rPr>
              <a:t>轉型法定程序</a:t>
            </a:r>
          </a:p>
        </p:txBody>
      </p:sp>
      <p:sp>
        <p:nvSpPr>
          <p:cNvPr id="23" name="矩形 22">
            <a:extLst>
              <a:ext uri="{FF2B5EF4-FFF2-40B4-BE49-F238E27FC236}">
                <a16:creationId xmlns:a16="http://schemas.microsoft.com/office/drawing/2014/main" xmlns="" id="{111E1222-9200-4217-87D8-220F29E0C18D}"/>
              </a:ext>
            </a:extLst>
          </p:cNvPr>
          <p:cNvSpPr/>
          <p:nvPr/>
        </p:nvSpPr>
        <p:spPr>
          <a:xfrm>
            <a:off x="397545" y="4243445"/>
            <a:ext cx="11274877" cy="2246769"/>
          </a:xfrm>
          <a:prstGeom prst="rect">
            <a:avLst/>
          </a:prstGeom>
        </p:spPr>
        <p:txBody>
          <a:bodyPr wrap="square">
            <a:spAutoFit/>
          </a:bodyPr>
          <a:lstStyle/>
          <a:p>
            <a:pPr marL="285750" indent="-285750" eaLnBrk="1" fontAlgn="auto" hangingPunct="1">
              <a:spcBef>
                <a:spcPts val="1200"/>
              </a:spcBef>
              <a:spcAft>
                <a:spcPts val="0"/>
              </a:spcAft>
              <a:buFont typeface="Wingdings" panose="05000000000000000000" pitchFamily="2" charset="2"/>
              <a:buChar char="l"/>
              <a:defRPr/>
            </a:pPr>
            <a:r>
              <a:rPr kumimoji="0" lang="zh-TW" altLang="en-US" sz="2600" b="1" dirty="0">
                <a:solidFill>
                  <a:srgbClr val="A5A5A5">
                    <a:lumMod val="50000"/>
                  </a:srgbClr>
                </a:solidFill>
                <a:latin typeface="微軟正黑體" panose="020B0604030504040204" pitchFamily="34" charset="-120"/>
                <a:ea typeface="微軟正黑體" panose="020B0604030504040204" pitchFamily="34" charset="-120"/>
              </a:rPr>
              <a:t>分割計畫為公司轉型之</a:t>
            </a:r>
            <a:r>
              <a:rPr kumimoji="0" lang="zh-TW" altLang="en-US" sz="2600" b="1" dirty="0">
                <a:solidFill>
                  <a:srgbClr val="0000CC"/>
                </a:solidFill>
                <a:latin typeface="微軟正黑體" panose="020B0604030504040204" pitchFamily="34" charset="-120"/>
                <a:ea typeface="微軟正黑體" panose="020B0604030504040204" pitchFamily="34" charset="-120"/>
              </a:rPr>
              <a:t>法定程序，主管機關審議分割計畫書</a:t>
            </a:r>
            <a:r>
              <a:rPr kumimoji="0" lang="en-US" altLang="zh-TW" sz="2600" b="1" dirty="0">
                <a:solidFill>
                  <a:srgbClr val="0000CC"/>
                </a:solidFill>
                <a:latin typeface="微軟正黑體" panose="020B0604030504040204" pitchFamily="34" charset="-120"/>
                <a:ea typeface="微軟正黑體" panose="020B0604030504040204" pitchFamily="34" charset="-120"/>
              </a:rPr>
              <a:t>(</a:t>
            </a:r>
            <a:r>
              <a:rPr kumimoji="0" lang="zh-TW" altLang="en-US" sz="2600" b="1" dirty="0">
                <a:solidFill>
                  <a:srgbClr val="0000CC"/>
                </a:solidFill>
                <a:latin typeface="微軟正黑體" panose="020B0604030504040204" pitchFamily="34" charset="-120"/>
                <a:ea typeface="微軟正黑體" panose="020B0604030504040204" pitchFamily="34" charset="-120"/>
              </a:rPr>
              <a:t>含立法院專案報告</a:t>
            </a:r>
            <a:r>
              <a:rPr kumimoji="0" lang="en-US" altLang="zh-TW" sz="2600" b="1" dirty="0">
                <a:solidFill>
                  <a:srgbClr val="0000CC"/>
                </a:solidFill>
                <a:latin typeface="微軟正黑體" panose="020B0604030504040204" pitchFamily="34" charset="-120"/>
                <a:ea typeface="微軟正黑體" panose="020B0604030504040204" pitchFamily="34" charset="-120"/>
              </a:rPr>
              <a:t>)</a:t>
            </a:r>
            <a:r>
              <a:rPr kumimoji="0" lang="zh-TW" altLang="en-US" sz="2600" b="1" dirty="0">
                <a:solidFill>
                  <a:srgbClr val="0000CC"/>
                </a:solidFill>
                <a:latin typeface="微軟正黑體" panose="020B0604030504040204" pitchFamily="34" charset="-120"/>
                <a:ea typeface="微軟正黑體" panose="020B0604030504040204" pitchFamily="34" charset="-120"/>
              </a:rPr>
              <a:t>所需時程，暫估為</a:t>
            </a:r>
            <a:r>
              <a:rPr kumimoji="0" lang="en-US" altLang="zh-TW" sz="2600" b="1" dirty="0">
                <a:solidFill>
                  <a:srgbClr val="0000CC"/>
                </a:solidFill>
                <a:latin typeface="微軟正黑體" panose="020B0604030504040204" pitchFamily="34" charset="-120"/>
                <a:ea typeface="微軟正黑體" panose="020B0604030504040204" pitchFamily="34" charset="-120"/>
              </a:rPr>
              <a:t>1</a:t>
            </a:r>
            <a:r>
              <a:rPr kumimoji="0" lang="zh-TW" altLang="en-US" sz="2600" b="1" dirty="0">
                <a:solidFill>
                  <a:srgbClr val="0000CC"/>
                </a:solidFill>
                <a:latin typeface="微軟正黑體" panose="020B0604030504040204" pitchFamily="34" charset="-120"/>
                <a:ea typeface="微軟正黑體" panose="020B0604030504040204" pitchFamily="34" charset="-120"/>
              </a:rPr>
              <a:t>年，惟時程非本公司所能掌控</a:t>
            </a:r>
            <a:r>
              <a:rPr kumimoji="0" lang="zh-TW" altLang="en-US" sz="2600" b="1" dirty="0">
                <a:solidFill>
                  <a:srgbClr val="A5A5A5">
                    <a:lumMod val="50000"/>
                  </a:srgbClr>
                </a:solidFill>
                <a:latin typeface="微軟正黑體" panose="020B0604030504040204" pitchFamily="34" charset="-120"/>
                <a:ea typeface="微軟正黑體" panose="020B0604030504040204" pitchFamily="34" charset="-120"/>
              </a:rPr>
              <a:t>，為依法如期完成轉型之關鍵。</a:t>
            </a:r>
            <a:endParaRPr kumimoji="0" lang="en-US" altLang="zh-TW" sz="2600" b="1" dirty="0">
              <a:solidFill>
                <a:srgbClr val="A5A5A5">
                  <a:lumMod val="50000"/>
                </a:srgbClr>
              </a:solidFill>
              <a:latin typeface="微軟正黑體" panose="020B0604030504040204" pitchFamily="34" charset="-120"/>
              <a:ea typeface="微軟正黑體" panose="020B0604030504040204" pitchFamily="34" charset="-120"/>
            </a:endParaRPr>
          </a:p>
          <a:p>
            <a:pPr marL="285750" indent="-285750" eaLnBrk="1" fontAlgn="auto" hangingPunct="1">
              <a:spcBef>
                <a:spcPts val="1200"/>
              </a:spcBef>
              <a:spcAft>
                <a:spcPts val="0"/>
              </a:spcAft>
              <a:buFont typeface="Wingdings" panose="05000000000000000000" pitchFamily="2" charset="2"/>
              <a:buChar char="l"/>
              <a:defRPr/>
            </a:pPr>
            <a:r>
              <a:rPr kumimoji="0" lang="zh-TW" altLang="en-US" sz="2600" b="1" dirty="0">
                <a:solidFill>
                  <a:srgbClr val="A5A5A5">
                    <a:lumMod val="50000"/>
                  </a:srgbClr>
                </a:solidFill>
                <a:latin typeface="微軟正黑體" panose="020B0604030504040204" pitchFamily="34" charset="-120"/>
                <a:ea typeface="微軟正黑體" panose="020B0604030504040204" pitchFamily="34" charset="-120"/>
              </a:rPr>
              <a:t>本公司</a:t>
            </a:r>
            <a:r>
              <a:rPr kumimoji="0" lang="zh-TW" altLang="en-US" sz="2600" b="1" dirty="0">
                <a:solidFill>
                  <a:srgbClr val="0000CC"/>
                </a:solidFill>
                <a:latin typeface="微軟正黑體" panose="020B0604030504040204" pitchFamily="34" charset="-120"/>
                <a:ea typeface="微軟正黑體" panose="020B0604030504040204" pitchFamily="34" charset="-120"/>
              </a:rPr>
              <a:t>已展開分割計畫書相關作業</a:t>
            </a:r>
            <a:r>
              <a:rPr kumimoji="0" lang="zh-TW" altLang="en-US" sz="2600" b="1" dirty="0">
                <a:solidFill>
                  <a:srgbClr val="A5A5A5">
                    <a:lumMod val="50000"/>
                  </a:srgbClr>
                </a:solidFill>
                <a:latin typeface="微軟正黑體" panose="020B0604030504040204" pitchFamily="34" charset="-120"/>
                <a:ea typeface="微軟正黑體" panose="020B0604030504040204" pitchFamily="34" charset="-120"/>
              </a:rPr>
              <a:t>，由財會資源系統統籌辦理，並至少</a:t>
            </a:r>
            <a:r>
              <a:rPr kumimoji="0" lang="zh-TW" altLang="en-US" sz="2600" b="1" dirty="0">
                <a:solidFill>
                  <a:srgbClr val="0000CC"/>
                </a:solidFill>
                <a:latin typeface="微軟正黑體" panose="020B0604030504040204" pitchFamily="34" charset="-120"/>
                <a:ea typeface="微軟正黑體" panose="020B0604030504040204" pitchFamily="34" charset="-120"/>
              </a:rPr>
              <a:t>每半年至高階決策會議報告</a:t>
            </a:r>
            <a:r>
              <a:rPr kumimoji="0" lang="zh-TW" altLang="en-US" sz="2600" b="1" dirty="0">
                <a:solidFill>
                  <a:srgbClr val="A5A5A5">
                    <a:lumMod val="50000"/>
                  </a:srgbClr>
                </a:solidFill>
                <a:latin typeface="微軟正黑體" panose="020B0604030504040204" pitchFamily="34" charset="-120"/>
                <a:ea typeface="微軟正黑體" panose="020B0604030504040204" pitchFamily="34" charset="-120"/>
              </a:rPr>
              <a:t>階段性成果。</a:t>
            </a:r>
            <a:endParaRPr kumimoji="0" lang="en-US" altLang="zh-TW" sz="2800" b="1" dirty="0">
              <a:solidFill>
                <a:srgbClr val="A5A5A5">
                  <a:lumMod val="50000"/>
                </a:srgbClr>
              </a:solidFill>
              <a:latin typeface="微軟正黑體" panose="020B0604030504040204" pitchFamily="34" charset="-120"/>
              <a:ea typeface="微軟正黑體" panose="020B0604030504040204" pitchFamily="34" charset="-120"/>
            </a:endParaRPr>
          </a:p>
        </p:txBody>
      </p:sp>
      <p:sp>
        <p:nvSpPr>
          <p:cNvPr id="24" name="矩形 23">
            <a:extLst>
              <a:ext uri="{FF2B5EF4-FFF2-40B4-BE49-F238E27FC236}">
                <a16:creationId xmlns:a16="http://schemas.microsoft.com/office/drawing/2014/main" xmlns="" id="{0363C63A-616F-423E-B9FF-D8C291C2D003}"/>
              </a:ext>
            </a:extLst>
          </p:cNvPr>
          <p:cNvSpPr/>
          <p:nvPr/>
        </p:nvSpPr>
        <p:spPr>
          <a:xfrm>
            <a:off x="935187" y="1705108"/>
            <a:ext cx="3477343" cy="912668"/>
          </a:xfrm>
          <a:prstGeom prst="rect">
            <a:avLst/>
          </a:prstGeom>
          <a:solidFill>
            <a:srgbClr val="4472C4">
              <a:lumMod val="75000"/>
            </a:srgbClr>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製作分割計畫書初稿</a:t>
            </a:r>
            <a:endParaRPr kumimoji="0" lang="en-US" altLang="zh-TW"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rPr>
              <a:t>(2.5</a:t>
            </a:r>
            <a:r>
              <a:rPr kumimoji="0" lang="zh-TW" altLang="en-US" sz="18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rPr>
              <a:t>年</a:t>
            </a:r>
            <a:r>
              <a:rPr kumimoji="0" lang="en-US" altLang="zh-TW" sz="18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25" name="矩形 24">
            <a:extLst>
              <a:ext uri="{FF2B5EF4-FFF2-40B4-BE49-F238E27FC236}">
                <a16:creationId xmlns:a16="http://schemas.microsoft.com/office/drawing/2014/main" xmlns="" id="{968CD3EB-9BBE-4156-AC09-F6755409801F}"/>
              </a:ext>
            </a:extLst>
          </p:cNvPr>
          <p:cNvSpPr/>
          <p:nvPr/>
        </p:nvSpPr>
        <p:spPr>
          <a:xfrm>
            <a:off x="4481721" y="1695039"/>
            <a:ext cx="1900667" cy="915637"/>
          </a:xfrm>
          <a:prstGeom prst="rect">
            <a:avLst/>
          </a:prstGeom>
          <a:solidFill>
            <a:srgbClr val="4472C4">
              <a:lumMod val="75000"/>
            </a:srgbClr>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董事會</a:t>
            </a:r>
            <a:r>
              <a:rPr kumimoji="0" lang="en-US" altLang="zh-TW" sz="16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16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含投審會</a:t>
            </a:r>
            <a:r>
              <a:rPr kumimoji="0" lang="en-US" altLang="zh-TW" sz="16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審議分割計畫書</a:t>
            </a:r>
            <a:r>
              <a:rPr kumimoji="0" lang="en-US" altLang="zh-TW" sz="18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rPr>
              <a:t>(5</a:t>
            </a:r>
            <a:r>
              <a:rPr kumimoji="0" lang="zh-TW" altLang="en-US" sz="18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rPr>
              <a:t>個月</a:t>
            </a:r>
            <a:r>
              <a:rPr kumimoji="0" lang="en-US" altLang="zh-TW" sz="18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rPr>
              <a:t>)</a:t>
            </a:r>
            <a:endParaRPr kumimoji="0" lang="zh-TW" altLang="en-US" sz="20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26" name="矩形 25">
            <a:extLst>
              <a:ext uri="{FF2B5EF4-FFF2-40B4-BE49-F238E27FC236}">
                <a16:creationId xmlns:a16="http://schemas.microsoft.com/office/drawing/2014/main" xmlns="" id="{3720464C-A531-4A3E-B73A-6F42FC0FF7A7}"/>
              </a:ext>
            </a:extLst>
          </p:cNvPr>
          <p:cNvSpPr/>
          <p:nvPr/>
        </p:nvSpPr>
        <p:spPr>
          <a:xfrm>
            <a:off x="9527500" y="1696519"/>
            <a:ext cx="1498807" cy="921271"/>
          </a:xfrm>
          <a:prstGeom prst="rect">
            <a:avLst/>
          </a:prstGeom>
          <a:solidFill>
            <a:srgbClr val="4472C4">
              <a:lumMod val="75000"/>
            </a:srgbClr>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執行分割計畫法定程序</a:t>
            </a:r>
            <a:r>
              <a:rPr kumimoji="0" lang="en-US" altLang="zh-TW" sz="18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rPr>
              <a:t>(7</a:t>
            </a:r>
            <a:r>
              <a:rPr kumimoji="0" lang="zh-TW" altLang="en-US" sz="18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rPr>
              <a:t>個月</a:t>
            </a:r>
            <a:r>
              <a:rPr kumimoji="0" lang="en-US" altLang="zh-TW" sz="18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rPr>
              <a:t>)</a:t>
            </a:r>
            <a:endParaRPr kumimoji="0" lang="zh-TW" altLang="en-US" sz="20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27" name="矩形 26">
            <a:extLst>
              <a:ext uri="{FF2B5EF4-FFF2-40B4-BE49-F238E27FC236}">
                <a16:creationId xmlns:a16="http://schemas.microsoft.com/office/drawing/2014/main" xmlns="" id="{F229F15F-7E7A-45CD-AC9E-96E58F4F9A78}"/>
              </a:ext>
            </a:extLst>
          </p:cNvPr>
          <p:cNvSpPr/>
          <p:nvPr/>
        </p:nvSpPr>
        <p:spPr>
          <a:xfrm>
            <a:off x="6444648" y="1689177"/>
            <a:ext cx="3042627" cy="921273"/>
          </a:xfrm>
          <a:prstGeom prst="rect">
            <a:avLst/>
          </a:prstGeom>
          <a:solidFill>
            <a:srgbClr val="006666"/>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主管機關審議分割計畫書</a:t>
            </a:r>
            <a:endParaRPr kumimoji="0" lang="en-US" altLang="zh-TW" sz="20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含立法院專案報告</a:t>
            </a:r>
            <a:r>
              <a:rPr kumimoji="0" lang="en-US" altLang="zh-TW"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rPr>
              <a:t>(1</a:t>
            </a:r>
            <a:r>
              <a:rPr kumimoji="0" lang="zh-TW" altLang="en-US" sz="18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rPr>
              <a:t>年</a:t>
            </a:r>
            <a:r>
              <a:rPr kumimoji="0" lang="en-US" altLang="zh-TW" sz="18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rPr>
              <a:t>)</a:t>
            </a:r>
            <a:endParaRPr kumimoji="0" lang="zh-TW" altLang="en-US" sz="2000" b="1" i="0" u="none" strike="noStrike" kern="0" cap="none" spc="0" normalizeH="0" baseline="0" noProof="0" dirty="0">
              <a:ln>
                <a:noFill/>
              </a:ln>
              <a:solidFill>
                <a:srgbClr val="FFC000">
                  <a:lumMod val="60000"/>
                  <a:lumOff val="4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28" name="矩形 27">
            <a:extLst>
              <a:ext uri="{FF2B5EF4-FFF2-40B4-BE49-F238E27FC236}">
                <a16:creationId xmlns:a16="http://schemas.microsoft.com/office/drawing/2014/main" xmlns="" id="{43FBC384-3CEB-4E91-8965-39A7C1A42140}"/>
              </a:ext>
            </a:extLst>
          </p:cNvPr>
          <p:cNvSpPr/>
          <p:nvPr/>
        </p:nvSpPr>
        <p:spPr>
          <a:xfrm>
            <a:off x="440422" y="3080180"/>
            <a:ext cx="1008000" cy="432000"/>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200" b="1" i="0" u="none" strike="noStrike" kern="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rPr>
              <a:t>107.7</a:t>
            </a:r>
            <a:endParaRPr kumimoji="0" lang="zh-TW" altLang="en-US" sz="2200" b="1" i="0" u="none" strike="noStrike" kern="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endParaRPr>
          </a:p>
        </p:txBody>
      </p:sp>
      <p:sp>
        <p:nvSpPr>
          <p:cNvPr id="29" name="矩形 28">
            <a:extLst>
              <a:ext uri="{FF2B5EF4-FFF2-40B4-BE49-F238E27FC236}">
                <a16:creationId xmlns:a16="http://schemas.microsoft.com/office/drawing/2014/main" xmlns="" id="{D44B136C-C6BC-4860-B6BF-989385D2FACC}"/>
              </a:ext>
            </a:extLst>
          </p:cNvPr>
          <p:cNvSpPr/>
          <p:nvPr/>
        </p:nvSpPr>
        <p:spPr>
          <a:xfrm>
            <a:off x="10376422" y="3073656"/>
            <a:ext cx="1296000" cy="432000"/>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200" b="1" i="0" u="none" strike="noStrike" kern="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rPr>
              <a:t>112.1</a:t>
            </a:r>
            <a:endParaRPr kumimoji="0" lang="zh-TW" altLang="en-US" sz="2200" b="1" i="0" u="none" strike="noStrike" kern="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endParaRPr>
          </a:p>
        </p:txBody>
      </p:sp>
      <p:sp>
        <p:nvSpPr>
          <p:cNvPr id="30" name="矩形 29">
            <a:extLst>
              <a:ext uri="{FF2B5EF4-FFF2-40B4-BE49-F238E27FC236}">
                <a16:creationId xmlns:a16="http://schemas.microsoft.com/office/drawing/2014/main" xmlns="" id="{3A5D85F3-F139-49EB-8641-65CD81EDF247}"/>
              </a:ext>
            </a:extLst>
          </p:cNvPr>
          <p:cNvSpPr/>
          <p:nvPr/>
        </p:nvSpPr>
        <p:spPr>
          <a:xfrm>
            <a:off x="944422" y="2649855"/>
            <a:ext cx="10080000" cy="385574"/>
          </a:xfrm>
          <a:prstGeom prst="rect">
            <a:avLst/>
          </a:prstGeom>
          <a:solidFill>
            <a:srgbClr val="5B9BD5">
              <a:lumMod val="40000"/>
              <a:lumOff val="60000"/>
            </a:srgbClr>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持續辦理內外部溝通</a:t>
            </a:r>
            <a:endParaRPr kumimoji="0" lang="en-US" altLang="zh-TW" sz="20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31" name="Rectangle 229">
            <a:extLst>
              <a:ext uri="{FF2B5EF4-FFF2-40B4-BE49-F238E27FC236}">
                <a16:creationId xmlns:a16="http://schemas.microsoft.com/office/drawing/2014/main" xmlns="" id="{0BA9A297-7276-4C4C-9045-EB60DC66410F}"/>
              </a:ext>
            </a:extLst>
          </p:cNvPr>
          <p:cNvSpPr>
            <a:spLocks noChangeArrowheads="1"/>
          </p:cNvSpPr>
          <p:nvPr/>
        </p:nvSpPr>
        <p:spPr bwMode="auto">
          <a:xfrm>
            <a:off x="336900" y="3475633"/>
            <a:ext cx="2028857" cy="597255"/>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rPr>
              <a:t>啟動分割計畫書相關作業</a:t>
            </a:r>
            <a:endParaRPr kumimoji="0" lang="en-US" altLang="zh-TW" sz="2000" b="1" i="0" u="none" strike="noStrike" kern="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endParaRPr>
          </a:p>
        </p:txBody>
      </p:sp>
      <p:sp>
        <p:nvSpPr>
          <p:cNvPr id="32" name="Rectangle 238">
            <a:extLst>
              <a:ext uri="{FF2B5EF4-FFF2-40B4-BE49-F238E27FC236}">
                <a16:creationId xmlns:a16="http://schemas.microsoft.com/office/drawing/2014/main" xmlns="" id="{4F88B8BE-2691-458F-904D-8BDA5973EF76}"/>
              </a:ext>
            </a:extLst>
          </p:cNvPr>
          <p:cNvSpPr>
            <a:spLocks noChangeArrowheads="1"/>
          </p:cNvSpPr>
          <p:nvPr/>
        </p:nvSpPr>
        <p:spPr bwMode="auto">
          <a:xfrm>
            <a:off x="10460082" y="3471172"/>
            <a:ext cx="1132449" cy="606175"/>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1" kern="0" dirty="0">
                <a:solidFill>
                  <a:srgbClr val="C00000"/>
                </a:solidFill>
                <a:latin typeface="微軟正黑體" panose="020B0604030504040204" pitchFamily="34" charset="-120"/>
                <a:ea typeface="微軟正黑體" panose="020B0604030504040204" pitchFamily="34" charset="-120"/>
              </a:rPr>
              <a:t>轉型</a:t>
            </a:r>
            <a:r>
              <a:rPr kumimoji="0" lang="en-US" altLang="zh-TW" sz="2000" b="1" kern="0" dirty="0">
                <a:solidFill>
                  <a:srgbClr val="C00000"/>
                </a:solidFill>
                <a:latin typeface="微軟正黑體" panose="020B0604030504040204" pitchFamily="34" charset="-120"/>
                <a:ea typeface="微軟正黑體" panose="020B0604030504040204" pitchFamily="34" charset="-120"/>
              </a:rPr>
              <a:t/>
            </a:r>
            <a:br>
              <a:rPr kumimoji="0" lang="en-US" altLang="zh-TW" sz="2000" b="1" kern="0" dirty="0">
                <a:solidFill>
                  <a:srgbClr val="C00000"/>
                </a:solidFill>
                <a:latin typeface="微軟正黑體" panose="020B0604030504040204" pitchFamily="34" charset="-120"/>
                <a:ea typeface="微軟正黑體" panose="020B0604030504040204" pitchFamily="34" charset="-120"/>
              </a:rPr>
            </a:br>
            <a:r>
              <a:rPr kumimoji="0" lang="zh-TW" altLang="en-US" sz="2000" b="1" i="0" u="none" strike="noStrike" kern="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rPr>
              <a:t>基準日</a:t>
            </a:r>
            <a:endParaRPr kumimoji="0" lang="en-US" altLang="zh-TW" sz="2000" b="1" i="0" u="none" strike="noStrike" kern="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endParaRPr>
          </a:p>
        </p:txBody>
      </p:sp>
      <p:cxnSp>
        <p:nvCxnSpPr>
          <p:cNvPr id="33" name="直線單箭頭接點 32">
            <a:extLst>
              <a:ext uri="{FF2B5EF4-FFF2-40B4-BE49-F238E27FC236}">
                <a16:creationId xmlns:a16="http://schemas.microsoft.com/office/drawing/2014/main" xmlns="" id="{9E1CDBA4-9662-452D-996C-7A6F5526BC4D}"/>
              </a:ext>
            </a:extLst>
          </p:cNvPr>
          <p:cNvCxnSpPr>
            <a:cxnSpLocks/>
          </p:cNvCxnSpPr>
          <p:nvPr/>
        </p:nvCxnSpPr>
        <p:spPr>
          <a:xfrm>
            <a:off x="334051" y="3072373"/>
            <a:ext cx="11664000" cy="0"/>
          </a:xfrm>
          <a:prstGeom prst="straightConnector1">
            <a:avLst/>
          </a:prstGeom>
          <a:noFill/>
          <a:ln w="57150" cap="flat" cmpd="sng" algn="ctr">
            <a:solidFill>
              <a:sysClr val="windowText" lastClr="000000"/>
            </a:solidFill>
            <a:prstDash val="solid"/>
            <a:miter lim="800000"/>
            <a:tailEnd type="triangle"/>
          </a:ln>
          <a:effectLst/>
        </p:spPr>
      </p:cxnSp>
      <p:cxnSp>
        <p:nvCxnSpPr>
          <p:cNvPr id="34" name="直線單箭頭接點 33">
            <a:extLst>
              <a:ext uri="{FF2B5EF4-FFF2-40B4-BE49-F238E27FC236}">
                <a16:creationId xmlns:a16="http://schemas.microsoft.com/office/drawing/2014/main" xmlns="" id="{6662DF33-44E4-4D0F-B312-34EECFA7921B}"/>
              </a:ext>
            </a:extLst>
          </p:cNvPr>
          <p:cNvCxnSpPr>
            <a:cxnSpLocks/>
          </p:cNvCxnSpPr>
          <p:nvPr/>
        </p:nvCxnSpPr>
        <p:spPr>
          <a:xfrm flipV="1">
            <a:off x="11071044" y="1615083"/>
            <a:ext cx="0" cy="1440000"/>
          </a:xfrm>
          <a:prstGeom prst="straightConnector1">
            <a:avLst/>
          </a:prstGeom>
          <a:noFill/>
          <a:ln w="38100" cap="flat" cmpd="sng" algn="ctr">
            <a:solidFill>
              <a:srgbClr val="E7E6E6">
                <a:lumMod val="25000"/>
              </a:srgbClr>
            </a:solidFill>
            <a:prstDash val="solid"/>
            <a:miter lim="800000"/>
            <a:headEnd type="oval" w="med" len="med"/>
            <a:tailEnd type="oval" w="med" len="med"/>
          </a:ln>
          <a:effectLst/>
        </p:spPr>
      </p:cxnSp>
      <p:cxnSp>
        <p:nvCxnSpPr>
          <p:cNvPr id="35" name="直線單箭頭接點 34">
            <a:extLst>
              <a:ext uri="{FF2B5EF4-FFF2-40B4-BE49-F238E27FC236}">
                <a16:creationId xmlns:a16="http://schemas.microsoft.com/office/drawing/2014/main" xmlns="" id="{77BCF9C7-DAE9-4144-B830-FCC3E9123A5E}"/>
              </a:ext>
            </a:extLst>
          </p:cNvPr>
          <p:cNvCxnSpPr>
            <a:cxnSpLocks/>
          </p:cNvCxnSpPr>
          <p:nvPr/>
        </p:nvCxnSpPr>
        <p:spPr>
          <a:xfrm flipV="1">
            <a:off x="909865" y="1670704"/>
            <a:ext cx="0" cy="1404000"/>
          </a:xfrm>
          <a:prstGeom prst="straightConnector1">
            <a:avLst/>
          </a:prstGeom>
          <a:noFill/>
          <a:ln w="38100" cap="flat" cmpd="sng" algn="ctr">
            <a:solidFill>
              <a:srgbClr val="E7E6E6">
                <a:lumMod val="25000"/>
              </a:srgbClr>
            </a:solidFill>
            <a:prstDash val="solid"/>
            <a:miter lim="800000"/>
            <a:headEnd type="oval" w="med" len="med"/>
            <a:tailEnd type="oval" w="med" len="med"/>
          </a:ln>
          <a:effectLst/>
        </p:spPr>
      </p:cxnSp>
      <p:sp>
        <p:nvSpPr>
          <p:cNvPr id="20" name="矩形 19">
            <a:extLst>
              <a:ext uri="{FF2B5EF4-FFF2-40B4-BE49-F238E27FC236}">
                <a16:creationId xmlns:a16="http://schemas.microsoft.com/office/drawing/2014/main" xmlns="" id="{B50E4509-47BB-47D4-A469-5BBAE7B1338E}"/>
              </a:ext>
            </a:extLst>
          </p:cNvPr>
          <p:cNvSpPr/>
          <p:nvPr/>
        </p:nvSpPr>
        <p:spPr>
          <a:xfrm>
            <a:off x="10816093" y="100948"/>
            <a:ext cx="1368000" cy="360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eaLnBrk="1" fontAlgn="auto" latinLnBrk="0" hangingPunct="1">
              <a:lnSpc>
                <a:spcPct val="100000"/>
              </a:lnSpc>
              <a:spcBef>
                <a:spcPts val="0"/>
              </a:spcBef>
              <a:spcAft>
                <a:spcPts val="0"/>
              </a:spcAft>
              <a:buClrTx/>
              <a:buSzTx/>
              <a:buFontTx/>
              <a:buNone/>
              <a:tabLst/>
              <a:defRPr/>
            </a:pP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二</a:t>
            </a: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組織轉型</a:t>
            </a:r>
            <a:endParaRPr kumimoji="0" lang="en-US" altLang="zh-TW" sz="1600" b="1" dirty="0">
              <a:solidFill>
                <a:prstClr val="white"/>
              </a:solidFill>
              <a:latin typeface="微軟正黑體" panose="020B0604030504040204" pitchFamily="34" charset="-120"/>
              <a:ea typeface="微軟正黑體" panose="020B0604030504040204" pitchFamily="34" charset="-120"/>
            </a:endParaRPr>
          </a:p>
        </p:txBody>
      </p:sp>
      <p:sp>
        <p:nvSpPr>
          <p:cNvPr id="22" name="矩形 21">
            <a:extLst>
              <a:ext uri="{FF2B5EF4-FFF2-40B4-BE49-F238E27FC236}">
                <a16:creationId xmlns:a16="http://schemas.microsoft.com/office/drawing/2014/main" xmlns="" id="{4035CAFC-9E1E-4F09-B9DD-6462EA230560}"/>
              </a:ext>
            </a:extLst>
          </p:cNvPr>
          <p:cNvSpPr/>
          <p:nvPr/>
        </p:nvSpPr>
        <p:spPr>
          <a:xfrm>
            <a:off x="9397220" y="100948"/>
            <a:ext cx="1404000" cy="360000"/>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四、推動現況</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8492727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xmlns="" id="{9A041343-24A1-4567-B789-566E3EDBC53F}"/>
              </a:ext>
            </a:extLst>
          </p:cNvPr>
          <p:cNvSpPr/>
          <p:nvPr/>
        </p:nvSpPr>
        <p:spPr>
          <a:xfrm>
            <a:off x="10816093" y="100948"/>
            <a:ext cx="1368000" cy="360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eaLnBrk="1" fontAlgn="auto" latinLnBrk="0" hangingPunct="1">
              <a:lnSpc>
                <a:spcPct val="100000"/>
              </a:lnSpc>
              <a:spcBef>
                <a:spcPts val="0"/>
              </a:spcBef>
              <a:spcAft>
                <a:spcPts val="0"/>
              </a:spcAft>
              <a:buClrTx/>
              <a:buSzTx/>
              <a:buFontTx/>
              <a:buNone/>
              <a:tabLst/>
              <a:defRPr/>
            </a:pP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二</a:t>
            </a: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組織轉型</a:t>
            </a:r>
            <a:endParaRPr kumimoji="0" lang="en-US" altLang="zh-TW" sz="1600" b="1" dirty="0">
              <a:solidFill>
                <a:prstClr val="white"/>
              </a:solidFill>
              <a:latin typeface="微軟正黑體" panose="020B0604030504040204" pitchFamily="34" charset="-120"/>
              <a:ea typeface="微軟正黑體" panose="020B0604030504040204" pitchFamily="34" charset="-120"/>
            </a:endParaRPr>
          </a:p>
        </p:txBody>
      </p:sp>
      <p:sp>
        <p:nvSpPr>
          <p:cNvPr id="8" name="矩形 7">
            <a:extLst>
              <a:ext uri="{FF2B5EF4-FFF2-40B4-BE49-F238E27FC236}">
                <a16:creationId xmlns:a16="http://schemas.microsoft.com/office/drawing/2014/main" xmlns="" id="{B4E29894-E441-4DD0-9357-9D80B58A7C40}"/>
              </a:ext>
            </a:extLst>
          </p:cNvPr>
          <p:cNvSpPr/>
          <p:nvPr/>
        </p:nvSpPr>
        <p:spPr>
          <a:xfrm>
            <a:off x="9397220" y="100948"/>
            <a:ext cx="1404000" cy="360000"/>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四、推動現況</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9" name="標題 1">
            <a:extLst>
              <a:ext uri="{FF2B5EF4-FFF2-40B4-BE49-F238E27FC236}">
                <a16:creationId xmlns:a16="http://schemas.microsoft.com/office/drawing/2014/main" xmlns="" id="{2DB505BC-A076-4831-AF9C-227458E75EC2}"/>
              </a:ext>
            </a:extLst>
          </p:cNvPr>
          <p:cNvSpPr txBox="1">
            <a:spLocks/>
          </p:cNvSpPr>
          <p:nvPr/>
        </p:nvSpPr>
        <p:spPr>
          <a:xfrm>
            <a:off x="705052" y="241583"/>
            <a:ext cx="10515600" cy="1325563"/>
          </a:xfrm>
          <a:prstGeom prst="rect">
            <a:avLst/>
          </a:prstGeom>
          <a:effectLst>
            <a:outerShdw blurRad="50800" dist="38100" dir="5400000" algn="t"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5400" b="1" kern="120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4800" dirty="0">
                <a:solidFill>
                  <a:sysClr val="windowText" lastClr="000000"/>
                </a:solidFill>
              </a:rPr>
              <a:t>內外溝通</a:t>
            </a:r>
            <a:endParaRPr kumimoji="0" lang="zh-TW" altLang="en-US" sz="4800" b="1" i="0" u="none" strike="noStrike" kern="1200" cap="none" spc="0" normalizeH="0" baseline="0" noProof="0" dirty="0">
              <a:ln>
                <a:noFill/>
              </a:ln>
              <a:solidFill>
                <a:sysClr val="windowText" lastClr="000000"/>
              </a:solidFill>
              <a:effectLst/>
              <a:uLnTx/>
              <a:uFillTx/>
              <a:latin typeface="微軟正黑體" panose="020B0604030504040204" pitchFamily="34" charset="-120"/>
              <a:ea typeface="微軟正黑體" panose="020B0604030504040204" pitchFamily="34" charset="-120"/>
              <a:cs typeface="+mj-cs"/>
            </a:endParaRPr>
          </a:p>
        </p:txBody>
      </p:sp>
      <p:sp>
        <p:nvSpPr>
          <p:cNvPr id="10" name="Text Box 4">
            <a:extLst>
              <a:ext uri="{FF2B5EF4-FFF2-40B4-BE49-F238E27FC236}">
                <a16:creationId xmlns:a16="http://schemas.microsoft.com/office/drawing/2014/main" xmlns="" id="{3E49B01F-2BC6-4D0F-B107-D5B753FA8D00}"/>
              </a:ext>
            </a:extLst>
          </p:cNvPr>
          <p:cNvSpPr txBox="1">
            <a:spLocks noChangeArrowheads="1"/>
          </p:cNvSpPr>
          <p:nvPr/>
        </p:nvSpPr>
        <p:spPr bwMode="auto">
          <a:xfrm>
            <a:off x="319683" y="2612398"/>
            <a:ext cx="1412981" cy="2513304"/>
          </a:xfrm>
          <a:prstGeom prst="roundRect">
            <a:avLst/>
          </a:prstGeom>
          <a:solidFill>
            <a:srgbClr val="ED7D31"/>
          </a:solidFill>
          <a:ln>
            <a:noFill/>
          </a:ln>
          <a:effectLst>
            <a:outerShdw dist="63500" dir="18412194" algn="ctr" rotWithShape="0">
              <a:srgbClr val="EEECE1"/>
            </a:outerShdw>
          </a:effectLst>
        </p:spPr>
        <p:txBody>
          <a:bodyPr lIns="0" tIns="24708" rIns="0" bIns="0" anchor="ctr"/>
          <a:lstStyle/>
          <a:p>
            <a:pPr marL="0" marR="0" lvl="0" indent="0" algn="ctr" defTabSz="715825" eaLnBrk="1" fontAlgn="auto" latinLnBrk="0" hangingPunct="1">
              <a:lnSpc>
                <a:spcPts val="3200"/>
              </a:lnSpc>
              <a:spcBef>
                <a:spcPts val="0"/>
              </a:spcBef>
              <a:spcAft>
                <a:spcPts val="0"/>
              </a:spcAft>
              <a:buClrTx/>
              <a:buSzTx/>
              <a:buFontTx/>
              <a:buNone/>
              <a:tabLst/>
              <a:defRPr/>
            </a:pPr>
            <a:r>
              <a:rPr kumimoji="0" lang="zh-TW" altLang="en-US" sz="1800" b="1" i="0" u="sng" strike="noStrike" kern="0" cap="none" spc="0" normalizeH="0" baseline="0" noProof="0" dirty="0">
                <a:ln>
                  <a:noFill/>
                </a:ln>
                <a:solidFill>
                  <a:srgbClr val="0000FF"/>
                </a:solidFill>
                <a:effectLst/>
                <a:uLnTx/>
                <a:uFillTx/>
                <a:latin typeface="Microsoft YaHei UI" panose="020B0503020204020204" pitchFamily="34" charset="-122"/>
                <a:ea typeface="Microsoft YaHei UI" panose="020B0503020204020204" pitchFamily="34" charset="-122"/>
              </a:rPr>
              <a:t>召集人</a:t>
            </a:r>
            <a:endParaRPr kumimoji="0" lang="en-US" altLang="zh-TW" sz="1800" b="1" i="0" u="sng" strike="noStrike" kern="0" cap="none" spc="0" normalizeH="0" baseline="0" noProof="0" dirty="0">
              <a:ln>
                <a:noFill/>
              </a:ln>
              <a:solidFill>
                <a:srgbClr val="0000FF"/>
              </a:solidFill>
              <a:effectLst/>
              <a:uLnTx/>
              <a:uFillTx/>
              <a:latin typeface="Microsoft YaHei UI" panose="020B0503020204020204" pitchFamily="34" charset="-122"/>
              <a:ea typeface="Microsoft YaHei UI" panose="020B0503020204020204" pitchFamily="34" charset="-122"/>
            </a:endParaRPr>
          </a:p>
          <a:p>
            <a:pPr marL="0" marR="0" lvl="0" indent="0" algn="ctr" defTabSz="715825" eaLnBrk="1" fontAlgn="auto" latinLnBrk="0" hangingPunct="1">
              <a:lnSpc>
                <a:spcPts val="32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FFFFFF"/>
                </a:solidFill>
                <a:effectLst/>
                <a:uLnTx/>
                <a:uFillTx/>
                <a:latin typeface="Microsoft YaHei UI" panose="020B0503020204020204" pitchFamily="34" charset="-122"/>
                <a:ea typeface="Microsoft YaHei UI" panose="020B0503020204020204" pitchFamily="34" charset="-122"/>
              </a:rPr>
              <a:t>李</a:t>
            </a:r>
            <a:r>
              <a:rPr kumimoji="0" lang="zh-TW" altLang="zh-TW" sz="1800" b="1" i="0" u="none" strike="noStrike" kern="0" cap="none" spc="0" normalizeH="0" baseline="0" noProof="0" dirty="0">
                <a:ln>
                  <a:noFill/>
                </a:ln>
                <a:solidFill>
                  <a:srgbClr val="FFFFFF"/>
                </a:solidFill>
                <a:effectLst/>
                <a:uLnTx/>
                <a:uFillTx/>
                <a:latin typeface="Microsoft YaHei UI" panose="020B0503020204020204" pitchFamily="34" charset="-122"/>
                <a:ea typeface="Microsoft YaHei UI" panose="020B0503020204020204" pitchFamily="34" charset="-122"/>
              </a:rPr>
              <a:t>副總</a:t>
            </a:r>
            <a:endParaRPr kumimoji="0" lang="en-US" altLang="zh-TW" sz="1800" b="1" i="0" u="none" strike="noStrike" kern="0" cap="none" spc="0" normalizeH="0" baseline="0" noProof="0" dirty="0">
              <a:ln>
                <a:noFill/>
              </a:ln>
              <a:solidFill>
                <a:srgbClr val="FFFFFF"/>
              </a:solidFill>
              <a:effectLst/>
              <a:uLnTx/>
              <a:uFillTx/>
              <a:latin typeface="Microsoft YaHei UI" panose="020B0503020204020204" pitchFamily="34" charset="-122"/>
              <a:ea typeface="Microsoft YaHei UI" panose="020B0503020204020204" pitchFamily="34" charset="-122"/>
            </a:endParaRPr>
          </a:p>
          <a:p>
            <a:pPr marL="0" marR="0" lvl="0" indent="0" algn="ctr" defTabSz="715825" eaLnBrk="1" fontAlgn="auto" latinLnBrk="0" hangingPunct="1">
              <a:lnSpc>
                <a:spcPts val="3200"/>
              </a:lnSpc>
              <a:spcBef>
                <a:spcPts val="1200"/>
              </a:spcBef>
              <a:spcAft>
                <a:spcPts val="0"/>
              </a:spcAft>
              <a:buClrTx/>
              <a:buSzTx/>
              <a:buFontTx/>
              <a:buNone/>
              <a:tabLst/>
              <a:defRPr/>
            </a:pPr>
            <a:r>
              <a:rPr kumimoji="0" lang="zh-TW" altLang="en-US" sz="1800" b="1" i="0" u="sng" strike="noStrike" kern="0" cap="none" spc="0" normalizeH="0" baseline="0" noProof="0" dirty="0">
                <a:ln>
                  <a:noFill/>
                </a:ln>
                <a:solidFill>
                  <a:srgbClr val="0000FF"/>
                </a:solidFill>
                <a:effectLst/>
                <a:uLnTx/>
                <a:uFillTx/>
                <a:latin typeface="Microsoft YaHei UI" panose="020B0503020204020204" pitchFamily="34" charset="-122"/>
                <a:ea typeface="Microsoft YaHei UI" panose="020B0503020204020204" pitchFamily="34" charset="-122"/>
              </a:rPr>
              <a:t>副召集人</a:t>
            </a:r>
            <a:endParaRPr kumimoji="0" lang="en-US" altLang="zh-TW" sz="1800" b="1" i="0" u="sng" strike="noStrike" kern="0" cap="none" spc="0" normalizeH="0" baseline="0" noProof="0" dirty="0">
              <a:ln>
                <a:noFill/>
              </a:ln>
              <a:solidFill>
                <a:srgbClr val="0000FF"/>
              </a:solidFill>
              <a:effectLst/>
              <a:uLnTx/>
              <a:uFillTx/>
              <a:latin typeface="Microsoft YaHei UI" panose="020B0503020204020204" pitchFamily="34" charset="-122"/>
              <a:ea typeface="Microsoft YaHei UI" panose="020B0503020204020204" pitchFamily="34" charset="-122"/>
            </a:endParaRPr>
          </a:p>
          <a:p>
            <a:pPr marL="0" marR="0" lvl="0" indent="0" algn="ctr" defTabSz="715825" eaLnBrk="1" fontAlgn="auto" latinLnBrk="0" hangingPunct="1">
              <a:lnSpc>
                <a:spcPts val="32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FFFFFF"/>
                </a:solidFill>
                <a:effectLst/>
                <a:uLnTx/>
                <a:uFillTx/>
                <a:latin typeface="Microsoft YaHei UI" panose="020B0503020204020204" pitchFamily="34" charset="-122"/>
                <a:ea typeface="Microsoft YaHei UI" panose="020B0503020204020204" pitchFamily="34" charset="-122"/>
              </a:rPr>
              <a:t>胡</a:t>
            </a:r>
            <a:r>
              <a:rPr kumimoji="0" lang="zh-TW" altLang="zh-TW" sz="1800" b="1" i="0" u="none" strike="noStrike" kern="0" cap="none" spc="0" normalizeH="0" baseline="0" noProof="0" dirty="0">
                <a:ln>
                  <a:noFill/>
                </a:ln>
                <a:solidFill>
                  <a:srgbClr val="FFFFFF"/>
                </a:solidFill>
                <a:effectLst/>
                <a:uLnTx/>
                <a:uFillTx/>
                <a:latin typeface="Microsoft YaHei UI" panose="020B0503020204020204" pitchFamily="34" charset="-122"/>
                <a:ea typeface="Microsoft YaHei UI" panose="020B0503020204020204" pitchFamily="34" charset="-122"/>
              </a:rPr>
              <a:t>專總</a:t>
            </a:r>
            <a:endParaRPr kumimoji="0" lang="en-US" altLang="zh-TW" sz="1800" b="1" i="0" u="none" strike="noStrike" kern="0" cap="none" spc="0" normalizeH="0" baseline="0" noProof="0" dirty="0">
              <a:ln>
                <a:noFill/>
              </a:ln>
              <a:solidFill>
                <a:srgbClr val="FFFFFF"/>
              </a:solidFill>
              <a:effectLst/>
              <a:uLnTx/>
              <a:uFillTx/>
              <a:latin typeface="Microsoft YaHei UI" panose="020B0503020204020204" pitchFamily="34" charset="-122"/>
              <a:ea typeface="Microsoft YaHei UI" panose="020B0503020204020204" pitchFamily="34" charset="-122"/>
            </a:endParaRPr>
          </a:p>
        </p:txBody>
      </p:sp>
      <p:sp>
        <p:nvSpPr>
          <p:cNvPr id="11" name="Text Box 13">
            <a:extLst>
              <a:ext uri="{FF2B5EF4-FFF2-40B4-BE49-F238E27FC236}">
                <a16:creationId xmlns:a16="http://schemas.microsoft.com/office/drawing/2014/main" xmlns="" id="{D7354CAE-B387-4C55-94CC-A2E8C6279942}"/>
              </a:ext>
            </a:extLst>
          </p:cNvPr>
          <p:cNvSpPr txBox="1">
            <a:spLocks noChangeArrowheads="1"/>
          </p:cNvSpPr>
          <p:nvPr/>
        </p:nvSpPr>
        <p:spPr bwMode="auto">
          <a:xfrm>
            <a:off x="2668691" y="3214925"/>
            <a:ext cx="1334033" cy="496590"/>
          </a:xfrm>
          <a:prstGeom prst="roundRect">
            <a:avLst/>
          </a:prstGeom>
          <a:solidFill>
            <a:srgbClr val="70AD47">
              <a:lumMod val="75000"/>
            </a:srgbClr>
          </a:solidFill>
          <a:ln>
            <a:noFill/>
          </a:ln>
          <a:effectLst>
            <a:outerShdw dist="71842" dir="18900000" algn="ctr" rotWithShape="0">
              <a:srgbClr val="EEECE1"/>
            </a:outerShdw>
          </a:effectLst>
          <a:extLst/>
        </p:spPr>
        <p:txBody>
          <a:bodyPr wrap="square" lIns="0" tIns="0" rIns="0" bIns="0" anchor="ctr">
            <a:spAutoFit/>
          </a:bodyPr>
          <a:lstStyle>
            <a:defPPr>
              <a:defRPr lang="zh-TW"/>
            </a:defPPr>
            <a:lvl1pPr marL="1071563" indent="-1071563" algn="ctr">
              <a:lnSpc>
                <a:spcPts val="1800"/>
              </a:lnSpc>
              <a:defRPr kumimoji="1" sz="1400" b="1">
                <a:solidFill>
                  <a:srgbClr val="FFFF00"/>
                </a:solidFill>
                <a:latin typeface="微軟正黑體" panose="020B0604030504040204" pitchFamily="34" charset="-120"/>
                <a:ea typeface="微軟正黑體" panose="020B0604030504040204" pitchFamily="34" charset="-120"/>
              </a:defRPr>
            </a:lvl1pPr>
            <a:lvl2pPr>
              <a:defRPr kumimoji="1" sz="2400">
                <a:latin typeface="Times New Roman" pitchFamily="18" charset="0"/>
                <a:ea typeface="新細明體" charset="-120"/>
              </a:defRPr>
            </a:lvl2pPr>
            <a:lvl3pPr>
              <a:defRPr kumimoji="1" sz="2400">
                <a:latin typeface="Times New Roman" pitchFamily="18" charset="0"/>
                <a:ea typeface="新細明體" charset="-120"/>
              </a:defRPr>
            </a:lvl3pPr>
            <a:lvl4pPr>
              <a:defRPr kumimoji="1" sz="2400">
                <a:latin typeface="Times New Roman" pitchFamily="18" charset="0"/>
                <a:ea typeface="新細明體" charset="-120"/>
              </a:defRPr>
            </a:lvl4pPr>
            <a:lvl5pPr>
              <a:defRPr kumimoji="1" sz="2400">
                <a:latin typeface="Times New Roman" pitchFamily="18" charset="0"/>
                <a:ea typeface="新細明體" charset="-120"/>
              </a:defRPr>
            </a:lvl5pPr>
            <a:lvl6pPr fontAlgn="base">
              <a:spcBef>
                <a:spcPct val="0"/>
              </a:spcBef>
              <a:spcAft>
                <a:spcPct val="0"/>
              </a:spcAft>
              <a:defRPr kumimoji="1" sz="2400">
                <a:latin typeface="Times New Roman" pitchFamily="18" charset="0"/>
                <a:ea typeface="新細明體" charset="-120"/>
              </a:defRPr>
            </a:lvl6pPr>
            <a:lvl7pPr fontAlgn="base">
              <a:spcBef>
                <a:spcPct val="0"/>
              </a:spcBef>
              <a:spcAft>
                <a:spcPct val="0"/>
              </a:spcAft>
              <a:defRPr kumimoji="1" sz="2400">
                <a:latin typeface="Times New Roman" pitchFamily="18" charset="0"/>
                <a:ea typeface="新細明體" charset="-120"/>
              </a:defRPr>
            </a:lvl7pPr>
            <a:lvl8pPr fontAlgn="base">
              <a:spcBef>
                <a:spcPct val="0"/>
              </a:spcBef>
              <a:spcAft>
                <a:spcPct val="0"/>
              </a:spcAft>
              <a:defRPr kumimoji="1" sz="2400">
                <a:latin typeface="Times New Roman" pitchFamily="18" charset="0"/>
                <a:ea typeface="新細明體" charset="-120"/>
              </a:defRPr>
            </a:lvl8pPr>
            <a:lvl9pPr fontAlgn="base">
              <a:spcBef>
                <a:spcPct val="0"/>
              </a:spcBef>
              <a:spcAft>
                <a:spcPct val="0"/>
              </a:spcAft>
              <a:defRPr kumimoji="1" sz="2400">
                <a:latin typeface="Times New Roman" pitchFamily="18" charset="0"/>
                <a:ea typeface="新細明體" charset="-120"/>
              </a:defRPr>
            </a:lvl9pPr>
          </a:lstStyle>
          <a:p>
            <a:pPr marL="1071829" marR="0" lvl="0" indent="-1071829" algn="ctr" defTabSz="715825" eaLnBrk="1" fontAlgn="auto" latinLnBrk="0" hangingPunct="1">
              <a:lnSpc>
                <a:spcPts val="3500"/>
              </a:lnSpc>
              <a:spcBef>
                <a:spcPts val="600"/>
              </a:spcBef>
              <a:spcAft>
                <a:spcPts val="600"/>
              </a:spcAft>
              <a:buClrTx/>
              <a:buSzTx/>
              <a:buFontTx/>
              <a:buNone/>
              <a:tabLst/>
              <a:defRPr/>
            </a:pPr>
            <a:r>
              <a:rPr kumimoji="1" lang="zh-TW" altLang="zh-TW"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rPr>
              <a:t>人資處</a:t>
            </a:r>
            <a:endParaRPr kumimoji="1" lang="zh-TW"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endParaRPr>
          </a:p>
        </p:txBody>
      </p:sp>
      <p:sp>
        <p:nvSpPr>
          <p:cNvPr id="12" name="Text Box 13">
            <a:extLst>
              <a:ext uri="{FF2B5EF4-FFF2-40B4-BE49-F238E27FC236}">
                <a16:creationId xmlns:a16="http://schemas.microsoft.com/office/drawing/2014/main" xmlns="" id="{D8200C97-8F67-491E-8A3A-037F2593CC1C}"/>
              </a:ext>
            </a:extLst>
          </p:cNvPr>
          <p:cNvSpPr txBox="1">
            <a:spLocks noChangeArrowheads="1"/>
          </p:cNvSpPr>
          <p:nvPr/>
        </p:nvSpPr>
        <p:spPr bwMode="auto">
          <a:xfrm>
            <a:off x="2771903" y="5570248"/>
            <a:ext cx="1230821" cy="496590"/>
          </a:xfrm>
          <a:prstGeom prst="roundRect">
            <a:avLst/>
          </a:prstGeom>
          <a:solidFill>
            <a:srgbClr val="70AD47">
              <a:lumMod val="75000"/>
            </a:srgbClr>
          </a:solidFill>
          <a:ln>
            <a:noFill/>
          </a:ln>
          <a:effectLst>
            <a:outerShdw dist="71842" dir="18900000" algn="ctr" rotWithShape="0">
              <a:srgbClr val="EEECE1"/>
            </a:outerShdw>
          </a:effectLst>
          <a:extLst/>
        </p:spPr>
        <p:txBody>
          <a:bodyPr wrap="square" lIns="0" tIns="0" rIns="0" bIns="0" anchor="ctr">
            <a:spAutoFit/>
          </a:bodyPr>
          <a:lstStyle>
            <a:defPPr>
              <a:defRPr lang="zh-TW"/>
            </a:defPPr>
            <a:lvl1pPr marL="1071563" indent="-1071563" algn="ctr">
              <a:lnSpc>
                <a:spcPts val="1800"/>
              </a:lnSpc>
              <a:defRPr kumimoji="1" sz="1400" b="1">
                <a:solidFill>
                  <a:srgbClr val="FFFF00"/>
                </a:solidFill>
                <a:latin typeface="微軟正黑體" panose="020B0604030504040204" pitchFamily="34" charset="-120"/>
                <a:ea typeface="微軟正黑體" panose="020B0604030504040204" pitchFamily="34" charset="-120"/>
              </a:defRPr>
            </a:lvl1pPr>
            <a:lvl2pPr>
              <a:defRPr kumimoji="1" sz="2400">
                <a:latin typeface="Times New Roman" pitchFamily="18" charset="0"/>
                <a:ea typeface="新細明體" charset="-120"/>
              </a:defRPr>
            </a:lvl2pPr>
            <a:lvl3pPr>
              <a:defRPr kumimoji="1" sz="2400">
                <a:latin typeface="Times New Roman" pitchFamily="18" charset="0"/>
                <a:ea typeface="新細明體" charset="-120"/>
              </a:defRPr>
            </a:lvl3pPr>
            <a:lvl4pPr>
              <a:defRPr kumimoji="1" sz="2400">
                <a:latin typeface="Times New Roman" pitchFamily="18" charset="0"/>
                <a:ea typeface="新細明體" charset="-120"/>
              </a:defRPr>
            </a:lvl4pPr>
            <a:lvl5pPr>
              <a:defRPr kumimoji="1" sz="2400">
                <a:latin typeface="Times New Roman" pitchFamily="18" charset="0"/>
                <a:ea typeface="新細明體" charset="-120"/>
              </a:defRPr>
            </a:lvl5pPr>
            <a:lvl6pPr fontAlgn="base">
              <a:spcBef>
                <a:spcPct val="0"/>
              </a:spcBef>
              <a:spcAft>
                <a:spcPct val="0"/>
              </a:spcAft>
              <a:defRPr kumimoji="1" sz="2400">
                <a:latin typeface="Times New Roman" pitchFamily="18" charset="0"/>
                <a:ea typeface="新細明體" charset="-120"/>
              </a:defRPr>
            </a:lvl6pPr>
            <a:lvl7pPr fontAlgn="base">
              <a:spcBef>
                <a:spcPct val="0"/>
              </a:spcBef>
              <a:spcAft>
                <a:spcPct val="0"/>
              </a:spcAft>
              <a:defRPr kumimoji="1" sz="2400">
                <a:latin typeface="Times New Roman" pitchFamily="18" charset="0"/>
                <a:ea typeface="新細明體" charset="-120"/>
              </a:defRPr>
            </a:lvl7pPr>
            <a:lvl8pPr fontAlgn="base">
              <a:spcBef>
                <a:spcPct val="0"/>
              </a:spcBef>
              <a:spcAft>
                <a:spcPct val="0"/>
              </a:spcAft>
              <a:defRPr kumimoji="1" sz="2400">
                <a:latin typeface="Times New Roman" pitchFamily="18" charset="0"/>
                <a:ea typeface="新細明體" charset="-120"/>
              </a:defRPr>
            </a:lvl8pPr>
            <a:lvl9pPr fontAlgn="base">
              <a:spcBef>
                <a:spcPct val="0"/>
              </a:spcBef>
              <a:spcAft>
                <a:spcPct val="0"/>
              </a:spcAft>
              <a:defRPr kumimoji="1" sz="2400">
                <a:latin typeface="Times New Roman" pitchFamily="18" charset="0"/>
                <a:ea typeface="新細明體" charset="-120"/>
              </a:defRPr>
            </a:lvl9pPr>
          </a:lstStyle>
          <a:p>
            <a:pPr marL="1071829" marR="0" lvl="0" indent="-1071829" algn="ctr" defTabSz="715825" eaLnBrk="1" fontAlgn="auto" latinLnBrk="0" hangingPunct="1">
              <a:lnSpc>
                <a:spcPts val="3500"/>
              </a:lnSpc>
              <a:spcBef>
                <a:spcPts val="600"/>
              </a:spcBef>
              <a:spcAft>
                <a:spcPts val="600"/>
              </a:spcAft>
              <a:buClrTx/>
              <a:buSzTx/>
              <a:buFontTx/>
              <a:buNone/>
              <a:tabLst/>
              <a:defRPr/>
            </a:pPr>
            <a:r>
              <a:rPr kumimoji="1" lang="zh-TW"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rPr>
              <a:t>公服</a:t>
            </a:r>
            <a:r>
              <a:rPr kumimoji="1" lang="zh-TW" altLang="zh-TW"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rPr>
              <a:t>處</a:t>
            </a:r>
            <a:endParaRPr kumimoji="1" lang="zh-TW"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endParaRPr>
          </a:p>
        </p:txBody>
      </p:sp>
      <p:sp>
        <p:nvSpPr>
          <p:cNvPr id="13" name="Text Box 13">
            <a:extLst>
              <a:ext uri="{FF2B5EF4-FFF2-40B4-BE49-F238E27FC236}">
                <a16:creationId xmlns:a16="http://schemas.microsoft.com/office/drawing/2014/main" xmlns="" id="{B8F8ABFC-1793-4E5A-BBD2-2812E34AF810}"/>
              </a:ext>
            </a:extLst>
          </p:cNvPr>
          <p:cNvSpPr txBox="1">
            <a:spLocks noChangeArrowheads="1"/>
          </p:cNvSpPr>
          <p:nvPr/>
        </p:nvSpPr>
        <p:spPr bwMode="auto">
          <a:xfrm>
            <a:off x="2647757" y="1904011"/>
            <a:ext cx="1354967" cy="496590"/>
          </a:xfrm>
          <a:prstGeom prst="roundRect">
            <a:avLst/>
          </a:prstGeom>
          <a:solidFill>
            <a:srgbClr val="70AD47">
              <a:lumMod val="75000"/>
            </a:srgbClr>
          </a:solidFill>
          <a:ln>
            <a:noFill/>
          </a:ln>
          <a:effectLst>
            <a:outerShdw dist="71842" dir="18900000" algn="ctr" rotWithShape="0">
              <a:srgbClr val="EEECE1"/>
            </a:outerShdw>
          </a:effectLst>
          <a:extLst/>
        </p:spPr>
        <p:txBody>
          <a:bodyPr wrap="square" lIns="0" tIns="0" rIns="0" bIns="0" anchor="ctr">
            <a:spAutoFit/>
          </a:bodyPr>
          <a:lstStyle>
            <a:defPPr>
              <a:defRPr lang="zh-TW"/>
            </a:defPPr>
            <a:lvl1pPr marL="1071563" indent="-1071563" algn="ctr">
              <a:lnSpc>
                <a:spcPts val="1800"/>
              </a:lnSpc>
              <a:defRPr kumimoji="1" sz="1400" b="1">
                <a:solidFill>
                  <a:srgbClr val="FFFF00"/>
                </a:solidFill>
                <a:latin typeface="微軟正黑體" panose="020B0604030504040204" pitchFamily="34" charset="-120"/>
                <a:ea typeface="微軟正黑體" panose="020B0604030504040204" pitchFamily="34" charset="-120"/>
              </a:defRPr>
            </a:lvl1pPr>
            <a:lvl2pPr>
              <a:defRPr kumimoji="1" sz="2400">
                <a:latin typeface="Times New Roman" pitchFamily="18" charset="0"/>
                <a:ea typeface="新細明體" charset="-120"/>
              </a:defRPr>
            </a:lvl2pPr>
            <a:lvl3pPr>
              <a:defRPr kumimoji="1" sz="2400">
                <a:latin typeface="Times New Roman" pitchFamily="18" charset="0"/>
                <a:ea typeface="新細明體" charset="-120"/>
              </a:defRPr>
            </a:lvl3pPr>
            <a:lvl4pPr>
              <a:defRPr kumimoji="1" sz="2400">
                <a:latin typeface="Times New Roman" pitchFamily="18" charset="0"/>
                <a:ea typeface="新細明體" charset="-120"/>
              </a:defRPr>
            </a:lvl4pPr>
            <a:lvl5pPr>
              <a:defRPr kumimoji="1" sz="2400">
                <a:latin typeface="Times New Roman" pitchFamily="18" charset="0"/>
                <a:ea typeface="新細明體" charset="-120"/>
              </a:defRPr>
            </a:lvl5pPr>
            <a:lvl6pPr fontAlgn="base">
              <a:spcBef>
                <a:spcPct val="0"/>
              </a:spcBef>
              <a:spcAft>
                <a:spcPct val="0"/>
              </a:spcAft>
              <a:defRPr kumimoji="1" sz="2400">
                <a:latin typeface="Times New Roman" pitchFamily="18" charset="0"/>
                <a:ea typeface="新細明體" charset="-120"/>
              </a:defRPr>
            </a:lvl6pPr>
            <a:lvl7pPr fontAlgn="base">
              <a:spcBef>
                <a:spcPct val="0"/>
              </a:spcBef>
              <a:spcAft>
                <a:spcPct val="0"/>
              </a:spcAft>
              <a:defRPr kumimoji="1" sz="2400">
                <a:latin typeface="Times New Roman" pitchFamily="18" charset="0"/>
                <a:ea typeface="新細明體" charset="-120"/>
              </a:defRPr>
            </a:lvl7pPr>
            <a:lvl8pPr fontAlgn="base">
              <a:spcBef>
                <a:spcPct val="0"/>
              </a:spcBef>
              <a:spcAft>
                <a:spcPct val="0"/>
              </a:spcAft>
              <a:defRPr kumimoji="1" sz="2400">
                <a:latin typeface="Times New Roman" pitchFamily="18" charset="0"/>
                <a:ea typeface="新細明體" charset="-120"/>
              </a:defRPr>
            </a:lvl8pPr>
            <a:lvl9pPr fontAlgn="base">
              <a:spcBef>
                <a:spcPct val="0"/>
              </a:spcBef>
              <a:spcAft>
                <a:spcPct val="0"/>
              </a:spcAft>
              <a:defRPr kumimoji="1" sz="2400">
                <a:latin typeface="Times New Roman" pitchFamily="18" charset="0"/>
                <a:ea typeface="新細明體" charset="-120"/>
              </a:defRPr>
            </a:lvl9pPr>
          </a:lstStyle>
          <a:p>
            <a:pPr marL="1071829" marR="0" lvl="0" indent="-1071829" algn="ctr" defTabSz="715825" eaLnBrk="1" fontAlgn="auto" latinLnBrk="0" hangingPunct="1">
              <a:lnSpc>
                <a:spcPts val="3500"/>
              </a:lnSpc>
              <a:spcBef>
                <a:spcPts val="600"/>
              </a:spcBef>
              <a:spcAft>
                <a:spcPts val="600"/>
              </a:spcAft>
              <a:buClrTx/>
              <a:buSzTx/>
              <a:buFontTx/>
              <a:buNone/>
              <a:tabLst/>
              <a:defRPr/>
            </a:pPr>
            <a:r>
              <a:rPr kumimoji="1" lang="zh-TW"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rPr>
              <a:t>企劃</a:t>
            </a:r>
            <a:r>
              <a:rPr kumimoji="1" lang="zh-TW" altLang="zh-TW"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rPr>
              <a:t>處</a:t>
            </a:r>
            <a:endParaRPr kumimoji="1" lang="zh-TW"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endParaRPr>
          </a:p>
        </p:txBody>
      </p:sp>
      <p:sp>
        <p:nvSpPr>
          <p:cNvPr id="14" name="Text Box 13">
            <a:extLst>
              <a:ext uri="{FF2B5EF4-FFF2-40B4-BE49-F238E27FC236}">
                <a16:creationId xmlns:a16="http://schemas.microsoft.com/office/drawing/2014/main" xmlns="" id="{5C0FF26B-728E-425D-94CF-E5D77B1A0A49}"/>
              </a:ext>
            </a:extLst>
          </p:cNvPr>
          <p:cNvSpPr txBox="1">
            <a:spLocks noChangeArrowheads="1"/>
          </p:cNvSpPr>
          <p:nvPr/>
        </p:nvSpPr>
        <p:spPr bwMode="auto">
          <a:xfrm>
            <a:off x="2681977" y="4265507"/>
            <a:ext cx="1320747" cy="851297"/>
          </a:xfrm>
          <a:prstGeom prst="roundRect">
            <a:avLst/>
          </a:prstGeom>
          <a:solidFill>
            <a:srgbClr val="70AD47">
              <a:lumMod val="75000"/>
            </a:srgbClr>
          </a:solidFill>
          <a:ln>
            <a:noFill/>
          </a:ln>
          <a:effectLst>
            <a:outerShdw dist="71842" dir="18900000" algn="ctr" rotWithShape="0">
              <a:srgbClr val="EEECE1"/>
            </a:outerShdw>
          </a:effectLst>
          <a:extLst/>
        </p:spPr>
        <p:txBody>
          <a:bodyPr wrap="square" lIns="0" tIns="0" rIns="0" bIns="0" anchor="ctr">
            <a:spAutoFit/>
          </a:bodyPr>
          <a:lstStyle>
            <a:defPPr>
              <a:defRPr lang="zh-TW"/>
            </a:defPPr>
            <a:lvl1pPr marL="1071829" lvl="0" indent="-1071829" algn="ctr" defTabSz="715825">
              <a:lnSpc>
                <a:spcPts val="3500"/>
              </a:lnSpc>
              <a:spcBef>
                <a:spcPts val="600"/>
              </a:spcBef>
              <a:spcAft>
                <a:spcPts val="600"/>
              </a:spcAft>
              <a:defRPr kumimoji="1" sz="2200" b="1" kern="0">
                <a:solidFill>
                  <a:srgbClr val="FFFFFF"/>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defRPr>
            </a:lvl1pPr>
            <a:lvl2pPr>
              <a:defRPr kumimoji="1" sz="2400">
                <a:latin typeface="Times New Roman" pitchFamily="18" charset="0"/>
                <a:ea typeface="新細明體" charset="-120"/>
              </a:defRPr>
            </a:lvl2pPr>
            <a:lvl3pPr>
              <a:defRPr kumimoji="1" sz="2400">
                <a:latin typeface="Times New Roman" pitchFamily="18" charset="0"/>
                <a:ea typeface="新細明體" charset="-120"/>
              </a:defRPr>
            </a:lvl3pPr>
            <a:lvl4pPr>
              <a:defRPr kumimoji="1" sz="2400">
                <a:latin typeface="Times New Roman" pitchFamily="18" charset="0"/>
                <a:ea typeface="新細明體" charset="-120"/>
              </a:defRPr>
            </a:lvl4pPr>
            <a:lvl5pPr>
              <a:defRPr kumimoji="1" sz="2400">
                <a:latin typeface="Times New Roman" pitchFamily="18" charset="0"/>
                <a:ea typeface="新細明體" charset="-120"/>
              </a:defRPr>
            </a:lvl5pPr>
            <a:lvl6pPr fontAlgn="base">
              <a:spcBef>
                <a:spcPct val="0"/>
              </a:spcBef>
              <a:spcAft>
                <a:spcPct val="0"/>
              </a:spcAft>
              <a:defRPr kumimoji="1" sz="2400">
                <a:latin typeface="Times New Roman" pitchFamily="18" charset="0"/>
                <a:ea typeface="新細明體" charset="-120"/>
              </a:defRPr>
            </a:lvl6pPr>
            <a:lvl7pPr fontAlgn="base">
              <a:spcBef>
                <a:spcPct val="0"/>
              </a:spcBef>
              <a:spcAft>
                <a:spcPct val="0"/>
              </a:spcAft>
              <a:defRPr kumimoji="1" sz="2400">
                <a:latin typeface="Times New Roman" pitchFamily="18" charset="0"/>
                <a:ea typeface="新細明體" charset="-120"/>
              </a:defRPr>
            </a:lvl7pPr>
            <a:lvl8pPr fontAlgn="base">
              <a:spcBef>
                <a:spcPct val="0"/>
              </a:spcBef>
              <a:spcAft>
                <a:spcPct val="0"/>
              </a:spcAft>
              <a:defRPr kumimoji="1" sz="2400">
                <a:latin typeface="Times New Roman" pitchFamily="18" charset="0"/>
                <a:ea typeface="新細明體" charset="-120"/>
              </a:defRPr>
            </a:lvl8pPr>
            <a:lvl9pPr fontAlgn="base">
              <a:spcBef>
                <a:spcPct val="0"/>
              </a:spcBef>
              <a:spcAft>
                <a:spcPct val="0"/>
              </a:spcAft>
              <a:defRPr kumimoji="1" sz="2400">
                <a:latin typeface="Times New Roman" pitchFamily="18" charset="0"/>
                <a:ea typeface="新細明體" charset="-120"/>
              </a:defRPr>
            </a:lvl9pPr>
          </a:lstStyle>
          <a:p>
            <a:pPr marL="0" marR="0" lvl="0" indent="0" algn="ctr" defTabSz="715825" eaLnBrk="1" fontAlgn="auto" latinLnBrk="0" hangingPunct="1">
              <a:lnSpc>
                <a:spcPts val="3000"/>
              </a:lnSpc>
              <a:spcBef>
                <a:spcPts val="0"/>
              </a:spcBef>
              <a:spcAft>
                <a:spcPts val="0"/>
              </a:spcAft>
              <a:buClrTx/>
              <a:buSzTx/>
              <a:buFontTx/>
              <a:buNone/>
              <a:tabLst/>
              <a:defRPr/>
            </a:pPr>
            <a:r>
              <a:rPr kumimoji="1" lang="zh-TW" altLang="zh-TW"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rPr>
              <a:t>事業部</a:t>
            </a:r>
            <a:endParaRPr kumimoji="1" lang="en-US" altLang="zh-TW"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endParaRPr>
          </a:p>
          <a:p>
            <a:pPr marL="0" marR="0" lvl="0" indent="0" algn="ctr" defTabSz="715825" eaLnBrk="1" fontAlgn="auto" latinLnBrk="0" hangingPunct="1">
              <a:lnSpc>
                <a:spcPts val="3000"/>
              </a:lnSpc>
              <a:spcBef>
                <a:spcPts val="0"/>
              </a:spcBef>
              <a:spcAft>
                <a:spcPts val="0"/>
              </a:spcAft>
              <a:buClrTx/>
              <a:buSzTx/>
              <a:buFontTx/>
              <a:buNone/>
              <a:tabLst/>
              <a:defRPr/>
            </a:pPr>
            <a:r>
              <a:rPr kumimoji="1" lang="zh-TW" altLang="zh-TW"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rPr>
              <a:t>策劃室</a:t>
            </a:r>
            <a:endParaRPr kumimoji="1" lang="zh-TW"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endParaRPr>
          </a:p>
        </p:txBody>
      </p:sp>
      <p:sp>
        <p:nvSpPr>
          <p:cNvPr id="15" name="矩形 14">
            <a:extLst>
              <a:ext uri="{FF2B5EF4-FFF2-40B4-BE49-F238E27FC236}">
                <a16:creationId xmlns:a16="http://schemas.microsoft.com/office/drawing/2014/main" xmlns="" id="{D19543CD-FE37-4C92-ACEE-86546D20B204}"/>
              </a:ext>
            </a:extLst>
          </p:cNvPr>
          <p:cNvSpPr/>
          <p:nvPr/>
        </p:nvSpPr>
        <p:spPr>
          <a:xfrm>
            <a:off x="4290542" y="3042109"/>
            <a:ext cx="3462987" cy="1000274"/>
          </a:xfrm>
          <a:prstGeom prst="rect">
            <a:avLst/>
          </a:prstGeom>
        </p:spPr>
        <p:txBody>
          <a:bodyPr wrap="square">
            <a:spAutoFit/>
          </a:bodyPr>
          <a:lstStyle/>
          <a:p>
            <a:pPr marL="180975" indent="-180975" algn="just" eaLnBrk="1" fontAlgn="auto" hangingPunct="1">
              <a:spcBef>
                <a:spcPts val="600"/>
              </a:spcBef>
              <a:spcAft>
                <a:spcPts val="0"/>
              </a:spcAft>
              <a:buFont typeface="Arial" panose="020B0604020202020204" pitchFamily="34" charset="0"/>
              <a:buChar char="•"/>
            </a:pPr>
            <a:r>
              <a:rPr kumimoji="0" lang="zh-TW" altLang="en-US" sz="1800" b="1" dirty="0">
                <a:solidFill>
                  <a:srgbClr val="0000FF"/>
                </a:solidFill>
                <a:latin typeface="微軟正黑體" panose="020B0604030504040204" pitchFamily="34" charset="-120"/>
                <a:ea typeface="微軟正黑體" panose="020B0604030504040204" pitchFamily="34" charset="-120"/>
              </a:rPr>
              <a:t>搭建平台</a:t>
            </a:r>
            <a:r>
              <a:rPr kumimoji="0" lang="zh-TW" altLang="en-US" sz="1800" b="1" dirty="0">
                <a:solidFill>
                  <a:prstClr val="black"/>
                </a:solidFill>
                <a:latin typeface="微軟正黑體" panose="020B0604030504040204" pitchFamily="34" charset="-120"/>
                <a:ea typeface="微軟正黑體" panose="020B0604030504040204" pitchFamily="34" charset="-120"/>
              </a:rPr>
              <a:t>，含擬訂期程、邀集對象及擇定場所</a:t>
            </a:r>
            <a:endParaRPr kumimoji="0" lang="en-US" altLang="zh-TW" sz="1800" b="1" dirty="0">
              <a:solidFill>
                <a:prstClr val="black"/>
              </a:solidFill>
              <a:latin typeface="微軟正黑體" panose="020B0604030504040204" pitchFamily="34" charset="-120"/>
              <a:ea typeface="微軟正黑體" panose="020B0604030504040204" pitchFamily="34" charset="-120"/>
            </a:endParaRPr>
          </a:p>
          <a:p>
            <a:pPr marL="180975" indent="-180975" eaLnBrk="1" fontAlgn="auto" hangingPunct="1">
              <a:spcBef>
                <a:spcPts val="600"/>
              </a:spcBef>
              <a:spcAft>
                <a:spcPts val="0"/>
              </a:spcAft>
              <a:buFont typeface="Arial" panose="020B0604020202020204" pitchFamily="34" charset="0"/>
              <a:buChar char="•"/>
            </a:pPr>
            <a:r>
              <a:rPr kumimoji="0" lang="zh-TW" altLang="en-US" sz="1800" b="1" dirty="0">
                <a:solidFill>
                  <a:prstClr val="black"/>
                </a:solidFill>
                <a:latin typeface="微軟正黑體" panose="020B0604030504040204" pitchFamily="34" charset="-120"/>
                <a:ea typeface="微軟正黑體" panose="020B0604030504040204" pitchFamily="34" charset="-120"/>
              </a:rPr>
              <a:t>分期擬具溝通計畫</a:t>
            </a:r>
            <a:endParaRPr kumimoji="0" lang="en-US" altLang="zh-TW" sz="1800" b="1" dirty="0">
              <a:solidFill>
                <a:prstClr val="black"/>
              </a:solidFill>
              <a:latin typeface="微軟正黑體" panose="020B0604030504040204" pitchFamily="34" charset="-120"/>
              <a:ea typeface="微軟正黑體" panose="020B0604030504040204" pitchFamily="34" charset="-120"/>
            </a:endParaRPr>
          </a:p>
        </p:txBody>
      </p:sp>
      <p:sp>
        <p:nvSpPr>
          <p:cNvPr id="16" name="矩形 15">
            <a:extLst>
              <a:ext uri="{FF2B5EF4-FFF2-40B4-BE49-F238E27FC236}">
                <a16:creationId xmlns:a16="http://schemas.microsoft.com/office/drawing/2014/main" xmlns="" id="{7D624806-B5C7-40F1-8B2C-5254CEB0DBD8}"/>
              </a:ext>
            </a:extLst>
          </p:cNvPr>
          <p:cNvSpPr/>
          <p:nvPr/>
        </p:nvSpPr>
        <p:spPr>
          <a:xfrm>
            <a:off x="8028638" y="5370491"/>
            <a:ext cx="3498559" cy="923330"/>
          </a:xfrm>
          <a:prstGeom prst="rect">
            <a:avLst/>
          </a:prstGeom>
        </p:spPr>
        <p:txBody>
          <a:bodyPr wrap="square">
            <a:spAutoFit/>
          </a:bodyPr>
          <a:lstStyle/>
          <a:p>
            <a:pPr marL="180975" indent="-180975" eaLnBrk="1" fontAlgn="auto" hangingPunct="1">
              <a:spcBef>
                <a:spcPts val="0"/>
              </a:spcBef>
              <a:spcAft>
                <a:spcPts val="0"/>
              </a:spcAft>
              <a:buFont typeface="Arial" panose="020B0604020202020204" pitchFamily="34" charset="0"/>
              <a:buChar char="•"/>
            </a:pPr>
            <a:r>
              <a:rPr kumimoji="0" lang="zh-TW" altLang="en-US" sz="1800" b="1" dirty="0">
                <a:solidFill>
                  <a:prstClr val="black"/>
                </a:solidFill>
                <a:latin typeface="微軟正黑體" panose="020B0604030504040204" pitchFamily="34" charset="-120"/>
                <a:ea typeface="微軟正黑體" panose="020B0604030504040204" pitchFamily="34" charset="-120"/>
              </a:rPr>
              <a:t>主辦國會溝通</a:t>
            </a:r>
            <a:endParaRPr kumimoji="0" lang="en-US" altLang="zh-TW" sz="1800" b="1" dirty="0">
              <a:solidFill>
                <a:prstClr val="black"/>
              </a:solidFill>
              <a:latin typeface="微軟正黑體" panose="020B0604030504040204" pitchFamily="34" charset="-120"/>
              <a:ea typeface="微軟正黑體" panose="020B0604030504040204" pitchFamily="34" charset="-120"/>
            </a:endParaRPr>
          </a:p>
          <a:p>
            <a:pPr marL="180975" indent="-180975" eaLnBrk="1" fontAlgn="auto" hangingPunct="1">
              <a:spcBef>
                <a:spcPts val="0"/>
              </a:spcBef>
              <a:spcAft>
                <a:spcPts val="0"/>
              </a:spcAft>
              <a:buFont typeface="Arial" panose="020B0604020202020204" pitchFamily="34" charset="0"/>
              <a:buChar char="•"/>
            </a:pPr>
            <a:r>
              <a:rPr kumimoji="0" lang="zh-TW" altLang="en-US" sz="1800" b="1" dirty="0">
                <a:solidFill>
                  <a:prstClr val="black"/>
                </a:solidFill>
                <a:latin typeface="微軟正黑體" panose="020B0604030504040204" pitchFamily="34" charset="-120"/>
                <a:ea typeface="微軟正黑體" panose="020B0604030504040204" pitchFamily="34" charset="-120"/>
              </a:rPr>
              <a:t>俟公司轉型規劃成熟後，辦理與行政院等上級機關進行溝通</a:t>
            </a:r>
            <a:endParaRPr kumimoji="0" lang="en-US" altLang="zh-TW" sz="1800" b="1" dirty="0">
              <a:solidFill>
                <a:prstClr val="black"/>
              </a:solidFill>
              <a:latin typeface="微軟正黑體" panose="020B0604030504040204" pitchFamily="34" charset="-120"/>
              <a:ea typeface="微軟正黑體" panose="020B0604030504040204" pitchFamily="34" charset="-120"/>
            </a:endParaRPr>
          </a:p>
        </p:txBody>
      </p:sp>
      <p:sp>
        <p:nvSpPr>
          <p:cNvPr id="17" name="矩形 16">
            <a:extLst>
              <a:ext uri="{FF2B5EF4-FFF2-40B4-BE49-F238E27FC236}">
                <a16:creationId xmlns:a16="http://schemas.microsoft.com/office/drawing/2014/main" xmlns="" id="{093AE74D-27AE-4D8B-AE8B-3E86FE6084B9}"/>
              </a:ext>
            </a:extLst>
          </p:cNvPr>
          <p:cNvSpPr/>
          <p:nvPr/>
        </p:nvSpPr>
        <p:spPr>
          <a:xfrm>
            <a:off x="4290542" y="4194650"/>
            <a:ext cx="3462987" cy="1000274"/>
          </a:xfrm>
          <a:prstGeom prst="rect">
            <a:avLst/>
          </a:prstGeom>
        </p:spPr>
        <p:txBody>
          <a:bodyPr wrap="square">
            <a:spAutoFit/>
          </a:bodyPr>
          <a:lstStyle/>
          <a:p>
            <a:pPr marL="180975" indent="-180975" algn="just" eaLnBrk="1" fontAlgn="auto" hangingPunct="1">
              <a:spcBef>
                <a:spcPts val="600"/>
              </a:spcBef>
              <a:spcAft>
                <a:spcPts val="0"/>
              </a:spcAft>
              <a:buFont typeface="Arial" panose="020B0604020202020204" pitchFamily="34" charset="0"/>
              <a:buChar char="•"/>
            </a:pPr>
            <a:r>
              <a:rPr kumimoji="0" lang="zh-TW" altLang="en-US" sz="1800" b="1" dirty="0">
                <a:solidFill>
                  <a:prstClr val="black"/>
                </a:solidFill>
                <a:latin typeface="微軟正黑體" panose="020B0604030504040204" pitchFamily="34" charset="-120"/>
                <a:ea typeface="微軟正黑體" panose="020B0604030504040204" pitchFamily="34" charset="-120"/>
              </a:rPr>
              <a:t>對事業部轄屬單位就</a:t>
            </a:r>
            <a:r>
              <a:rPr kumimoji="0" lang="zh-TW" altLang="en-US" sz="1800" b="1" dirty="0">
                <a:solidFill>
                  <a:srgbClr val="0000FF"/>
                </a:solidFill>
                <a:latin typeface="微軟正黑體" panose="020B0604030504040204" pitchFamily="34" charset="-120"/>
                <a:ea typeface="微軟正黑體" panose="020B0604030504040204" pitchFamily="34" charset="-120"/>
              </a:rPr>
              <a:t>子公司規劃事宜進行溝通宣導</a:t>
            </a:r>
            <a:endParaRPr kumimoji="0" lang="en-US" altLang="zh-TW" sz="1800" b="1" dirty="0">
              <a:solidFill>
                <a:srgbClr val="0000FF"/>
              </a:solidFill>
              <a:latin typeface="微軟正黑體" panose="020B0604030504040204" pitchFamily="34" charset="-120"/>
              <a:ea typeface="微軟正黑體" panose="020B0604030504040204" pitchFamily="34" charset="-120"/>
            </a:endParaRPr>
          </a:p>
          <a:p>
            <a:pPr marL="180975" indent="-180975" algn="just" eaLnBrk="1" fontAlgn="auto" hangingPunct="1">
              <a:spcBef>
                <a:spcPts val="600"/>
              </a:spcBef>
              <a:spcAft>
                <a:spcPts val="0"/>
              </a:spcAft>
              <a:buFont typeface="Arial" panose="020B0604020202020204" pitchFamily="34" charset="0"/>
              <a:buChar char="•"/>
            </a:pPr>
            <a:r>
              <a:rPr kumimoji="0" lang="zh-TW" altLang="en-US" sz="1800" b="1" dirty="0">
                <a:solidFill>
                  <a:prstClr val="black"/>
                </a:solidFill>
                <a:latin typeface="微軟正黑體" panose="020B0604030504040204" pitchFamily="34" charset="-120"/>
                <a:ea typeface="微軟正黑體" panose="020B0604030504040204" pitchFamily="34" charset="-120"/>
              </a:rPr>
              <a:t>分期擬具溝通計畫</a:t>
            </a:r>
            <a:endParaRPr kumimoji="0" lang="en-US" altLang="zh-TW" sz="1800" b="1" dirty="0">
              <a:solidFill>
                <a:prstClr val="black"/>
              </a:solidFill>
              <a:latin typeface="微軟正黑體" panose="020B0604030504040204" pitchFamily="34" charset="-120"/>
              <a:ea typeface="微軟正黑體" panose="020B0604030504040204" pitchFamily="34" charset="-120"/>
            </a:endParaRPr>
          </a:p>
        </p:txBody>
      </p:sp>
      <p:sp>
        <p:nvSpPr>
          <p:cNvPr id="18" name="Freeform 705">
            <a:extLst>
              <a:ext uri="{FF2B5EF4-FFF2-40B4-BE49-F238E27FC236}">
                <a16:creationId xmlns:a16="http://schemas.microsoft.com/office/drawing/2014/main" xmlns="" id="{0DD7C349-862C-4715-9C5A-A6C816AC095F}"/>
              </a:ext>
            </a:extLst>
          </p:cNvPr>
          <p:cNvSpPr>
            <a:spLocks/>
          </p:cNvSpPr>
          <p:nvPr/>
        </p:nvSpPr>
        <p:spPr bwMode="auto">
          <a:xfrm>
            <a:off x="1619988" y="2448557"/>
            <a:ext cx="807202" cy="3075428"/>
          </a:xfrm>
          <a:custGeom>
            <a:avLst/>
            <a:gdLst>
              <a:gd name="T0" fmla="*/ 134 w 153"/>
              <a:gd name="T1" fmla="*/ 437 h 714"/>
              <a:gd name="T2" fmla="*/ 135 w 153"/>
              <a:gd name="T3" fmla="*/ 435 h 714"/>
              <a:gd name="T4" fmla="*/ 135 w 153"/>
              <a:gd name="T5" fmla="*/ 433 h 714"/>
              <a:gd name="T6" fmla="*/ 120 w 153"/>
              <a:gd name="T7" fmla="*/ 360 h 714"/>
              <a:gd name="T8" fmla="*/ 116 w 153"/>
              <a:gd name="T9" fmla="*/ 356 h 714"/>
              <a:gd name="T10" fmla="*/ 118 w 153"/>
              <a:gd name="T11" fmla="*/ 354 h 714"/>
              <a:gd name="T12" fmla="*/ 134 w 153"/>
              <a:gd name="T13" fmla="*/ 281 h 714"/>
              <a:gd name="T14" fmla="*/ 133 w 153"/>
              <a:gd name="T15" fmla="*/ 279 h 714"/>
              <a:gd name="T16" fmla="*/ 132 w 153"/>
              <a:gd name="T17" fmla="*/ 276 h 714"/>
              <a:gd name="T18" fmla="*/ 151 w 153"/>
              <a:gd name="T19" fmla="*/ 31 h 714"/>
              <a:gd name="T20" fmla="*/ 143 w 153"/>
              <a:gd name="T21" fmla="*/ 16 h 714"/>
              <a:gd name="T22" fmla="*/ 135 w 153"/>
              <a:gd name="T23" fmla="*/ 0 h 714"/>
              <a:gd name="T24" fmla="*/ 100 w 153"/>
              <a:gd name="T25" fmla="*/ 289 h 714"/>
              <a:gd name="T26" fmla="*/ 91 w 153"/>
              <a:gd name="T27" fmla="*/ 331 h 714"/>
              <a:gd name="T28" fmla="*/ 76 w 153"/>
              <a:gd name="T29" fmla="*/ 339 h 714"/>
              <a:gd name="T30" fmla="*/ 68 w 153"/>
              <a:gd name="T31" fmla="*/ 339 h 714"/>
              <a:gd name="T32" fmla="*/ 68 w 153"/>
              <a:gd name="T33" fmla="*/ 340 h 714"/>
              <a:gd name="T34" fmla="*/ 67 w 153"/>
              <a:gd name="T35" fmla="*/ 340 h 714"/>
              <a:gd name="T36" fmla="*/ 66 w 153"/>
              <a:gd name="T37" fmla="*/ 375 h 714"/>
              <a:gd name="T38" fmla="*/ 68 w 153"/>
              <a:gd name="T39" fmla="*/ 375 h 714"/>
              <a:gd name="T40" fmla="*/ 77 w 153"/>
              <a:gd name="T41" fmla="*/ 374 h 714"/>
              <a:gd name="T42" fmla="*/ 93 w 153"/>
              <a:gd name="T43" fmla="*/ 383 h 714"/>
              <a:gd name="T44" fmla="*/ 101 w 153"/>
              <a:gd name="T45" fmla="*/ 425 h 714"/>
              <a:gd name="T46" fmla="*/ 137 w 153"/>
              <a:gd name="T47" fmla="*/ 714 h 714"/>
              <a:gd name="T48" fmla="*/ 153 w 153"/>
              <a:gd name="T49" fmla="*/ 682 h 714"/>
              <a:gd name="T50" fmla="*/ 134 w 153"/>
              <a:gd name="T51" fmla="*/ 437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3" h="714">
                <a:moveTo>
                  <a:pt x="134" y="437"/>
                </a:moveTo>
                <a:cubicBezTo>
                  <a:pt x="135" y="435"/>
                  <a:pt x="135" y="435"/>
                  <a:pt x="135" y="435"/>
                </a:cubicBezTo>
                <a:cubicBezTo>
                  <a:pt x="135" y="433"/>
                  <a:pt x="135" y="433"/>
                  <a:pt x="135" y="433"/>
                </a:cubicBezTo>
                <a:cubicBezTo>
                  <a:pt x="136" y="428"/>
                  <a:pt x="143" y="387"/>
                  <a:pt x="120" y="360"/>
                </a:cubicBezTo>
                <a:cubicBezTo>
                  <a:pt x="118" y="359"/>
                  <a:pt x="117" y="358"/>
                  <a:pt x="116" y="356"/>
                </a:cubicBezTo>
                <a:cubicBezTo>
                  <a:pt x="117" y="355"/>
                  <a:pt x="117" y="355"/>
                  <a:pt x="118" y="354"/>
                </a:cubicBezTo>
                <a:cubicBezTo>
                  <a:pt x="141" y="327"/>
                  <a:pt x="135" y="285"/>
                  <a:pt x="134" y="281"/>
                </a:cubicBezTo>
                <a:cubicBezTo>
                  <a:pt x="133" y="279"/>
                  <a:pt x="133" y="279"/>
                  <a:pt x="133" y="279"/>
                </a:cubicBezTo>
                <a:cubicBezTo>
                  <a:pt x="132" y="276"/>
                  <a:pt x="132" y="276"/>
                  <a:pt x="132" y="276"/>
                </a:cubicBezTo>
                <a:cubicBezTo>
                  <a:pt x="46" y="90"/>
                  <a:pt x="147" y="34"/>
                  <a:pt x="151" y="31"/>
                </a:cubicBezTo>
                <a:cubicBezTo>
                  <a:pt x="143" y="16"/>
                  <a:pt x="143" y="16"/>
                  <a:pt x="143" y="16"/>
                </a:cubicBezTo>
                <a:cubicBezTo>
                  <a:pt x="135" y="0"/>
                  <a:pt x="135" y="0"/>
                  <a:pt x="135" y="0"/>
                </a:cubicBezTo>
                <a:cubicBezTo>
                  <a:pt x="134" y="1"/>
                  <a:pt x="0" y="72"/>
                  <a:pt x="100" y="289"/>
                </a:cubicBezTo>
                <a:cubicBezTo>
                  <a:pt x="101" y="298"/>
                  <a:pt x="101" y="320"/>
                  <a:pt x="91" y="331"/>
                </a:cubicBezTo>
                <a:cubicBezTo>
                  <a:pt x="88" y="336"/>
                  <a:pt x="82" y="338"/>
                  <a:pt x="76" y="339"/>
                </a:cubicBezTo>
                <a:cubicBezTo>
                  <a:pt x="73" y="339"/>
                  <a:pt x="70" y="339"/>
                  <a:pt x="68" y="339"/>
                </a:cubicBezTo>
                <a:cubicBezTo>
                  <a:pt x="68" y="340"/>
                  <a:pt x="68" y="340"/>
                  <a:pt x="68" y="340"/>
                </a:cubicBezTo>
                <a:cubicBezTo>
                  <a:pt x="67" y="340"/>
                  <a:pt x="67" y="340"/>
                  <a:pt x="67" y="340"/>
                </a:cubicBezTo>
                <a:cubicBezTo>
                  <a:pt x="66" y="375"/>
                  <a:pt x="66" y="375"/>
                  <a:pt x="66" y="375"/>
                </a:cubicBezTo>
                <a:cubicBezTo>
                  <a:pt x="67" y="375"/>
                  <a:pt x="67" y="375"/>
                  <a:pt x="68" y="375"/>
                </a:cubicBezTo>
                <a:cubicBezTo>
                  <a:pt x="71" y="375"/>
                  <a:pt x="74" y="375"/>
                  <a:pt x="77" y="374"/>
                </a:cubicBezTo>
                <a:cubicBezTo>
                  <a:pt x="84" y="375"/>
                  <a:pt x="89" y="378"/>
                  <a:pt x="93" y="383"/>
                </a:cubicBezTo>
                <a:cubicBezTo>
                  <a:pt x="103" y="394"/>
                  <a:pt x="102" y="415"/>
                  <a:pt x="101" y="425"/>
                </a:cubicBezTo>
                <a:cubicBezTo>
                  <a:pt x="2" y="642"/>
                  <a:pt x="135" y="713"/>
                  <a:pt x="137" y="714"/>
                </a:cubicBezTo>
                <a:cubicBezTo>
                  <a:pt x="153" y="682"/>
                  <a:pt x="153" y="682"/>
                  <a:pt x="153" y="682"/>
                </a:cubicBezTo>
                <a:cubicBezTo>
                  <a:pt x="151" y="682"/>
                  <a:pt x="46" y="626"/>
                  <a:pt x="134" y="437"/>
                </a:cubicBezTo>
                <a:close/>
              </a:path>
            </a:pathLst>
          </a:custGeom>
          <a:solidFill>
            <a:srgbClr val="A5A5A5">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endParaRPr>
          </a:p>
        </p:txBody>
      </p:sp>
      <p:sp>
        <p:nvSpPr>
          <p:cNvPr id="19" name="矩形 18">
            <a:extLst>
              <a:ext uri="{FF2B5EF4-FFF2-40B4-BE49-F238E27FC236}">
                <a16:creationId xmlns:a16="http://schemas.microsoft.com/office/drawing/2014/main" xmlns="" id="{019364F0-2F26-4B1C-856A-D653C23425C7}"/>
              </a:ext>
            </a:extLst>
          </p:cNvPr>
          <p:cNvSpPr/>
          <p:nvPr/>
        </p:nvSpPr>
        <p:spPr>
          <a:xfrm>
            <a:off x="4290541" y="1826733"/>
            <a:ext cx="3589935" cy="1200329"/>
          </a:xfrm>
          <a:prstGeom prst="rect">
            <a:avLst/>
          </a:prstGeom>
        </p:spPr>
        <p:txBody>
          <a:bodyPr wrap="square">
            <a:spAutoFit/>
          </a:bodyPr>
          <a:lstStyle/>
          <a:p>
            <a:pPr marL="180975" indent="-180975" eaLnBrk="1" fontAlgn="auto" hangingPunct="1">
              <a:spcBef>
                <a:spcPts val="0"/>
              </a:spcBef>
              <a:spcAft>
                <a:spcPts val="0"/>
              </a:spcAft>
              <a:buFont typeface="Arial" panose="020B0604020202020204" pitchFamily="34" charset="0"/>
              <a:buChar char="•"/>
            </a:pPr>
            <a:r>
              <a:rPr kumimoji="0" lang="zh-TW" altLang="en-US" sz="1800" b="1" dirty="0">
                <a:solidFill>
                  <a:srgbClr val="0000FF"/>
                </a:solidFill>
                <a:latin typeface="微軟正黑體" panose="020B0604030504040204" pitchFamily="34" charset="-120"/>
                <a:ea typeface="微軟正黑體" panose="020B0604030504040204" pitchFamily="34" charset="-120"/>
              </a:rPr>
              <a:t>每半年赴董事會報告推動概況</a:t>
            </a:r>
            <a:endParaRPr kumimoji="0" lang="en-US" altLang="zh-TW" sz="1800" b="1" dirty="0">
              <a:solidFill>
                <a:srgbClr val="0000FF"/>
              </a:solidFill>
              <a:latin typeface="微軟正黑體" panose="020B0604030504040204" pitchFamily="34" charset="-120"/>
              <a:ea typeface="微軟正黑體" panose="020B0604030504040204" pitchFamily="34" charset="-120"/>
            </a:endParaRPr>
          </a:p>
          <a:p>
            <a:pPr marL="180975" indent="-180975" eaLnBrk="1" fontAlgn="auto" hangingPunct="1">
              <a:spcBef>
                <a:spcPts val="0"/>
              </a:spcBef>
              <a:spcAft>
                <a:spcPts val="0"/>
              </a:spcAft>
              <a:buFont typeface="Arial" panose="020B0604020202020204" pitchFamily="34" charset="0"/>
              <a:buChar char="•"/>
            </a:pPr>
            <a:r>
              <a:rPr kumimoji="0" lang="zh-TW" altLang="en-US" sz="1800" b="1" dirty="0">
                <a:solidFill>
                  <a:prstClr val="black"/>
                </a:solidFill>
                <a:latin typeface="微軟正黑體" panose="020B0604030504040204" pitchFamily="34" charset="-120"/>
                <a:ea typeface="微軟正黑體" panose="020B0604030504040204" pitchFamily="34" charset="-120"/>
              </a:rPr>
              <a:t>分期研擬公司轉型規劃溝通議題，向</a:t>
            </a:r>
            <a:r>
              <a:rPr kumimoji="0" lang="zh-TW" altLang="en-US" sz="1800" b="1" dirty="0">
                <a:solidFill>
                  <a:srgbClr val="0000FF"/>
                </a:solidFill>
                <a:latin typeface="微軟正黑體" panose="020B0604030504040204" pitchFamily="34" charset="-120"/>
                <a:ea typeface="微軟正黑體" panose="020B0604030504040204" pitchFamily="34" charset="-120"/>
              </a:rPr>
              <a:t>員工及工會</a:t>
            </a:r>
            <a:r>
              <a:rPr kumimoji="0" lang="zh-TW" altLang="en-US" sz="1800" b="1" dirty="0">
                <a:solidFill>
                  <a:prstClr val="black"/>
                </a:solidFill>
                <a:latin typeface="微軟正黑體" panose="020B0604030504040204" pitchFamily="34" charset="-120"/>
                <a:ea typeface="微軟正黑體" panose="020B0604030504040204" pitchFamily="34" charset="-120"/>
              </a:rPr>
              <a:t>進行</a:t>
            </a:r>
            <a:r>
              <a:rPr kumimoji="0" lang="zh-TW" altLang="en-US" sz="1800" b="1" dirty="0">
                <a:solidFill>
                  <a:srgbClr val="0000FF"/>
                </a:solidFill>
                <a:latin typeface="微軟正黑體" panose="020B0604030504040204" pitchFamily="34" charset="-120"/>
                <a:ea typeface="微軟正黑體" panose="020B0604030504040204" pitchFamily="34" charset="-120"/>
              </a:rPr>
              <a:t>專案報告</a:t>
            </a:r>
            <a:endParaRPr kumimoji="0" lang="en-US" altLang="zh-TW" sz="1800" b="1" dirty="0">
              <a:solidFill>
                <a:srgbClr val="0000FF"/>
              </a:solidFill>
              <a:latin typeface="微軟正黑體" panose="020B0604030504040204" pitchFamily="34" charset="-120"/>
              <a:ea typeface="微軟正黑體" panose="020B0604030504040204" pitchFamily="34" charset="-120"/>
            </a:endParaRPr>
          </a:p>
          <a:p>
            <a:pPr marL="180975" indent="-180975" eaLnBrk="1" fontAlgn="auto" hangingPunct="1">
              <a:spcBef>
                <a:spcPts val="0"/>
              </a:spcBef>
              <a:spcAft>
                <a:spcPts val="0"/>
              </a:spcAft>
              <a:buFont typeface="Arial" panose="020B0604020202020204" pitchFamily="34" charset="0"/>
              <a:buChar char="•"/>
            </a:pPr>
            <a:r>
              <a:rPr kumimoji="0" lang="zh-TW" altLang="en-US" sz="1800" b="1" dirty="0">
                <a:solidFill>
                  <a:srgbClr val="0000FF"/>
                </a:solidFill>
                <a:latin typeface="微軟正黑體" panose="020B0604030504040204" pitchFamily="34" charset="-120"/>
                <a:ea typeface="微軟正黑體" panose="020B0604030504040204" pitchFamily="34" charset="-120"/>
              </a:rPr>
              <a:t>培養種子教師</a:t>
            </a:r>
            <a:r>
              <a:rPr kumimoji="0" lang="zh-TW" altLang="en-US" sz="1800" b="1" dirty="0">
                <a:solidFill>
                  <a:prstClr val="black"/>
                </a:solidFill>
                <a:latin typeface="微軟正黑體" panose="020B0604030504040204" pitchFamily="34" charset="-120"/>
                <a:ea typeface="微軟正黑體" panose="020B0604030504040204" pitchFamily="34" charset="-120"/>
              </a:rPr>
              <a:t>向下溝通</a:t>
            </a:r>
          </a:p>
        </p:txBody>
      </p:sp>
      <p:sp>
        <p:nvSpPr>
          <p:cNvPr id="20" name="文字方塊 19">
            <a:extLst>
              <a:ext uri="{FF2B5EF4-FFF2-40B4-BE49-F238E27FC236}">
                <a16:creationId xmlns:a16="http://schemas.microsoft.com/office/drawing/2014/main" xmlns="" id="{C0CB3CBA-B0D2-4785-B807-F25B0A36A7EF}"/>
              </a:ext>
            </a:extLst>
          </p:cNvPr>
          <p:cNvSpPr txBox="1"/>
          <p:nvPr/>
        </p:nvSpPr>
        <p:spPr>
          <a:xfrm>
            <a:off x="4300864" y="1383422"/>
            <a:ext cx="3160919" cy="461665"/>
          </a:xfrm>
          <a:prstGeom prst="rect">
            <a:avLst/>
          </a:prstGeom>
          <a:noFill/>
        </p:spPr>
        <p:txBody>
          <a:bodyPr wrap="square" rtlCol="0">
            <a:spAutoFit/>
          </a:bodyPr>
          <a:lstStyle/>
          <a:p>
            <a:pPr algn="ctr" eaLnBrk="1" fontAlgn="auto" hangingPunct="1">
              <a:spcBef>
                <a:spcPts val="0"/>
              </a:spcBef>
              <a:spcAft>
                <a:spcPts val="0"/>
              </a:spcAft>
            </a:pPr>
            <a:r>
              <a:rPr kumimoji="0" lang="zh-TW" altLang="en-US" b="1" u="sng" dirty="0">
                <a:solidFill>
                  <a:srgbClr val="E7E6E6">
                    <a:lumMod val="50000"/>
                  </a:srgbClr>
                </a:solidFill>
                <a:latin typeface="微軟正黑體" panose="020B0604030504040204" pitchFamily="34" charset="-120"/>
                <a:ea typeface="微軟正黑體" panose="020B0604030504040204" pitchFamily="34" charset="-120"/>
              </a:rPr>
              <a:t>內部溝通</a:t>
            </a:r>
          </a:p>
        </p:txBody>
      </p:sp>
      <p:sp>
        <p:nvSpPr>
          <p:cNvPr id="22" name="文字方塊 21">
            <a:extLst>
              <a:ext uri="{FF2B5EF4-FFF2-40B4-BE49-F238E27FC236}">
                <a16:creationId xmlns:a16="http://schemas.microsoft.com/office/drawing/2014/main" xmlns="" id="{767C40CE-4116-431E-B285-337477A52930}"/>
              </a:ext>
            </a:extLst>
          </p:cNvPr>
          <p:cNvSpPr txBox="1"/>
          <p:nvPr/>
        </p:nvSpPr>
        <p:spPr>
          <a:xfrm>
            <a:off x="8610622" y="1388599"/>
            <a:ext cx="1656914" cy="461665"/>
          </a:xfrm>
          <a:prstGeom prst="rect">
            <a:avLst/>
          </a:prstGeom>
          <a:noFill/>
        </p:spPr>
        <p:txBody>
          <a:bodyPr wrap="square" rtlCol="0">
            <a:spAutoFit/>
          </a:bodyPr>
          <a:lstStyle/>
          <a:p>
            <a:pPr algn="ctr" eaLnBrk="1" fontAlgn="auto" hangingPunct="1">
              <a:spcBef>
                <a:spcPts val="0"/>
              </a:spcBef>
              <a:spcAft>
                <a:spcPts val="0"/>
              </a:spcAft>
            </a:pPr>
            <a:r>
              <a:rPr kumimoji="0" lang="zh-TW" altLang="en-US" b="1" u="sng" dirty="0">
                <a:solidFill>
                  <a:srgbClr val="E7E6E6">
                    <a:lumMod val="50000"/>
                  </a:srgbClr>
                </a:solidFill>
                <a:latin typeface="微軟正黑體" panose="020B0604030504040204" pitchFamily="34" charset="-120"/>
                <a:ea typeface="微軟正黑體" panose="020B0604030504040204" pitchFamily="34" charset="-120"/>
              </a:rPr>
              <a:t>外部溝通</a:t>
            </a:r>
          </a:p>
        </p:txBody>
      </p:sp>
      <p:sp>
        <p:nvSpPr>
          <p:cNvPr id="23" name="矩形 22">
            <a:extLst>
              <a:ext uri="{FF2B5EF4-FFF2-40B4-BE49-F238E27FC236}">
                <a16:creationId xmlns:a16="http://schemas.microsoft.com/office/drawing/2014/main" xmlns="" id="{A2301844-C647-496E-9117-960B6BC21E3D}"/>
              </a:ext>
            </a:extLst>
          </p:cNvPr>
          <p:cNvSpPr/>
          <p:nvPr/>
        </p:nvSpPr>
        <p:spPr>
          <a:xfrm>
            <a:off x="7937262" y="1826733"/>
            <a:ext cx="3589935" cy="923330"/>
          </a:xfrm>
          <a:prstGeom prst="rect">
            <a:avLst/>
          </a:prstGeom>
        </p:spPr>
        <p:txBody>
          <a:bodyPr wrap="square">
            <a:spAutoFit/>
          </a:bodyPr>
          <a:lstStyle/>
          <a:p>
            <a:pPr marL="180975" indent="-180975" eaLnBrk="1" fontAlgn="auto" hangingPunct="1">
              <a:spcBef>
                <a:spcPts val="0"/>
              </a:spcBef>
              <a:spcAft>
                <a:spcPts val="0"/>
              </a:spcAft>
              <a:buFont typeface="Arial" panose="020B0604020202020204" pitchFamily="34" charset="0"/>
              <a:buChar char="•"/>
            </a:pPr>
            <a:r>
              <a:rPr kumimoji="0" lang="zh-TW" altLang="en-US" sz="1800" b="1" dirty="0">
                <a:solidFill>
                  <a:prstClr val="black"/>
                </a:solidFill>
                <a:latin typeface="微軟正黑體" panose="020B0604030504040204" pitchFamily="34" charset="-120"/>
                <a:ea typeface="微軟正黑體" panose="020B0604030504040204" pitchFamily="34" charset="-120"/>
              </a:rPr>
              <a:t>持續辦理與能源局溝通事宜，並俟公司轉型規劃方案成熟後，儘早與能源局溝通</a:t>
            </a:r>
            <a:endParaRPr kumimoji="0" lang="en-US" altLang="zh-TW" sz="1800" b="1" dirty="0">
              <a:solidFill>
                <a:prstClr val="black"/>
              </a:solidFill>
              <a:latin typeface="微軟正黑體" panose="020B0604030504040204" pitchFamily="34" charset="-120"/>
              <a:ea typeface="微軟正黑體" panose="020B0604030504040204" pitchFamily="34" charset="-120"/>
            </a:endParaRPr>
          </a:p>
        </p:txBody>
      </p:sp>
      <p:sp>
        <p:nvSpPr>
          <p:cNvPr id="24" name="矩形 23">
            <a:extLst>
              <a:ext uri="{FF2B5EF4-FFF2-40B4-BE49-F238E27FC236}">
                <a16:creationId xmlns:a16="http://schemas.microsoft.com/office/drawing/2014/main" xmlns="" id="{F94944A3-CDC6-4CC0-BAA5-F02606CE805D}"/>
              </a:ext>
            </a:extLst>
          </p:cNvPr>
          <p:cNvSpPr/>
          <p:nvPr/>
        </p:nvSpPr>
        <p:spPr>
          <a:xfrm>
            <a:off x="7966722" y="3030259"/>
            <a:ext cx="3462987" cy="369332"/>
          </a:xfrm>
          <a:prstGeom prst="rect">
            <a:avLst/>
          </a:prstGeom>
        </p:spPr>
        <p:txBody>
          <a:bodyPr wrap="square">
            <a:spAutoFit/>
          </a:bodyPr>
          <a:lstStyle/>
          <a:p>
            <a:pPr marL="180975" indent="-180975" eaLnBrk="1" fontAlgn="auto" hangingPunct="1">
              <a:spcBef>
                <a:spcPts val="600"/>
              </a:spcBef>
              <a:spcAft>
                <a:spcPts val="0"/>
              </a:spcAft>
              <a:buFont typeface="Arial" panose="020B0604020202020204" pitchFamily="34" charset="0"/>
              <a:buChar char="•"/>
            </a:pPr>
            <a:r>
              <a:rPr kumimoji="0" lang="zh-TW" altLang="en-US" sz="1800" b="1" dirty="0">
                <a:solidFill>
                  <a:prstClr val="black"/>
                </a:solidFill>
                <a:latin typeface="微軟正黑體" panose="020B0604030504040204" pitchFamily="34" charset="-120"/>
                <a:ea typeface="微軟正黑體" panose="020B0604030504040204" pitchFamily="34" charset="-120"/>
              </a:rPr>
              <a:t>辦理涉及人資事項之溝通</a:t>
            </a:r>
            <a:endParaRPr kumimoji="0" lang="en-US" altLang="zh-TW" sz="1800" b="1" dirty="0">
              <a:solidFill>
                <a:prstClr val="black"/>
              </a:solidFill>
              <a:latin typeface="微軟正黑體" panose="020B0604030504040204" pitchFamily="34" charset="-120"/>
              <a:ea typeface="微軟正黑體" panose="020B0604030504040204" pitchFamily="34" charset="-120"/>
            </a:endParaRPr>
          </a:p>
        </p:txBody>
      </p:sp>
      <p:cxnSp>
        <p:nvCxnSpPr>
          <p:cNvPr id="25" name="直線接點 24">
            <a:extLst>
              <a:ext uri="{FF2B5EF4-FFF2-40B4-BE49-F238E27FC236}">
                <a16:creationId xmlns:a16="http://schemas.microsoft.com/office/drawing/2014/main" xmlns="" id="{8C39387F-CFE2-4C15-9F62-A5F0D76CBBDF}"/>
              </a:ext>
            </a:extLst>
          </p:cNvPr>
          <p:cNvCxnSpPr/>
          <p:nvPr/>
        </p:nvCxnSpPr>
        <p:spPr>
          <a:xfrm>
            <a:off x="2681977" y="2985146"/>
            <a:ext cx="8814324" cy="0"/>
          </a:xfrm>
          <a:prstGeom prst="line">
            <a:avLst/>
          </a:prstGeom>
          <a:noFill/>
          <a:ln w="19050" cap="flat" cmpd="sng" algn="ctr">
            <a:solidFill>
              <a:srgbClr val="E7E6E6">
                <a:lumMod val="75000"/>
              </a:srgbClr>
            </a:solidFill>
            <a:prstDash val="dash"/>
            <a:miter lim="800000"/>
          </a:ln>
          <a:effectLst/>
        </p:spPr>
      </p:cxnSp>
      <p:cxnSp>
        <p:nvCxnSpPr>
          <p:cNvPr id="26" name="直線接點 25">
            <a:extLst>
              <a:ext uri="{FF2B5EF4-FFF2-40B4-BE49-F238E27FC236}">
                <a16:creationId xmlns:a16="http://schemas.microsoft.com/office/drawing/2014/main" xmlns="" id="{A375E387-F5B3-4A96-B67C-FF70D04E1893}"/>
              </a:ext>
            </a:extLst>
          </p:cNvPr>
          <p:cNvCxnSpPr/>
          <p:nvPr/>
        </p:nvCxnSpPr>
        <p:spPr>
          <a:xfrm>
            <a:off x="2668691" y="4053028"/>
            <a:ext cx="8814324" cy="0"/>
          </a:xfrm>
          <a:prstGeom prst="line">
            <a:avLst/>
          </a:prstGeom>
          <a:noFill/>
          <a:ln w="19050" cap="flat" cmpd="sng" algn="ctr">
            <a:solidFill>
              <a:srgbClr val="E7E6E6">
                <a:lumMod val="75000"/>
              </a:srgbClr>
            </a:solidFill>
            <a:prstDash val="dash"/>
            <a:miter lim="800000"/>
          </a:ln>
          <a:effectLst/>
        </p:spPr>
      </p:cxnSp>
      <p:cxnSp>
        <p:nvCxnSpPr>
          <p:cNvPr id="27" name="直線接點 26">
            <a:extLst>
              <a:ext uri="{FF2B5EF4-FFF2-40B4-BE49-F238E27FC236}">
                <a16:creationId xmlns:a16="http://schemas.microsoft.com/office/drawing/2014/main" xmlns="" id="{0F49A840-9732-4750-A7EE-EB2EF0EFD9A4}"/>
              </a:ext>
            </a:extLst>
          </p:cNvPr>
          <p:cNvCxnSpPr/>
          <p:nvPr/>
        </p:nvCxnSpPr>
        <p:spPr>
          <a:xfrm>
            <a:off x="2689721" y="5306054"/>
            <a:ext cx="8814324" cy="0"/>
          </a:xfrm>
          <a:prstGeom prst="line">
            <a:avLst/>
          </a:prstGeom>
          <a:noFill/>
          <a:ln w="19050" cap="flat" cmpd="sng" algn="ctr">
            <a:solidFill>
              <a:srgbClr val="E7E6E6">
                <a:lumMod val="75000"/>
              </a:srgbClr>
            </a:solidFill>
            <a:prstDash val="dash"/>
            <a:miter lim="800000"/>
          </a:ln>
          <a:effectLst/>
        </p:spPr>
      </p:cxnSp>
      <p:sp>
        <p:nvSpPr>
          <p:cNvPr id="28" name="矩形 27">
            <a:extLst>
              <a:ext uri="{FF2B5EF4-FFF2-40B4-BE49-F238E27FC236}">
                <a16:creationId xmlns:a16="http://schemas.microsoft.com/office/drawing/2014/main" xmlns="" id="{BEF36213-4807-4740-A2F6-8B7D17A87861}"/>
              </a:ext>
            </a:extLst>
          </p:cNvPr>
          <p:cNvSpPr/>
          <p:nvPr/>
        </p:nvSpPr>
        <p:spPr>
          <a:xfrm>
            <a:off x="8188346" y="3368364"/>
            <a:ext cx="3087766" cy="550773"/>
          </a:xfrm>
          <a:prstGeom prst="rect">
            <a:avLst/>
          </a:prstGeom>
          <a:solidFill>
            <a:srgbClr val="00ACC0">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其餘涉及會計等專業議題者，亦循相同模式辦理</a:t>
            </a:r>
          </a:p>
        </p:txBody>
      </p:sp>
      <p:sp>
        <p:nvSpPr>
          <p:cNvPr id="29" name="橢圓 28">
            <a:extLst>
              <a:ext uri="{FF2B5EF4-FFF2-40B4-BE49-F238E27FC236}">
                <a16:creationId xmlns:a16="http://schemas.microsoft.com/office/drawing/2014/main" xmlns="" id="{4174C378-083A-4395-92A1-475FCE83C770}"/>
              </a:ext>
            </a:extLst>
          </p:cNvPr>
          <p:cNvSpPr/>
          <p:nvPr/>
        </p:nvSpPr>
        <p:spPr>
          <a:xfrm>
            <a:off x="6640885" y="3284282"/>
            <a:ext cx="778934" cy="726550"/>
          </a:xfrm>
          <a:prstGeom prst="ellipse">
            <a:avLst/>
          </a:prstGeom>
          <a:noFill/>
          <a:ln w="28575" cap="flat" cmpd="sng" algn="ctr">
            <a:solidFill>
              <a:srgbClr val="E7545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30" name="文字方塊 29">
            <a:extLst>
              <a:ext uri="{FF2B5EF4-FFF2-40B4-BE49-F238E27FC236}">
                <a16:creationId xmlns:a16="http://schemas.microsoft.com/office/drawing/2014/main" xmlns="" id="{CD54195F-177C-4C0F-9A34-DEE84AD5305E}"/>
              </a:ext>
            </a:extLst>
          </p:cNvPr>
          <p:cNvSpPr txBox="1"/>
          <p:nvPr/>
        </p:nvSpPr>
        <p:spPr>
          <a:xfrm rot="1414439">
            <a:off x="6672252" y="3436272"/>
            <a:ext cx="807202" cy="461665"/>
          </a:xfrm>
          <a:prstGeom prst="rect">
            <a:avLst/>
          </a:prstGeom>
          <a:noFill/>
        </p:spPr>
        <p:txBody>
          <a:bodyPr wrap="square" rtlCol="0">
            <a:spAutoFit/>
          </a:bodyPr>
          <a:lstStyle/>
          <a:p>
            <a:pPr eaLnBrk="1" fontAlgn="auto" hangingPunct="1">
              <a:spcBef>
                <a:spcPts val="0"/>
              </a:spcBef>
              <a:spcAft>
                <a:spcPts val="0"/>
              </a:spcAft>
            </a:pPr>
            <a:r>
              <a:rPr kumimoji="0" lang="zh-TW" altLang="en-US" b="1" dirty="0">
                <a:solidFill>
                  <a:srgbClr val="E7545E"/>
                </a:solidFill>
                <a:latin typeface="微軟正黑體" panose="020B0604030504040204" pitchFamily="34" charset="-120"/>
                <a:ea typeface="微軟正黑體" panose="020B0604030504040204" pitchFamily="34" charset="-120"/>
              </a:rPr>
              <a:t>主辦</a:t>
            </a:r>
          </a:p>
        </p:txBody>
      </p:sp>
      <p:sp>
        <p:nvSpPr>
          <p:cNvPr id="31" name="橢圓 30">
            <a:extLst>
              <a:ext uri="{FF2B5EF4-FFF2-40B4-BE49-F238E27FC236}">
                <a16:creationId xmlns:a16="http://schemas.microsoft.com/office/drawing/2014/main" xmlns="" id="{7D6DC914-BF51-413A-BC27-F0F0E535ADAB}"/>
              </a:ext>
            </a:extLst>
          </p:cNvPr>
          <p:cNvSpPr/>
          <p:nvPr/>
        </p:nvSpPr>
        <p:spPr>
          <a:xfrm>
            <a:off x="11293594" y="5431770"/>
            <a:ext cx="778934" cy="726550"/>
          </a:xfrm>
          <a:prstGeom prst="ellipse">
            <a:avLst/>
          </a:prstGeom>
          <a:noFill/>
          <a:ln w="28575" cap="flat" cmpd="sng" algn="ctr">
            <a:solidFill>
              <a:srgbClr val="E7545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32" name="文字方塊 31">
            <a:extLst>
              <a:ext uri="{FF2B5EF4-FFF2-40B4-BE49-F238E27FC236}">
                <a16:creationId xmlns:a16="http://schemas.microsoft.com/office/drawing/2014/main" xmlns="" id="{61DFA1C7-3D1E-49D9-A7F9-CA5B4527D5FD}"/>
              </a:ext>
            </a:extLst>
          </p:cNvPr>
          <p:cNvSpPr txBox="1"/>
          <p:nvPr/>
        </p:nvSpPr>
        <p:spPr>
          <a:xfrm rot="1414439">
            <a:off x="11279460" y="5575991"/>
            <a:ext cx="807202" cy="461665"/>
          </a:xfrm>
          <a:prstGeom prst="rect">
            <a:avLst/>
          </a:prstGeom>
          <a:noFill/>
        </p:spPr>
        <p:txBody>
          <a:bodyPr wrap="square" rtlCol="0">
            <a:spAutoFit/>
          </a:bodyPr>
          <a:lstStyle/>
          <a:p>
            <a:pPr eaLnBrk="1" fontAlgn="auto" hangingPunct="1">
              <a:spcBef>
                <a:spcPts val="0"/>
              </a:spcBef>
              <a:spcAft>
                <a:spcPts val="0"/>
              </a:spcAft>
            </a:pPr>
            <a:r>
              <a:rPr kumimoji="0" lang="zh-TW" altLang="en-US" b="1" dirty="0">
                <a:solidFill>
                  <a:srgbClr val="E7545E"/>
                </a:solidFill>
                <a:latin typeface="微軟正黑體" panose="020B0604030504040204" pitchFamily="34" charset="-120"/>
                <a:ea typeface="微軟正黑體" panose="020B0604030504040204" pitchFamily="34" charset="-120"/>
              </a:rPr>
              <a:t>主辦</a:t>
            </a:r>
          </a:p>
        </p:txBody>
      </p:sp>
      <p:sp>
        <p:nvSpPr>
          <p:cNvPr id="33" name="矩形 32">
            <a:extLst>
              <a:ext uri="{FF2B5EF4-FFF2-40B4-BE49-F238E27FC236}">
                <a16:creationId xmlns:a16="http://schemas.microsoft.com/office/drawing/2014/main" xmlns="" id="{C4CE579D-E918-440D-94E3-F9AF40B927C8}"/>
              </a:ext>
            </a:extLst>
          </p:cNvPr>
          <p:cNvSpPr/>
          <p:nvPr/>
        </p:nvSpPr>
        <p:spPr>
          <a:xfrm>
            <a:off x="3342350" y="636554"/>
            <a:ext cx="5027338" cy="523220"/>
          </a:xfrm>
          <a:prstGeom prst="rect">
            <a:avLst/>
          </a:prstGeom>
        </p:spPr>
        <p:txBody>
          <a:bodyPr wrap="none">
            <a:spAutoFit/>
          </a:bodyPr>
          <a:lstStyle/>
          <a:p>
            <a:pPr eaLnBrk="1" fontAlgn="auto" hangingPunct="1">
              <a:spcBef>
                <a:spcPts val="0"/>
              </a:spcBef>
              <a:spcAft>
                <a:spcPts val="0"/>
              </a:spcAft>
              <a:defRPr/>
            </a:pPr>
            <a:r>
              <a:rPr kumimoji="0" lang="en-US" altLang="zh-TW" sz="2800" b="1" dirty="0">
                <a:solidFill>
                  <a:srgbClr val="E7E6E6">
                    <a:lumMod val="50000"/>
                  </a:srgbClr>
                </a:solidFill>
                <a:latin typeface="Yu Gothic UI Semibold" panose="020B0700000000000000" pitchFamily="34" charset="-128"/>
                <a:ea typeface="Yu Gothic UI Semibold" panose="020B0700000000000000" pitchFamily="34" charset="-128"/>
              </a:rPr>
              <a:t>107.6.21</a:t>
            </a:r>
            <a:r>
              <a:rPr kumimoji="0" lang="zh-TW" altLang="en-US" sz="2800" b="1" dirty="0">
                <a:solidFill>
                  <a:srgbClr val="E7E6E6">
                    <a:lumMod val="50000"/>
                  </a:srgbClr>
                </a:solidFill>
                <a:latin typeface="微軟正黑體" panose="020B0604030504040204" pitchFamily="34" charset="-120"/>
                <a:ea typeface="微軟正黑體" panose="020B0604030504040204" pitchFamily="34" charset="-120"/>
              </a:rPr>
              <a:t>成立公司轉型溝通小組</a:t>
            </a:r>
          </a:p>
        </p:txBody>
      </p:sp>
    </p:spTree>
    <p:extLst>
      <p:ext uri="{BB962C8B-B14F-4D97-AF65-F5344CB8AC3E}">
        <p14:creationId xmlns:p14="http://schemas.microsoft.com/office/powerpoint/2010/main" val="39775990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604BC632-2476-4466-BAC4-B24B4270CCD6}"/>
              </a:ext>
            </a:extLst>
          </p:cNvPr>
          <p:cNvSpPr/>
          <p:nvPr/>
        </p:nvSpPr>
        <p:spPr>
          <a:xfrm>
            <a:off x="1055440" y="635032"/>
            <a:ext cx="8021436" cy="782407"/>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eaLnBrk="1" fontAlgn="auto" hangingPunct="1">
              <a:spcBef>
                <a:spcPts val="0"/>
              </a:spcBef>
              <a:spcAft>
                <a:spcPts val="0"/>
              </a:spcAft>
              <a:defRPr/>
            </a:pPr>
            <a:r>
              <a:rPr kumimoji="0" lang="zh-TW" altLang="en-US" sz="4400" b="1" kern="0"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Trebuchet MS"/>
              </a:rPr>
              <a:t>重大關鍵議題：</a:t>
            </a:r>
            <a:r>
              <a:rPr kumimoji="0" lang="zh-TW" altLang="en-US" sz="5400" b="1" kern="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Trebuchet MS"/>
              </a:rPr>
              <a:t>採購法</a:t>
            </a:r>
            <a:r>
              <a:rPr kumimoji="0" lang="zh-TW" altLang="en-US" sz="4400" b="1" kern="0"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Trebuchet MS"/>
              </a:rPr>
              <a:t>適用</a:t>
            </a:r>
          </a:p>
        </p:txBody>
      </p:sp>
      <p:sp>
        <p:nvSpPr>
          <p:cNvPr id="19" name="內容版面配置區 4">
            <a:extLst>
              <a:ext uri="{FF2B5EF4-FFF2-40B4-BE49-F238E27FC236}">
                <a16:creationId xmlns:a16="http://schemas.microsoft.com/office/drawing/2014/main" xmlns="" id="{432A2ECE-7CD3-4EBA-BA47-B42BBBCB267D}"/>
              </a:ext>
            </a:extLst>
          </p:cNvPr>
          <p:cNvSpPr txBox="1">
            <a:spLocks/>
          </p:cNvSpPr>
          <p:nvPr/>
        </p:nvSpPr>
        <p:spPr>
          <a:xfrm>
            <a:off x="6170756" y="2351724"/>
            <a:ext cx="4992653" cy="3170099"/>
          </a:xfrm>
          <a:prstGeom prst="rect">
            <a:avLst/>
          </a:prstGeom>
          <a:noFill/>
          <a:ln>
            <a:noFill/>
          </a:ln>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2913" lvl="0" indent="-442913" fontAlgn="auto">
              <a:lnSpc>
                <a:spcPct val="100000"/>
              </a:lnSpc>
              <a:spcBef>
                <a:spcPts val="1200"/>
              </a:spcBef>
              <a:spcAft>
                <a:spcPts val="0"/>
              </a:spcAft>
              <a:buFont typeface="Wingdings" panose="05000000000000000000" pitchFamily="2" charset="2"/>
              <a:buChar char="l"/>
              <a:defRPr/>
            </a:pPr>
            <a:r>
              <a:rPr kumimoji="0" lang="zh-TW" altLang="en-US" sz="3200" b="1" dirty="0">
                <a:solidFill>
                  <a:srgbClr val="A5A5A5">
                    <a:lumMod val="50000"/>
                  </a:srgbClr>
                </a:solidFill>
                <a:latin typeface="微軟正黑體" panose="020B0604030504040204" pitchFamily="34" charset="-120"/>
                <a:ea typeface="微軟正黑體" panose="020B0604030504040204" pitchFamily="34" charset="-120"/>
              </a:rPr>
              <a:t>未來控股集團內公司間如有交易，需適用政府採購法，目前公司正積極盤點探討可能之</a:t>
            </a:r>
            <a:r>
              <a:rPr kumimoji="0" lang="zh-TW" altLang="en-US" sz="3600" b="1" dirty="0">
                <a:solidFill>
                  <a:schemeClr val="accent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交易態樣</a:t>
            </a:r>
            <a:r>
              <a:rPr kumimoji="0" lang="zh-TW" altLang="en-US" sz="3200" b="1" dirty="0">
                <a:solidFill>
                  <a:srgbClr val="A5A5A5">
                    <a:lumMod val="50000"/>
                  </a:srgbClr>
                </a:solidFill>
                <a:latin typeface="微軟正黑體" panose="020B0604030504040204" pitchFamily="34" charset="-120"/>
                <a:ea typeface="微軟正黑體" panose="020B0604030504040204" pitchFamily="34" charset="-120"/>
              </a:rPr>
              <a:t>，研擬可行方案及因應對策。</a:t>
            </a:r>
            <a:endParaRPr kumimoji="0" lang="en-US" altLang="zh-TW" sz="3200" b="1" i="0" u="none" strike="sngStrike" kern="1200" cap="none" spc="0" normalizeH="0" baseline="0" noProof="0" dirty="0">
              <a:ln>
                <a:noFill/>
              </a:ln>
              <a:solidFill>
                <a:srgbClr val="A5A5A5">
                  <a:lumMod val="50000"/>
                </a:srgbClr>
              </a:solidFill>
              <a:effectLst/>
              <a:uLnTx/>
              <a:uFillTx/>
              <a:latin typeface="微軟正黑體" panose="020B0604030504040204" pitchFamily="34" charset="-120"/>
              <a:ea typeface="微軟正黑體" panose="020B0604030504040204" pitchFamily="34" charset="-120"/>
            </a:endParaRPr>
          </a:p>
        </p:txBody>
      </p:sp>
      <p:sp>
        <p:nvSpPr>
          <p:cNvPr id="21" name="矩形 20">
            <a:extLst>
              <a:ext uri="{FF2B5EF4-FFF2-40B4-BE49-F238E27FC236}">
                <a16:creationId xmlns:a16="http://schemas.microsoft.com/office/drawing/2014/main" xmlns="" id="{EE4E7B72-9684-4901-982C-C3C721E8C6C6}"/>
              </a:ext>
            </a:extLst>
          </p:cNvPr>
          <p:cNvSpPr/>
          <p:nvPr/>
        </p:nvSpPr>
        <p:spPr>
          <a:xfrm>
            <a:off x="10816093" y="100948"/>
            <a:ext cx="1368000" cy="360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6026" eaLnBrk="1" fontAlgn="auto" latinLnBrk="0" hangingPunct="1">
              <a:lnSpc>
                <a:spcPct val="100000"/>
              </a:lnSpc>
              <a:spcBef>
                <a:spcPts val="0"/>
              </a:spcBef>
              <a:spcAft>
                <a:spcPts val="0"/>
              </a:spcAft>
              <a:buClrTx/>
              <a:buSzTx/>
              <a:buFontTx/>
              <a:buNone/>
              <a:tabLst/>
              <a:defRPr/>
            </a:pP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二</a:t>
            </a:r>
            <a:r>
              <a:rPr kumimoji="0" lang="en-US" altLang="zh-TW" sz="1600" b="1" dirty="0">
                <a:solidFill>
                  <a:prstClr val="white"/>
                </a:solidFill>
                <a:latin typeface="微軟正黑體" panose="020B0604030504040204" pitchFamily="34" charset="-120"/>
                <a:ea typeface="微軟正黑體" panose="020B0604030504040204" pitchFamily="34" charset="-120"/>
              </a:rPr>
              <a:t>)</a:t>
            </a:r>
            <a:r>
              <a:rPr kumimoji="0" lang="zh-TW" altLang="en-US" sz="1600" b="1" dirty="0">
                <a:solidFill>
                  <a:prstClr val="white"/>
                </a:solidFill>
                <a:latin typeface="微軟正黑體" panose="020B0604030504040204" pitchFamily="34" charset="-120"/>
                <a:ea typeface="微軟正黑體" panose="020B0604030504040204" pitchFamily="34" charset="-120"/>
              </a:rPr>
              <a:t>組織轉型</a:t>
            </a:r>
            <a:endParaRPr kumimoji="0" lang="en-US" altLang="zh-TW" sz="1600" b="1" dirty="0">
              <a:solidFill>
                <a:prstClr val="white"/>
              </a:solidFill>
              <a:latin typeface="微軟正黑體" panose="020B0604030504040204" pitchFamily="34" charset="-120"/>
              <a:ea typeface="微軟正黑體" panose="020B0604030504040204" pitchFamily="34" charset="-120"/>
            </a:endParaRPr>
          </a:p>
        </p:txBody>
      </p:sp>
      <p:sp>
        <p:nvSpPr>
          <p:cNvPr id="22" name="矩形 21">
            <a:extLst>
              <a:ext uri="{FF2B5EF4-FFF2-40B4-BE49-F238E27FC236}">
                <a16:creationId xmlns:a16="http://schemas.microsoft.com/office/drawing/2014/main" xmlns="" id="{14D6CADE-BB4E-49A3-8A8A-8D068E9D512D}"/>
              </a:ext>
            </a:extLst>
          </p:cNvPr>
          <p:cNvSpPr/>
          <p:nvPr/>
        </p:nvSpPr>
        <p:spPr>
          <a:xfrm>
            <a:off x="9397220" y="100948"/>
            <a:ext cx="1404000" cy="360000"/>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四、推動現況</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grpSp>
        <p:nvGrpSpPr>
          <p:cNvPr id="26" name="群組 25">
            <a:extLst>
              <a:ext uri="{FF2B5EF4-FFF2-40B4-BE49-F238E27FC236}">
                <a16:creationId xmlns:a16="http://schemas.microsoft.com/office/drawing/2014/main" xmlns="" id="{8114603E-142D-4897-829B-70AFC5E1DE3F}"/>
              </a:ext>
            </a:extLst>
          </p:cNvPr>
          <p:cNvGrpSpPr/>
          <p:nvPr/>
        </p:nvGrpSpPr>
        <p:grpSpPr>
          <a:xfrm>
            <a:off x="1191394" y="1978796"/>
            <a:ext cx="3975022" cy="4008136"/>
            <a:chOff x="1697072" y="1652633"/>
            <a:chExt cx="3975022" cy="4008136"/>
          </a:xfrm>
        </p:grpSpPr>
        <p:grpSp>
          <p:nvGrpSpPr>
            <p:cNvPr id="15" name="群組 14">
              <a:extLst>
                <a:ext uri="{FF2B5EF4-FFF2-40B4-BE49-F238E27FC236}">
                  <a16:creationId xmlns:a16="http://schemas.microsoft.com/office/drawing/2014/main" xmlns="" id="{BF492692-DB34-4E4A-A46F-CA127A7EA941}"/>
                </a:ext>
              </a:extLst>
            </p:cNvPr>
            <p:cNvGrpSpPr/>
            <p:nvPr/>
          </p:nvGrpSpPr>
          <p:grpSpPr>
            <a:xfrm>
              <a:off x="1697072" y="1652633"/>
              <a:ext cx="3975022" cy="4008136"/>
              <a:chOff x="1154242" y="1716361"/>
              <a:chExt cx="3975022" cy="4008136"/>
            </a:xfrm>
          </p:grpSpPr>
          <p:pic>
            <p:nvPicPr>
              <p:cNvPr id="5" name="圖片 45">
                <a:extLst>
                  <a:ext uri="{FF2B5EF4-FFF2-40B4-BE49-F238E27FC236}">
                    <a16:creationId xmlns:a16="http://schemas.microsoft.com/office/drawing/2014/main" xmlns="" id="{D40A50FE-C766-4315-9279-3CA50551E4A4}"/>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509376" y="1716361"/>
                <a:ext cx="1111337" cy="147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xmlns="" id="{7E74C4FD-B5C0-489C-BE32-7F2A67C39E93}"/>
                  </a:ext>
                </a:extLst>
              </p:cNvPr>
              <p:cNvSpPr/>
              <p:nvPr/>
            </p:nvSpPr>
            <p:spPr>
              <a:xfrm>
                <a:off x="3065044" y="2086445"/>
                <a:ext cx="1854075" cy="365125"/>
              </a:xfrm>
              <a:prstGeom prst="rect">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105"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控股母公司</a:t>
                </a:r>
                <a:endParaRPr kumimoji="0" lang="en-US" altLang="zh-TW"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endParaRPr>
              </a:p>
            </p:txBody>
          </p:sp>
          <p:sp>
            <p:nvSpPr>
              <p:cNvPr id="7" name="橢圓 6">
                <a:extLst>
                  <a:ext uri="{FF2B5EF4-FFF2-40B4-BE49-F238E27FC236}">
                    <a16:creationId xmlns:a16="http://schemas.microsoft.com/office/drawing/2014/main" xmlns="" id="{DB7B58F5-2C24-40D9-878D-8AFC4A2B2519}"/>
                  </a:ext>
                </a:extLst>
              </p:cNvPr>
              <p:cNvSpPr>
                <a:spLocks noChangeAspect="1"/>
              </p:cNvSpPr>
              <p:nvPr/>
            </p:nvSpPr>
            <p:spPr>
              <a:xfrm>
                <a:off x="1154242" y="4639210"/>
                <a:ext cx="1137674" cy="1085287"/>
              </a:xfrm>
              <a:prstGeom prst="ellipse">
                <a:avLst/>
              </a:prstGeom>
              <a:solidFill>
                <a:sysClr val="window" lastClr="FFFFFF"/>
              </a:solidFill>
              <a:ln w="98425" cap="flat" cmpd="sng" algn="ctr">
                <a:solidFill>
                  <a:srgbClr val="A5A5A5">
                    <a:lumMod val="50000"/>
                    <a:alpha val="68000"/>
                  </a:srgbClr>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srgbClr val="E7E6E6">
                        <a:lumMod val="50000"/>
                      </a:srgbClr>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發電</a:t>
                </a:r>
                <a:endParaRPr kumimoji="0" lang="en-US" altLang="zh-TW" sz="2000" b="1" i="0" u="none" strike="noStrike" kern="0" cap="none" spc="0" normalizeH="0" baseline="0" noProof="0" dirty="0">
                  <a:ln>
                    <a:noFill/>
                  </a:ln>
                  <a:solidFill>
                    <a:srgbClr val="E7E6E6">
                      <a:lumMod val="50000"/>
                    </a:srgbClr>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srgbClr val="E7E6E6">
                        <a:lumMod val="50000"/>
                      </a:srgbClr>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公司</a:t>
                </a:r>
              </a:p>
            </p:txBody>
          </p:sp>
          <p:sp>
            <p:nvSpPr>
              <p:cNvPr id="8" name="橢圓 7">
                <a:extLst>
                  <a:ext uri="{FF2B5EF4-FFF2-40B4-BE49-F238E27FC236}">
                    <a16:creationId xmlns:a16="http://schemas.microsoft.com/office/drawing/2014/main" xmlns="" id="{F68C39B7-35E4-4731-8E03-C6827BB1D03F}"/>
                  </a:ext>
                </a:extLst>
              </p:cNvPr>
              <p:cNvSpPr>
                <a:spLocks noChangeAspect="1"/>
              </p:cNvSpPr>
              <p:nvPr/>
            </p:nvSpPr>
            <p:spPr>
              <a:xfrm>
                <a:off x="3991590" y="4635255"/>
                <a:ext cx="1137674" cy="1085287"/>
              </a:xfrm>
              <a:prstGeom prst="ellipse">
                <a:avLst/>
              </a:prstGeom>
              <a:solidFill>
                <a:sysClr val="window" lastClr="FFFFFF"/>
              </a:solidFill>
              <a:ln w="98425" cap="flat" cmpd="sng" algn="ctr">
                <a:solidFill>
                  <a:srgbClr val="A5A5A5">
                    <a:lumMod val="50000"/>
                    <a:alpha val="68000"/>
                  </a:srgbClr>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srgbClr val="E7E6E6">
                        <a:lumMod val="50000"/>
                      </a:srgbClr>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輸配售電</a:t>
                </a:r>
                <a:endParaRPr kumimoji="0" lang="en-US" altLang="zh-TW" sz="2000" b="1" i="0" u="none" strike="noStrike" kern="0" cap="none" spc="0" normalizeH="0" baseline="0" noProof="0" dirty="0">
                  <a:ln>
                    <a:noFill/>
                  </a:ln>
                  <a:solidFill>
                    <a:srgbClr val="E7E6E6">
                      <a:lumMod val="50000"/>
                    </a:srgbClr>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srgbClr val="E7E6E6">
                        <a:lumMod val="50000"/>
                      </a:srgbClr>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公司</a:t>
                </a:r>
              </a:p>
            </p:txBody>
          </p:sp>
          <p:cxnSp>
            <p:nvCxnSpPr>
              <p:cNvPr id="9" name="直線單箭頭接點 8">
                <a:extLst>
                  <a:ext uri="{FF2B5EF4-FFF2-40B4-BE49-F238E27FC236}">
                    <a16:creationId xmlns:a16="http://schemas.microsoft.com/office/drawing/2014/main" xmlns="" id="{ADF055C8-FA64-4A6F-B597-8BE6D82FAC09}"/>
                  </a:ext>
                </a:extLst>
              </p:cNvPr>
              <p:cNvCxnSpPr>
                <a:cxnSpLocks/>
              </p:cNvCxnSpPr>
              <p:nvPr/>
            </p:nvCxnSpPr>
            <p:spPr>
              <a:xfrm flipV="1">
                <a:off x="1797097" y="3104678"/>
                <a:ext cx="852005" cy="1406564"/>
              </a:xfrm>
              <a:prstGeom prst="straightConnector1">
                <a:avLst/>
              </a:prstGeom>
              <a:noFill/>
              <a:ln w="50800" cap="flat" cmpd="sng" algn="ctr">
                <a:solidFill>
                  <a:schemeClr val="accent6"/>
                </a:solidFill>
                <a:prstDash val="sysDot"/>
                <a:miter lim="800000"/>
                <a:headEnd type="triangle"/>
                <a:tailEnd type="triangle"/>
              </a:ln>
              <a:effectLst/>
            </p:spPr>
          </p:cxnSp>
          <p:cxnSp>
            <p:nvCxnSpPr>
              <p:cNvPr id="12" name="直線單箭頭接點 11">
                <a:extLst>
                  <a:ext uri="{FF2B5EF4-FFF2-40B4-BE49-F238E27FC236}">
                    <a16:creationId xmlns:a16="http://schemas.microsoft.com/office/drawing/2014/main" xmlns="" id="{1CA8E3E1-5302-4876-A80B-ACD3F456C726}"/>
                  </a:ext>
                </a:extLst>
              </p:cNvPr>
              <p:cNvCxnSpPr>
                <a:cxnSpLocks/>
              </p:cNvCxnSpPr>
              <p:nvPr/>
            </p:nvCxnSpPr>
            <p:spPr>
              <a:xfrm flipV="1">
                <a:off x="2354061" y="5148912"/>
                <a:ext cx="1637529" cy="0"/>
              </a:xfrm>
              <a:prstGeom prst="straightConnector1">
                <a:avLst/>
              </a:prstGeom>
              <a:noFill/>
              <a:ln w="50800" cap="flat" cmpd="sng" algn="ctr">
                <a:solidFill>
                  <a:srgbClr val="4472C4"/>
                </a:solidFill>
                <a:prstDash val="sysDot"/>
                <a:miter lim="800000"/>
                <a:headEnd type="triangle"/>
                <a:tailEnd type="triangle"/>
              </a:ln>
              <a:effectLst/>
            </p:spPr>
          </p:cxnSp>
          <p:sp>
            <p:nvSpPr>
              <p:cNvPr id="14" name="矩形 13">
                <a:extLst>
                  <a:ext uri="{FF2B5EF4-FFF2-40B4-BE49-F238E27FC236}">
                    <a16:creationId xmlns:a16="http://schemas.microsoft.com/office/drawing/2014/main" xmlns="" id="{B9F145A4-6EA3-42E9-A81F-136ED7E50413}"/>
                  </a:ext>
                </a:extLst>
              </p:cNvPr>
              <p:cNvSpPr/>
              <p:nvPr/>
            </p:nvSpPr>
            <p:spPr>
              <a:xfrm>
                <a:off x="2153469" y="3831575"/>
                <a:ext cx="1854075" cy="567212"/>
              </a:xfrm>
              <a:prstGeom prst="rect">
                <a:avLst/>
              </a:prstGeom>
              <a:noFill/>
              <a:ln w="12700" cap="flat" cmpd="sng" algn="ctr">
                <a:noFill/>
                <a:prstDash val="solid"/>
                <a:miter lim="800000"/>
              </a:ln>
              <a:effectLst/>
            </p:spPr>
            <p:txBody>
              <a:bodyPr rtlCol="0" anchor="ctr"/>
              <a:lstStyle/>
              <a:p>
                <a:pPr marL="0" marR="0" lvl="0" indent="0" algn="ctr" defTabSz="914105" eaLnBrk="1" fontAlgn="auto" latinLnBrk="0" hangingPunct="1">
                  <a:lnSpc>
                    <a:spcPct val="100000"/>
                  </a:lnSpc>
                  <a:spcBef>
                    <a:spcPts val="0"/>
                  </a:spcBef>
                  <a:spcAft>
                    <a:spcPts val="0"/>
                  </a:spcAft>
                  <a:buClrTx/>
                  <a:buSzTx/>
                  <a:buFontTx/>
                  <a:buNone/>
                  <a:tabLst/>
                  <a:defRPr/>
                </a:pPr>
                <a:r>
                  <a:rPr kumimoji="0" lang="zh-TW" altLang="en-US" b="1" i="0" u="none" strike="noStrike" kern="0" cap="none" spc="0" normalizeH="0" baseline="0" noProof="0" dirty="0">
                    <a:ln>
                      <a:noFill/>
                    </a:ln>
                    <a:solidFill>
                      <a:schemeClr val="tx2"/>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集團內</a:t>
                </a:r>
                <a:endParaRPr kumimoji="0" lang="en-US" altLang="zh-TW" b="1" i="0" u="none" strike="noStrike" kern="0" cap="none" spc="0" normalizeH="0" baseline="0" noProof="0" dirty="0">
                  <a:ln>
                    <a:noFill/>
                  </a:ln>
                  <a:solidFill>
                    <a:schemeClr val="tx2"/>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endParaRPr>
              </a:p>
              <a:p>
                <a:pPr marL="0" marR="0" lvl="0" indent="0" algn="ctr" defTabSz="914105" eaLnBrk="1" fontAlgn="auto" latinLnBrk="0" hangingPunct="1">
                  <a:lnSpc>
                    <a:spcPct val="100000"/>
                  </a:lnSpc>
                  <a:spcBef>
                    <a:spcPts val="0"/>
                  </a:spcBef>
                  <a:spcAft>
                    <a:spcPts val="0"/>
                  </a:spcAft>
                  <a:buClrTx/>
                  <a:buSzTx/>
                  <a:buFontTx/>
                  <a:buNone/>
                  <a:tabLst/>
                  <a:defRPr/>
                </a:pPr>
                <a:r>
                  <a:rPr kumimoji="0" lang="zh-TW" altLang="en-US" b="1" i="0" u="none" strike="noStrike" kern="0" cap="none" spc="0" normalizeH="0" baseline="0" noProof="0" dirty="0">
                    <a:ln>
                      <a:noFill/>
                    </a:ln>
                    <a:solidFill>
                      <a:schemeClr val="tx2"/>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公司交易</a:t>
                </a:r>
                <a:endParaRPr kumimoji="0" lang="en-US" altLang="zh-TW" b="1" i="0" u="none" strike="noStrike" kern="0" cap="none" spc="0" normalizeH="0" baseline="0" noProof="0" dirty="0">
                  <a:ln>
                    <a:noFill/>
                  </a:ln>
                  <a:solidFill>
                    <a:schemeClr val="tx2"/>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endParaRPr>
              </a:p>
            </p:txBody>
          </p:sp>
        </p:grpSp>
        <p:cxnSp>
          <p:nvCxnSpPr>
            <p:cNvPr id="23" name="直線單箭頭接點 22">
              <a:extLst>
                <a:ext uri="{FF2B5EF4-FFF2-40B4-BE49-F238E27FC236}">
                  <a16:creationId xmlns:a16="http://schemas.microsoft.com/office/drawing/2014/main" xmlns="" id="{E3918626-DD20-4500-893D-3D13CB690CFF}"/>
                </a:ext>
              </a:extLst>
            </p:cNvPr>
            <p:cNvCxnSpPr>
              <a:cxnSpLocks/>
            </p:cNvCxnSpPr>
            <p:nvPr/>
          </p:nvCxnSpPr>
          <p:spPr>
            <a:xfrm flipH="1" flipV="1">
              <a:off x="4163544" y="3137968"/>
              <a:ext cx="845490" cy="1197091"/>
            </a:xfrm>
            <a:prstGeom prst="straightConnector1">
              <a:avLst/>
            </a:prstGeom>
            <a:noFill/>
            <a:ln w="50800" cap="flat" cmpd="sng" algn="ctr">
              <a:solidFill>
                <a:schemeClr val="accent6"/>
              </a:solidFill>
              <a:prstDash val="sysDot"/>
              <a:miter lim="800000"/>
              <a:headEnd type="triangle"/>
              <a:tailEnd type="triangle"/>
            </a:ln>
            <a:effectLst/>
          </p:spPr>
        </p:cxnSp>
      </p:grpSp>
    </p:spTree>
    <p:extLst>
      <p:ext uri="{BB962C8B-B14F-4D97-AF65-F5344CB8AC3E}">
        <p14:creationId xmlns:p14="http://schemas.microsoft.com/office/powerpoint/2010/main" val="6542202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xmlns="" id="{AA06770F-4E44-4011-A8D3-FA033228B68F}"/>
              </a:ext>
            </a:extLst>
          </p:cNvPr>
          <p:cNvSpPr/>
          <p:nvPr/>
        </p:nvSpPr>
        <p:spPr>
          <a:xfrm>
            <a:off x="4036750" y="2574923"/>
            <a:ext cx="2444900" cy="830997"/>
          </a:xfrm>
          <a:prstGeom prst="rect">
            <a:avLst/>
          </a:prstGeom>
          <a:noFill/>
        </p:spPr>
        <p:txBody>
          <a:bodyPr wrap="none" lIns="91440" tIns="45720" rIns="91440" bIns="45720">
            <a:spAutoFit/>
          </a:bodyPr>
          <a:lstStyle/>
          <a:p>
            <a:pPr algn="ctr" eaLnBrk="1" fontAlgn="auto" hangingPunct="1">
              <a:spcBef>
                <a:spcPts val="0"/>
              </a:spcBef>
              <a:spcAft>
                <a:spcPts val="0"/>
              </a:spcAft>
            </a:pPr>
            <a:r>
              <a:rPr kumimoji="0" lang="zh-TW" altLang="en-US" sz="4800" b="1" cap="all" dirty="0">
                <a:ln w="9000" cmpd="sng">
                  <a:solidFill>
                    <a:srgbClr val="4C5A6A">
                      <a:shade val="50000"/>
                      <a:satMod val="120000"/>
                    </a:srgbClr>
                  </a:solidFill>
                  <a:prstDash val="solid"/>
                </a:ln>
                <a:solidFill>
                  <a:schemeClr val="bg1">
                    <a:lumMod val="95000"/>
                  </a:schemeClr>
                </a:solidFill>
                <a:effectLst>
                  <a:reflection blurRad="12700" stA="28000" endPos="45000" dist="1000" dir="5400000" sy="-100000" algn="bl" rotWithShape="0"/>
                </a:effectLst>
                <a:latin typeface="Arial"/>
                <a:ea typeface="微軟正黑體" panose="020B0604030504040204" pitchFamily="34" charset="-120"/>
              </a:rPr>
              <a:t>結      語</a:t>
            </a:r>
          </a:p>
        </p:txBody>
      </p:sp>
      <p:sp>
        <p:nvSpPr>
          <p:cNvPr id="10" name="矩形 9">
            <a:extLst>
              <a:ext uri="{FF2B5EF4-FFF2-40B4-BE49-F238E27FC236}">
                <a16:creationId xmlns:a16="http://schemas.microsoft.com/office/drawing/2014/main" xmlns="" id="{C3FCED4B-9E31-453F-8E49-654415C41673}"/>
              </a:ext>
            </a:extLst>
          </p:cNvPr>
          <p:cNvSpPr/>
          <p:nvPr/>
        </p:nvSpPr>
        <p:spPr>
          <a:xfrm>
            <a:off x="3866726" y="2581299"/>
            <a:ext cx="4942833" cy="999878"/>
          </a:xfrm>
          <a:prstGeom prst="rect">
            <a:avLst/>
          </a:prstGeom>
          <a:solidFill>
            <a:srgbClr val="29798E"/>
          </a:soli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3600" b="0" i="0" u="none" strike="noStrike" kern="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11" name="矩形 10">
            <a:extLst>
              <a:ext uri="{FF2B5EF4-FFF2-40B4-BE49-F238E27FC236}">
                <a16:creationId xmlns:a16="http://schemas.microsoft.com/office/drawing/2014/main" xmlns="" id="{D015B88E-8E23-4D33-AF68-43A52E9C5A06}"/>
              </a:ext>
            </a:extLst>
          </p:cNvPr>
          <p:cNvSpPr/>
          <p:nvPr/>
        </p:nvSpPr>
        <p:spPr>
          <a:xfrm>
            <a:off x="3143672" y="2132856"/>
            <a:ext cx="1283325" cy="837072"/>
          </a:xfrm>
          <a:prstGeom prst="rect">
            <a:avLst/>
          </a:prstGeom>
          <a:solidFill>
            <a:srgbClr val="E46C0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TW" altLang="en-US"/>
          </a:p>
        </p:txBody>
      </p:sp>
      <p:sp>
        <p:nvSpPr>
          <p:cNvPr id="12" name="矩形 11">
            <a:extLst>
              <a:ext uri="{FF2B5EF4-FFF2-40B4-BE49-F238E27FC236}">
                <a16:creationId xmlns:a16="http://schemas.microsoft.com/office/drawing/2014/main" xmlns="" id="{D8BBD528-9FEA-49FD-B2FF-9035BD1AB3C3}"/>
              </a:ext>
            </a:extLst>
          </p:cNvPr>
          <p:cNvSpPr/>
          <p:nvPr/>
        </p:nvSpPr>
        <p:spPr>
          <a:xfrm>
            <a:off x="3468943" y="2213724"/>
            <a:ext cx="697627" cy="707886"/>
          </a:xfrm>
          <a:prstGeom prst="rect">
            <a:avLst/>
          </a:prstGeom>
          <a:noFill/>
        </p:spPr>
        <p:txBody>
          <a:bodyPr wrap="none" lIns="91440" tIns="45720" rIns="91440" bIns="45720">
            <a:spAutoFit/>
          </a:bodyPr>
          <a:lstStyle/>
          <a:p>
            <a:pPr algn="ctr" eaLnBrk="1" fontAlgn="auto" hangingPunct="1">
              <a:spcBef>
                <a:spcPts val="0"/>
              </a:spcBef>
              <a:spcAft>
                <a:spcPts val="0"/>
              </a:spcAft>
            </a:pPr>
            <a:r>
              <a:rPr kumimoji="0" lang="zh-TW" altLang="en-US" sz="4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五</a:t>
            </a:r>
          </a:p>
        </p:txBody>
      </p:sp>
      <p:sp>
        <p:nvSpPr>
          <p:cNvPr id="13" name="矩形 12">
            <a:extLst>
              <a:ext uri="{FF2B5EF4-FFF2-40B4-BE49-F238E27FC236}">
                <a16:creationId xmlns:a16="http://schemas.microsoft.com/office/drawing/2014/main" xmlns="" id="{D3C5DCB4-427E-4600-ACF4-DD4D96EC2F1D}"/>
              </a:ext>
            </a:extLst>
          </p:cNvPr>
          <p:cNvSpPr/>
          <p:nvPr/>
        </p:nvSpPr>
        <p:spPr>
          <a:xfrm>
            <a:off x="4903893" y="2696517"/>
            <a:ext cx="2441695" cy="769441"/>
          </a:xfrm>
          <a:prstGeom prst="rect">
            <a:avLst/>
          </a:prstGeom>
          <a:noFill/>
        </p:spPr>
        <p:txBody>
          <a:bodyPr wrap="none" lIns="91440" tIns="45720" rIns="91440" bIns="45720">
            <a:spAutoFit/>
          </a:bodyPr>
          <a:lstStyle/>
          <a:p>
            <a:pPr algn="ctr" eaLnBrk="1" fontAlgn="auto" hangingPunct="1">
              <a:spcBef>
                <a:spcPts val="0"/>
              </a:spcBef>
              <a:spcAft>
                <a:spcPts val="0"/>
              </a:spcAft>
            </a:pPr>
            <a:r>
              <a:rPr kumimoji="0" lang="zh-TW" altLang="en-US" sz="4400" b="1" kern="0"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        語</a:t>
            </a:r>
          </a:p>
        </p:txBody>
      </p:sp>
    </p:spTree>
    <p:extLst>
      <p:ext uri="{BB962C8B-B14F-4D97-AF65-F5344CB8AC3E}">
        <p14:creationId xmlns:p14="http://schemas.microsoft.com/office/powerpoint/2010/main" val="25537097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9012C1D-20E1-4EA9-A57E-5CE39EEB4EA4}"/>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五、結        語</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8" name="文字方塊 7">
            <a:extLst>
              <a:ext uri="{FF2B5EF4-FFF2-40B4-BE49-F238E27FC236}">
                <a16:creationId xmlns:a16="http://schemas.microsoft.com/office/drawing/2014/main" xmlns="" id="{8AF7F29B-144A-4972-9292-CAAF5BFB96B5}"/>
              </a:ext>
            </a:extLst>
          </p:cNvPr>
          <p:cNvSpPr txBox="1"/>
          <p:nvPr/>
        </p:nvSpPr>
        <p:spPr>
          <a:xfrm>
            <a:off x="9017896" y="2132856"/>
            <a:ext cx="3795864" cy="307777"/>
          </a:xfrm>
          <a:prstGeom prst="rect">
            <a:avLst/>
          </a:prstGeom>
          <a:noFill/>
        </p:spPr>
        <p:txBody>
          <a:bodyPr wrap="square" rtlCol="0">
            <a:spAutoFit/>
          </a:bodyPr>
          <a:lstStyle/>
          <a:p>
            <a:pPr eaLnBrk="1" fontAlgn="auto" hangingPunct="1">
              <a:spcBef>
                <a:spcPts val="0"/>
              </a:spcBef>
              <a:spcAft>
                <a:spcPts val="0"/>
              </a:spcAft>
              <a:defRPr/>
            </a:pPr>
            <a:r>
              <a:rPr kumimoji="0" lang="zh-TW" altLang="en-US" sz="1400" b="1" dirty="0">
                <a:solidFill>
                  <a:prstClr val="black"/>
                </a:solidFill>
                <a:latin typeface="微軟正黑體" panose="020B0604030504040204" pitchFamily="34" charset="-120"/>
                <a:ea typeface="微軟正黑體" panose="020B0604030504040204" pitchFamily="34" charset="-120"/>
              </a:rPr>
              <a:t>資料來源：</a:t>
            </a:r>
            <a:r>
              <a:rPr kumimoji="0" lang="en-US" altLang="zh-TW" sz="1400" b="1" dirty="0">
                <a:solidFill>
                  <a:prstClr val="black"/>
                </a:solidFill>
                <a:latin typeface="微軟正黑體" panose="020B0604030504040204" pitchFamily="34" charset="-120"/>
                <a:ea typeface="微軟正黑體" panose="020B0604030504040204" pitchFamily="34" charset="-120"/>
              </a:rPr>
              <a:t>2016-2018</a:t>
            </a:r>
            <a:r>
              <a:rPr kumimoji="0" lang="zh-TW" altLang="en-US" sz="1400" b="1" dirty="0">
                <a:solidFill>
                  <a:prstClr val="black"/>
                </a:solidFill>
                <a:latin typeface="微軟正黑體" panose="020B0604030504040204" pitchFamily="34" charset="-120"/>
                <a:ea typeface="微軟正黑體" panose="020B0604030504040204" pitchFamily="34" charset="-120"/>
              </a:rPr>
              <a:t>年決算書</a:t>
            </a:r>
          </a:p>
        </p:txBody>
      </p:sp>
      <p:sp>
        <p:nvSpPr>
          <p:cNvPr id="9" name="文字方塊 8">
            <a:extLst>
              <a:ext uri="{FF2B5EF4-FFF2-40B4-BE49-F238E27FC236}">
                <a16:creationId xmlns:a16="http://schemas.microsoft.com/office/drawing/2014/main" xmlns="" id="{D6D10C9D-6BCF-4235-B1C6-EAD815B98A1B}"/>
              </a:ext>
            </a:extLst>
          </p:cNvPr>
          <p:cNvSpPr txBox="1"/>
          <p:nvPr/>
        </p:nvSpPr>
        <p:spPr>
          <a:xfrm>
            <a:off x="10300880" y="2409145"/>
            <a:ext cx="1653309" cy="307777"/>
          </a:xfrm>
          <a:prstGeom prst="rect">
            <a:avLst/>
          </a:prstGeom>
          <a:noFill/>
        </p:spPr>
        <p:txBody>
          <a:bodyPr wrap="square" rtlCol="0">
            <a:spAutoFit/>
          </a:bodyPr>
          <a:lstStyle/>
          <a:p>
            <a:pPr eaLnBrk="1" fontAlgn="auto" hangingPunct="1">
              <a:spcBef>
                <a:spcPts val="0"/>
              </a:spcBef>
              <a:spcAft>
                <a:spcPts val="0"/>
              </a:spcAft>
              <a:defRPr/>
            </a:pPr>
            <a:r>
              <a:rPr kumimoji="0" lang="zh-TW" altLang="en-US" sz="1400" b="1" dirty="0">
                <a:solidFill>
                  <a:prstClr val="black"/>
                </a:solidFill>
                <a:latin typeface="微軟正黑體" panose="020B0604030504040204" pitchFamily="34" charset="-120"/>
                <a:ea typeface="微軟正黑體" panose="020B0604030504040204" pitchFamily="34" charset="-120"/>
              </a:rPr>
              <a:t>貨幣單位：日圓</a:t>
            </a:r>
          </a:p>
        </p:txBody>
      </p:sp>
      <p:graphicFrame>
        <p:nvGraphicFramePr>
          <p:cNvPr id="10" name="表格 9">
            <a:extLst>
              <a:ext uri="{FF2B5EF4-FFF2-40B4-BE49-F238E27FC236}">
                <a16:creationId xmlns:a16="http://schemas.microsoft.com/office/drawing/2014/main" xmlns="" id="{76E11E5C-E2E6-4833-B45C-1C0D26659864}"/>
              </a:ext>
            </a:extLst>
          </p:cNvPr>
          <p:cNvGraphicFramePr>
            <a:graphicFrameLocks noGrp="1"/>
          </p:cNvGraphicFramePr>
          <p:nvPr>
            <p:extLst>
              <p:ext uri="{D42A27DB-BD31-4B8C-83A1-F6EECF244321}">
                <p14:modId xmlns:p14="http://schemas.microsoft.com/office/powerpoint/2010/main" val="1006333719"/>
              </p:ext>
            </p:extLst>
          </p:nvPr>
        </p:nvGraphicFramePr>
        <p:xfrm>
          <a:off x="709729" y="2728319"/>
          <a:ext cx="10909616" cy="3137279"/>
        </p:xfrm>
        <a:graphic>
          <a:graphicData uri="http://schemas.openxmlformats.org/drawingml/2006/table">
            <a:tbl>
              <a:tblPr firstRow="1" bandRow="1"/>
              <a:tblGrid>
                <a:gridCol w="1809233">
                  <a:extLst>
                    <a:ext uri="{9D8B030D-6E8A-4147-A177-3AD203B41FA5}">
                      <a16:colId xmlns:a16="http://schemas.microsoft.com/office/drawing/2014/main" xmlns="" val="3037595628"/>
                    </a:ext>
                  </a:extLst>
                </a:gridCol>
                <a:gridCol w="3152509">
                  <a:extLst>
                    <a:ext uri="{9D8B030D-6E8A-4147-A177-3AD203B41FA5}">
                      <a16:colId xmlns:a16="http://schemas.microsoft.com/office/drawing/2014/main" xmlns="" val="2663024033"/>
                    </a:ext>
                  </a:extLst>
                </a:gridCol>
                <a:gridCol w="3152509">
                  <a:extLst>
                    <a:ext uri="{9D8B030D-6E8A-4147-A177-3AD203B41FA5}">
                      <a16:colId xmlns:a16="http://schemas.microsoft.com/office/drawing/2014/main" xmlns="" val="2935572585"/>
                    </a:ext>
                  </a:extLst>
                </a:gridCol>
                <a:gridCol w="2795365">
                  <a:extLst>
                    <a:ext uri="{9D8B030D-6E8A-4147-A177-3AD203B41FA5}">
                      <a16:colId xmlns:a16="http://schemas.microsoft.com/office/drawing/2014/main" xmlns="" val="19382635"/>
                    </a:ext>
                  </a:extLst>
                </a:gridCol>
              </a:tblGrid>
              <a:tr h="109229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algn="ctr" defTabSz="914400" rtl="0" eaLnBrk="1" latinLnBrk="0" hangingPunct="1"/>
                      <a:r>
                        <a:rPr lang="zh-TW" altLang="en-US" sz="2800" b="1" kern="1200" dirty="0">
                          <a:solidFill>
                            <a:schemeClr val="dk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電力公司</a:t>
                      </a:r>
                      <a:endParaRPr lang="en-US" altLang="zh-TW" sz="2800" b="1" kern="1200" dirty="0">
                        <a:solidFill>
                          <a:schemeClr val="dk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endParaRPr lang="zh-TW" altLang="en-US" sz="28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endParaRPr lang="zh-TW" altLang="en-US" sz="28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endParaRPr lang="zh-TW" altLang="en-US" sz="28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60148956"/>
                  </a:ext>
                </a:extLst>
              </a:tr>
              <a:tr h="102249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altLang="zh-TW" sz="23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2017</a:t>
                      </a:r>
                      <a:r>
                        <a:rPr lang="zh-TW" altLang="en-US" sz="23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年</a:t>
                      </a:r>
                      <a:endParaRPr lang="en-US" altLang="zh-TW" sz="23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a:p>
                      <a:pPr algn="ctr"/>
                      <a:r>
                        <a:rPr lang="zh-TW" altLang="en-US" sz="23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電業</a:t>
                      </a:r>
                      <a:r>
                        <a:rPr lang="zh-TW" altLang="en-US" sz="2300"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營收</a:t>
                      </a:r>
                      <a:endParaRPr lang="en-US" altLang="zh-TW" sz="2300"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r" defTabSz="914400" rtl="0" eaLnBrk="1" latinLnBrk="0" hangingPunct="1"/>
                      <a:r>
                        <a:rPr lang="en-US" altLang="zh-TW"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a:t>
                      </a:r>
                      <a:r>
                        <a:rPr lang="zh-TW" altLang="en-US"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 </a:t>
                      </a:r>
                      <a:r>
                        <a:rPr lang="en-US" altLang="zh-TW"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3,593</a:t>
                      </a:r>
                      <a:r>
                        <a:rPr lang="zh-TW" altLang="en-US"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億 </a:t>
                      </a:r>
                      <a:r>
                        <a:rPr lang="en-US" altLang="zh-TW"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(7.1%)</a:t>
                      </a:r>
                      <a:endParaRPr lang="zh-TW" altLang="en-US"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r"/>
                      <a:r>
                        <a:rPr lang="en-US" altLang="zh-TW"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a:t>
                      </a:r>
                      <a:r>
                        <a:rPr lang="zh-TW" altLang="en-US"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 </a:t>
                      </a:r>
                      <a:r>
                        <a:rPr lang="en-US" altLang="zh-TW"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395</a:t>
                      </a:r>
                      <a:r>
                        <a:rPr lang="zh-TW" altLang="en-US"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億 </a:t>
                      </a:r>
                      <a:r>
                        <a:rPr lang="en-US" altLang="zh-TW"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(1.5%)</a:t>
                      </a:r>
                      <a:endParaRPr lang="zh-TW" altLang="en-US"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r" defTabSz="914400" rtl="0" eaLnBrk="1" latinLnBrk="0" hangingPunct="1"/>
                      <a:r>
                        <a:rPr lang="en-US" altLang="zh-TW"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a:t>
                      </a:r>
                      <a:r>
                        <a:rPr lang="zh-TW" altLang="en-US"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 </a:t>
                      </a:r>
                      <a:r>
                        <a:rPr lang="en-US" altLang="zh-TW"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261</a:t>
                      </a:r>
                      <a:r>
                        <a:rPr lang="zh-TW" altLang="en-US"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億 </a:t>
                      </a:r>
                      <a:r>
                        <a:rPr lang="en-US" altLang="zh-TW" sz="2400" b="1" kern="1200"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(3.9%)</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40000"/>
                      </a:srgbClr>
                    </a:solidFill>
                  </a:tcPr>
                </a:tc>
                <a:extLst>
                  <a:ext uri="{0D108BD9-81ED-4DB2-BD59-A6C34878D82A}">
                    <a16:rowId xmlns:a16="http://schemas.microsoft.com/office/drawing/2014/main" xmlns="" val="2650771448"/>
                  </a:ext>
                </a:extLst>
              </a:tr>
              <a:tr h="102249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altLang="zh-TW" sz="2300"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2016</a:t>
                      </a:r>
                      <a:r>
                        <a:rPr lang="zh-TW" altLang="en-US" sz="2300"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年</a:t>
                      </a:r>
                      <a:endParaRPr lang="en-US" altLang="zh-TW" sz="2300"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a:r>
                        <a:rPr lang="zh-TW" altLang="en-US" sz="2300"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電業營收</a:t>
                      </a:r>
                      <a:endParaRPr lang="en-US" altLang="zh-TW" sz="2300"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ctr" defTabSz="914400" rtl="0" eaLnBrk="1" latinLnBrk="0" hangingPunct="1"/>
                      <a:r>
                        <a:rPr lang="en-US" altLang="zh-TW" sz="24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en-US" altLang="zh-TW"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6,963</a:t>
                      </a:r>
                      <a:r>
                        <a:rPr lang="zh-TW" altLang="en-US"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億 </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altLang="zh-TW"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▼2,392</a:t>
                      </a:r>
                      <a:r>
                        <a:rPr lang="zh-TW" altLang="en-US"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億</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ctr" defTabSz="914400" rtl="0" eaLnBrk="1" latinLnBrk="0" hangingPunct="1"/>
                      <a:r>
                        <a:rPr lang="en-US" altLang="zh-TW"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▼186</a:t>
                      </a:r>
                      <a:r>
                        <a:rPr lang="zh-TW" altLang="en-US" sz="2400" b="1" kern="1200"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億</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ACC0">
                        <a:tint val="20000"/>
                      </a:srgbClr>
                    </a:solidFill>
                  </a:tcPr>
                </a:tc>
                <a:extLst>
                  <a:ext uri="{0D108BD9-81ED-4DB2-BD59-A6C34878D82A}">
                    <a16:rowId xmlns:a16="http://schemas.microsoft.com/office/drawing/2014/main" xmlns="" val="10002"/>
                  </a:ext>
                </a:extLst>
              </a:tr>
            </a:tbl>
          </a:graphicData>
        </a:graphic>
      </p:graphicFrame>
      <p:pic>
        <p:nvPicPr>
          <p:cNvPr id="11" name="圖片 10">
            <a:extLst>
              <a:ext uri="{FF2B5EF4-FFF2-40B4-BE49-F238E27FC236}">
                <a16:creationId xmlns:a16="http://schemas.microsoft.com/office/drawing/2014/main" xmlns="" id="{1FB78BC0-C81F-4B18-9A38-9ADAF543B7BB}"/>
              </a:ext>
            </a:extLst>
          </p:cNvPr>
          <p:cNvPicPr>
            <a:picLocks noChangeAspect="1"/>
          </p:cNvPicPr>
          <p:nvPr/>
        </p:nvPicPr>
        <p:blipFill>
          <a:blip r:embed="rId3" cstate="print"/>
          <a:stretch>
            <a:fillRect/>
          </a:stretch>
        </p:blipFill>
        <p:spPr>
          <a:xfrm>
            <a:off x="6160633" y="2888053"/>
            <a:ext cx="1898439" cy="709307"/>
          </a:xfrm>
          <a:prstGeom prst="rect">
            <a:avLst/>
          </a:prstGeom>
        </p:spPr>
      </p:pic>
      <p:pic>
        <p:nvPicPr>
          <p:cNvPr id="12" name="圖片 11">
            <a:extLst>
              <a:ext uri="{FF2B5EF4-FFF2-40B4-BE49-F238E27FC236}">
                <a16:creationId xmlns:a16="http://schemas.microsoft.com/office/drawing/2014/main" xmlns="" id="{E80DA13F-ABA4-4133-B371-26674DC9FF8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474226" y="2858918"/>
            <a:ext cx="1653309" cy="682482"/>
          </a:xfrm>
          <a:prstGeom prst="rect">
            <a:avLst/>
          </a:prstGeom>
        </p:spPr>
      </p:pic>
      <p:grpSp>
        <p:nvGrpSpPr>
          <p:cNvPr id="13" name="群組 12">
            <a:extLst>
              <a:ext uri="{FF2B5EF4-FFF2-40B4-BE49-F238E27FC236}">
                <a16:creationId xmlns:a16="http://schemas.microsoft.com/office/drawing/2014/main" xmlns="" id="{08FA00A4-9720-4502-B2A7-F57DC9E31487}"/>
              </a:ext>
            </a:extLst>
          </p:cNvPr>
          <p:cNvGrpSpPr/>
          <p:nvPr/>
        </p:nvGrpSpPr>
        <p:grpSpPr>
          <a:xfrm>
            <a:off x="3238797" y="2890291"/>
            <a:ext cx="1644260" cy="709063"/>
            <a:chOff x="9482725" y="2118511"/>
            <a:chExt cx="1644260" cy="709063"/>
          </a:xfrm>
        </p:grpSpPr>
        <p:pic>
          <p:nvPicPr>
            <p:cNvPr id="14" name="Picture 4" descr="ãTEPCO logoãçåçæå°çµæ">
              <a:extLst>
                <a:ext uri="{FF2B5EF4-FFF2-40B4-BE49-F238E27FC236}">
                  <a16:creationId xmlns:a16="http://schemas.microsoft.com/office/drawing/2014/main" xmlns="" id="{BED8A35F-8715-4E9B-BF04-281E3CC5C93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482725" y="2118511"/>
              <a:ext cx="1506682" cy="344301"/>
            </a:xfrm>
            <a:prstGeom prst="rect">
              <a:avLst/>
            </a:prstGeom>
            <a:noFill/>
            <a:extLst>
              <a:ext uri="{909E8E84-426E-40DD-AFC4-6F175D3DCCD1}">
                <a14:hiddenFill xmlns:a14="http://schemas.microsoft.com/office/drawing/2010/main">
                  <a:solidFill>
                    <a:srgbClr val="FFFFFF"/>
                  </a:solidFill>
                </a14:hiddenFill>
              </a:ext>
            </a:extLst>
          </p:spPr>
        </p:pic>
        <p:sp>
          <p:nvSpPr>
            <p:cNvPr id="15" name="文字方塊 14">
              <a:extLst>
                <a:ext uri="{FF2B5EF4-FFF2-40B4-BE49-F238E27FC236}">
                  <a16:creationId xmlns:a16="http://schemas.microsoft.com/office/drawing/2014/main" xmlns="" id="{F4BF50E5-7207-48DD-985A-FE1EBE3AB1E5}"/>
                </a:ext>
              </a:extLst>
            </p:cNvPr>
            <p:cNvSpPr txBox="1"/>
            <p:nvPr/>
          </p:nvSpPr>
          <p:spPr>
            <a:xfrm>
              <a:off x="9620304" y="2427464"/>
              <a:ext cx="1506681" cy="400110"/>
            </a:xfrm>
            <a:prstGeom prst="rect">
              <a:avLst/>
            </a:prstGeom>
            <a:noFill/>
          </p:spPr>
          <p:txBody>
            <a:bodyPr wrap="square" rtlCol="0">
              <a:spAutoFit/>
            </a:bodyPr>
            <a:lstStyle/>
            <a:p>
              <a:pPr eaLnBrk="1" fontAlgn="auto" hangingPunct="1">
                <a:spcBef>
                  <a:spcPts val="0"/>
                </a:spcBef>
                <a:spcAft>
                  <a:spcPts val="0"/>
                </a:spcAft>
                <a:defRPr/>
              </a:pPr>
              <a:r>
                <a:rPr kumimoji="0" lang="zh-TW" altLang="en-US" sz="20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東京電力</a:t>
              </a:r>
            </a:p>
          </p:txBody>
        </p:sp>
      </p:grpSp>
      <p:sp>
        <p:nvSpPr>
          <p:cNvPr id="18" name="矩形: 圓角 17">
            <a:extLst>
              <a:ext uri="{FF2B5EF4-FFF2-40B4-BE49-F238E27FC236}">
                <a16:creationId xmlns:a16="http://schemas.microsoft.com/office/drawing/2014/main" xmlns="" id="{D788DC13-A7F5-4C7D-B175-1EC27D23D53D}"/>
              </a:ext>
            </a:extLst>
          </p:cNvPr>
          <p:cNvSpPr/>
          <p:nvPr/>
        </p:nvSpPr>
        <p:spPr>
          <a:xfrm>
            <a:off x="586507" y="3906313"/>
            <a:ext cx="11166763" cy="842866"/>
          </a:xfrm>
          <a:prstGeom prst="roundRect">
            <a:avLst/>
          </a:prstGeom>
          <a:noFill/>
          <a:ln w="57150" cap="flat" cmpd="sng" algn="ctr">
            <a:solidFill>
              <a:srgbClr val="70AD47"/>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0" name="矩形 19">
            <a:extLst>
              <a:ext uri="{FF2B5EF4-FFF2-40B4-BE49-F238E27FC236}">
                <a16:creationId xmlns:a16="http://schemas.microsoft.com/office/drawing/2014/main" xmlns="" id="{CCD6849F-1CB2-48CB-8394-5CFB833F2718}"/>
              </a:ext>
            </a:extLst>
          </p:cNvPr>
          <p:cNvSpPr/>
          <p:nvPr/>
        </p:nvSpPr>
        <p:spPr>
          <a:xfrm>
            <a:off x="983432" y="970552"/>
            <a:ext cx="8886443" cy="1006429"/>
          </a:xfrm>
          <a:prstGeom prst="rect">
            <a:avLst/>
          </a:prstGeom>
          <a:noFill/>
        </p:spPr>
        <p:txBody>
          <a:bodyPr wrap="square" anchor="ctr">
            <a:spAutoFit/>
          </a:bodyPr>
          <a:lstStyle/>
          <a:p>
            <a:pPr eaLnBrk="1" fontAlgn="auto" hangingPunct="1">
              <a:lnSpc>
                <a:spcPct val="90000"/>
              </a:lnSpc>
              <a:spcAft>
                <a:spcPts val="0"/>
              </a:spcAft>
            </a:pPr>
            <a:r>
              <a:rPr kumimoji="0" lang="zh-CN" altLang="en-US" sz="66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危機就是轉機</a:t>
            </a:r>
            <a:r>
              <a:rPr kumimoji="0" lang="en-US" altLang="zh-CN" sz="66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kumimoji="0" lang="zh-TW" altLang="en-US" sz="66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6304013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9012C1D-20E1-4EA9-A57E-5CE39EEB4EA4}"/>
              </a:ext>
            </a:extLst>
          </p:cNvPr>
          <p:cNvSpPr/>
          <p:nvPr/>
        </p:nvSpPr>
        <p:spPr>
          <a:xfrm>
            <a:off x="10704512" y="30762"/>
            <a:ext cx="1443902" cy="301894"/>
          </a:xfrm>
          <a:prstGeom prst="rect">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6026" eaLnBrk="1" fontAlgn="auto" hangingPunct="1">
              <a:spcBef>
                <a:spcPts val="0"/>
              </a:spcBef>
              <a:spcAft>
                <a:spcPts val="0"/>
              </a:spcAft>
            </a:pPr>
            <a:r>
              <a:rPr kumimoji="0" lang="zh-TW" altLang="en-US" sz="1600" b="1" dirty="0">
                <a:solidFill>
                  <a:prstClr val="white"/>
                </a:solidFill>
                <a:latin typeface="微軟正黑體" panose="020B0604030504040204" pitchFamily="34" charset="-120"/>
                <a:ea typeface="微軟正黑體" panose="020B0604030504040204" pitchFamily="34" charset="-120"/>
              </a:rPr>
              <a:t>五、結        語</a:t>
            </a:r>
            <a:r>
              <a:rPr kumimoji="0" lang="en-US" altLang="zh-TW" sz="1600" b="1" dirty="0">
                <a:solidFill>
                  <a:prstClr val="white"/>
                </a:solidFill>
                <a:latin typeface="微軟正黑體" panose="020B0604030504040204" pitchFamily="34" charset="-120"/>
                <a:ea typeface="微軟正黑體" panose="020B0604030504040204" pitchFamily="34" charset="-120"/>
              </a:rPr>
              <a:t> </a:t>
            </a:r>
            <a:endParaRPr kumimoji="0" lang="zh-TW" altLang="en-US" sz="1600" b="1" dirty="0">
              <a:solidFill>
                <a:prstClr val="white"/>
              </a:solidFill>
              <a:latin typeface="微軟正黑體" panose="020B0604030504040204" pitchFamily="34" charset="-120"/>
              <a:ea typeface="微軟正黑體" panose="020B0604030504040204" pitchFamily="34" charset="-120"/>
            </a:endParaRPr>
          </a:p>
        </p:txBody>
      </p:sp>
      <p:cxnSp>
        <p:nvCxnSpPr>
          <p:cNvPr id="3" name="直線接點 2">
            <a:extLst>
              <a:ext uri="{FF2B5EF4-FFF2-40B4-BE49-F238E27FC236}">
                <a16:creationId xmlns:a16="http://schemas.microsoft.com/office/drawing/2014/main" xmlns="" id="{BF406975-3EBB-4268-8936-3E09E64161F2}"/>
              </a:ext>
            </a:extLst>
          </p:cNvPr>
          <p:cNvCxnSpPr>
            <a:cxnSpLocks/>
          </p:cNvCxnSpPr>
          <p:nvPr/>
        </p:nvCxnSpPr>
        <p:spPr>
          <a:xfrm>
            <a:off x="1547035" y="6363144"/>
            <a:ext cx="7900413" cy="0"/>
          </a:xfrm>
          <a:prstGeom prst="line">
            <a:avLst/>
          </a:prstGeom>
          <a:noFill/>
          <a:ln w="76200" cap="flat" cmpd="sng" algn="ctr">
            <a:solidFill>
              <a:sysClr val="windowText" lastClr="000000"/>
            </a:solidFill>
            <a:prstDash val="solid"/>
            <a:miter lim="800000"/>
            <a:tailEnd type="triangle"/>
          </a:ln>
          <a:effectLst/>
        </p:spPr>
      </p:cxnSp>
      <p:cxnSp>
        <p:nvCxnSpPr>
          <p:cNvPr id="4" name="直線接點 3">
            <a:extLst>
              <a:ext uri="{FF2B5EF4-FFF2-40B4-BE49-F238E27FC236}">
                <a16:creationId xmlns:a16="http://schemas.microsoft.com/office/drawing/2014/main" xmlns="" id="{E6CE7136-AE2A-4DBA-A35C-A06E33482765}"/>
              </a:ext>
            </a:extLst>
          </p:cNvPr>
          <p:cNvCxnSpPr>
            <a:cxnSpLocks/>
          </p:cNvCxnSpPr>
          <p:nvPr/>
        </p:nvCxnSpPr>
        <p:spPr>
          <a:xfrm flipV="1">
            <a:off x="1576101" y="1679219"/>
            <a:ext cx="0" cy="4727279"/>
          </a:xfrm>
          <a:prstGeom prst="line">
            <a:avLst/>
          </a:prstGeom>
          <a:noFill/>
          <a:ln w="76200" cap="flat" cmpd="sng" algn="ctr">
            <a:solidFill>
              <a:sysClr val="windowText" lastClr="000000"/>
            </a:solidFill>
            <a:prstDash val="solid"/>
            <a:miter lim="800000"/>
            <a:tailEnd type="triangle"/>
          </a:ln>
          <a:effectLst/>
        </p:spPr>
      </p:cxnSp>
      <p:sp>
        <p:nvSpPr>
          <p:cNvPr id="5" name="文字方塊 4">
            <a:extLst>
              <a:ext uri="{FF2B5EF4-FFF2-40B4-BE49-F238E27FC236}">
                <a16:creationId xmlns:a16="http://schemas.microsoft.com/office/drawing/2014/main" xmlns="" id="{BA9629E6-671A-4459-B535-F62DF7E27B96}"/>
              </a:ext>
            </a:extLst>
          </p:cNvPr>
          <p:cNvSpPr txBox="1"/>
          <p:nvPr/>
        </p:nvSpPr>
        <p:spPr>
          <a:xfrm>
            <a:off x="2167766" y="2965640"/>
            <a:ext cx="2317554" cy="1077218"/>
          </a:xfrm>
          <a:prstGeom prst="rect">
            <a:avLst/>
          </a:prstGeom>
          <a:noFill/>
        </p:spPr>
        <p:txBody>
          <a:bodyPr wrap="square" rtlCol="0">
            <a:spAutoFit/>
          </a:bodyPr>
          <a:lstStyle/>
          <a:p>
            <a:pPr eaLnBrk="1" fontAlgn="auto" hangingPunct="1">
              <a:spcBef>
                <a:spcPts val="0"/>
              </a:spcBef>
              <a:spcAft>
                <a:spcPts val="0"/>
              </a:spcAft>
              <a:defRPr/>
            </a:pPr>
            <a:r>
              <a:rPr kumimoji="0" lang="zh-TW" altLang="en-US" sz="3200" b="1" dirty="0">
                <a:solidFill>
                  <a:srgbClr val="1DC9DD"/>
                </a:solidFill>
                <a:latin typeface="微軟正黑體" panose="020B0604030504040204" pitchFamily="34" charset="-120"/>
                <a:ea typeface="微軟正黑體" panose="020B0604030504040204" pitchFamily="34" charset="-120"/>
              </a:rPr>
              <a:t>穩定供電</a:t>
            </a:r>
            <a:endParaRPr kumimoji="0" lang="en-US" altLang="zh-TW" sz="3200" b="1" dirty="0">
              <a:solidFill>
                <a:srgbClr val="1DC9DD"/>
              </a:solidFill>
              <a:latin typeface="微軟正黑體" panose="020B0604030504040204" pitchFamily="34" charset="-120"/>
              <a:ea typeface="微軟正黑體" panose="020B0604030504040204" pitchFamily="34" charset="-120"/>
            </a:endParaRPr>
          </a:p>
          <a:p>
            <a:pPr eaLnBrk="1" fontAlgn="auto" hangingPunct="1">
              <a:spcBef>
                <a:spcPts val="0"/>
              </a:spcBef>
              <a:spcAft>
                <a:spcPts val="0"/>
              </a:spcAft>
              <a:defRPr/>
            </a:pPr>
            <a:r>
              <a:rPr kumimoji="0" lang="zh-TW" altLang="en-US" sz="3200" b="1" dirty="0">
                <a:solidFill>
                  <a:srgbClr val="1DC9DD"/>
                </a:solidFill>
                <a:latin typeface="微軟正黑體" panose="020B0604030504040204" pitchFamily="34" charset="-120"/>
                <a:ea typeface="微軟正黑體" panose="020B0604030504040204" pitchFamily="34" charset="-120"/>
              </a:rPr>
              <a:t>責任承擔</a:t>
            </a:r>
          </a:p>
        </p:txBody>
      </p:sp>
      <p:sp>
        <p:nvSpPr>
          <p:cNvPr id="6" name="文字方塊 5">
            <a:extLst>
              <a:ext uri="{FF2B5EF4-FFF2-40B4-BE49-F238E27FC236}">
                <a16:creationId xmlns:a16="http://schemas.microsoft.com/office/drawing/2014/main" xmlns="" id="{6032971F-123B-49F3-BD04-AA2EB11EEAD8}"/>
              </a:ext>
            </a:extLst>
          </p:cNvPr>
          <p:cNvSpPr txBox="1"/>
          <p:nvPr/>
        </p:nvSpPr>
        <p:spPr>
          <a:xfrm>
            <a:off x="714067" y="3038014"/>
            <a:ext cx="615553" cy="1693944"/>
          </a:xfrm>
          <a:prstGeom prst="rect">
            <a:avLst/>
          </a:prstGeom>
          <a:noFill/>
        </p:spPr>
        <p:txBody>
          <a:bodyPr vert="eaVert" wrap="square" rtlCol="0">
            <a:spAutoFit/>
          </a:bodyPr>
          <a:lstStyle/>
          <a:p>
            <a:pPr algn="ctr" eaLnBrk="1" fontAlgn="auto" hangingPunct="1">
              <a:spcBef>
                <a:spcPts val="0"/>
              </a:spcBef>
              <a:spcAft>
                <a:spcPts val="0"/>
              </a:spcAft>
              <a:defRPr/>
            </a:pPr>
            <a:r>
              <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優先程度</a:t>
            </a:r>
          </a:p>
        </p:txBody>
      </p:sp>
      <p:sp>
        <p:nvSpPr>
          <p:cNvPr id="7" name="矩形 6">
            <a:extLst>
              <a:ext uri="{FF2B5EF4-FFF2-40B4-BE49-F238E27FC236}">
                <a16:creationId xmlns:a16="http://schemas.microsoft.com/office/drawing/2014/main" xmlns="" id="{2B4900B0-9E9F-46C3-B658-A479499EB3EF}"/>
              </a:ext>
            </a:extLst>
          </p:cNvPr>
          <p:cNvSpPr/>
          <p:nvPr/>
        </p:nvSpPr>
        <p:spPr>
          <a:xfrm>
            <a:off x="1228024" y="860296"/>
            <a:ext cx="8886443" cy="599075"/>
          </a:xfrm>
          <a:prstGeom prst="rect">
            <a:avLst/>
          </a:prstGeom>
          <a:noFill/>
        </p:spPr>
        <p:txBody>
          <a:bodyPr wrap="square" anchor="ctr">
            <a:spAutoFit/>
          </a:bodyPr>
          <a:lstStyle/>
          <a:p>
            <a:pPr eaLnBrk="1" fontAlgn="auto" hangingPunct="1">
              <a:lnSpc>
                <a:spcPts val="3800"/>
              </a:lnSpc>
              <a:spcBef>
                <a:spcPts val="0"/>
              </a:spcBef>
              <a:spcAft>
                <a:spcPts val="0"/>
              </a:spcAft>
              <a:defRPr/>
            </a:pPr>
            <a:r>
              <a:rPr kumimoji="0" lang="zh-TW" altLang="en-US" sz="4800" b="1" dirty="0">
                <a:solidFill>
                  <a:srgbClr val="0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微软雅黑" pitchFamily="34" charset="-122"/>
              </a:rPr>
              <a:t>轉型的重要性與日俱增</a:t>
            </a:r>
            <a:endParaRPr kumimoji="0" lang="en-US" altLang="zh-TW" sz="4800" b="1" dirty="0">
              <a:solidFill>
                <a:srgbClr val="0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微软雅黑" pitchFamily="34" charset="-122"/>
            </a:endParaRPr>
          </a:p>
        </p:txBody>
      </p:sp>
      <p:sp>
        <p:nvSpPr>
          <p:cNvPr id="9" name="文字方塊 8">
            <a:extLst>
              <a:ext uri="{FF2B5EF4-FFF2-40B4-BE49-F238E27FC236}">
                <a16:creationId xmlns:a16="http://schemas.microsoft.com/office/drawing/2014/main" xmlns="" id="{BB011C55-1C9C-46D5-9C50-8BFC82F7B480}"/>
              </a:ext>
            </a:extLst>
          </p:cNvPr>
          <p:cNvSpPr txBox="1"/>
          <p:nvPr/>
        </p:nvSpPr>
        <p:spPr>
          <a:xfrm>
            <a:off x="9447448" y="6101534"/>
            <a:ext cx="1202593" cy="523220"/>
          </a:xfrm>
          <a:prstGeom prst="rect">
            <a:avLst/>
          </a:prstGeom>
          <a:noFill/>
        </p:spPr>
        <p:txBody>
          <a:bodyPr vert="horz" wrap="square" rtlCol="0">
            <a:spAutoFit/>
          </a:bodyPr>
          <a:lstStyle/>
          <a:p>
            <a:pPr algn="ctr" eaLnBrk="1" fontAlgn="auto" hangingPunct="1">
              <a:spcBef>
                <a:spcPts val="0"/>
              </a:spcBef>
              <a:spcAft>
                <a:spcPts val="0"/>
              </a:spcAft>
              <a:defRPr/>
            </a:pPr>
            <a:r>
              <a:rPr kumimoji="0" lang="zh-TW" altLang="en-US" sz="2800" b="1" dirty="0">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時間</a:t>
            </a:r>
          </a:p>
        </p:txBody>
      </p:sp>
      <p:sp>
        <p:nvSpPr>
          <p:cNvPr id="10" name="文字方塊 9">
            <a:extLst>
              <a:ext uri="{FF2B5EF4-FFF2-40B4-BE49-F238E27FC236}">
                <a16:creationId xmlns:a16="http://schemas.microsoft.com/office/drawing/2014/main" xmlns="" id="{B92C7EBC-6CEE-48B7-93F5-7AD73DB88434}"/>
              </a:ext>
            </a:extLst>
          </p:cNvPr>
          <p:cNvSpPr txBox="1"/>
          <p:nvPr/>
        </p:nvSpPr>
        <p:spPr>
          <a:xfrm>
            <a:off x="9447445" y="3707625"/>
            <a:ext cx="2317554" cy="707886"/>
          </a:xfrm>
          <a:prstGeom prst="rect">
            <a:avLst/>
          </a:prstGeom>
          <a:noFill/>
        </p:spPr>
        <p:txBody>
          <a:bodyPr wrap="square" rtlCol="0">
            <a:spAutoFit/>
          </a:bodyPr>
          <a:lstStyle/>
          <a:p>
            <a:pPr eaLnBrk="1" fontAlgn="auto" hangingPunct="1">
              <a:spcBef>
                <a:spcPts val="0"/>
              </a:spcBef>
              <a:spcAft>
                <a:spcPts val="0"/>
              </a:spcAft>
              <a:defRPr/>
            </a:pPr>
            <a:r>
              <a:rPr kumimoji="0" lang="zh-TW" altLang="en-US" sz="4000" b="1" dirty="0">
                <a:solidFill>
                  <a:srgbClr val="00ACC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顧根本</a:t>
            </a:r>
          </a:p>
        </p:txBody>
      </p:sp>
      <p:sp>
        <p:nvSpPr>
          <p:cNvPr id="11" name="文字方塊 10">
            <a:extLst>
              <a:ext uri="{FF2B5EF4-FFF2-40B4-BE49-F238E27FC236}">
                <a16:creationId xmlns:a16="http://schemas.microsoft.com/office/drawing/2014/main" xmlns="" id="{A3BD53A0-EAA6-456F-BBE0-D77C412C1535}"/>
              </a:ext>
            </a:extLst>
          </p:cNvPr>
          <p:cNvSpPr txBox="1"/>
          <p:nvPr/>
        </p:nvSpPr>
        <p:spPr>
          <a:xfrm>
            <a:off x="5424478" y="4291834"/>
            <a:ext cx="2317554" cy="1077218"/>
          </a:xfrm>
          <a:prstGeom prst="rect">
            <a:avLst/>
          </a:prstGeom>
          <a:noFill/>
        </p:spPr>
        <p:txBody>
          <a:bodyPr wrap="square" rtlCol="0">
            <a:spAutoFit/>
          </a:bodyPr>
          <a:lstStyle/>
          <a:p>
            <a:pPr eaLnBrk="1" fontAlgn="auto" hangingPunct="1">
              <a:spcBef>
                <a:spcPts val="0"/>
              </a:spcBef>
              <a:spcAft>
                <a:spcPts val="0"/>
              </a:spcAft>
              <a:defRPr/>
            </a:pPr>
            <a:r>
              <a:rPr kumimoji="0" lang="zh-TW" altLang="en-US" sz="3200" b="1" dirty="0">
                <a:solidFill>
                  <a:srgbClr val="ED7D31"/>
                </a:solidFill>
                <a:latin typeface="微軟正黑體" panose="020B0604030504040204" pitchFamily="34" charset="-120"/>
                <a:ea typeface="微軟正黑體" panose="020B0604030504040204" pitchFamily="34" charset="-120"/>
              </a:rPr>
              <a:t>推動轉型</a:t>
            </a:r>
            <a:endParaRPr kumimoji="0" lang="en-US" altLang="zh-TW" sz="3200" b="1" dirty="0">
              <a:solidFill>
                <a:srgbClr val="ED7D31"/>
              </a:solidFill>
              <a:latin typeface="微軟正黑體" panose="020B0604030504040204" pitchFamily="34" charset="-120"/>
              <a:ea typeface="微軟正黑體" panose="020B0604030504040204" pitchFamily="34" charset="-120"/>
            </a:endParaRPr>
          </a:p>
          <a:p>
            <a:pPr eaLnBrk="1" fontAlgn="auto" hangingPunct="1">
              <a:spcBef>
                <a:spcPts val="0"/>
              </a:spcBef>
              <a:spcAft>
                <a:spcPts val="0"/>
              </a:spcAft>
              <a:defRPr/>
            </a:pPr>
            <a:r>
              <a:rPr kumimoji="0" lang="zh-TW" altLang="en-US" sz="3200" b="1" dirty="0">
                <a:solidFill>
                  <a:srgbClr val="ED7D31"/>
                </a:solidFill>
                <a:latin typeface="微軟正黑體" panose="020B0604030504040204" pitchFamily="34" charset="-120"/>
                <a:ea typeface="微軟正黑體" panose="020B0604030504040204" pitchFamily="34" charset="-120"/>
              </a:rPr>
              <a:t>競爭準備</a:t>
            </a:r>
          </a:p>
        </p:txBody>
      </p:sp>
      <p:sp>
        <p:nvSpPr>
          <p:cNvPr id="12" name="文字方塊 11">
            <a:extLst>
              <a:ext uri="{FF2B5EF4-FFF2-40B4-BE49-F238E27FC236}">
                <a16:creationId xmlns:a16="http://schemas.microsoft.com/office/drawing/2014/main" xmlns="" id="{6652DF30-EE2A-4942-B796-7301977085B8}"/>
              </a:ext>
            </a:extLst>
          </p:cNvPr>
          <p:cNvSpPr txBox="1"/>
          <p:nvPr/>
        </p:nvSpPr>
        <p:spPr>
          <a:xfrm>
            <a:off x="9447445" y="2120451"/>
            <a:ext cx="2317554" cy="707886"/>
          </a:xfrm>
          <a:prstGeom prst="rect">
            <a:avLst/>
          </a:prstGeom>
          <a:noFill/>
        </p:spPr>
        <p:txBody>
          <a:bodyPr wrap="square" rtlCol="0">
            <a:spAutoFit/>
          </a:bodyPr>
          <a:lstStyle/>
          <a:p>
            <a:pPr eaLnBrk="1" fontAlgn="auto" hangingPunct="1">
              <a:spcBef>
                <a:spcPts val="0"/>
              </a:spcBef>
              <a:spcAft>
                <a:spcPts val="0"/>
              </a:spcAft>
              <a:defRPr/>
            </a:pPr>
            <a:r>
              <a:rPr kumimoji="0" lang="zh-TW" altLang="en-US" sz="4000" b="1" dirty="0">
                <a:solidFill>
                  <a:srgbClr val="ED7D3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求發展</a:t>
            </a:r>
          </a:p>
        </p:txBody>
      </p:sp>
      <p:grpSp>
        <p:nvGrpSpPr>
          <p:cNvPr id="15" name="群組 14">
            <a:extLst>
              <a:ext uri="{FF2B5EF4-FFF2-40B4-BE49-F238E27FC236}">
                <a16:creationId xmlns:a16="http://schemas.microsoft.com/office/drawing/2014/main" xmlns="" id="{4500D23C-F70D-4EFB-9075-780984881277}"/>
              </a:ext>
            </a:extLst>
          </p:cNvPr>
          <p:cNvGrpSpPr/>
          <p:nvPr/>
        </p:nvGrpSpPr>
        <p:grpSpPr>
          <a:xfrm>
            <a:off x="1615605" y="3916210"/>
            <a:ext cx="7632000" cy="335921"/>
            <a:chOff x="1514009" y="3916210"/>
            <a:chExt cx="7811756" cy="335921"/>
          </a:xfrm>
        </p:grpSpPr>
        <p:sp>
          <p:nvSpPr>
            <p:cNvPr id="16" name="箭號: 向右 15">
              <a:extLst>
                <a:ext uri="{FF2B5EF4-FFF2-40B4-BE49-F238E27FC236}">
                  <a16:creationId xmlns:a16="http://schemas.microsoft.com/office/drawing/2014/main" xmlns="" id="{FE260B92-7380-4122-99EC-512BE6F2868D}"/>
                </a:ext>
              </a:extLst>
            </p:cNvPr>
            <p:cNvSpPr/>
            <p:nvPr/>
          </p:nvSpPr>
          <p:spPr>
            <a:xfrm>
              <a:off x="1514009" y="3950291"/>
              <a:ext cx="7632000" cy="270354"/>
            </a:xfrm>
            <a:prstGeom prst="rightArrow">
              <a:avLst/>
            </a:prstGeom>
            <a:gradFill flip="none" rotWithShape="1">
              <a:gsLst>
                <a:gs pos="0">
                  <a:srgbClr val="00ACC0">
                    <a:lumMod val="95000"/>
                  </a:srgbClr>
                </a:gs>
                <a:gs pos="48000">
                  <a:srgbClr val="00ACC0">
                    <a:lumMod val="60000"/>
                    <a:lumOff val="40000"/>
                  </a:srgbClr>
                </a:gs>
                <a:gs pos="100000">
                  <a:srgbClr val="00ACC0">
                    <a:lumMod val="40000"/>
                    <a:lumOff val="60000"/>
                  </a:srgbClr>
                </a:gs>
              </a:gsLst>
              <a:lin ang="10800000" scaled="0"/>
              <a:tileRect/>
            </a:gradFill>
            <a:ln w="12700" cap="flat" cmpd="sng" algn="ctr">
              <a:noFill/>
              <a:prstDash val="solid"/>
              <a:miter lim="800000"/>
            </a:ln>
            <a:effectLst/>
            <a:scene3d>
              <a:camera prst="orthographicFront">
                <a:rot lat="0" lon="0" rev="0"/>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7" name="等腰三角形 16">
              <a:extLst>
                <a:ext uri="{FF2B5EF4-FFF2-40B4-BE49-F238E27FC236}">
                  <a16:creationId xmlns:a16="http://schemas.microsoft.com/office/drawing/2014/main" xmlns="" id="{919FC4FE-04E6-4912-BF6F-940FB8C25A4F}"/>
                </a:ext>
              </a:extLst>
            </p:cNvPr>
            <p:cNvSpPr/>
            <p:nvPr/>
          </p:nvSpPr>
          <p:spPr>
            <a:xfrm rot="5400000">
              <a:off x="8980113" y="3906479"/>
              <a:ext cx="335921" cy="355383"/>
            </a:xfrm>
            <a:prstGeom prst="triangle">
              <a:avLst/>
            </a:prstGeom>
            <a:solidFill>
              <a:srgbClr val="00AC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18" name="弧形 34">
            <a:extLst>
              <a:ext uri="{FF2B5EF4-FFF2-40B4-BE49-F238E27FC236}">
                <a16:creationId xmlns:a16="http://schemas.microsoft.com/office/drawing/2014/main" xmlns="" id="{BFC3430D-F1AB-4EA1-BC5A-BCEDFE0D0BC1}"/>
              </a:ext>
            </a:extLst>
          </p:cNvPr>
          <p:cNvSpPr/>
          <p:nvPr/>
        </p:nvSpPr>
        <p:spPr>
          <a:xfrm flipV="1">
            <a:off x="1283423" y="1898247"/>
            <a:ext cx="7917541" cy="3129381"/>
          </a:xfrm>
          <a:custGeom>
            <a:avLst/>
            <a:gdLst>
              <a:gd name="connsiteX0" fmla="*/ 3671719 w 7343439"/>
              <a:gd name="connsiteY0" fmla="*/ 0 h 3313879"/>
              <a:gd name="connsiteX1" fmla="*/ 7343439 w 7343439"/>
              <a:gd name="connsiteY1" fmla="*/ 1656940 h 3313879"/>
              <a:gd name="connsiteX2" fmla="*/ 3671720 w 7343439"/>
              <a:gd name="connsiteY2" fmla="*/ 1656940 h 3313879"/>
              <a:gd name="connsiteX3" fmla="*/ 3671719 w 7343439"/>
              <a:gd name="connsiteY3" fmla="*/ 0 h 3313879"/>
              <a:gd name="connsiteX0" fmla="*/ 3671719 w 7343439"/>
              <a:gd name="connsiteY0" fmla="*/ 0 h 3313879"/>
              <a:gd name="connsiteX1" fmla="*/ 7343439 w 7343439"/>
              <a:gd name="connsiteY1" fmla="*/ 1656940 h 3313879"/>
              <a:gd name="connsiteX0" fmla="*/ 0 w 5425570"/>
              <a:gd name="connsiteY0" fmla="*/ 0 h 2136625"/>
              <a:gd name="connsiteX1" fmla="*/ 3671720 w 5425570"/>
              <a:gd name="connsiteY1" fmla="*/ 1656940 h 2136625"/>
              <a:gd name="connsiteX2" fmla="*/ 1 w 5425570"/>
              <a:gd name="connsiteY2" fmla="*/ 1656940 h 2136625"/>
              <a:gd name="connsiteX3" fmla="*/ 0 w 5425570"/>
              <a:gd name="connsiteY3" fmla="*/ 0 h 2136625"/>
              <a:gd name="connsiteX0" fmla="*/ 0 w 5425570"/>
              <a:gd name="connsiteY0" fmla="*/ 0 h 2136625"/>
              <a:gd name="connsiteX1" fmla="*/ 5425570 w 5425570"/>
              <a:gd name="connsiteY1" fmla="*/ 2136625 h 2136625"/>
              <a:gd name="connsiteX0" fmla="*/ 389745 w 5815315"/>
              <a:gd name="connsiteY0" fmla="*/ 524656 h 2661281"/>
              <a:gd name="connsiteX1" fmla="*/ 4061465 w 5815315"/>
              <a:gd name="connsiteY1" fmla="*/ 2181596 h 2661281"/>
              <a:gd name="connsiteX2" fmla="*/ 389746 w 5815315"/>
              <a:gd name="connsiteY2" fmla="*/ 2181596 h 2661281"/>
              <a:gd name="connsiteX3" fmla="*/ 389745 w 5815315"/>
              <a:gd name="connsiteY3" fmla="*/ 524656 h 2661281"/>
              <a:gd name="connsiteX0" fmla="*/ 0 w 5815315"/>
              <a:gd name="connsiteY0" fmla="*/ 0 h 2661281"/>
              <a:gd name="connsiteX1" fmla="*/ 5815315 w 5815315"/>
              <a:gd name="connsiteY1" fmla="*/ 2661281 h 2661281"/>
              <a:gd name="connsiteX0" fmla="*/ 389745 w 6250030"/>
              <a:gd name="connsiteY0" fmla="*/ 524656 h 2646291"/>
              <a:gd name="connsiteX1" fmla="*/ 4061465 w 6250030"/>
              <a:gd name="connsiteY1" fmla="*/ 2181596 h 2646291"/>
              <a:gd name="connsiteX2" fmla="*/ 389746 w 6250030"/>
              <a:gd name="connsiteY2" fmla="*/ 2181596 h 2646291"/>
              <a:gd name="connsiteX3" fmla="*/ 389745 w 6250030"/>
              <a:gd name="connsiteY3" fmla="*/ 524656 h 2646291"/>
              <a:gd name="connsiteX0" fmla="*/ 0 w 6250030"/>
              <a:gd name="connsiteY0" fmla="*/ 0 h 2646291"/>
              <a:gd name="connsiteX1" fmla="*/ 6250030 w 6250030"/>
              <a:gd name="connsiteY1" fmla="*/ 2646291 h 2646291"/>
              <a:gd name="connsiteX0" fmla="*/ 389745 w 6414922"/>
              <a:gd name="connsiteY0" fmla="*/ 524656 h 2631300"/>
              <a:gd name="connsiteX1" fmla="*/ 4061465 w 6414922"/>
              <a:gd name="connsiteY1" fmla="*/ 2181596 h 2631300"/>
              <a:gd name="connsiteX2" fmla="*/ 389746 w 6414922"/>
              <a:gd name="connsiteY2" fmla="*/ 2181596 h 2631300"/>
              <a:gd name="connsiteX3" fmla="*/ 389745 w 6414922"/>
              <a:gd name="connsiteY3" fmla="*/ 524656 h 2631300"/>
              <a:gd name="connsiteX0" fmla="*/ 0 w 6414922"/>
              <a:gd name="connsiteY0" fmla="*/ 0 h 2631300"/>
              <a:gd name="connsiteX1" fmla="*/ 6414922 w 6414922"/>
              <a:gd name="connsiteY1" fmla="*/ 2631300 h 2631300"/>
              <a:gd name="connsiteX0" fmla="*/ 0 w 6025177"/>
              <a:gd name="connsiteY0" fmla="*/ 628828 h 2735472"/>
              <a:gd name="connsiteX1" fmla="*/ 3671720 w 6025177"/>
              <a:gd name="connsiteY1" fmla="*/ 2285768 h 2735472"/>
              <a:gd name="connsiteX2" fmla="*/ 1 w 6025177"/>
              <a:gd name="connsiteY2" fmla="*/ 2285768 h 2735472"/>
              <a:gd name="connsiteX3" fmla="*/ 0 w 6025177"/>
              <a:gd name="connsiteY3" fmla="*/ 628828 h 2735472"/>
              <a:gd name="connsiteX0" fmla="*/ 362609 w 6025177"/>
              <a:gd name="connsiteY0" fmla="*/ 0 h 2735472"/>
              <a:gd name="connsiteX1" fmla="*/ 6025177 w 6025177"/>
              <a:gd name="connsiteY1" fmla="*/ 2735472 h 2735472"/>
              <a:gd name="connsiteX0" fmla="*/ 0 w 5701086"/>
              <a:gd name="connsiteY0" fmla="*/ 628828 h 2550277"/>
              <a:gd name="connsiteX1" fmla="*/ 3671720 w 5701086"/>
              <a:gd name="connsiteY1" fmla="*/ 2285768 h 2550277"/>
              <a:gd name="connsiteX2" fmla="*/ 1 w 5701086"/>
              <a:gd name="connsiteY2" fmla="*/ 2285768 h 2550277"/>
              <a:gd name="connsiteX3" fmla="*/ 0 w 5701086"/>
              <a:gd name="connsiteY3" fmla="*/ 628828 h 2550277"/>
              <a:gd name="connsiteX0" fmla="*/ 362609 w 5701086"/>
              <a:gd name="connsiteY0" fmla="*/ 0 h 2550277"/>
              <a:gd name="connsiteX1" fmla="*/ 5701086 w 5701086"/>
              <a:gd name="connsiteY1" fmla="*/ 2550277 h 2550277"/>
              <a:gd name="connsiteX0" fmla="*/ 0 w 4670939"/>
              <a:gd name="connsiteY0" fmla="*/ 628828 h 2330358"/>
              <a:gd name="connsiteX1" fmla="*/ 3671720 w 4670939"/>
              <a:gd name="connsiteY1" fmla="*/ 2285768 h 2330358"/>
              <a:gd name="connsiteX2" fmla="*/ 1 w 4670939"/>
              <a:gd name="connsiteY2" fmla="*/ 2285768 h 2330358"/>
              <a:gd name="connsiteX3" fmla="*/ 0 w 4670939"/>
              <a:gd name="connsiteY3" fmla="*/ 628828 h 2330358"/>
              <a:gd name="connsiteX0" fmla="*/ 362609 w 4670939"/>
              <a:gd name="connsiteY0" fmla="*/ 0 h 2330358"/>
              <a:gd name="connsiteX1" fmla="*/ 4670939 w 4670939"/>
              <a:gd name="connsiteY1" fmla="*/ 2330358 h 2330358"/>
              <a:gd name="connsiteX0" fmla="*/ 0 w 4902433"/>
              <a:gd name="connsiteY0" fmla="*/ 628828 h 2285768"/>
              <a:gd name="connsiteX1" fmla="*/ 3671720 w 4902433"/>
              <a:gd name="connsiteY1" fmla="*/ 2285768 h 2285768"/>
              <a:gd name="connsiteX2" fmla="*/ 1 w 4902433"/>
              <a:gd name="connsiteY2" fmla="*/ 2285768 h 2285768"/>
              <a:gd name="connsiteX3" fmla="*/ 0 w 4902433"/>
              <a:gd name="connsiteY3" fmla="*/ 628828 h 2285768"/>
              <a:gd name="connsiteX0" fmla="*/ 362609 w 4902433"/>
              <a:gd name="connsiteY0" fmla="*/ 0 h 2285768"/>
              <a:gd name="connsiteX1" fmla="*/ 4902433 w 4902433"/>
              <a:gd name="connsiteY1" fmla="*/ 2214611 h 2285768"/>
              <a:gd name="connsiteX0" fmla="*/ 23148 w 4902432"/>
              <a:gd name="connsiteY0" fmla="*/ 374184 h 2285768"/>
              <a:gd name="connsiteX1" fmla="*/ 3671719 w 4902432"/>
              <a:gd name="connsiteY1" fmla="*/ 2285768 h 2285768"/>
              <a:gd name="connsiteX2" fmla="*/ 0 w 4902432"/>
              <a:gd name="connsiteY2" fmla="*/ 2285768 h 2285768"/>
              <a:gd name="connsiteX3" fmla="*/ 23148 w 4902432"/>
              <a:gd name="connsiteY3" fmla="*/ 374184 h 2285768"/>
              <a:gd name="connsiteX0" fmla="*/ 362608 w 4902432"/>
              <a:gd name="connsiteY0" fmla="*/ 0 h 2285768"/>
              <a:gd name="connsiteX1" fmla="*/ 4902432 w 4902432"/>
              <a:gd name="connsiteY1" fmla="*/ 2214611 h 2285768"/>
              <a:gd name="connsiteX0" fmla="*/ 23148 w 4902432"/>
              <a:gd name="connsiteY0" fmla="*/ 374184 h 2285768"/>
              <a:gd name="connsiteX1" fmla="*/ 3671719 w 4902432"/>
              <a:gd name="connsiteY1" fmla="*/ 2285768 h 2285768"/>
              <a:gd name="connsiteX2" fmla="*/ 0 w 4902432"/>
              <a:gd name="connsiteY2" fmla="*/ 2285768 h 2285768"/>
              <a:gd name="connsiteX3" fmla="*/ 23148 w 4902432"/>
              <a:gd name="connsiteY3" fmla="*/ 374184 h 2285768"/>
              <a:gd name="connsiteX0" fmla="*/ 362608 w 4902432"/>
              <a:gd name="connsiteY0" fmla="*/ 0 h 2285768"/>
              <a:gd name="connsiteX1" fmla="*/ 4902432 w 4902432"/>
              <a:gd name="connsiteY1" fmla="*/ 2214611 h 2285768"/>
              <a:gd name="connsiteX0" fmla="*/ 23148 w 4902432"/>
              <a:gd name="connsiteY0" fmla="*/ 790872 h 2702456"/>
              <a:gd name="connsiteX1" fmla="*/ 3671719 w 4902432"/>
              <a:gd name="connsiteY1" fmla="*/ 2702456 h 2702456"/>
              <a:gd name="connsiteX2" fmla="*/ 0 w 4902432"/>
              <a:gd name="connsiteY2" fmla="*/ 2702456 h 2702456"/>
              <a:gd name="connsiteX3" fmla="*/ 23148 w 4902432"/>
              <a:gd name="connsiteY3" fmla="*/ 790872 h 2702456"/>
              <a:gd name="connsiteX0" fmla="*/ 856997 w 4902432"/>
              <a:gd name="connsiteY0" fmla="*/ 0 h 2702456"/>
              <a:gd name="connsiteX1" fmla="*/ 4902432 w 4902432"/>
              <a:gd name="connsiteY1" fmla="*/ 2631299 h 2702456"/>
              <a:gd name="connsiteX0" fmla="*/ 0 w 4879284"/>
              <a:gd name="connsiteY0" fmla="*/ 790872 h 2715505"/>
              <a:gd name="connsiteX1" fmla="*/ 3648571 w 4879284"/>
              <a:gd name="connsiteY1" fmla="*/ 2702456 h 2715505"/>
              <a:gd name="connsiteX2" fmla="*/ 19843 w 4879284"/>
              <a:gd name="connsiteY2" fmla="*/ 2715505 h 2715505"/>
              <a:gd name="connsiteX3" fmla="*/ 0 w 4879284"/>
              <a:gd name="connsiteY3" fmla="*/ 790872 h 2715505"/>
              <a:gd name="connsiteX0" fmla="*/ 833849 w 4879284"/>
              <a:gd name="connsiteY0" fmla="*/ 0 h 2715505"/>
              <a:gd name="connsiteX1" fmla="*/ 4879284 w 4879284"/>
              <a:gd name="connsiteY1" fmla="*/ 2631299 h 2715505"/>
              <a:gd name="connsiteX0" fmla="*/ 0 w 5857314"/>
              <a:gd name="connsiteY0" fmla="*/ 790872 h 2715505"/>
              <a:gd name="connsiteX1" fmla="*/ 3648571 w 5857314"/>
              <a:gd name="connsiteY1" fmla="*/ 2702456 h 2715505"/>
              <a:gd name="connsiteX2" fmla="*/ 19843 w 5857314"/>
              <a:gd name="connsiteY2" fmla="*/ 2715505 h 2715505"/>
              <a:gd name="connsiteX3" fmla="*/ 0 w 5857314"/>
              <a:gd name="connsiteY3" fmla="*/ 790872 h 2715505"/>
              <a:gd name="connsiteX0" fmla="*/ 833849 w 5857314"/>
              <a:gd name="connsiteY0" fmla="*/ 0 h 2715505"/>
              <a:gd name="connsiteX1" fmla="*/ 5857314 w 5857314"/>
              <a:gd name="connsiteY1" fmla="*/ 2553009 h 2715505"/>
              <a:gd name="connsiteX0" fmla="*/ 0 w 6892824"/>
              <a:gd name="connsiteY0" fmla="*/ 790872 h 2715505"/>
              <a:gd name="connsiteX1" fmla="*/ 3648571 w 6892824"/>
              <a:gd name="connsiteY1" fmla="*/ 2702456 h 2715505"/>
              <a:gd name="connsiteX2" fmla="*/ 19843 w 6892824"/>
              <a:gd name="connsiteY2" fmla="*/ 2715505 h 2715505"/>
              <a:gd name="connsiteX3" fmla="*/ 0 w 6892824"/>
              <a:gd name="connsiteY3" fmla="*/ 790872 h 2715505"/>
              <a:gd name="connsiteX0" fmla="*/ 833849 w 6892824"/>
              <a:gd name="connsiteY0" fmla="*/ 0 h 2715505"/>
              <a:gd name="connsiteX1" fmla="*/ 6892824 w 6892824"/>
              <a:gd name="connsiteY1" fmla="*/ 2179652 h 2715505"/>
              <a:gd name="connsiteX0" fmla="*/ 0 w 6937362"/>
              <a:gd name="connsiteY0" fmla="*/ 790872 h 2715505"/>
              <a:gd name="connsiteX1" fmla="*/ 3648571 w 6937362"/>
              <a:gd name="connsiteY1" fmla="*/ 2702456 h 2715505"/>
              <a:gd name="connsiteX2" fmla="*/ 19843 w 6937362"/>
              <a:gd name="connsiteY2" fmla="*/ 2715505 h 2715505"/>
              <a:gd name="connsiteX3" fmla="*/ 0 w 6937362"/>
              <a:gd name="connsiteY3" fmla="*/ 790872 h 2715505"/>
              <a:gd name="connsiteX0" fmla="*/ 833849 w 6937362"/>
              <a:gd name="connsiteY0" fmla="*/ 0 h 2715505"/>
              <a:gd name="connsiteX1" fmla="*/ 6937362 w 6937362"/>
              <a:gd name="connsiteY1" fmla="*/ 2200988 h 2715505"/>
              <a:gd name="connsiteX0" fmla="*/ 0 w 6937362"/>
              <a:gd name="connsiteY0" fmla="*/ 790872 h 2715505"/>
              <a:gd name="connsiteX1" fmla="*/ 3982607 w 6937362"/>
              <a:gd name="connsiteY1" fmla="*/ 2467774 h 2715505"/>
              <a:gd name="connsiteX2" fmla="*/ 19843 w 6937362"/>
              <a:gd name="connsiteY2" fmla="*/ 2715505 h 2715505"/>
              <a:gd name="connsiteX3" fmla="*/ 0 w 6937362"/>
              <a:gd name="connsiteY3" fmla="*/ 790872 h 2715505"/>
              <a:gd name="connsiteX0" fmla="*/ 833849 w 6937362"/>
              <a:gd name="connsiteY0" fmla="*/ 0 h 2715505"/>
              <a:gd name="connsiteX1" fmla="*/ 6937362 w 6937362"/>
              <a:gd name="connsiteY1" fmla="*/ 2200988 h 2715505"/>
              <a:gd name="connsiteX0" fmla="*/ 0 w 6892824"/>
              <a:gd name="connsiteY0" fmla="*/ 790872 h 2715505"/>
              <a:gd name="connsiteX1" fmla="*/ 3982607 w 6892824"/>
              <a:gd name="connsiteY1" fmla="*/ 2467774 h 2715505"/>
              <a:gd name="connsiteX2" fmla="*/ 19843 w 6892824"/>
              <a:gd name="connsiteY2" fmla="*/ 2715505 h 2715505"/>
              <a:gd name="connsiteX3" fmla="*/ 0 w 6892824"/>
              <a:gd name="connsiteY3" fmla="*/ 790872 h 2715505"/>
              <a:gd name="connsiteX0" fmla="*/ 833849 w 6892824"/>
              <a:gd name="connsiteY0" fmla="*/ 0 h 2715505"/>
              <a:gd name="connsiteX1" fmla="*/ 6892824 w 6892824"/>
              <a:gd name="connsiteY1" fmla="*/ 2296994 h 2715505"/>
              <a:gd name="connsiteX0" fmla="*/ 0 w 6892824"/>
              <a:gd name="connsiteY0" fmla="*/ 790872 h 2715505"/>
              <a:gd name="connsiteX1" fmla="*/ 3982607 w 6892824"/>
              <a:gd name="connsiteY1" fmla="*/ 2467774 h 2715505"/>
              <a:gd name="connsiteX2" fmla="*/ 19843 w 6892824"/>
              <a:gd name="connsiteY2" fmla="*/ 2715505 h 2715505"/>
              <a:gd name="connsiteX3" fmla="*/ 0 w 6892824"/>
              <a:gd name="connsiteY3" fmla="*/ 790872 h 2715505"/>
              <a:gd name="connsiteX0" fmla="*/ 833849 w 6892824"/>
              <a:gd name="connsiteY0" fmla="*/ 0 h 2715505"/>
              <a:gd name="connsiteX1" fmla="*/ 6892824 w 6892824"/>
              <a:gd name="connsiteY1" fmla="*/ 2296994 h 2715505"/>
              <a:gd name="connsiteX0" fmla="*/ 0 w 7037573"/>
              <a:gd name="connsiteY0" fmla="*/ 790872 h 2715505"/>
              <a:gd name="connsiteX1" fmla="*/ 3982607 w 7037573"/>
              <a:gd name="connsiteY1" fmla="*/ 2467774 h 2715505"/>
              <a:gd name="connsiteX2" fmla="*/ 19843 w 7037573"/>
              <a:gd name="connsiteY2" fmla="*/ 2715505 h 2715505"/>
              <a:gd name="connsiteX3" fmla="*/ 0 w 7037573"/>
              <a:gd name="connsiteY3" fmla="*/ 790872 h 2715505"/>
              <a:gd name="connsiteX0" fmla="*/ 833849 w 7037573"/>
              <a:gd name="connsiteY0" fmla="*/ 0 h 2715505"/>
              <a:gd name="connsiteX1" fmla="*/ 7037573 w 7037573"/>
              <a:gd name="connsiteY1" fmla="*/ 2190320 h 2715505"/>
            </a:gdLst>
            <a:ahLst/>
            <a:cxnLst>
              <a:cxn ang="0">
                <a:pos x="connsiteX0" y="connsiteY0"/>
              </a:cxn>
              <a:cxn ang="0">
                <a:pos x="connsiteX1" y="connsiteY1"/>
              </a:cxn>
            </a:cxnLst>
            <a:rect l="l" t="t" r="r" b="b"/>
            <a:pathLst>
              <a:path w="7037573" h="2715505" stroke="0" extrusionOk="0">
                <a:moveTo>
                  <a:pt x="0" y="790872"/>
                </a:moveTo>
                <a:cubicBezTo>
                  <a:pt x="2027835" y="790872"/>
                  <a:pt x="3982607" y="1552671"/>
                  <a:pt x="3982607" y="2467774"/>
                </a:cubicBezTo>
                <a:lnTo>
                  <a:pt x="19843" y="2715505"/>
                </a:lnTo>
                <a:cubicBezTo>
                  <a:pt x="19843" y="2163192"/>
                  <a:pt x="0" y="1343185"/>
                  <a:pt x="0" y="790872"/>
                </a:cubicBezTo>
                <a:close/>
              </a:path>
              <a:path w="7037573" h="2715505" fill="none">
                <a:moveTo>
                  <a:pt x="833849" y="0"/>
                </a:moveTo>
                <a:cubicBezTo>
                  <a:pt x="2861684" y="0"/>
                  <a:pt x="5959676" y="1458377"/>
                  <a:pt x="7037573" y="2190320"/>
                </a:cubicBezTo>
              </a:path>
            </a:pathLst>
          </a:custGeom>
          <a:noFill/>
          <a:ln w="101600" cap="flat" cmpd="sng" algn="ctr">
            <a:solidFill>
              <a:srgbClr val="ED7D31"/>
            </a:solidFill>
            <a:prstDash val="solid"/>
            <a:miter lim="800000"/>
            <a:headEnd type="none" w="med" len="med"/>
            <a:tailEnd type="triangl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pic>
        <p:nvPicPr>
          <p:cNvPr id="8" name="Picture 10" descr="èµ°ãäººã®ãã¯ãã°ã©ã ">
            <a:extLst>
              <a:ext uri="{FF2B5EF4-FFF2-40B4-BE49-F238E27FC236}">
                <a16:creationId xmlns:a16="http://schemas.microsoft.com/office/drawing/2014/main" xmlns="" id="{0D90A843-B85D-4C12-8BB8-E24470E5027F}"/>
              </a:ext>
            </a:extLst>
          </p:cNvPr>
          <p:cNvPicPr>
            <a:picLocks noChangeAspect="1" noChangeArrowheads="1"/>
          </p:cNvPicPr>
          <p:nvPr/>
        </p:nvPicPr>
        <p:blipFill>
          <a:blip r:embed="rId3" cstate="screen">
            <a:duotone>
              <a:prstClr val="black"/>
              <a:srgbClr val="D9C3A5">
                <a:tint val="50000"/>
                <a:satMod val="180000"/>
              </a:srgbClr>
            </a:duotone>
            <a:extLst>
              <a:ext uri="{28A0092B-C50C-407E-A947-70E740481C1C}">
                <a14:useLocalDpi xmlns:a14="http://schemas.microsoft.com/office/drawing/2010/main"/>
              </a:ext>
            </a:extLst>
          </a:blip>
          <a:srcRect/>
          <a:stretch>
            <a:fillRect/>
          </a:stretch>
        </p:blipFill>
        <p:spPr bwMode="auto">
          <a:xfrm rot="21129505" flipH="1">
            <a:off x="3754177" y="3710008"/>
            <a:ext cx="1163650" cy="116365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ãã©ã½ã³ã©ã³ãã¼">
            <a:extLst>
              <a:ext uri="{FF2B5EF4-FFF2-40B4-BE49-F238E27FC236}">
                <a16:creationId xmlns:a16="http://schemas.microsoft.com/office/drawing/2014/main" xmlns="" id="{2181146B-2026-4355-ACB0-30460B2AE4DA}"/>
              </a:ext>
            </a:extLst>
          </p:cNvPr>
          <p:cNvPicPr>
            <a:picLocks noChangeAspect="1" noChangeArrowheads="1"/>
          </p:cNvPicPr>
          <p:nvPr/>
        </p:nvPicPr>
        <p:blipFill>
          <a:blip r:embed="rId4" cstate="print">
            <a:duotone>
              <a:prstClr val="black"/>
              <a:srgbClr val="00ACC0">
                <a:tint val="45000"/>
                <a:satMod val="400000"/>
              </a:srgbClr>
            </a:duotone>
            <a:extLst>
              <a:ext uri="{28A0092B-C50C-407E-A947-70E740481C1C}">
                <a14:useLocalDpi xmlns:a14="http://schemas.microsoft.com/office/drawing/2010/main"/>
              </a:ext>
            </a:extLst>
          </a:blip>
          <a:srcRect/>
          <a:stretch>
            <a:fillRect/>
          </a:stretch>
        </p:blipFill>
        <p:spPr bwMode="auto">
          <a:xfrm flipH="1">
            <a:off x="4965877" y="3134964"/>
            <a:ext cx="1250525" cy="121198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ã©ã³ãã¼">
            <a:extLst>
              <a:ext uri="{FF2B5EF4-FFF2-40B4-BE49-F238E27FC236}">
                <a16:creationId xmlns:a16="http://schemas.microsoft.com/office/drawing/2014/main" xmlns="" id="{79CBF9E0-841F-4D5A-B0C9-651FF388D726}"/>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flipH="1">
            <a:off x="6422595" y="2415574"/>
            <a:ext cx="1462085" cy="1575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2126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佈景主題">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佈景主題">
  <a:themeElements>
    <a:clrScheme name="自訂 5">
      <a:dk1>
        <a:sysClr val="windowText" lastClr="000000"/>
      </a:dk1>
      <a:lt1>
        <a:sysClr val="window" lastClr="FFFFFF"/>
      </a:lt1>
      <a:dk2>
        <a:srgbClr val="296C79"/>
      </a:dk2>
      <a:lt2>
        <a:srgbClr val="E7E6E6"/>
      </a:lt2>
      <a:accent1>
        <a:srgbClr val="00ACC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5_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2_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4_Office 佈景主題">
  <a:themeElements>
    <a:clrScheme name="自訂 5">
      <a:dk1>
        <a:sysClr val="windowText" lastClr="000000"/>
      </a:dk1>
      <a:lt1>
        <a:sysClr val="window" lastClr="FFFFFF"/>
      </a:lt1>
      <a:dk2>
        <a:srgbClr val="296C79"/>
      </a:dk2>
      <a:lt2>
        <a:srgbClr val="E7E6E6"/>
      </a:lt2>
      <a:accent1>
        <a:srgbClr val="00ACC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Office 佈景主題">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佈景主題">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自訂 5">
    <a:dk1>
      <a:sysClr val="windowText" lastClr="000000"/>
    </a:dk1>
    <a:lt1>
      <a:sysClr val="window" lastClr="FFFFFF"/>
    </a:lt1>
    <a:dk2>
      <a:srgbClr val="296C79"/>
    </a:dk2>
    <a:lt2>
      <a:srgbClr val="E7E6E6"/>
    </a:lt2>
    <a:accent1>
      <a:srgbClr val="00ACC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109475</TotalTime>
  <Words>4763</Words>
  <Application>Microsoft Office PowerPoint</Application>
  <PresentationFormat>自訂</PresentationFormat>
  <Paragraphs>816</Paragraphs>
  <Slides>44</Slides>
  <Notes>44</Notes>
  <HiddenSlides>0</HiddenSlides>
  <MMClips>0</MMClips>
  <ScaleCrop>false</ScaleCrop>
  <HeadingPairs>
    <vt:vector size="4" baseType="variant">
      <vt:variant>
        <vt:lpstr>佈景主題</vt:lpstr>
      </vt:variant>
      <vt:variant>
        <vt:i4>5</vt:i4>
      </vt:variant>
      <vt:variant>
        <vt:lpstr>投影片標題</vt:lpstr>
      </vt:variant>
      <vt:variant>
        <vt:i4>44</vt:i4>
      </vt:variant>
    </vt:vector>
  </HeadingPairs>
  <TitlesOfParts>
    <vt:vector size="49" baseType="lpstr">
      <vt:lpstr>Office 佈景主題</vt:lpstr>
      <vt:lpstr>1_Office 佈景主題</vt:lpstr>
      <vt:lpstr>5_Office 佈景主題</vt:lpstr>
      <vt:lpstr>2_Office 佈景主題</vt:lpstr>
      <vt:lpstr>4_Office 佈景主題</vt:lpstr>
      <vt:lpstr>公司轉型推動現況</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沒有投影片標題</dc:title>
  <dc:creator>吳東穎</dc:creator>
  <cp:lastModifiedBy>user</cp:lastModifiedBy>
  <cp:revision>5419</cp:revision>
  <cp:lastPrinted>2018-08-15T09:55:31Z</cp:lastPrinted>
  <dcterms:created xsi:type="dcterms:W3CDTF">1995-06-17T23:31:02Z</dcterms:created>
  <dcterms:modified xsi:type="dcterms:W3CDTF">2018-10-25T00:24:22Z</dcterms:modified>
</cp:coreProperties>
</file>