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Default Extension="doc" ContentType="application/msword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0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6" r:id="rId2"/>
    <p:sldMasterId id="2147483789" r:id="rId3"/>
    <p:sldMasterId id="2147483792" r:id="rId4"/>
    <p:sldMasterId id="2147483806" r:id="rId5"/>
    <p:sldMasterId id="2147483819" r:id="rId6"/>
    <p:sldMasterId id="2147483835" r:id="rId7"/>
    <p:sldMasterId id="2147483848" r:id="rId8"/>
    <p:sldMasterId id="2147483862" r:id="rId9"/>
    <p:sldMasterId id="2147483876" r:id="rId10"/>
    <p:sldMasterId id="2147483891" r:id="rId11"/>
  </p:sldMasterIdLst>
  <p:notesMasterIdLst>
    <p:notesMasterId r:id="rId95"/>
  </p:notesMasterIdLst>
  <p:handoutMasterIdLst>
    <p:handoutMasterId r:id="rId96"/>
  </p:handoutMasterIdLst>
  <p:sldIdLst>
    <p:sldId id="256" r:id="rId12"/>
    <p:sldId id="561" r:id="rId13"/>
    <p:sldId id="671" r:id="rId14"/>
    <p:sldId id="672" r:id="rId15"/>
    <p:sldId id="673" r:id="rId16"/>
    <p:sldId id="674" r:id="rId17"/>
    <p:sldId id="662" r:id="rId18"/>
    <p:sldId id="663" r:id="rId19"/>
    <p:sldId id="664" r:id="rId20"/>
    <p:sldId id="665" r:id="rId21"/>
    <p:sldId id="666" r:id="rId22"/>
    <p:sldId id="667" r:id="rId23"/>
    <p:sldId id="344" r:id="rId24"/>
    <p:sldId id="618" r:id="rId25"/>
    <p:sldId id="496" r:id="rId26"/>
    <p:sldId id="562" r:id="rId27"/>
    <p:sldId id="563" r:id="rId28"/>
    <p:sldId id="564" r:id="rId29"/>
    <p:sldId id="565" r:id="rId30"/>
    <p:sldId id="497" r:id="rId31"/>
    <p:sldId id="340" r:id="rId32"/>
    <p:sldId id="258" r:id="rId33"/>
    <p:sldId id="343" r:id="rId34"/>
    <p:sldId id="633" r:id="rId35"/>
    <p:sldId id="634" r:id="rId36"/>
    <p:sldId id="635" r:id="rId37"/>
    <p:sldId id="636" r:id="rId38"/>
    <p:sldId id="429" r:id="rId39"/>
    <p:sldId id="472" r:id="rId40"/>
    <p:sldId id="473" r:id="rId41"/>
    <p:sldId id="548" r:id="rId42"/>
    <p:sldId id="354" r:id="rId43"/>
    <p:sldId id="355" r:id="rId44"/>
    <p:sldId id="431" r:id="rId45"/>
    <p:sldId id="539" r:id="rId46"/>
    <p:sldId id="544" r:id="rId47"/>
    <p:sldId id="545" r:id="rId48"/>
    <p:sldId id="546" r:id="rId49"/>
    <p:sldId id="547" r:id="rId50"/>
    <p:sldId id="669" r:id="rId51"/>
    <p:sldId id="649" r:id="rId52"/>
    <p:sldId id="650" r:id="rId53"/>
    <p:sldId id="651" r:id="rId54"/>
    <p:sldId id="652" r:id="rId55"/>
    <p:sldId id="653" r:id="rId56"/>
    <p:sldId id="367" r:id="rId57"/>
    <p:sldId id="566" r:id="rId58"/>
    <p:sldId id="567" r:id="rId59"/>
    <p:sldId id="366" r:id="rId60"/>
    <p:sldId id="656" r:id="rId61"/>
    <p:sldId id="391" r:id="rId62"/>
    <p:sldId id="393" r:id="rId63"/>
    <p:sldId id="654" r:id="rId64"/>
    <p:sldId id="655" r:id="rId65"/>
    <p:sldId id="657" r:id="rId66"/>
    <p:sldId id="433" r:id="rId67"/>
    <p:sldId id="578" r:id="rId68"/>
    <p:sldId id="577" r:id="rId69"/>
    <p:sldId id="579" r:id="rId70"/>
    <p:sldId id="606" r:id="rId71"/>
    <p:sldId id="607" r:id="rId72"/>
    <p:sldId id="608" r:id="rId73"/>
    <p:sldId id="580" r:id="rId74"/>
    <p:sldId id="582" r:id="rId75"/>
    <p:sldId id="586" r:id="rId76"/>
    <p:sldId id="587" r:id="rId77"/>
    <p:sldId id="588" r:id="rId78"/>
    <p:sldId id="598" r:id="rId79"/>
    <p:sldId id="601" r:id="rId80"/>
    <p:sldId id="573" r:id="rId81"/>
    <p:sldId id="574" r:id="rId82"/>
    <p:sldId id="575" r:id="rId83"/>
    <p:sldId id="576" r:id="rId84"/>
    <p:sldId id="570" r:id="rId85"/>
    <p:sldId id="568" r:id="rId86"/>
    <p:sldId id="569" r:id="rId87"/>
    <p:sldId id="670" r:id="rId88"/>
    <p:sldId id="428" r:id="rId89"/>
    <p:sldId id="342" r:id="rId90"/>
    <p:sldId id="328" r:id="rId91"/>
    <p:sldId id="638" r:id="rId92"/>
    <p:sldId id="675" r:id="rId93"/>
    <p:sldId id="639" r:id="rId94"/>
  </p:sldIdLst>
  <p:sldSz cx="9144000" cy="6858000" type="screen4x3"/>
  <p:notesSz cx="6735763" cy="986631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FF0066"/>
    <a:srgbClr val="FF6600"/>
    <a:srgbClr val="3333FF"/>
    <a:srgbClr val="000066"/>
    <a:srgbClr val="14F84A"/>
    <a:srgbClr val="6600FF"/>
    <a:srgbClr val="1CF0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94660" autoAdjust="0"/>
  </p:normalViewPr>
  <p:slideViewPr>
    <p:cSldViewPr>
      <p:cViewPr varScale="1">
        <p:scale>
          <a:sx n="77" d="100"/>
          <a:sy n="77" d="100"/>
        </p:scale>
        <p:origin x="9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00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84" Type="http://schemas.openxmlformats.org/officeDocument/2006/relationships/slide" Target="slides/slide73.xml"/><Relationship Id="rId89" Type="http://schemas.openxmlformats.org/officeDocument/2006/relationships/slide" Target="slides/slide78.xml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80" Type="http://schemas.openxmlformats.org/officeDocument/2006/relationships/slide" Target="slides/slide69.xml"/><Relationship Id="rId85" Type="http://schemas.openxmlformats.org/officeDocument/2006/relationships/slide" Target="slides/slide7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83" Type="http://schemas.openxmlformats.org/officeDocument/2006/relationships/slide" Target="slides/slide72.xml"/><Relationship Id="rId88" Type="http://schemas.openxmlformats.org/officeDocument/2006/relationships/slide" Target="slides/slide77.xml"/><Relationship Id="rId91" Type="http://schemas.openxmlformats.org/officeDocument/2006/relationships/slide" Target="slides/slide80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81" Type="http://schemas.openxmlformats.org/officeDocument/2006/relationships/slide" Target="slides/slide70.xml"/><Relationship Id="rId86" Type="http://schemas.openxmlformats.org/officeDocument/2006/relationships/slide" Target="slides/slide75.xml"/><Relationship Id="rId94" Type="http://schemas.openxmlformats.org/officeDocument/2006/relationships/slide" Target="slides/slide83.xml"/><Relationship Id="rId9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slide" Target="slides/slide65.xml"/><Relationship Id="rId97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92" Type="http://schemas.openxmlformats.org/officeDocument/2006/relationships/slide" Target="slides/slide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slide" Target="slides/slide55.xml"/><Relationship Id="rId87" Type="http://schemas.openxmlformats.org/officeDocument/2006/relationships/slide" Target="slides/slide76.xml"/><Relationship Id="rId61" Type="http://schemas.openxmlformats.org/officeDocument/2006/relationships/slide" Target="slides/slide50.xml"/><Relationship Id="rId82" Type="http://schemas.openxmlformats.org/officeDocument/2006/relationships/slide" Target="slides/slide71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56" Type="http://schemas.openxmlformats.org/officeDocument/2006/relationships/slide" Target="slides/slide45.xml"/><Relationship Id="rId77" Type="http://schemas.openxmlformats.org/officeDocument/2006/relationships/slide" Target="slides/slide66.xml"/><Relationship Id="rId100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93" Type="http://schemas.openxmlformats.org/officeDocument/2006/relationships/slide" Target="slides/slide82.xml"/><Relationship Id="rId98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9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0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../embeddings/oleObject11.bin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../embeddings/oleObject12.bin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3.bin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altLang="zh-TW" sz="3600" b="0" i="0" u="none" strike="noStrike" baseline="0" dirty="0">
                <a:effectLst/>
              </a:rPr>
              <a:t>101</a:t>
            </a:r>
            <a:r>
              <a:rPr lang="zh-TW" altLang="en-US" sz="3600" b="0" i="0" u="none" strike="noStrike" baseline="0" dirty="0">
                <a:effectLst/>
              </a:rPr>
              <a:t>年至</a:t>
            </a:r>
            <a:r>
              <a:rPr lang="en-US" altLang="zh-TW" sz="3600" b="0" i="0" u="none" strike="noStrike" baseline="0" dirty="0">
                <a:effectLst/>
              </a:rPr>
              <a:t>105</a:t>
            </a:r>
            <a:r>
              <a:rPr lang="zh-TW" altLang="en-US" sz="3600" b="0" i="0" u="none" strike="noStrike" baseline="0" dirty="0">
                <a:effectLst/>
              </a:rPr>
              <a:t>年</a:t>
            </a:r>
            <a:r>
              <a:rPr lang="en-US" altLang="zh-TW" sz="3600" b="0" i="0" u="none" strike="noStrike" baseline="0" dirty="0">
                <a:effectLst/>
              </a:rPr>
              <a:t>6</a:t>
            </a:r>
            <a:r>
              <a:rPr lang="zh-TW" altLang="en-US" sz="3600" b="0" i="0" u="none" strike="noStrike" baseline="0" dirty="0">
                <a:effectLst/>
              </a:rPr>
              <a:t>月性別</a:t>
            </a:r>
            <a:r>
              <a:rPr lang="zh-TW" altLang="en-US" sz="3600" b="0" i="0" u="none" strike="noStrike" baseline="0" dirty="0" smtClean="0">
                <a:effectLst/>
              </a:rPr>
              <a:t>比</a:t>
            </a:r>
            <a:endParaRPr lang="en-US" altLang="zh-TW" sz="3600" b="0" i="0" u="none" strike="noStrike" baseline="0" dirty="0" smtClean="0">
              <a:effectLst/>
            </a:endParaRPr>
          </a:p>
          <a:p>
            <a:pPr>
              <a:defRPr sz="2400"/>
            </a:pPr>
            <a:r>
              <a:rPr lang="zh-TW" altLang="en-US" sz="3600" b="0" i="0" u="none" strike="noStrike" baseline="0" dirty="0" smtClean="0">
                <a:effectLst/>
              </a:rPr>
              <a:t>勞保</a:t>
            </a:r>
            <a:r>
              <a:rPr lang="zh-TW" altLang="en-US" sz="3600" b="0" i="0" u="none" strike="noStrike" baseline="0" dirty="0">
                <a:effectLst/>
              </a:rPr>
              <a:t>過勞給付</a:t>
            </a:r>
            <a:r>
              <a:rPr lang="zh-TW" altLang="en-US" sz="3600" b="1" i="0" u="none" strike="noStrike" baseline="0" dirty="0"/>
              <a:t> </a:t>
            </a:r>
            <a:endParaRPr lang="zh-TW" altLang="en-US" sz="3600" dirty="0"/>
          </a:p>
        </c:rich>
      </c:tx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'[101-105年過勞分析(年齡vs性別).xlsx]性別分析'!$A$3</c:f>
              <c:strCache>
                <c:ptCount val="1"/>
                <c:pt idx="0">
                  <c:v>人數</c:v>
                </c:pt>
              </c:strCache>
            </c:strRef>
          </c:tx>
          <c:dLbls>
            <c:dLbl>
              <c:idx val="0"/>
              <c:layout>
                <c:manualLayout>
                  <c:x val="-2.0278066656762243E-2"/>
                  <c:y val="-0.2675856736038306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zh-TW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'[101-105年過勞分析(年齡vs性別).xlsx]性別分析'!$B$1:$C$2</c:f>
              <c:strCache>
                <c:ptCount val="2"/>
                <c:pt idx="0">
                  <c:v>男</c:v>
                </c:pt>
                <c:pt idx="1">
                  <c:v>女</c:v>
                </c:pt>
              </c:strCache>
            </c:strRef>
          </c:cat>
          <c:val>
            <c:numRef>
              <c:f>'[101-105年過勞分析(年齡vs性別).xlsx]性別分析'!$B$3:$C$3</c:f>
              <c:numCache>
                <c:formatCode>General</c:formatCode>
                <c:ptCount val="2"/>
                <c:pt idx="0">
                  <c:v>111</c:v>
                </c:pt>
                <c:pt idx="1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84547779341814255"/>
          <c:y val="0.42953302807624549"/>
          <c:w val="0.14361276582097979"/>
          <c:h val="0.16670885774596472"/>
        </c:manualLayout>
      </c:layout>
      <c:overlay val="0"/>
      <c:txPr>
        <a:bodyPr/>
        <a:lstStyle/>
        <a:p>
          <a:pPr>
            <a:defRPr sz="2000"/>
          </a:pPr>
          <a:endParaRPr lang="zh-TW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zh-TW" altLang="en-US" sz="3600" dirty="0" smtClean="0"/>
              <a:t>年齡</a:t>
            </a:r>
            <a:r>
              <a:rPr lang="zh-TW" altLang="en-US" sz="3600" dirty="0"/>
              <a:t>別勞保過勞給付</a:t>
            </a:r>
            <a:r>
              <a:rPr lang="en-US" altLang="zh-TW" sz="3600" dirty="0" smtClean="0"/>
              <a:t>(</a:t>
            </a:r>
            <a:r>
              <a:rPr lang="en-US" altLang="zh-TW" sz="3200" dirty="0" smtClean="0"/>
              <a:t>103-104</a:t>
            </a:r>
            <a:r>
              <a:rPr lang="zh-TW" altLang="en-US" sz="3200" dirty="0" smtClean="0"/>
              <a:t>年；人次</a:t>
            </a:r>
            <a:r>
              <a:rPr lang="en-US" altLang="zh-TW" sz="3600" dirty="0" smtClean="0"/>
              <a:t>)</a:t>
            </a:r>
            <a:endParaRPr lang="zh-TW" altLang="en-US" sz="3600" dirty="0"/>
          </a:p>
        </c:rich>
      </c:tx>
      <c:layout>
        <c:manualLayout>
          <c:xMode val="edge"/>
          <c:yMode val="edge"/>
          <c:x val="8.6632305405219517E-2"/>
          <c:y val="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'[101-105年過勞分析(年齡vs性別).xlsx]年齡分析'!$A$6:$A$14</c:f>
              <c:strCache>
                <c:ptCount val="9"/>
                <c:pt idx="0">
                  <c:v>25~29歲</c:v>
                </c:pt>
                <c:pt idx="1">
                  <c:v>30~34歲</c:v>
                </c:pt>
                <c:pt idx="2">
                  <c:v>35~39歲</c:v>
                </c:pt>
                <c:pt idx="3">
                  <c:v>40~44歲</c:v>
                </c:pt>
                <c:pt idx="4">
                  <c:v>45~49歲</c:v>
                </c:pt>
                <c:pt idx="5">
                  <c:v>50~54歲</c:v>
                </c:pt>
                <c:pt idx="6">
                  <c:v>55~59歲</c:v>
                </c:pt>
                <c:pt idx="7">
                  <c:v>60~64歲</c:v>
                </c:pt>
                <c:pt idx="8">
                  <c:v>65歲以上</c:v>
                </c:pt>
              </c:strCache>
            </c:strRef>
          </c:cat>
          <c:val>
            <c:numRef>
              <c:f>'[101-105年過勞分析(年齡vs性別).xlsx]年齡分析'!$B$6:$B$14</c:f>
              <c:numCache>
                <c:formatCode>General</c:formatCode>
                <c:ptCount val="9"/>
                <c:pt idx="0">
                  <c:v>1</c:v>
                </c:pt>
                <c:pt idx="1">
                  <c:v>10</c:v>
                </c:pt>
                <c:pt idx="2">
                  <c:v>13</c:v>
                </c:pt>
                <c:pt idx="3">
                  <c:v>20</c:v>
                </c:pt>
                <c:pt idx="4">
                  <c:v>25</c:v>
                </c:pt>
                <c:pt idx="5">
                  <c:v>31</c:v>
                </c:pt>
                <c:pt idx="6">
                  <c:v>18</c:v>
                </c:pt>
                <c:pt idx="7">
                  <c:v>13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5813952"/>
        <c:axId val="305814512"/>
      </c:barChart>
      <c:catAx>
        <c:axId val="3058139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zh-TW"/>
          </a:p>
        </c:txPr>
        <c:crossAx val="305814512"/>
        <c:crosses val="autoZero"/>
        <c:auto val="1"/>
        <c:lblAlgn val="ctr"/>
        <c:lblOffset val="100"/>
        <c:noMultiLvlLbl val="0"/>
      </c:catAx>
      <c:valAx>
        <c:axId val="30581451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zh-TW"/>
          </a:p>
        </c:txPr>
        <c:crossAx val="30581395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3200"/>
            </a:pPr>
            <a:r>
              <a:rPr lang="zh-TW" altLang="en-US" sz="3200" dirty="0"/>
              <a:t>勞保過勞給付</a:t>
            </a:r>
            <a:r>
              <a:rPr lang="en-US" altLang="zh-TW" sz="3200" dirty="0"/>
              <a:t>(</a:t>
            </a:r>
            <a:r>
              <a:rPr lang="zh-TW" altLang="en-US" sz="3200" dirty="0" smtClean="0"/>
              <a:t>人次</a:t>
            </a:r>
            <a:r>
              <a:rPr lang="en-US" altLang="zh-TW" sz="3200" dirty="0" smtClean="0"/>
              <a:t>)</a:t>
            </a:r>
            <a:endParaRPr lang="zh-TW" altLang="en-US" sz="320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'[101-105年過勞分析(年齡vs性別).xlsx]原始資料'!$C$18</c:f>
              <c:strCache>
                <c:ptCount val="1"/>
                <c:pt idx="0">
                  <c:v>傷病</c:v>
                </c:pt>
              </c:strCache>
            </c:strRef>
          </c:tx>
          <c:invertIfNegative val="0"/>
          <c:cat>
            <c:strRef>
              <c:f>'[101-105年過勞分析(年齡vs性別).xlsx]原始資料'!$D$17:$G$17</c:f>
              <c:strCache>
                <c:ptCount val="4"/>
                <c:pt idx="0">
                  <c:v>101年</c:v>
                </c:pt>
                <c:pt idx="1">
                  <c:v>102年</c:v>
                </c:pt>
                <c:pt idx="2">
                  <c:v>103年</c:v>
                </c:pt>
                <c:pt idx="3">
                  <c:v>104年</c:v>
                </c:pt>
              </c:strCache>
            </c:strRef>
          </c:cat>
          <c:val>
            <c:numRef>
              <c:f>'[101-105年過勞分析(年齡vs性別).xlsx]原始資料'!$D$18:$G$18</c:f>
              <c:numCache>
                <c:formatCode>General</c:formatCode>
                <c:ptCount val="4"/>
                <c:pt idx="0">
                  <c:v>28</c:v>
                </c:pt>
                <c:pt idx="1">
                  <c:v>20</c:v>
                </c:pt>
                <c:pt idx="2">
                  <c:v>28</c:v>
                </c:pt>
                <c:pt idx="3">
                  <c:v>36</c:v>
                </c:pt>
              </c:numCache>
            </c:numRef>
          </c:val>
        </c:ser>
        <c:ser>
          <c:idx val="1"/>
          <c:order val="1"/>
          <c:tx>
            <c:strRef>
              <c:f>'[101-105年過勞分析(年齡vs性別).xlsx]原始資料'!$C$19</c:f>
              <c:strCache>
                <c:ptCount val="1"/>
                <c:pt idx="0">
                  <c:v>失能</c:v>
                </c:pt>
              </c:strCache>
            </c:strRef>
          </c:tx>
          <c:invertIfNegative val="0"/>
          <c:cat>
            <c:strRef>
              <c:f>'[101-105年過勞分析(年齡vs性別).xlsx]原始資料'!$D$17:$G$17</c:f>
              <c:strCache>
                <c:ptCount val="4"/>
                <c:pt idx="0">
                  <c:v>101年</c:v>
                </c:pt>
                <c:pt idx="1">
                  <c:v>102年</c:v>
                </c:pt>
                <c:pt idx="2">
                  <c:v>103年</c:v>
                </c:pt>
                <c:pt idx="3">
                  <c:v>104年</c:v>
                </c:pt>
              </c:strCache>
            </c:strRef>
          </c:cat>
          <c:val>
            <c:numRef>
              <c:f>'[101-105年過勞分析(年齡vs性別).xlsx]原始資料'!$D$19:$G$19</c:f>
              <c:numCache>
                <c:formatCode>General</c:formatCode>
                <c:ptCount val="4"/>
                <c:pt idx="0">
                  <c:v>26</c:v>
                </c:pt>
                <c:pt idx="1">
                  <c:v>16</c:v>
                </c:pt>
                <c:pt idx="2">
                  <c:v>20</c:v>
                </c:pt>
                <c:pt idx="3">
                  <c:v>21</c:v>
                </c:pt>
              </c:numCache>
            </c:numRef>
          </c:val>
        </c:ser>
        <c:ser>
          <c:idx val="2"/>
          <c:order val="2"/>
          <c:tx>
            <c:strRef>
              <c:f>'[101-105年過勞分析(年齡vs性別).xlsx]原始資料'!$C$20</c:f>
              <c:strCache>
                <c:ptCount val="1"/>
                <c:pt idx="0">
                  <c:v>死亡</c:v>
                </c:pt>
              </c:strCache>
            </c:strRef>
          </c:tx>
          <c:invertIfNegative val="0"/>
          <c:cat>
            <c:strRef>
              <c:f>'[101-105年過勞分析(年齡vs性別).xlsx]原始資料'!$D$17:$G$17</c:f>
              <c:strCache>
                <c:ptCount val="4"/>
                <c:pt idx="0">
                  <c:v>101年</c:v>
                </c:pt>
                <c:pt idx="1">
                  <c:v>102年</c:v>
                </c:pt>
                <c:pt idx="2">
                  <c:v>103年</c:v>
                </c:pt>
                <c:pt idx="3">
                  <c:v>104年</c:v>
                </c:pt>
              </c:strCache>
            </c:strRef>
          </c:cat>
          <c:val>
            <c:numRef>
              <c:f>'[101-105年過勞分析(年齡vs性別).xlsx]原始資料'!$D$20:$G$20</c:f>
              <c:numCache>
                <c:formatCode>General</c:formatCode>
                <c:ptCount val="4"/>
                <c:pt idx="0">
                  <c:v>38</c:v>
                </c:pt>
                <c:pt idx="1">
                  <c:v>32</c:v>
                </c:pt>
                <c:pt idx="2">
                  <c:v>19</c:v>
                </c:pt>
                <c:pt idx="3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5817872"/>
        <c:axId val="305818432"/>
      </c:barChart>
      <c:catAx>
        <c:axId val="3058178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zh-TW"/>
          </a:p>
        </c:txPr>
        <c:crossAx val="305818432"/>
        <c:crosses val="autoZero"/>
        <c:auto val="1"/>
        <c:lblAlgn val="ctr"/>
        <c:lblOffset val="100"/>
        <c:noMultiLvlLbl val="0"/>
      </c:catAx>
      <c:valAx>
        <c:axId val="3058184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zh-TW"/>
          </a:p>
        </c:txPr>
        <c:crossAx val="30581787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zh-TW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zh-TW" altLang="en-US" sz="2400"/>
              <a:t>勞保職業病給付 </a:t>
            </a:r>
            <a:r>
              <a:rPr lang="en-US" altLang="zh-TW" sz="2400"/>
              <a:t>(104</a:t>
            </a:r>
            <a:r>
              <a:rPr lang="zh-TW" altLang="en-US" sz="2400"/>
              <a:t>年</a:t>
            </a:r>
            <a:r>
              <a:rPr lang="en-US" altLang="zh-TW" sz="2400"/>
              <a:t>)</a:t>
            </a:r>
            <a:endParaRPr lang="zh-TW" altLang="en-US" sz="240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'[101-105年過勞分析(年齡vs性別).xlsx]原始資料'!$D$22:$D$23</c:f>
              <c:strCache>
                <c:ptCount val="1"/>
                <c:pt idx="0">
                  <c:v>勞保職業病給付 人數</c:v>
                </c:pt>
              </c:strCache>
            </c:strRef>
          </c:tx>
          <c:dLbls>
            <c:dLbl>
              <c:idx val="0"/>
              <c:layout>
                <c:manualLayout>
                  <c:x val="-0.20548318014416309"/>
                  <c:y val="-0.2075768814358317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zh-TW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'[101-105年過勞分析(年齡vs性別).xlsx]原始資料'!$C$24:$C$26</c:f>
              <c:strCache>
                <c:ptCount val="3"/>
                <c:pt idx="0">
                  <c:v>傷病</c:v>
                </c:pt>
                <c:pt idx="1">
                  <c:v>失能</c:v>
                </c:pt>
                <c:pt idx="2">
                  <c:v>死亡</c:v>
                </c:pt>
              </c:strCache>
            </c:strRef>
          </c:cat>
          <c:val>
            <c:numRef>
              <c:f>'[101-105年過勞分析(年齡vs性別).xlsx]原始資料'!$D$24:$D$26</c:f>
              <c:numCache>
                <c:formatCode>General</c:formatCode>
                <c:ptCount val="3"/>
                <c:pt idx="0">
                  <c:v>695</c:v>
                </c:pt>
                <c:pt idx="1">
                  <c:v>229</c:v>
                </c:pt>
                <c:pt idx="2">
                  <c:v>51</c:v>
                </c:pt>
              </c:numCache>
            </c:numRef>
          </c:val>
        </c:ser>
        <c:ser>
          <c:idx val="1"/>
          <c:order val="1"/>
          <c:tx>
            <c:strRef>
              <c:f>'[101-105年過勞分析(年齡vs性別).xlsx]原始資料'!$E$22:$E$23</c:f>
              <c:strCache>
                <c:ptCount val="1"/>
                <c:pt idx="0">
                  <c:v>勞保職業病給付 百分比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'[101-105年過勞分析(年齡vs性別).xlsx]原始資料'!$C$24:$C$26</c:f>
              <c:strCache>
                <c:ptCount val="3"/>
                <c:pt idx="0">
                  <c:v>傷病</c:v>
                </c:pt>
                <c:pt idx="1">
                  <c:v>失能</c:v>
                </c:pt>
                <c:pt idx="2">
                  <c:v>死亡</c:v>
                </c:pt>
              </c:strCache>
            </c:strRef>
          </c:cat>
          <c:val>
            <c:numRef>
              <c:f>'[101-105年過勞分析(年齡vs性別).xlsx]原始資料'!$E$24:$E$26</c:f>
              <c:numCache>
                <c:formatCode>0%</c:formatCode>
                <c:ptCount val="3"/>
                <c:pt idx="0">
                  <c:v>0.71282051282051284</c:v>
                </c:pt>
                <c:pt idx="1">
                  <c:v>0.23487179487179488</c:v>
                </c:pt>
                <c:pt idx="2">
                  <c:v>5.2307692307692305E-2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overlay val="0"/>
      <c:txPr>
        <a:bodyPr/>
        <a:lstStyle/>
        <a:p>
          <a:pPr>
            <a:defRPr sz="1400" b="1"/>
          </a:pPr>
          <a:endParaRPr lang="zh-TW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zh-TW" altLang="en-US" sz="2400"/>
              <a:t>勞保過勞給付 </a:t>
            </a:r>
            <a:r>
              <a:rPr lang="en-US" altLang="zh-TW" sz="2400"/>
              <a:t>(104</a:t>
            </a:r>
            <a:r>
              <a:rPr lang="zh-TW" altLang="en-US" sz="2400"/>
              <a:t>年</a:t>
            </a:r>
            <a:r>
              <a:rPr lang="en-US" altLang="zh-TW" sz="2400"/>
              <a:t>)</a:t>
            </a:r>
            <a:endParaRPr lang="zh-TW" altLang="en-US" sz="240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'[101-105年過勞分析(年齡vs性別).xlsx]原始資料'!$G$22:$G$23</c:f>
              <c:strCache>
                <c:ptCount val="1"/>
                <c:pt idx="0">
                  <c:v>勞保過勞給付 人數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zh-TW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'[101-105年過勞分析(年齡vs性別).xlsx]原始資料'!$F$24:$F$26</c:f>
              <c:strCache>
                <c:ptCount val="3"/>
                <c:pt idx="0">
                  <c:v>傷病</c:v>
                </c:pt>
                <c:pt idx="1">
                  <c:v>失能</c:v>
                </c:pt>
                <c:pt idx="2">
                  <c:v>死亡</c:v>
                </c:pt>
              </c:strCache>
            </c:strRef>
          </c:cat>
          <c:val>
            <c:numRef>
              <c:f>'[101-105年過勞分析(年齡vs性別).xlsx]原始資料'!$G$24:$G$26</c:f>
              <c:numCache>
                <c:formatCode>General</c:formatCode>
                <c:ptCount val="3"/>
                <c:pt idx="0">
                  <c:v>36</c:v>
                </c:pt>
                <c:pt idx="1">
                  <c:v>21</c:v>
                </c:pt>
                <c:pt idx="2">
                  <c:v>26</c:v>
                </c:pt>
              </c:numCache>
            </c:numRef>
          </c:val>
        </c:ser>
        <c:ser>
          <c:idx val="1"/>
          <c:order val="1"/>
          <c:tx>
            <c:strRef>
              <c:f>'[101-105年過勞分析(年齡vs性別).xlsx]原始資料'!$H$22:$H$23</c:f>
              <c:strCache>
                <c:ptCount val="1"/>
                <c:pt idx="0">
                  <c:v>勞保過勞給付 百分比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'[101-105年過勞分析(年齡vs性別).xlsx]原始資料'!$F$24:$F$26</c:f>
              <c:strCache>
                <c:ptCount val="3"/>
                <c:pt idx="0">
                  <c:v>傷病</c:v>
                </c:pt>
                <c:pt idx="1">
                  <c:v>失能</c:v>
                </c:pt>
                <c:pt idx="2">
                  <c:v>死亡</c:v>
                </c:pt>
              </c:strCache>
            </c:strRef>
          </c:cat>
          <c:val>
            <c:numRef>
              <c:f>'[101-105年過勞分析(年齡vs性別).xlsx]原始資料'!$H$24:$H$26</c:f>
              <c:numCache>
                <c:formatCode>0%</c:formatCode>
                <c:ptCount val="3"/>
                <c:pt idx="0">
                  <c:v>0.43373493975903615</c:v>
                </c:pt>
                <c:pt idx="1">
                  <c:v>0.25301204819277107</c:v>
                </c:pt>
                <c:pt idx="2">
                  <c:v>0.31325301204819278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overlay val="0"/>
      <c:txPr>
        <a:bodyPr/>
        <a:lstStyle/>
        <a:p>
          <a:pPr>
            <a:defRPr sz="1400" b="1"/>
          </a:pPr>
          <a:endParaRPr lang="zh-TW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0.48019</cdr:x>
      <cdr:y>0.65439</cdr:y>
    </cdr:from>
    <cdr:to>
      <cdr:x>0.61226</cdr:x>
      <cdr:y>0.75637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1939290" y="1760220"/>
          <a:ext cx="533400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zh-TW" altLang="en-US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0.02079</cdr:y>
    </cdr:from>
    <cdr:to>
      <cdr:x>0.1732</cdr:x>
      <cdr:y>0.33837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0" y="5987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zh-TW" altLang="en-US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0.28333</cdr:x>
      <cdr:y>0.49008</cdr:y>
    </cdr:from>
    <cdr:to>
      <cdr:x>0.48333</cdr:x>
      <cdr:y>0.62897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1295399" y="1344385"/>
          <a:ext cx="9144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zh-TW" altLang="en-US" sz="1100"/>
        </a:p>
      </cdr:txBody>
    </cdr:sp>
  </cdr:relSizeAnchor>
  <cdr:relSizeAnchor xmlns:cdr="http://schemas.openxmlformats.org/drawingml/2006/chartDrawing">
    <cdr:from>
      <cdr:x>0.27638</cdr:x>
      <cdr:y>0.46813</cdr:y>
    </cdr:from>
    <cdr:to>
      <cdr:x>0.39542</cdr:x>
      <cdr:y>0.55147</cdr:y>
    </cdr:to>
    <cdr:sp macro="" textlink="">
      <cdr:nvSpPr>
        <cdr:cNvPr id="3" name="文字方塊 2"/>
        <cdr:cNvSpPr txBox="1"/>
      </cdr:nvSpPr>
      <cdr:spPr>
        <a:xfrm xmlns:a="http://schemas.openxmlformats.org/drawingml/2006/main">
          <a:off x="1333391" y="1719164"/>
          <a:ext cx="574313" cy="306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zh-TW" sz="1400" dirty="0" smtClean="0"/>
            <a:t>(229</a:t>
          </a:r>
          <a:r>
            <a:rPr lang="zh-TW" altLang="en-US" sz="1400" dirty="0" smtClean="0"/>
            <a:t>人</a:t>
          </a:r>
          <a:r>
            <a:rPr lang="en-US" altLang="zh-TW" sz="1400" dirty="0" smtClean="0"/>
            <a:t>)</a:t>
          </a:r>
          <a:endParaRPr lang="zh-TW" altLang="en-US" sz="1400" dirty="0"/>
        </a:p>
      </cdr:txBody>
    </cdr:sp>
  </cdr:relSizeAnchor>
  <cdr:relSizeAnchor xmlns:cdr="http://schemas.openxmlformats.org/drawingml/2006/chartDrawing">
    <cdr:from>
      <cdr:x>0.70149</cdr:x>
      <cdr:y>0.55689</cdr:y>
    </cdr:from>
    <cdr:to>
      <cdr:x>0.82054</cdr:x>
      <cdr:y>0.64022</cdr:y>
    </cdr:to>
    <cdr:sp macro="" textlink="">
      <cdr:nvSpPr>
        <cdr:cNvPr id="4" name="文字方塊 1"/>
        <cdr:cNvSpPr txBox="1"/>
      </cdr:nvSpPr>
      <cdr:spPr>
        <a:xfrm xmlns:a="http://schemas.openxmlformats.org/drawingml/2006/main">
          <a:off x="3384376" y="2045122"/>
          <a:ext cx="574361" cy="3060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TW" sz="1400" dirty="0" smtClean="0"/>
            <a:t>(695</a:t>
          </a:r>
          <a:r>
            <a:rPr lang="zh-TW" altLang="en-US" sz="1400" dirty="0" smtClean="0"/>
            <a:t>人</a:t>
          </a:r>
          <a:r>
            <a:rPr lang="en-US" altLang="zh-TW" sz="1400" dirty="0" smtClean="0"/>
            <a:t>)</a:t>
          </a:r>
          <a:endParaRPr lang="zh-TW" altLang="en-US" sz="1400" dirty="0"/>
        </a:p>
      </cdr:txBody>
    </cdr:sp>
  </cdr:relSizeAnchor>
  <cdr:relSizeAnchor xmlns:cdr="http://schemas.openxmlformats.org/drawingml/2006/chartDrawing">
    <cdr:from>
      <cdr:x>0.4254</cdr:x>
      <cdr:y>0.2963</cdr:y>
    </cdr:from>
    <cdr:to>
      <cdr:x>0.54444</cdr:x>
      <cdr:y>0.37963</cdr:y>
    </cdr:to>
    <cdr:sp macro="" textlink="">
      <cdr:nvSpPr>
        <cdr:cNvPr id="5" name="文字方塊 1"/>
        <cdr:cNvSpPr txBox="1"/>
      </cdr:nvSpPr>
      <cdr:spPr>
        <a:xfrm xmlns:a="http://schemas.openxmlformats.org/drawingml/2006/main">
          <a:off x="1944914" y="812800"/>
          <a:ext cx="544285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TW" sz="1400" dirty="0" smtClean="0"/>
            <a:t>(51</a:t>
          </a:r>
          <a:r>
            <a:rPr lang="zh-TW" altLang="en-US" sz="1400" dirty="0" smtClean="0"/>
            <a:t>人</a:t>
          </a:r>
          <a:r>
            <a:rPr lang="en-US" altLang="zh-TW" sz="1400" dirty="0" smtClean="0"/>
            <a:t>)</a:t>
          </a:r>
          <a:endParaRPr lang="zh-TW" altLang="en-US" sz="14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a typeface="+mn-ea"/>
              </a:defRPr>
            </a:lvl1pPr>
          </a:lstStyle>
          <a:p>
            <a:pPr>
              <a:defRPr/>
            </a:pPr>
            <a:fld id="{2844A0CB-02C9-42E4-A99D-B9093AFB0D3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27688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6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1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171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71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a typeface="+mn-ea"/>
              </a:defRPr>
            </a:lvl1pPr>
          </a:lstStyle>
          <a:p>
            <a:pPr>
              <a:defRPr/>
            </a:pPr>
            <a:fld id="{EEF7A773-45FD-466B-A6FC-44F023D82F8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6088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9520C71-6157-4FDC-AAF3-FD171DFE13C9}" type="slidenum">
              <a:rPr lang="zh-TW" altLang="en-US">
                <a:solidFill>
                  <a:srgbClr val="000000"/>
                </a:solidFill>
              </a:rPr>
              <a:pPr/>
              <a:t>16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6463" y="739775"/>
            <a:ext cx="4935537" cy="3702050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499"/>
            <a:ext cx="4939560" cy="4439841"/>
          </a:xfrm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177707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D4ED1AB-C18B-4640-9B53-FAD6623871BF}" type="slidenum">
              <a:rPr lang="zh-TW" altLang="en-US">
                <a:solidFill>
                  <a:srgbClr val="000000"/>
                </a:solidFill>
              </a:rPr>
              <a:pPr/>
              <a:t>18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5538" cy="3702050"/>
          </a:xfrm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577186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30775" cy="3698875"/>
          </a:xfrm>
          <a:ln w="12700"/>
        </p:spPr>
      </p:sp>
      <p:sp>
        <p:nvSpPr>
          <p:cNvPr id="165891" name="備忘稿版面配置區 2"/>
          <p:cNvSpPr>
            <a:spLocks noGrp="1"/>
          </p:cNvSpPr>
          <p:nvPr>
            <p:ph type="body" idx="1"/>
          </p:nvPr>
        </p:nvSpPr>
        <p:spPr>
          <a:xfrm>
            <a:off x="673577" y="4686499"/>
            <a:ext cx="5388610" cy="4438128"/>
          </a:xfrm>
          <a:noFill/>
        </p:spPr>
        <p:txBody>
          <a:bodyPr lIns="88221" tIns="44111" rIns="88221" bIns="44111"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845914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30775" cy="3698875"/>
          </a:xfrm>
          <a:ln w="12700"/>
        </p:spPr>
      </p:sp>
      <p:sp>
        <p:nvSpPr>
          <p:cNvPr id="166915" name="備忘稿版面配置區 2"/>
          <p:cNvSpPr>
            <a:spLocks noGrp="1"/>
          </p:cNvSpPr>
          <p:nvPr>
            <p:ph type="body" idx="1"/>
          </p:nvPr>
        </p:nvSpPr>
        <p:spPr>
          <a:xfrm>
            <a:off x="673577" y="4686499"/>
            <a:ext cx="5388610" cy="4438128"/>
          </a:xfrm>
          <a:noFill/>
        </p:spPr>
        <p:txBody>
          <a:bodyPr lIns="88221" tIns="44111" rIns="88221" bIns="44111"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721038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30775" cy="3698875"/>
          </a:xfrm>
          <a:ln w="12700"/>
        </p:spPr>
      </p:sp>
      <p:sp>
        <p:nvSpPr>
          <p:cNvPr id="168963" name="備忘稿版面配置區 2"/>
          <p:cNvSpPr>
            <a:spLocks noGrp="1"/>
          </p:cNvSpPr>
          <p:nvPr>
            <p:ph type="body" idx="1"/>
          </p:nvPr>
        </p:nvSpPr>
        <p:spPr>
          <a:xfrm>
            <a:off x="673577" y="4686499"/>
            <a:ext cx="5388610" cy="4438128"/>
          </a:xfrm>
          <a:noFill/>
        </p:spPr>
        <p:txBody>
          <a:bodyPr lIns="91432" tIns="45716" rIns="91432" bIns="45716"/>
          <a:lstStyle/>
          <a:p>
            <a:pPr eaLnBrk="1" hangingPunct="1"/>
            <a:r>
              <a:rPr lang="zh-TW" altLang="en-US" smtClean="0"/>
              <a:t>本所在</a:t>
            </a:r>
            <a:r>
              <a:rPr lang="en-US" altLang="zh-TW" smtClean="0"/>
              <a:t>2010</a:t>
            </a:r>
            <a:r>
              <a:rPr lang="zh-TW" altLang="en-US" smtClean="0"/>
              <a:t>年</a:t>
            </a:r>
            <a:r>
              <a:rPr lang="en-US" altLang="zh-TW" smtClean="0"/>
              <a:t>”</a:t>
            </a:r>
            <a:r>
              <a:rPr lang="zh-TW" altLang="en-US" smtClean="0"/>
              <a:t>我國勞工心理壓力強度評估研究</a:t>
            </a:r>
            <a:r>
              <a:rPr lang="en-US" altLang="zh-TW" smtClean="0"/>
              <a:t>”</a:t>
            </a:r>
            <a:r>
              <a:rPr lang="zh-TW" altLang="en-US" smtClean="0"/>
              <a:t>調查勞工分別造成生活壓力及工作壓力的事件排行榜</a:t>
            </a:r>
            <a:endParaRPr lang="en-US" altLang="zh-TW" smtClean="0"/>
          </a:p>
          <a:p>
            <a:pPr eaLnBrk="1" hangingPunct="1"/>
            <a:r>
              <a:rPr lang="zh-TW" altLang="en-US" smtClean="0"/>
              <a:t>研究結果在生活壓力事件</a:t>
            </a:r>
            <a:r>
              <a:rPr lang="en-US" altLang="zh-TW" smtClean="0"/>
              <a:t>:</a:t>
            </a:r>
            <a:r>
              <a:rPr lang="zh-TW" altLang="en-US" smtClean="0"/>
              <a:t> 第一名為收入減少，第二名為家人發生重大傷病，第三名為巨額財產損失，第四名借款無能償還，第五名為家人去世</a:t>
            </a:r>
          </a:p>
          <a:p>
            <a:pPr eaLnBrk="1" hangingPunct="1"/>
            <a:r>
              <a:rPr lang="zh-TW" altLang="en-US" smtClean="0"/>
              <a:t>工作中所帶來的壓力事件排行</a:t>
            </a:r>
            <a:r>
              <a:rPr lang="en-US" altLang="zh-TW" smtClean="0"/>
              <a:t>:</a:t>
            </a:r>
            <a:r>
              <a:rPr lang="zh-TW" altLang="en-US" smtClean="0"/>
              <a:t>第一名為公司倒閉，第二名是公司前景不景氣，第三名為被革職或被迫退休，第四名為無薪假，第五名為公司發生事故被追究責任</a:t>
            </a:r>
          </a:p>
          <a:p>
            <a:pPr eaLnBrk="1" hangingPunct="1"/>
            <a:r>
              <a:rPr lang="zh-TW" altLang="en-US" smtClean="0"/>
              <a:t>從生活壓力事件中帶給勞工壓力大多也是工作及經濟所造成的</a:t>
            </a:r>
          </a:p>
          <a:p>
            <a:pPr eaLnBrk="1" hangingPunct="1"/>
            <a:r>
              <a:rPr lang="zh-TW" altLang="en-US" smtClean="0"/>
              <a:t>因此工作所帶來的壓力是值得被重視且須要解決的</a:t>
            </a:r>
          </a:p>
          <a:p>
            <a:pPr eaLnBrk="1" hangingPunct="1"/>
            <a:endParaRPr kumimoji="0"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356168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16933" y="9371285"/>
            <a:ext cx="2917272" cy="493316"/>
          </a:xfrm>
          <a:noFill/>
          <a:ln>
            <a:miter lim="800000"/>
            <a:headEnd/>
            <a:tailEnd/>
          </a:ln>
        </p:spPr>
        <p:txBody>
          <a:bodyPr lIns="91432" tIns="45716" rIns="91432" bIns="45716"/>
          <a:lstStyle/>
          <a:p>
            <a:pPr defTabSz="882650"/>
            <a:fld id="{810306AD-6040-4DCC-998C-03C27531244C}" type="slidenum">
              <a:rPr kumimoji="1" lang="en-US" altLang="zh-TW">
                <a:latin typeface="華康粗黑體" pitchFamily="49" charset="-120"/>
              </a:rPr>
              <a:pPr defTabSz="882650"/>
              <a:t>27</a:t>
            </a:fld>
            <a:endParaRPr kumimoji="1" lang="en-US" altLang="zh-TW">
              <a:latin typeface="華康粗黑體" pitchFamily="49" charset="-12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30775" cy="3698875"/>
          </a:xfrm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577" y="4686499"/>
            <a:ext cx="5388610" cy="4438128"/>
          </a:xfrm>
          <a:noFill/>
        </p:spPr>
        <p:txBody>
          <a:bodyPr lIns="91432" tIns="45716" rIns="91432" bIns="45716"/>
          <a:lstStyle/>
          <a:p>
            <a:pPr eaLnBrk="1" hangingPunct="1"/>
            <a:endParaRPr lang="en-US" altLang="zh-TW" smtClean="0"/>
          </a:p>
        </p:txBody>
      </p:sp>
    </p:spTree>
    <p:extLst>
      <p:ext uri="{BB962C8B-B14F-4D97-AF65-F5344CB8AC3E}">
        <p14:creationId xmlns:p14="http://schemas.microsoft.com/office/powerpoint/2010/main" val="1379821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9AA720F-F998-4EE7-B44A-C184B2821E44}" type="slidenum">
              <a:rPr lang="zh-TW" altLang="en-US"/>
              <a:pPr/>
              <a:t>32</a:t>
            </a:fld>
            <a:endParaRPr lang="en-US" altLang="zh-TW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5538" cy="3702050"/>
          </a:xfrm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499"/>
            <a:ext cx="4939560" cy="4439841"/>
          </a:xfrm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202576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CF16AA9-1DAA-4E3F-B9FE-17DE35F538C1}" type="slidenum">
              <a:rPr lang="zh-TW" altLang="en-US"/>
              <a:pPr/>
              <a:t>33</a:t>
            </a:fld>
            <a:endParaRPr lang="en-US" altLang="zh-TW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5538" cy="3702050"/>
          </a:xfrm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499"/>
            <a:ext cx="4939560" cy="4439841"/>
          </a:xfrm>
          <a:noFill/>
        </p:spPr>
        <p:txBody>
          <a:bodyPr/>
          <a:lstStyle/>
          <a:p>
            <a:pPr eaLnBrk="1" hangingPunct="1">
              <a:spcBef>
                <a:spcPct val="50000"/>
              </a:spcBef>
            </a:pPr>
            <a:endParaRPr lang="zh-TW" altLang="en-US" sz="1400" smtClean="0"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2366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19C41E-10F7-4A8A-8D91-6CFF4BDCAFC0}" type="slidenum">
              <a:rPr lang="zh-TW" altLang="en-US"/>
              <a:pPr/>
              <a:t>50</a:t>
            </a:fld>
            <a:endParaRPr lang="en-US" altLang="zh-TW"/>
          </a:p>
        </p:txBody>
      </p:sp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5538" cy="3702050"/>
          </a:xfrm>
          <a:ln/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3651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5B0A289-F116-47DB-9B8C-00D49A016617}" type="slidenum">
              <a:rPr lang="zh-TW" altLang="en-US"/>
              <a:pPr/>
              <a:t>51</a:t>
            </a:fld>
            <a:endParaRPr lang="en-US" altLang="zh-TW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75" y="739775"/>
            <a:ext cx="4933950" cy="3702050"/>
          </a:xfrm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9220045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5080049-E690-4585-B838-6CAFD9EC8774}" type="slidenum">
              <a:rPr lang="zh-TW" altLang="en-US"/>
              <a:pPr/>
              <a:t>52</a:t>
            </a:fld>
            <a:endParaRPr lang="en-US" altLang="zh-TW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5538" cy="3702050"/>
          </a:xfrm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499"/>
            <a:ext cx="4939560" cy="4439841"/>
          </a:xfrm>
          <a:noFill/>
        </p:spPr>
        <p:txBody>
          <a:bodyPr/>
          <a:lstStyle/>
          <a:p>
            <a:pPr eaLnBrk="1" hangingPunct="1"/>
            <a:endParaRPr lang="zh-TW" altLang="en-US" sz="1600" smtClean="0"/>
          </a:p>
        </p:txBody>
      </p:sp>
    </p:spTree>
    <p:extLst>
      <p:ext uri="{BB962C8B-B14F-4D97-AF65-F5344CB8AC3E}">
        <p14:creationId xmlns:p14="http://schemas.microsoft.com/office/powerpoint/2010/main" val="273098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 txBox="1">
            <a:spLocks noGrp="1" noChangeArrowheads="1"/>
          </p:cNvSpPr>
          <p:nvPr/>
        </p:nvSpPr>
        <p:spPr bwMode="auto">
          <a:xfrm>
            <a:off x="3815374" y="9372997"/>
            <a:ext cx="2920389" cy="493316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</p:spPr>
        <p:txBody>
          <a:bodyPr wrap="none" anchor="b"/>
          <a:lstStyle/>
          <a:p>
            <a:pPr algn="r"/>
            <a:fld id="{756A40AC-3887-49C0-9DB4-75E4555C9363}" type="slidenum">
              <a:rPr kumimoji="1" lang="en-US" altLang="zh-TW" sz="1200"/>
              <a:pPr algn="r"/>
              <a:t>57</a:t>
            </a:fld>
            <a:endParaRPr kumimoji="1" lang="en-US" altLang="zh-TW" sz="1200"/>
          </a:p>
        </p:txBody>
      </p:sp>
      <p:sp>
        <p:nvSpPr>
          <p:cNvPr id="220163" name="Rectangle 7"/>
          <p:cNvSpPr txBox="1">
            <a:spLocks noGrp="1" noChangeArrowheads="1"/>
          </p:cNvSpPr>
          <p:nvPr/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AA36B3C9-22F4-4DA9-B91F-370272FE794B}" type="slidenum">
              <a:rPr lang="en-US" altLang="zh-TW" sz="1200">
                <a:latin typeface="Calibri" pitchFamily="34" charset="0"/>
              </a:rPr>
              <a:pPr algn="r" eaLnBrk="0" hangingPunct="0"/>
              <a:t>57</a:t>
            </a:fld>
            <a:endParaRPr lang="en-US" altLang="zh-TW" sz="1200">
              <a:latin typeface="Calibri" pitchFamily="34" charset="0"/>
            </a:endParaRPr>
          </a:p>
        </p:txBody>
      </p:sp>
      <p:sp>
        <p:nvSpPr>
          <p:cNvPr id="2201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zh-TW" altLang="en-US" smtClean="0"/>
              <a:t>引用文獻 </a:t>
            </a:r>
          </a:p>
        </p:txBody>
      </p:sp>
    </p:spTree>
    <p:extLst>
      <p:ext uri="{BB962C8B-B14F-4D97-AF65-F5344CB8AC3E}">
        <p14:creationId xmlns:p14="http://schemas.microsoft.com/office/powerpoint/2010/main" val="25186204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55538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5452494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4996485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2369508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 txBox="1">
            <a:spLocks noGrp="1" noChangeArrowheads="1"/>
          </p:cNvSpPr>
          <p:nvPr/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r"/>
            <a:fld id="{B906BE97-6D08-4BB6-999E-DC2796A5D9EB}" type="slidenum">
              <a:rPr kumimoji="1" lang="en-US" altLang="zh-TW" sz="1200">
                <a:latin typeface="Arial" pitchFamily="34" charset="0"/>
                <a:ea typeface="新細明體" pitchFamily="18" charset="-120"/>
              </a:rPr>
              <a:pPr algn="r"/>
              <a:t>62</a:t>
            </a:fld>
            <a:endParaRPr kumimoji="1" lang="en-US" altLang="zh-TW" sz="1200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pPr eaLnBrk="1" hangingPunct="1"/>
            <a:endParaRPr lang="zh-TW" altLang="zh-TW" smtClean="0"/>
          </a:p>
        </p:txBody>
      </p:sp>
    </p:spTree>
    <p:extLst>
      <p:ext uri="{BB962C8B-B14F-4D97-AF65-F5344CB8AC3E}">
        <p14:creationId xmlns:p14="http://schemas.microsoft.com/office/powerpoint/2010/main" val="11060086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6693272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7819730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121031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5131407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0562582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5811762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3147575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 txBox="1">
            <a:spLocks noGrp="1" noChangeArrowheads="1"/>
          </p:cNvSpPr>
          <p:nvPr/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r"/>
            <a:fld id="{91CD725B-208A-44E1-BECF-50716FBF7082}" type="slidenum">
              <a:rPr kumimoji="1" lang="en-US" altLang="zh-TW" sz="1200">
                <a:latin typeface="Arial" pitchFamily="34" charset="0"/>
                <a:ea typeface="新細明體" pitchFamily="18" charset="-120"/>
              </a:rPr>
              <a:pPr algn="r"/>
              <a:t>74</a:t>
            </a:fld>
            <a:endParaRPr kumimoji="1" lang="en-US" altLang="zh-TW" sz="1200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4787"/>
            <a:ext cx="4939560" cy="4441553"/>
          </a:xfrm>
          <a:noFill/>
        </p:spPr>
        <p:txBody>
          <a:bodyPr/>
          <a:lstStyle/>
          <a:p>
            <a:pPr eaLnBrk="1" hangingPunct="1"/>
            <a:endParaRPr lang="zh-TW" altLang="zh-TW" smtClean="0"/>
          </a:p>
        </p:txBody>
      </p:sp>
    </p:spTree>
    <p:extLst>
      <p:ext uri="{BB962C8B-B14F-4D97-AF65-F5344CB8AC3E}">
        <p14:creationId xmlns:p14="http://schemas.microsoft.com/office/powerpoint/2010/main" val="1836709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896" y="6381328"/>
            <a:ext cx="792088" cy="36004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32240" y="6309320"/>
            <a:ext cx="19050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627D1-B2D9-4B7A-9F96-82DF9051601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3581400" y="6381328"/>
            <a:ext cx="1062608" cy="324272"/>
          </a:xfrm>
        </p:spPr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01C80-EB8E-46C8-9654-616E4C75835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54104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E9F82-5613-456D-8B32-B9BFFB05CFC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89D89-AF90-48E4-8224-FCECCE92A4F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042988" y="2060575"/>
            <a:ext cx="38100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05388" y="2060575"/>
            <a:ext cx="38100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00457-6F0D-45A0-85FC-91996C115F3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14CC6-FABB-44EF-8F31-9F98FDC5B52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57FD7-3F81-4B64-B1B6-2A7638A694F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DE0C8-8A24-4EBA-BB02-EB1D7B7D176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40151-9384-4850-A572-93BF6AE0641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DEB3D-1A33-40E4-B2FF-2665D665BFB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7435C-712F-4926-97AC-902E6FA90FC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72288" y="549275"/>
            <a:ext cx="1943100" cy="52451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042988" y="549275"/>
            <a:ext cx="5676900" cy="52451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D92E6-D66F-413E-97B9-1ACAE0B342B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標題及圖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51050" y="549275"/>
            <a:ext cx="6624638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表版面配置區 2"/>
          <p:cNvSpPr>
            <a:spLocks noGrp="1"/>
          </p:cNvSpPr>
          <p:nvPr>
            <p:ph type="chart" idx="1"/>
          </p:nvPr>
        </p:nvSpPr>
        <p:spPr>
          <a:xfrm>
            <a:off x="1042988" y="2060575"/>
            <a:ext cx="7772400" cy="3733800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4ABE4-954E-42ED-B3EF-51F736DB4B9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標題，文字及美工圖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51050" y="549275"/>
            <a:ext cx="6624638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042988" y="2060575"/>
            <a:ext cx="3810000" cy="3733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美工圖案版面配置區 3"/>
          <p:cNvSpPr>
            <a:spLocks noGrp="1"/>
          </p:cNvSpPr>
          <p:nvPr>
            <p:ph type="clipArt" sz="half" idx="2"/>
          </p:nvPr>
        </p:nvSpPr>
        <p:spPr>
          <a:xfrm>
            <a:off x="5005388" y="2060575"/>
            <a:ext cx="3810000" cy="3733800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515B7-4B15-4314-A089-FC1DEE16C1F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51050" y="549275"/>
            <a:ext cx="6624638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042988" y="2060575"/>
            <a:ext cx="3810000" cy="3733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05388" y="2060575"/>
            <a:ext cx="3810000" cy="1790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005388" y="4003675"/>
            <a:ext cx="3810000" cy="1790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AF5A0-8A5F-44FC-86C6-B391AA566ED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標題，四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>
          <a:xfrm>
            <a:off x="2051050" y="549275"/>
            <a:ext cx="6624638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042988" y="2060575"/>
            <a:ext cx="3810000" cy="1790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005388" y="2060575"/>
            <a:ext cx="3810000" cy="1790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1042988" y="4003675"/>
            <a:ext cx="3810000" cy="1790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005388" y="4003675"/>
            <a:ext cx="3810000" cy="17907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1AC20-9E6F-4FC8-A4C5-180A5157E63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5527C4FB-AF42-404B-A8EB-F073CCCA4606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1E3FA680-AF75-487B-B08A-8204BEC6825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3731D2C2-8280-4E66-87AF-B48CBB8FD220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B04195D0-9405-48B7-9AA5-711408866EB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009E10CB-BC88-42E1-A4F2-A213E9AAC482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17252111-A0B5-4467-8B34-6915149AD6F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241631B1-2968-4550-83A1-8D82B66DE0E3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FD1F2079-81FE-4416-826A-212CF6BE56E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FDBD86F2-C0DA-4E09-897A-89F941CD60F9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01AA466D-C27B-40BA-AAA7-218CAC51256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5C40B64D-62EF-4A39-B576-82AAF27C5554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43B2AFBD-291B-4AB7-831B-499A4213F06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0A7F153E-2F74-4C73-92A1-6E1BBF63EF3A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39EB27EC-E02D-459E-9AE9-2CF8FF8BC2A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8E5E57FA-C2C0-4D32-8E02-C53C97361807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9824EA4A-7421-41A1-A143-DD7D273D3AD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00773A4A-41BD-443B-B384-6ED78A578BA0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BD073357-F6AD-4EF0-A3D0-BA4CB47B68A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EE5D9CE9-C4A6-4FC0-AB4F-6F695E92A2A9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1E76B67D-72AC-4964-BFD7-10797CC362C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BA4FBDB2-E336-4AA0-B201-A8505E5B2418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19FD8D12-1311-49F4-8191-CFC03548172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標題，文字及圖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2588" y="533400"/>
            <a:ext cx="7324725" cy="109061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23863" y="1905000"/>
            <a:ext cx="3978275" cy="4191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圖表版面配置區 3"/>
          <p:cNvSpPr>
            <a:spLocks noGrp="1"/>
          </p:cNvSpPr>
          <p:nvPr>
            <p:ph type="chart" sz="half" idx="2"/>
          </p:nvPr>
        </p:nvSpPr>
        <p:spPr>
          <a:xfrm>
            <a:off x="4554538" y="1905000"/>
            <a:ext cx="3979862" cy="4191000"/>
          </a:xfrm>
        </p:spPr>
        <p:txBody>
          <a:bodyPr rtlCol="0">
            <a:normAutofit/>
          </a:bodyPr>
          <a:lstStyle/>
          <a:p>
            <a:pPr lvl="0"/>
            <a:endParaRPr lang="zh-TW" alt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FF112E30-1E68-4110-98C1-A07E0E98D3B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 descr="寬右斜對角線"/>
          <p:cNvSpPr>
            <a:spLocks noChangeArrowheads="1"/>
          </p:cNvSpPr>
          <p:nvPr userDrawn="1"/>
        </p:nvSpPr>
        <p:spPr bwMode="auto">
          <a:xfrm>
            <a:off x="8686800" y="0"/>
            <a:ext cx="152400" cy="6858000"/>
          </a:xfrm>
          <a:prstGeom prst="rect">
            <a:avLst/>
          </a:prstGeom>
          <a:pattFill prst="wdUpDiag">
            <a:fgClr>
              <a:srgbClr val="CA9560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kumimoji="1" lang="zh-TW" altLang="en-US">
              <a:solidFill>
                <a:srgbClr val="000000"/>
              </a:solidFill>
              <a:ea typeface="新細明體" pitchFamily="18" charset="-120"/>
            </a:endParaRP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Rectangle 12" descr="寬右斜對角線"/>
          <p:cNvSpPr>
            <a:spLocks noChangeArrowheads="1"/>
          </p:cNvSpPr>
          <p:nvPr userDrawn="1"/>
        </p:nvSpPr>
        <p:spPr bwMode="auto">
          <a:xfrm rot="16200000">
            <a:off x="4495800" y="1828800"/>
            <a:ext cx="152400" cy="9144000"/>
          </a:xfrm>
          <a:prstGeom prst="rect">
            <a:avLst/>
          </a:prstGeom>
          <a:pattFill prst="wdUpDiag">
            <a:fgClr>
              <a:srgbClr val="CA9560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kumimoji="1" lang="zh-TW" altLang="en-US">
              <a:solidFill>
                <a:srgbClr val="000000"/>
              </a:solidFill>
              <a:ea typeface="新細明體" pitchFamily="18" charset="-120"/>
            </a:endParaRPr>
          </a:p>
        </p:txBody>
      </p:sp>
      <p:sp>
        <p:nvSpPr>
          <p:cNvPr id="7" name="Line 13"/>
          <p:cNvSpPr>
            <a:spLocks noChangeShapeType="1"/>
          </p:cNvSpPr>
          <p:nvPr userDrawn="1"/>
        </p:nvSpPr>
        <p:spPr bwMode="auto">
          <a:xfrm rot="16200000" flipH="1" flipV="1">
            <a:off x="4572000" y="1981200"/>
            <a:ext cx="0" cy="9144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5475" y="430213"/>
            <a:ext cx="7772400" cy="74453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623888" y="1206500"/>
            <a:ext cx="7772400" cy="4822825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5F601-445D-4FDE-BC2E-71ACB260FE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98486-6459-4AE0-8945-691A14E4B69D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662EC-373C-41FB-9A48-75FAF90A8D43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121012"/>
      </p:ext>
    </p:extLst>
  </p:cSld>
  <p:clrMapOvr>
    <a:masterClrMapping/>
  </p:clrMapOvr>
  <p:transition>
    <p:pull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446A2-9AD0-4969-869C-6E2163FF3705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D33A1-04B8-4A50-AF4C-C0227A4C7E7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974724"/>
      </p:ext>
    </p:extLst>
  </p:cSld>
  <p:clrMapOvr>
    <a:masterClrMapping/>
  </p:clrMapOvr>
  <p:transition>
    <p:pull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0B8CB-DB5A-4F7E-A641-A623034E1F30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6894F-9E53-48A2-AE40-09D673D4A53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524480"/>
      </p:ext>
    </p:extLst>
  </p:cSld>
  <p:clrMapOvr>
    <a:masterClrMapping/>
  </p:clrMapOvr>
  <p:transition>
    <p:pull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76375" y="1981200"/>
            <a:ext cx="36433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2088" y="1981200"/>
            <a:ext cx="36433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F2B3-BC25-433D-9FD0-AB7BAE49BB8E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F7478-80F0-469A-BAA2-87DB283A341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832672"/>
      </p:ext>
    </p:extLst>
  </p:cSld>
  <p:clrMapOvr>
    <a:masterClrMapping/>
  </p:clrMapOvr>
  <p:transition>
    <p:pull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64FCB-F301-46D3-B924-D2B01AABAE9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BFEA3-838B-41BC-AD57-AE9A1A1214A6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732747"/>
      </p:ext>
    </p:extLst>
  </p:cSld>
  <p:clrMapOvr>
    <a:masterClrMapping/>
  </p:clrMapOvr>
  <p:transition>
    <p:pull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4294F-B7C7-44B8-A267-9EBD532B6BEF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2C9C4-44C7-4916-8E5D-A6680704010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449887"/>
      </p:ext>
    </p:extLst>
  </p:cSld>
  <p:clrMapOvr>
    <a:masterClrMapping/>
  </p:clrMapOvr>
  <p:transition>
    <p:pull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49B2A-39EB-44FF-83B3-5C2D1BF19580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C206-22FA-4220-A6A8-F6E9679A06C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258143"/>
      </p:ext>
    </p:extLst>
  </p:cSld>
  <p:clrMapOvr>
    <a:masterClrMapping/>
  </p:clrMapOvr>
  <p:transition>
    <p:pull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347F8-5F66-40CE-A642-1E204AEAD5A9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37C08-C4DE-4852-B3E3-A624A7A1A7E9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167097"/>
      </p:ext>
    </p:extLst>
  </p:cSld>
  <p:clrMapOvr>
    <a:masterClrMapping/>
  </p:clrMapOvr>
  <p:transition>
    <p:pull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2A393-462F-42F9-9F65-E0C97C469A7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DDA93-74BA-4A68-9708-BD130945C10C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328329"/>
      </p:ext>
    </p:extLst>
  </p:cSld>
  <p:clrMapOvr>
    <a:masterClrMapping/>
  </p:clrMapOvr>
  <p:transition>
    <p:pull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B8106-FA1A-4038-843C-5FAC54141D0E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08FFE-A807-4178-8498-C1733BBF931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134443"/>
      </p:ext>
    </p:extLst>
  </p:cSld>
  <p:clrMapOvr>
    <a:masterClrMapping/>
  </p:clrMapOvr>
  <p:transition>
    <p:pull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056438" y="609600"/>
            <a:ext cx="1858962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476375" y="609600"/>
            <a:ext cx="5427663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358FC-4F9D-41B9-ADA4-662CED4A600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38645-83E0-4F48-A3AA-E12C8B5DCBE2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252621"/>
      </p:ext>
    </p:extLst>
  </p:cSld>
  <p:clrMapOvr>
    <a:masterClrMapping/>
  </p:clrMapOvr>
  <p:transition>
    <p:pull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標題，文字及美工圖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3810000" cy="48006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美工圖案版面配置區 3"/>
          <p:cNvSpPr>
            <a:spLocks noGrp="1"/>
          </p:cNvSpPr>
          <p:nvPr>
            <p:ph type="clipArt" sz="half" idx="2"/>
          </p:nvPr>
        </p:nvSpPr>
        <p:spPr>
          <a:xfrm>
            <a:off x="4648200" y="1295400"/>
            <a:ext cx="3810000" cy="4800600"/>
          </a:xfrm>
        </p:spPr>
        <p:txBody>
          <a:bodyPr/>
          <a:lstStyle/>
          <a:p>
            <a:pPr lvl="0"/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0491895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Bef>
                <a:spcPct val="50000"/>
              </a:spcBef>
            </a:pPr>
            <a:endParaRPr kumimoji="1" sz="2800">
              <a:solidFill>
                <a:srgbClr val="009999">
                  <a:tint val="75000"/>
                </a:srgbClr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srgbClr val="009999">
                    <a:tint val="75000"/>
                  </a:srgbClr>
                </a:solidFill>
              </a:rPr>
              <a:pPr/>
              <a:t>11/15/2017</a:t>
            </a:fld>
            <a:endParaRPr lang="en-US">
              <a:solidFill>
                <a:srgbClr val="009999">
                  <a:tint val="75000"/>
                </a:srgb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305"/>
              </a:lnSpc>
            </a:pPr>
            <a:fld id="{81D60167-4931-47E6-BA6A-407CBD079E47}" type="slidenum">
              <a:rPr dirty="0">
                <a:solidFill>
                  <a:srgbClr val="009999"/>
                </a:solidFill>
              </a:rPr>
              <a:pPr marL="25400">
                <a:lnSpc>
                  <a:spcPts val="1305"/>
                </a:lnSpc>
              </a:pPr>
              <a:t>‹#›</a:t>
            </a:fld>
            <a:endParaRPr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8970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7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8" name="矩形 18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9" name="矩形 11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10" name="矩形 12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1" name="矩形 13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2" name="直線接點 7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3" name="橢圓 9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橢圓 10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5" name="頁尾版面配置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6" name="日期版面配置區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D9708-2186-46DB-AEA3-6D236C0DFCD7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1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A1EE5E8A-B38A-435C-BEFE-C9B61E2620A5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92779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7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kumimoji="1" lang="zh-TW" altLang="en-US" sz="1800">
              <a:solidFill>
                <a:prstClr val="black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6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1721F-8B86-45AE-BF7C-6A34E44FCE8E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7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67904-B978-4E15-80CF-4B5A34C66A8E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3277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kumimoji="1" lang="zh-TW" altLang="en-US" sz="1800">
              <a:solidFill>
                <a:prstClr val="black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8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10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11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12" name="矩形 10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4" name="直線接點 14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5" name="矩形 1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6" name="橢圓 24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7" name="橢圓 2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8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B8F73-588D-4DCC-A122-9B5F6B0011AF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19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20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E52A226B-43ED-46C5-AA5E-33A64FFEA1D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23126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3" name="矩形 7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4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5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8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4934D-FD01-43CA-976A-4EE1D20B67DA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9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9C25E30-B4A0-4103-B0BF-A7630FB6B960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11737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6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7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8" name="矩形 15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9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10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矩形 7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2" name="直線接點 8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3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橢圓 10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5" name="矩形 20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6" name="投影片編號版面配置區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F9DC95E4-FD4A-4726-B994-BED81897D34E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17" name="日期版面配置區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53D4D-0D6D-4B25-81A1-627C1317285A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18" name="頁尾版面配置區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2849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20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6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7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8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9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10" name="矩形 1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1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矩形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3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橢圓 12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5" name="矩形 21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6" name="投影片編號版面配置區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BC3F89B6-DC74-4A49-A50D-1BF62FB953A8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17" name="日期版面配置區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69D6D-9ED4-40EC-A933-21A18C8CEBE3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18" name="頁尾版面配置區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21110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6BDFD-C93B-458D-991A-CF471A9D29DD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437DE9-012B-4BEA-8A9B-C5021D672B0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5897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5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6" name="矩形 8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7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8" name="矩形 10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9" name="矩形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0" name="直線接點 12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1" name="橢圓 13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橢圓 14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3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39B6A679-AEF7-40A1-A1EE-6C7D3A7F1DFE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14" name="日期版面配置區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A7668-C3F5-461C-A521-9F1B6F472EA1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1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2037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D57CE66-5D46-477A-86DD-61C9B726286D}" type="slidenum">
              <a:rPr lang="en-US" altLang="zh-TW"/>
              <a:pPr/>
              <a:t>‹#›</a:t>
            </a:fld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4205928440"/>
      </p:ext>
    </p:extLst>
  </p:cSld>
  <p:clrMapOvr>
    <a:masterClrMapping/>
  </p:clrMapOvr>
  <p:transition>
    <p:pull dir="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E0F30-41BF-452D-9B7E-BCF0F7720056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F22F1-70D6-4C76-9855-FA285376340D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04020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5595466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4694445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690344543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1062842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6563680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4036240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1896242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76875401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576233405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9124675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4777416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65552084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標題，文字及圖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56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圖表版面配置區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456113"/>
          </a:xfrm>
          <a:prstGeom prst="rect">
            <a:avLst/>
          </a:prstGeo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新細明體" pitchFamily="18" charset="-120"/>
              </a:defRPr>
            </a:lvl1pPr>
          </a:lstStyle>
          <a:p>
            <a:pPr algn="l">
              <a:defRPr/>
            </a:pPr>
            <a:endParaRPr kumimoji="1" lang="en-US" altLang="zh-TW">
              <a:solidFill>
                <a:srgbClr val="006699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新細明體" pitchFamily="18" charset="-120"/>
              </a:defRPr>
            </a:lvl1pPr>
          </a:lstStyle>
          <a:p>
            <a:pPr algn="l">
              <a:defRPr/>
            </a:pPr>
            <a:endParaRPr kumimoji="1" lang="en-US" altLang="zh-TW">
              <a:solidFill>
                <a:srgbClr val="006699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algn="l"/>
            <a:fld id="{EC3ABF1C-2136-4462-A80B-F64A73121974}" type="slidenum">
              <a:rPr kumimoji="1" lang="en-US" altLang="zh-TW" smtClean="0">
                <a:solidFill>
                  <a:srgbClr val="006699"/>
                </a:solidFill>
                <a:latin typeface="Arial" pitchFamily="34" charset="0"/>
                <a:ea typeface="新細明體" pitchFamily="18" charset="-120"/>
              </a:rPr>
              <a:pPr algn="l"/>
              <a:t>‹#›</a:t>
            </a:fld>
            <a:endParaRPr kumimoji="1" lang="en-US" altLang="zh-TW" smtClean="0">
              <a:solidFill>
                <a:srgbClr val="006699"/>
              </a:solidFill>
              <a:latin typeface="Arial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9676744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56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510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03663"/>
            <a:ext cx="4038600" cy="21526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新細明體" pitchFamily="18" charset="-120"/>
              </a:defRPr>
            </a:lvl1pPr>
          </a:lstStyle>
          <a:p>
            <a:pPr algn="l">
              <a:defRPr/>
            </a:pPr>
            <a:endParaRPr kumimoji="1" lang="en-US" altLang="zh-TW">
              <a:solidFill>
                <a:srgbClr val="006699"/>
              </a:solidFill>
            </a:endParaRPr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新細明體" pitchFamily="18" charset="-120"/>
              </a:defRPr>
            </a:lvl1pPr>
          </a:lstStyle>
          <a:p>
            <a:pPr algn="l">
              <a:defRPr/>
            </a:pPr>
            <a:endParaRPr kumimoji="1" lang="en-US" altLang="zh-TW">
              <a:solidFill>
                <a:srgbClr val="006699"/>
              </a:solidFill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algn="l"/>
            <a:fld id="{3BFE3EF5-406F-43D7-B16C-32908F47679F}" type="slidenum">
              <a:rPr kumimoji="1" lang="en-US" altLang="zh-TW" smtClean="0">
                <a:solidFill>
                  <a:srgbClr val="006699"/>
                </a:solidFill>
                <a:latin typeface="Arial" pitchFamily="34" charset="0"/>
                <a:ea typeface="新細明體" pitchFamily="18" charset="-120"/>
              </a:rPr>
              <a:pPr algn="l"/>
              <a:t>‹#›</a:t>
            </a:fld>
            <a:endParaRPr kumimoji="1" lang="en-US" altLang="zh-TW" smtClean="0">
              <a:solidFill>
                <a:srgbClr val="006699"/>
              </a:solidFill>
              <a:latin typeface="Arial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40647793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5420666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8EE1E-7F5F-4861-A054-21CC8B1E2624}" type="slidenum">
              <a:rPr lang="en-US" altLang="zh-TW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248124"/>
      </p:ext>
    </p:extLst>
  </p:cSld>
  <p:clrMapOvr>
    <a:masterClrMapping/>
  </p:clrMapOvr>
  <p:transition>
    <p:pull dir="d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5F29E-87D3-40FD-998E-BA0A6F0DFA41}" type="slidenum">
              <a:rPr lang="en-US" altLang="zh-TW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330957"/>
      </p:ext>
    </p:extLst>
  </p:cSld>
  <p:clrMapOvr>
    <a:masterClrMapping/>
  </p:clrMapOvr>
  <p:transition>
    <p:pull dir="d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6EFA8-5983-4A07-9AF7-5F6E26EAC538}" type="slidenum">
              <a:rPr lang="en-US" altLang="zh-TW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003739"/>
      </p:ext>
    </p:extLst>
  </p:cSld>
  <p:clrMapOvr>
    <a:masterClrMapping/>
  </p:clrMapOvr>
  <p:transition>
    <p:pull dir="d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76375" y="1981200"/>
            <a:ext cx="36433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2088" y="1981200"/>
            <a:ext cx="36433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41416-C4F4-4D72-85A7-549477518FA7}" type="slidenum">
              <a:rPr lang="en-US" altLang="zh-TW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356074"/>
      </p:ext>
    </p:extLst>
  </p:cSld>
  <p:clrMapOvr>
    <a:masterClrMapping/>
  </p:clrMapOvr>
  <p:transition>
    <p:pull dir="d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6EDD29-5D5E-4BA5-98BD-F8B5164DCF8D}" type="slidenum">
              <a:rPr lang="en-US" altLang="zh-TW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699745"/>
      </p:ext>
    </p:extLst>
  </p:cSld>
  <p:clrMapOvr>
    <a:masterClrMapping/>
  </p:clrMapOvr>
  <p:transition>
    <p:pull dir="d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ACE0D-4A6B-478A-B070-DD93D7CC5663}" type="slidenum">
              <a:rPr lang="en-US" altLang="zh-TW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810012"/>
      </p:ext>
    </p:extLst>
  </p:cSld>
  <p:clrMapOvr>
    <a:masterClrMapping/>
  </p:clrMapOvr>
  <p:transition>
    <p:pull dir="d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F99C3-C16A-475B-BCFE-1FC0AE80D5F0}" type="slidenum">
              <a:rPr lang="en-US" altLang="zh-TW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82561"/>
      </p:ext>
    </p:extLst>
  </p:cSld>
  <p:clrMapOvr>
    <a:masterClrMapping/>
  </p:clrMapOvr>
  <p:transition>
    <p:pull dir="d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CC228-8248-46E4-B930-BB00441AC106}" type="slidenum">
              <a:rPr lang="en-US" altLang="zh-TW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826633"/>
      </p:ext>
    </p:extLst>
  </p:cSld>
  <p:clrMapOvr>
    <a:masterClrMapping/>
  </p:clrMapOvr>
  <p:transition>
    <p:pull dir="d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FEBAB-11D8-493D-AAA1-42CA2C1E807D}" type="slidenum">
              <a:rPr lang="en-US" altLang="zh-TW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765114"/>
      </p:ext>
    </p:extLst>
  </p:cSld>
  <p:clrMapOvr>
    <a:masterClrMapping/>
  </p:clrMapOvr>
  <p:transition>
    <p:pull dir="d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32ADA-8407-4E98-B088-B74FEC871F53}" type="slidenum">
              <a:rPr lang="en-US" altLang="zh-TW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465913"/>
      </p:ext>
    </p:extLst>
  </p:cSld>
  <p:clrMapOvr>
    <a:masterClrMapping/>
  </p:clrMapOvr>
  <p:transition>
    <p:pull dir="d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056438" y="609600"/>
            <a:ext cx="1858962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476375" y="609600"/>
            <a:ext cx="5427663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EBCF3-0194-4152-95BE-1AABB3AC9E5F}" type="slidenum">
              <a:rPr lang="en-US" altLang="zh-TW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222174"/>
      </p:ext>
    </p:extLst>
  </p:cSld>
  <p:clrMapOvr>
    <a:masterClrMapping/>
  </p:clrMapOvr>
  <p:transition>
    <p:pull dir="d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9966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l">
              <a:defRPr/>
            </a:pPr>
            <a:endParaRPr kumimoji="1" lang="en-US" altLang="zh-TW" sz="1800">
              <a:solidFill>
                <a:srgbClr val="009999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2C81A-C8B8-471F-8370-4448FBD20F9F}" type="slidenum">
              <a:rPr lang="en-US" altLang="zh-TW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23926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98486-6459-4AE0-8945-691A14E4B69D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662EC-373C-41FB-9A48-75FAF90A8D43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11712"/>
      </p:ext>
    </p:extLst>
  </p:cSld>
  <p:clrMapOvr>
    <a:masterClrMapping/>
  </p:clrMapOvr>
  <p:transition>
    <p:pull dir="d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446A2-9AD0-4969-869C-6E2163FF3705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D33A1-04B8-4A50-AF4C-C0227A4C7E7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595006"/>
      </p:ext>
    </p:extLst>
  </p:cSld>
  <p:clrMapOvr>
    <a:masterClrMapping/>
  </p:clrMapOvr>
  <p:transition>
    <p:pull dir="d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0B8CB-DB5A-4F7E-A641-A623034E1F30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6894F-9E53-48A2-AE40-09D673D4A53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591514"/>
      </p:ext>
    </p:extLst>
  </p:cSld>
  <p:clrMapOvr>
    <a:masterClrMapping/>
  </p:clrMapOvr>
  <p:transition>
    <p:pull dir="d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76375" y="1981200"/>
            <a:ext cx="36433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2088" y="1981200"/>
            <a:ext cx="36433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F2B3-BC25-433D-9FD0-AB7BAE49BB8E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F7478-80F0-469A-BAA2-87DB283A341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734153"/>
      </p:ext>
    </p:extLst>
  </p:cSld>
  <p:clrMapOvr>
    <a:masterClrMapping/>
  </p:clrMapOvr>
  <p:transition>
    <p:pull dir="d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64FCB-F301-46D3-B924-D2B01AABAE9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BFEA3-838B-41BC-AD57-AE9A1A1214A6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883114"/>
      </p:ext>
    </p:extLst>
  </p:cSld>
  <p:clrMapOvr>
    <a:masterClrMapping/>
  </p:clrMapOvr>
  <p:transition>
    <p:pull dir="d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4294F-B7C7-44B8-A267-9EBD532B6BEF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2C9C4-44C7-4916-8E5D-A6680704010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782014"/>
      </p:ext>
    </p:extLst>
  </p:cSld>
  <p:clrMapOvr>
    <a:masterClrMapping/>
  </p:clrMapOvr>
  <p:transition>
    <p:pull dir="d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49B2A-39EB-44FF-83B3-5C2D1BF19580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C206-22FA-4220-A6A8-F6E9679A06C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110636"/>
      </p:ext>
    </p:extLst>
  </p:cSld>
  <p:clrMapOvr>
    <a:masterClrMapping/>
  </p:clrMapOvr>
  <p:transition>
    <p:pull dir="d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347F8-5F66-40CE-A642-1E204AEAD5A9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37C08-C4DE-4852-B3E3-A624A7A1A7E9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608458"/>
      </p:ext>
    </p:extLst>
  </p:cSld>
  <p:clrMapOvr>
    <a:masterClrMapping/>
  </p:clrMapOvr>
  <p:transition>
    <p:pull dir="d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2A393-462F-42F9-9F65-E0C97C469A7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DDA93-74BA-4A68-9708-BD130945C10C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2630"/>
      </p:ext>
    </p:extLst>
  </p:cSld>
  <p:clrMapOvr>
    <a:masterClrMapping/>
  </p:clrMapOvr>
  <p:transition>
    <p:pull dir="d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B8106-FA1A-4038-843C-5FAC54141D0E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08FFE-A807-4178-8498-C1733BBF931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746799"/>
      </p:ext>
    </p:extLst>
  </p:cSld>
  <p:clrMapOvr>
    <a:masterClrMapping/>
  </p:clrMapOvr>
  <p:transition>
    <p:pull dir="d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056438" y="609600"/>
            <a:ext cx="1858962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476375" y="609600"/>
            <a:ext cx="5427663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358FC-4F9D-41B9-ADA4-662CED4A600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38645-83E0-4F48-A3AA-E12C8B5DCBE2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50659"/>
      </p:ext>
    </p:extLst>
  </p:cSld>
  <p:clrMapOvr>
    <a:masterClrMapping/>
  </p:clrMapOvr>
  <p:transition>
    <p:pull dir="d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版面配置區 4"/>
          <p:cNvSpPr>
            <a:spLocks noGrp="1"/>
          </p:cNvSpPr>
          <p:nvPr>
            <p:ph type="title"/>
          </p:nvPr>
        </p:nvSpPr>
        <p:spPr>
          <a:xfrm>
            <a:off x="395536" y="188913"/>
            <a:ext cx="8208714" cy="863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lvl="0"/>
            <a:r>
              <a:rPr lang="zh-TW" altLang="en-US" dirty="0" smtClean="0"/>
              <a:t>按一下以編輯母片標題樣式</a:t>
            </a:r>
          </a:p>
        </p:txBody>
      </p:sp>
      <p:sp>
        <p:nvSpPr>
          <p:cNvPr id="14" name="文字版面配置區 8"/>
          <p:cNvSpPr>
            <a:spLocks noGrp="1"/>
          </p:cNvSpPr>
          <p:nvPr>
            <p:ph idx="1"/>
          </p:nvPr>
        </p:nvSpPr>
        <p:spPr bwMode="auto">
          <a:xfrm>
            <a:off x="395536" y="1052513"/>
            <a:ext cx="8424614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</a:p>
        </p:txBody>
      </p:sp>
      <p:sp>
        <p:nvSpPr>
          <p:cNvPr id="4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>
                <a:solidFill>
                  <a:srgbClr val="FF9966"/>
                </a:solidFill>
              </a:rPr>
              <a:t>2014/5/7</a:t>
            </a:r>
          </a:p>
        </p:txBody>
      </p:sp>
      <p:sp>
        <p:nvSpPr>
          <p:cNvPr id="5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8532440" y="6237312"/>
            <a:ext cx="452264" cy="457200"/>
          </a:xfrm>
          <a:prstGeom prst="rect">
            <a:avLst/>
          </a:prstGeom>
        </p:spPr>
        <p:txBody>
          <a:bodyPr/>
          <a:lstStyle>
            <a:lvl1pPr>
              <a:defRPr sz="1400" smtClean="0"/>
            </a:lvl1pPr>
          </a:lstStyle>
          <a:p>
            <a:pPr algn="l">
              <a:spcBef>
                <a:spcPct val="50000"/>
              </a:spcBef>
              <a:defRPr/>
            </a:pPr>
            <a:r>
              <a:rPr kumimoji="1" lang="en-US" altLang="zh-TW">
                <a:solidFill>
                  <a:srgbClr val="009999"/>
                </a:solidFill>
                <a:latin typeface="Arial" pitchFamily="34" charset="0"/>
                <a:ea typeface="新細明體" pitchFamily="18" charset="-120"/>
              </a:rPr>
              <a:t>/56</a:t>
            </a:r>
            <a:endParaRPr kumimoji="1" lang="en-US" altLang="zh-TW" dirty="0">
              <a:solidFill>
                <a:srgbClr val="009999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6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fld id="{78C2A301-F661-43A6-A47C-8365983365F3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7375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srgbClr val="FF9966"/>
                </a:solidFill>
              </a:rPr>
              <a:t>2014/5/7</a:t>
            </a:r>
            <a:endParaRPr lang="en-US" altLang="zh-TW">
              <a:solidFill>
                <a:srgbClr val="FF9966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8532440" y="6237312"/>
            <a:ext cx="452264" cy="45720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 algn="l">
              <a:spcBef>
                <a:spcPct val="50000"/>
              </a:spcBef>
              <a:defRPr/>
            </a:pPr>
            <a:r>
              <a:rPr kumimoji="1" lang="en-US" altLang="zh-TW" smtClean="0">
                <a:solidFill>
                  <a:srgbClr val="009999"/>
                </a:solidFill>
                <a:latin typeface="Arial" pitchFamily="34" charset="0"/>
                <a:ea typeface="新細明體" pitchFamily="18" charset="-120"/>
              </a:rPr>
              <a:t>/56</a:t>
            </a:r>
            <a:endParaRPr kumimoji="1" lang="en-US" altLang="zh-TW">
              <a:solidFill>
                <a:srgbClr val="009999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3AFFEABB-DBD6-4A97-9A62-3D376E07582F}" type="slidenum">
              <a:rPr lang="zh-TW" altLang="en-US" smtClean="0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9999"/>
              </a:solidFill>
            </a:endParaRPr>
          </a:p>
        </p:txBody>
      </p:sp>
      <p:sp>
        <p:nvSpPr>
          <p:cNvPr id="13" name="標題版面配置區 4"/>
          <p:cNvSpPr>
            <a:spLocks noGrp="1"/>
          </p:cNvSpPr>
          <p:nvPr>
            <p:ph type="title"/>
          </p:nvPr>
        </p:nvSpPr>
        <p:spPr>
          <a:xfrm>
            <a:off x="395536" y="188913"/>
            <a:ext cx="8208714" cy="863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TW" altLang="en-US" dirty="0" smtClean="0"/>
              <a:t>按一下以編輯母片標題樣式</a:t>
            </a:r>
          </a:p>
        </p:txBody>
      </p:sp>
      <p:sp>
        <p:nvSpPr>
          <p:cNvPr id="14" name="文字版面配置區 8"/>
          <p:cNvSpPr>
            <a:spLocks noGrp="1"/>
          </p:cNvSpPr>
          <p:nvPr>
            <p:ph idx="1"/>
          </p:nvPr>
        </p:nvSpPr>
        <p:spPr bwMode="auto">
          <a:xfrm>
            <a:off x="395536" y="1052513"/>
            <a:ext cx="8424614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0128679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98486-6459-4AE0-8945-691A14E4B69D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662EC-373C-41FB-9A48-75FAF90A8D43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226299"/>
      </p:ext>
    </p:extLst>
  </p:cSld>
  <p:clrMapOvr>
    <a:masterClrMapping/>
  </p:clrMapOvr>
  <p:transition>
    <p:pull dir="d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446A2-9AD0-4969-869C-6E2163FF3705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D33A1-04B8-4A50-AF4C-C0227A4C7E7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568949"/>
      </p:ext>
    </p:extLst>
  </p:cSld>
  <p:clrMapOvr>
    <a:masterClrMapping/>
  </p:clrMapOvr>
  <p:transition>
    <p:pull dir="d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0B8CB-DB5A-4F7E-A641-A623034E1F30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6894F-9E53-48A2-AE40-09D673D4A53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113593"/>
      </p:ext>
    </p:extLst>
  </p:cSld>
  <p:clrMapOvr>
    <a:masterClrMapping/>
  </p:clrMapOvr>
  <p:transition>
    <p:pull dir="d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76375" y="1981200"/>
            <a:ext cx="36433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2088" y="1981200"/>
            <a:ext cx="36433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F2B3-BC25-433D-9FD0-AB7BAE49BB8E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F7478-80F0-469A-BAA2-87DB283A341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787827"/>
      </p:ext>
    </p:extLst>
  </p:cSld>
  <p:clrMapOvr>
    <a:masterClrMapping/>
  </p:clrMapOvr>
  <p:transition>
    <p:pull dir="d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64FCB-F301-46D3-B924-D2B01AABAE9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BFEA3-838B-41BC-AD57-AE9A1A1214A6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542390"/>
      </p:ext>
    </p:extLst>
  </p:cSld>
  <p:clrMapOvr>
    <a:masterClrMapping/>
  </p:clrMapOvr>
  <p:transition>
    <p:pull dir="d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4294F-B7C7-44B8-A267-9EBD532B6BEF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2C9C4-44C7-4916-8E5D-A6680704010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623790"/>
      </p:ext>
    </p:extLst>
  </p:cSld>
  <p:clrMapOvr>
    <a:masterClrMapping/>
  </p:clrMapOvr>
  <p:transition>
    <p:pull dir="d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49B2A-39EB-44FF-83B3-5C2D1BF19580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C206-22FA-4220-A6A8-F6E9679A06C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863413"/>
      </p:ext>
    </p:extLst>
  </p:cSld>
  <p:clrMapOvr>
    <a:masterClrMapping/>
  </p:clrMapOvr>
  <p:transition>
    <p:pull dir="d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347F8-5F66-40CE-A642-1E204AEAD5A9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37C08-C4DE-4852-B3E3-A624A7A1A7E9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294349"/>
      </p:ext>
    </p:extLst>
  </p:cSld>
  <p:clrMapOvr>
    <a:masterClrMapping/>
  </p:clrMapOvr>
  <p:transition>
    <p:pull dir="d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2A393-462F-42F9-9F65-E0C97C469A7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DDA93-74BA-4A68-9708-BD130945C10C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619034"/>
      </p:ext>
    </p:extLst>
  </p:cSld>
  <p:clrMapOvr>
    <a:masterClrMapping/>
  </p:clrMapOvr>
  <p:transition>
    <p:pull dir="d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B8106-FA1A-4038-843C-5FAC54141D0E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08FFE-A807-4178-8498-C1733BBF931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743978"/>
      </p:ext>
    </p:extLst>
  </p:cSld>
  <p:clrMapOvr>
    <a:masterClrMapping/>
  </p:clrMapOvr>
  <p:transition>
    <p:pull dir="d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056438" y="609600"/>
            <a:ext cx="1858962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476375" y="609600"/>
            <a:ext cx="5427663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358FC-4F9D-41B9-ADA4-662CED4A600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38645-83E0-4F48-A3AA-E12C8B5DCBE2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599168"/>
      </p:ext>
    </p:extLst>
  </p:cSld>
  <p:clrMapOvr>
    <a:masterClrMapping/>
  </p:clrMapOvr>
  <p:transition>
    <p:pull dir="d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版面配置區 4"/>
          <p:cNvSpPr>
            <a:spLocks noGrp="1"/>
          </p:cNvSpPr>
          <p:nvPr>
            <p:ph type="title"/>
          </p:nvPr>
        </p:nvSpPr>
        <p:spPr>
          <a:xfrm>
            <a:off x="395536" y="188913"/>
            <a:ext cx="8208714" cy="863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lvl="0"/>
            <a:r>
              <a:rPr lang="zh-TW" altLang="en-US" dirty="0" smtClean="0"/>
              <a:t>按一下以編輯母片標題樣式</a:t>
            </a:r>
          </a:p>
        </p:txBody>
      </p:sp>
      <p:sp>
        <p:nvSpPr>
          <p:cNvPr id="14" name="文字版面配置區 8"/>
          <p:cNvSpPr>
            <a:spLocks noGrp="1"/>
          </p:cNvSpPr>
          <p:nvPr>
            <p:ph idx="1"/>
          </p:nvPr>
        </p:nvSpPr>
        <p:spPr bwMode="auto">
          <a:xfrm>
            <a:off x="395536" y="1052513"/>
            <a:ext cx="8424614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</a:p>
        </p:txBody>
      </p:sp>
      <p:sp>
        <p:nvSpPr>
          <p:cNvPr id="4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TW">
                <a:solidFill>
                  <a:srgbClr val="FF9966"/>
                </a:solidFill>
              </a:rPr>
              <a:t>2014/5/7</a:t>
            </a:r>
          </a:p>
        </p:txBody>
      </p:sp>
      <p:sp>
        <p:nvSpPr>
          <p:cNvPr id="5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8532440" y="6237312"/>
            <a:ext cx="452264" cy="457200"/>
          </a:xfrm>
          <a:prstGeom prst="rect">
            <a:avLst/>
          </a:prstGeom>
        </p:spPr>
        <p:txBody>
          <a:bodyPr/>
          <a:lstStyle>
            <a:lvl1pPr>
              <a:defRPr sz="1400" smtClean="0"/>
            </a:lvl1pPr>
          </a:lstStyle>
          <a:p>
            <a:pPr algn="l">
              <a:spcBef>
                <a:spcPct val="50000"/>
              </a:spcBef>
              <a:defRPr/>
            </a:pPr>
            <a:r>
              <a:rPr kumimoji="1" lang="en-US" altLang="zh-TW">
                <a:solidFill>
                  <a:srgbClr val="009999"/>
                </a:solidFill>
                <a:latin typeface="Arial" pitchFamily="34" charset="0"/>
                <a:ea typeface="新細明體" pitchFamily="18" charset="-120"/>
              </a:rPr>
              <a:t>/56</a:t>
            </a:r>
            <a:endParaRPr kumimoji="1" lang="en-US" altLang="zh-TW" dirty="0">
              <a:solidFill>
                <a:srgbClr val="009999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6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fld id="{78C2A301-F661-43A6-A47C-8365983365F3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46960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srgbClr val="FF9966"/>
                </a:solidFill>
              </a:rPr>
              <a:t>2014/5/7</a:t>
            </a:r>
            <a:endParaRPr lang="en-US" altLang="zh-TW">
              <a:solidFill>
                <a:srgbClr val="FF9966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8532440" y="6237312"/>
            <a:ext cx="452264" cy="45720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 algn="l">
              <a:spcBef>
                <a:spcPct val="50000"/>
              </a:spcBef>
              <a:defRPr/>
            </a:pPr>
            <a:r>
              <a:rPr kumimoji="1" lang="en-US" altLang="zh-TW" smtClean="0">
                <a:solidFill>
                  <a:srgbClr val="009999"/>
                </a:solidFill>
                <a:latin typeface="Arial" pitchFamily="34" charset="0"/>
                <a:ea typeface="新細明體" pitchFamily="18" charset="-120"/>
              </a:rPr>
              <a:t>/56</a:t>
            </a:r>
            <a:endParaRPr kumimoji="1" lang="en-US" altLang="zh-TW">
              <a:solidFill>
                <a:srgbClr val="009999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3AFFEABB-DBD6-4A97-9A62-3D376E07582F}" type="slidenum">
              <a:rPr lang="zh-TW" altLang="en-US" smtClean="0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9999"/>
              </a:solidFill>
            </a:endParaRPr>
          </a:p>
        </p:txBody>
      </p:sp>
      <p:sp>
        <p:nvSpPr>
          <p:cNvPr id="13" name="標題版面配置區 4"/>
          <p:cNvSpPr>
            <a:spLocks noGrp="1"/>
          </p:cNvSpPr>
          <p:nvPr>
            <p:ph type="title"/>
          </p:nvPr>
        </p:nvSpPr>
        <p:spPr>
          <a:xfrm>
            <a:off x="395536" y="188913"/>
            <a:ext cx="8208714" cy="863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TW" altLang="en-US" dirty="0" smtClean="0"/>
              <a:t>按一下以編輯母片標題樣式</a:t>
            </a:r>
          </a:p>
        </p:txBody>
      </p:sp>
      <p:sp>
        <p:nvSpPr>
          <p:cNvPr id="14" name="文字版面配置區 8"/>
          <p:cNvSpPr>
            <a:spLocks noGrp="1"/>
          </p:cNvSpPr>
          <p:nvPr>
            <p:ph idx="1"/>
          </p:nvPr>
        </p:nvSpPr>
        <p:spPr bwMode="auto">
          <a:xfrm>
            <a:off x="395536" y="1052513"/>
            <a:ext cx="8424614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23929486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98486-6459-4AE0-8945-691A14E4B69D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662EC-373C-41FB-9A48-75FAF90A8D43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083382"/>
      </p:ext>
    </p:extLst>
  </p:cSld>
  <p:clrMapOvr>
    <a:masterClrMapping/>
  </p:clrMapOvr>
  <p:transition>
    <p:pull dir="d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446A2-9AD0-4969-869C-6E2163FF3705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D33A1-04B8-4A50-AF4C-C0227A4C7E7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005680"/>
      </p:ext>
    </p:extLst>
  </p:cSld>
  <p:clrMapOvr>
    <a:masterClrMapping/>
  </p:clrMapOvr>
  <p:transition>
    <p:pull dir="d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0B8CB-DB5A-4F7E-A641-A623034E1F30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6894F-9E53-48A2-AE40-09D673D4A53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926604"/>
      </p:ext>
    </p:extLst>
  </p:cSld>
  <p:clrMapOvr>
    <a:masterClrMapping/>
  </p:clrMapOvr>
  <p:transition>
    <p:pull dir="d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76375" y="1981200"/>
            <a:ext cx="36433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2088" y="1981200"/>
            <a:ext cx="36433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F2B3-BC25-433D-9FD0-AB7BAE49BB8E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F7478-80F0-469A-BAA2-87DB283A341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331007"/>
      </p:ext>
    </p:extLst>
  </p:cSld>
  <p:clrMapOvr>
    <a:masterClrMapping/>
  </p:clrMapOvr>
  <p:transition>
    <p:pull dir="d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64FCB-F301-46D3-B924-D2B01AABAE9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BFEA3-838B-41BC-AD57-AE9A1A1214A6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492833"/>
      </p:ext>
    </p:extLst>
  </p:cSld>
  <p:clrMapOvr>
    <a:masterClrMapping/>
  </p:clrMapOvr>
  <p:transition>
    <p:pull dir="d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4294F-B7C7-44B8-A267-9EBD532B6BEF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2C9C4-44C7-4916-8E5D-A6680704010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940146"/>
      </p:ext>
    </p:extLst>
  </p:cSld>
  <p:clrMapOvr>
    <a:masterClrMapping/>
  </p:clrMapOvr>
  <p:transition>
    <p:pull dir="d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49B2A-39EB-44FF-83B3-5C2D1BF19580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C206-22FA-4220-A6A8-F6E9679A06C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126485"/>
      </p:ext>
    </p:extLst>
  </p:cSld>
  <p:clrMapOvr>
    <a:masterClrMapping/>
  </p:clrMapOvr>
  <p:transition>
    <p:pull dir="d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347F8-5F66-40CE-A642-1E204AEAD5A9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37C08-C4DE-4852-B3E3-A624A7A1A7E9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663891"/>
      </p:ext>
    </p:extLst>
  </p:cSld>
  <p:clrMapOvr>
    <a:masterClrMapping/>
  </p:clrMapOvr>
  <p:transition>
    <p:pull dir="d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2A393-462F-42F9-9F65-E0C97C469A7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DDA93-74BA-4A68-9708-BD130945C10C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448807"/>
      </p:ext>
    </p:extLst>
  </p:cSld>
  <p:clrMapOvr>
    <a:masterClrMapping/>
  </p:clrMapOvr>
  <p:transition>
    <p:pull dir="d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B8106-FA1A-4038-843C-5FAC54141D0E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08FFE-A807-4178-8498-C1733BBF931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343782"/>
      </p:ext>
    </p:extLst>
  </p:cSld>
  <p:clrMapOvr>
    <a:masterClrMapping/>
  </p:clrMapOvr>
  <p:transition>
    <p:pull dir="d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056438" y="609600"/>
            <a:ext cx="1858962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476375" y="609600"/>
            <a:ext cx="5427663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358FC-4F9D-41B9-ADA4-662CED4A600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38645-83E0-4F48-A3AA-E12C8B5DCBE2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150264"/>
      </p:ext>
    </p:extLst>
  </p:cSld>
  <p:clrMapOvr>
    <a:masterClrMapping/>
  </p:clrMapOvr>
  <p:transition>
    <p:pull dir="d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98486-6459-4AE0-8945-691A14E4B69D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662EC-373C-41FB-9A48-75FAF90A8D43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820526"/>
      </p:ext>
    </p:extLst>
  </p:cSld>
  <p:clrMapOvr>
    <a:masterClrMapping/>
  </p:clrMapOvr>
  <p:transition>
    <p:pull dir="d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446A2-9AD0-4969-869C-6E2163FF3705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D33A1-04B8-4A50-AF4C-C0227A4C7E7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996715"/>
      </p:ext>
    </p:extLst>
  </p:cSld>
  <p:clrMapOvr>
    <a:masterClrMapping/>
  </p:clrMapOvr>
  <p:transition>
    <p:pull dir="d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0B8CB-DB5A-4F7E-A641-A623034E1F30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6894F-9E53-48A2-AE40-09D673D4A53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552477"/>
      </p:ext>
    </p:extLst>
  </p:cSld>
  <p:clrMapOvr>
    <a:masterClrMapping/>
  </p:clrMapOvr>
  <p:transition>
    <p:pull dir="d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76375" y="1981200"/>
            <a:ext cx="36433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2088" y="1981200"/>
            <a:ext cx="36433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F2B3-BC25-433D-9FD0-AB7BAE49BB8E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F7478-80F0-469A-BAA2-87DB283A341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119845"/>
      </p:ext>
    </p:extLst>
  </p:cSld>
  <p:clrMapOvr>
    <a:masterClrMapping/>
  </p:clrMapOvr>
  <p:transition>
    <p:pull dir="d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64FCB-F301-46D3-B924-D2B01AABAE9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BFEA3-838B-41BC-AD57-AE9A1A1214A6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13347"/>
      </p:ext>
    </p:extLst>
  </p:cSld>
  <p:clrMapOvr>
    <a:masterClrMapping/>
  </p:clrMapOvr>
  <p:transition>
    <p:pull dir="d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4294F-B7C7-44B8-A267-9EBD532B6BEF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2C9C4-44C7-4916-8E5D-A6680704010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54310"/>
      </p:ext>
    </p:extLst>
  </p:cSld>
  <p:clrMapOvr>
    <a:masterClrMapping/>
  </p:clrMapOvr>
  <p:transition>
    <p:pull dir="d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49B2A-39EB-44FF-83B3-5C2D1BF19580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C206-22FA-4220-A6A8-F6E9679A06C4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406661"/>
      </p:ext>
    </p:extLst>
  </p:cSld>
  <p:clrMapOvr>
    <a:masterClrMapping/>
  </p:clrMapOvr>
  <p:transition>
    <p:pull dir="d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347F8-5F66-40CE-A642-1E204AEAD5A9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37C08-C4DE-4852-B3E3-A624A7A1A7E9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673759"/>
      </p:ext>
    </p:extLst>
  </p:cSld>
  <p:clrMapOvr>
    <a:masterClrMapping/>
  </p:clrMapOvr>
  <p:transition>
    <p:pull dir="d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2A393-462F-42F9-9F65-E0C97C469A7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DDA93-74BA-4A68-9708-BD130945C10C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190359"/>
      </p:ext>
    </p:extLst>
  </p:cSld>
  <p:clrMapOvr>
    <a:masterClrMapping/>
  </p:clrMapOvr>
  <p:transition>
    <p:pull dir="d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B8106-FA1A-4038-843C-5FAC54141D0E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08FFE-A807-4178-8498-C1733BBF931F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089682"/>
      </p:ext>
    </p:extLst>
  </p:cSld>
  <p:clrMapOvr>
    <a:masterClrMapping/>
  </p:clrMapOvr>
  <p:transition>
    <p:pull dir="d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056438" y="609600"/>
            <a:ext cx="1858962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476375" y="609600"/>
            <a:ext cx="5427663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358FC-4F9D-41B9-ADA4-662CED4A600A}" type="datetime1">
              <a:rPr lang="zh-TW" altLang="en-US">
                <a:solidFill>
                  <a:srgbClr val="FF9966"/>
                </a:solidFill>
              </a:rPr>
              <a:pPr>
                <a:defRPr/>
              </a:pPr>
              <a:t>2017/11/15</a:t>
            </a:fld>
            <a:endParaRPr lang="zh-TW" altLang="zh-TW">
              <a:solidFill>
                <a:srgbClr val="FF9966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38645-83E0-4F48-A3AA-E12C8B5DCBE2}" type="slidenum">
              <a:rPr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lang="zh-TW" altLang="zh-TW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947384"/>
      </p:ext>
    </p:extLst>
  </p:cSld>
  <p:clrMapOvr>
    <a:masterClrMapping/>
  </p:clrMapOvr>
  <p:transition>
    <p:pull dir="d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標題，文字及美工圖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3810000" cy="48006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美工圖案版面配置區 3"/>
          <p:cNvSpPr>
            <a:spLocks noGrp="1"/>
          </p:cNvSpPr>
          <p:nvPr>
            <p:ph type="clipArt" sz="half" idx="2"/>
          </p:nvPr>
        </p:nvSpPr>
        <p:spPr>
          <a:xfrm>
            <a:off x="4648200" y="1295400"/>
            <a:ext cx="3810000" cy="4800600"/>
          </a:xfrm>
        </p:spPr>
        <p:txBody>
          <a:bodyPr/>
          <a:lstStyle/>
          <a:p>
            <a:pPr lvl="0"/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63932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54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2051050" y="549275"/>
            <a:ext cx="66246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2060575"/>
            <a:ext cx="7772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3099" name="Rectangle 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73163" y="626586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 smtClean="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33001C80-EB8E-46C8-9654-616E4C75835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91" r:id="rId2"/>
    <p:sldLayoutId id="2147483764" r:id="rId3"/>
    <p:sldLayoutId id="2147483763" r:id="rId4"/>
    <p:sldLayoutId id="2147483762" r:id="rId5"/>
    <p:sldLayoutId id="2147483761" r:id="rId6"/>
    <p:sldLayoutId id="2147483760" r:id="rId7"/>
    <p:sldLayoutId id="2147483759" r:id="rId8"/>
    <p:sldLayoutId id="2147483758" r:id="rId9"/>
    <p:sldLayoutId id="2147483757" r:id="rId10"/>
    <p:sldLayoutId id="2147483756" r:id="rId11"/>
    <p:sldLayoutId id="2147483755" r:id="rId12"/>
    <p:sldLayoutId id="2147483754" r:id="rId13"/>
    <p:sldLayoutId id="2147483753" r:id="rId14"/>
    <p:sldLayoutId id="2147483752" r:id="rId15"/>
    <p:sldLayoutId id="2147483751" r:id="rId1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0000"/>
          </a:solidFill>
          <a:latin typeface="標楷體" pitchFamily="65" charset="-120"/>
          <a:ea typeface="標楷體" pitchFamily="65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0000"/>
          </a:solidFill>
          <a:latin typeface="標楷體" pitchFamily="65" charset="-120"/>
          <a:ea typeface="標楷體" pitchFamily="65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0000"/>
          </a:solidFill>
          <a:latin typeface="標楷體" pitchFamily="65" charset="-120"/>
          <a:ea typeface="標楷體" pitchFamily="65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0000"/>
          </a:solidFill>
          <a:latin typeface="標楷體" pitchFamily="65" charset="-120"/>
          <a:ea typeface="標楷體" pitchFamily="65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FF0000"/>
          </a:solidFill>
          <a:latin typeface="標楷體" pitchFamily="65" charset="-120"/>
          <a:ea typeface="標楷體" pitchFamily="65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FF0000"/>
          </a:solidFill>
          <a:latin typeface="標楷體" pitchFamily="65" charset="-120"/>
          <a:ea typeface="標楷體" pitchFamily="65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FF0000"/>
          </a:solidFill>
          <a:latin typeface="標楷體" pitchFamily="65" charset="-120"/>
          <a:ea typeface="標楷體" pitchFamily="65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FF0000"/>
          </a:solidFill>
          <a:latin typeface="標楷體" pitchFamily="65" charset="-12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33FF"/>
        </a:buClr>
        <a:buSzPct val="70000"/>
        <a:buFont typeface="Wingdings" pitchFamily="2" charset="2"/>
        <a:buChar char="v"/>
        <a:defRPr sz="2800" b="1">
          <a:solidFill>
            <a:srgbClr val="CC00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9"/>
        </a:buBlip>
        <a:defRPr sz="24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20"/>
        </a:buBlip>
        <a:defRPr sz="24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9"/>
        </a:buBlip>
        <a:defRPr sz="20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9"/>
        </a:buBlip>
        <a:defRPr sz="2000" b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19"/>
        </a:buBlip>
        <a:defRPr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19"/>
        </a:buBlip>
        <a:defRPr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19"/>
        </a:buBlip>
        <a:defRPr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19"/>
        </a:buBlip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48364E08-A69A-43B7-A3D1-D0667254A818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fld id="{05109C99-E2A2-4ED4-8CCB-B7E723AC308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BF9F"/>
            </a:gs>
            <a:gs pos="50000">
              <a:srgbClr val="CA9560"/>
            </a:gs>
            <a:gs pos="100000">
              <a:srgbClr val="DFBF9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 一 下 以 編 輯 母 片 標 題 樣 式</a:t>
            </a:r>
          </a:p>
        </p:txBody>
      </p:sp>
      <p:sp>
        <p:nvSpPr>
          <p:cNvPr id="327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algn="l">
              <a:defRPr kumimoji="1">
                <a:solidFill>
                  <a:srgbClr val="000000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algn="l">
              <a:defRPr kumimoji="1">
                <a:solidFill>
                  <a:srgbClr val="000000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729413" y="6237288"/>
            <a:ext cx="1905000" cy="457200"/>
          </a:xfrm>
          <a:prstGeom prst="rect">
            <a:avLst/>
          </a:prstGeom>
        </p:spPr>
        <p:txBody>
          <a:bodyPr/>
          <a:lstStyle>
            <a:lvl1pPr algn="l">
              <a:defRPr kumimoji="1">
                <a:solidFill>
                  <a:srgbClr val="000000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D3BF5D26-4B9D-4B49-ABD0-7AE8C40D44C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 u="sng">
          <a:solidFill>
            <a:srgbClr val="9933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 u="sng">
          <a:solidFill>
            <a:srgbClr val="993300"/>
          </a:solidFill>
          <a:latin typeface="Times New Roman" pitchFamily="18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 u="sng">
          <a:solidFill>
            <a:srgbClr val="993300"/>
          </a:solidFill>
          <a:latin typeface="Times New Roman" pitchFamily="18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 u="sng">
          <a:solidFill>
            <a:srgbClr val="993300"/>
          </a:solidFill>
          <a:latin typeface="Times New Roman" pitchFamily="18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 u="sng">
          <a:solidFill>
            <a:srgbClr val="993300"/>
          </a:solidFill>
          <a:latin typeface="Times New Roman" pitchFamily="18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 u="sng">
          <a:solidFill>
            <a:srgbClr val="993300"/>
          </a:solidFill>
          <a:latin typeface="Times New Roman" pitchFamily="18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 u="sng">
          <a:solidFill>
            <a:srgbClr val="993300"/>
          </a:solidFill>
          <a:latin typeface="Times New Roman" pitchFamily="18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 u="sng">
          <a:solidFill>
            <a:srgbClr val="993300"/>
          </a:solidFill>
          <a:latin typeface="Times New Roman" pitchFamily="18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 u="sng">
          <a:solidFill>
            <a:srgbClr val="993300"/>
          </a:solidFill>
          <a:latin typeface="Times New Roman" pitchFamily="18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CC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rc 2"/>
          <p:cNvSpPr>
            <a:spLocks/>
          </p:cNvSpPr>
          <p:nvPr/>
        </p:nvSpPr>
        <p:spPr bwMode="auto">
          <a:xfrm>
            <a:off x="0" y="842963"/>
            <a:ext cx="2895600" cy="601821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 lIns="91310" tIns="45659" rIns="91310" bIns="45659"/>
          <a:lstStyle/>
          <a:p>
            <a:pPr algn="l">
              <a:spcBef>
                <a:spcPct val="50000"/>
              </a:spcBef>
            </a:pPr>
            <a:endParaRPr kumimoji="1" lang="zh-TW" altLang="en-US" sz="2800">
              <a:solidFill>
                <a:srgbClr val="009999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609600"/>
            <a:ext cx="7296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45" tIns="45975" rIns="91945" bIns="459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zh-TW" altLang="zh-TW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76375" y="1981200"/>
            <a:ext cx="74390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45" tIns="45975" rIns="91945" bIns="45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按一下以編輯母片本文樣式</a:t>
            </a:r>
            <a:endParaRPr lang="zh-TW" altLang="zh-TW" smtClean="0"/>
          </a:p>
          <a:p>
            <a:pPr lvl="1"/>
            <a:r>
              <a:rPr lang="zh-TW" altLang="en-US" smtClean="0"/>
              <a:t>第二階層</a:t>
            </a:r>
          </a:p>
          <a:p>
            <a:pPr lvl="2"/>
            <a:r>
              <a:rPr lang="zh-TW" altLang="en-US" smtClean="0"/>
              <a:t>第三階層</a:t>
            </a:r>
          </a:p>
          <a:p>
            <a:pPr lvl="3"/>
            <a:r>
              <a:rPr lang="zh-TW" altLang="en-US" smtClean="0"/>
              <a:t>第四階層</a:t>
            </a:r>
          </a:p>
          <a:p>
            <a:pPr lvl="4"/>
            <a:r>
              <a:rPr lang="zh-TW" altLang="en-US" smtClean="0"/>
              <a:t>第五階層</a:t>
            </a:r>
          </a:p>
        </p:txBody>
      </p:sp>
      <p:sp>
        <p:nvSpPr>
          <p:cNvPr id="897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0988" y="6248400"/>
            <a:ext cx="1906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945" tIns="45975" rIns="91945" bIns="45975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hlink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 algn="l">
              <a:defRPr/>
            </a:pPr>
            <a:fld id="{B58E5FF1-8979-4FED-99AF-4162DB8BF7C6}" type="datetime1">
              <a:rPr kumimoji="1" lang="zh-TW" altLang="en-US">
                <a:solidFill>
                  <a:srgbClr val="FF9966"/>
                </a:solidFill>
              </a:rPr>
              <a:pPr algn="l">
                <a:defRPr/>
              </a:pPr>
              <a:t>2017/11/15</a:t>
            </a:fld>
            <a:endParaRPr kumimoji="1" lang="zh-TW" altLang="zh-TW">
              <a:solidFill>
                <a:srgbClr val="FF9966"/>
              </a:solidFill>
            </a:endParaRPr>
          </a:p>
        </p:txBody>
      </p:sp>
      <p:sp>
        <p:nvSpPr>
          <p:cNvPr id="897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04063" y="6248400"/>
            <a:ext cx="18986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10" tIns="45659" rIns="91310" bIns="45659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fld id="{DD5ACAB9-E8E5-43B3-B742-365D96BD1100}" type="slidenum">
              <a:rPr kumimoji="1"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kumimoji="1" lang="zh-TW" altLang="zh-TW">
              <a:solidFill>
                <a:srgbClr val="009999"/>
              </a:solidFill>
            </a:endParaRPr>
          </a:p>
        </p:txBody>
      </p:sp>
      <p:pic>
        <p:nvPicPr>
          <p:cNvPr id="3079" name="Picture 8" descr="C:\Users\tarn.LHR\AppData\Local\Microsoft\Windows\Temporary Internet Files\Content.Outlook\TXF5QFP9\osha擷取 (2).PN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11731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69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</p:sldLayoutIdLst>
  <p:transition>
    <p:pull dir="d"/>
  </p:transition>
  <p:hf hdr="0" ftr="0" dt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Times New Roman" pitchFamily="18" charset="0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Times New Roman" pitchFamily="18" charset="0"/>
        <a:buChar char="u"/>
        <a:defRPr kumimoji="1"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Times New Roman" pitchFamily="18" charset="0"/>
        <a:buChar char="F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50000">
              <a:schemeClr val="bg1"/>
            </a:gs>
            <a:gs pos="100000">
              <a:srgbClr val="00FF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1027" name="矩形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102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102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>
              <a:defRPr/>
            </a:pPr>
            <a:endParaRPr kumimoji="0" lang="en-US" altLang="zh-TW" sz="1800" smtClean="0">
              <a:solidFill>
                <a:prstClr val="black"/>
              </a:solidFill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F545CB35-6B3E-4977-8659-E5F6CF865FB5}" type="datetimeFigureOut">
              <a:rPr lang="zh-TW" altLang="en-US"/>
              <a:pPr>
                <a:defRPr/>
              </a:pPr>
              <a:t>2017/11/15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 sz="1800">
              <a:solidFill>
                <a:prstClr val="black"/>
              </a:solidFill>
              <a:latin typeface="Arial" charset="0"/>
              <a:ea typeface="新細明體" charset="-120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kumimoji="0" sz="1600">
                <a:solidFill>
                  <a:srgbClr val="7B9899"/>
                </a:solidFill>
              </a:defRPr>
            </a:lvl1pPr>
          </a:lstStyle>
          <a:p>
            <a:fld id="{B0A1D143-91A5-453E-A77C-EED7F3B673BE}" type="slidenum">
              <a:rPr lang="zh-TW" altLang="en-US">
                <a:latin typeface="Arial" pitchFamily="34" charset="0"/>
                <a:ea typeface="新細明體" pitchFamily="18" charset="-120"/>
              </a:rPr>
              <a:pPr/>
              <a:t>‹#›</a:t>
            </a:fld>
            <a:endParaRPr lang="zh-TW" altLang="en-US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038" name="標題版面配置區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zh-TW" smtClean="0"/>
          </a:p>
        </p:txBody>
      </p:sp>
      <p:sp>
        <p:nvSpPr>
          <p:cNvPr id="1039" name="文字版面配置區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pic>
        <p:nvPicPr>
          <p:cNvPr id="1040" name="Picture 51" descr="C:\Users\tarn.LHR\AppData\Local\Microsoft\Windows\Temporary Internet Files\Content.Outlook\TXF5QFP9\osha擷取 (2).PNG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152400" y="184150"/>
            <a:ext cx="1143000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406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微軟正黑體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微軟正黑體"/>
          <a:cs typeface="微軟正黑體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微軟正黑體"/>
          <a:cs typeface="微軟正黑體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微軟正黑體"/>
          <a:cs typeface="微軟正黑體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微軟正黑體"/>
          <a:cs typeface="微軟正黑體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微軟正黑體"/>
          <a:cs typeface="微軟正黑體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微軟正黑體"/>
          <a:cs typeface="微軟正黑體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微軟正黑體"/>
          <a:cs typeface="微軟正黑體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微軟正黑體"/>
          <a:cs typeface="微軟正黑體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CC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 userDrawn="1"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217539" name="Freeform 3"/>
            <p:cNvSpPr>
              <a:spLocks/>
            </p:cNvSpPr>
            <p:nvPr userDrawn="1"/>
          </p:nvSpPr>
          <p:spPr bwMode="ltGray">
            <a:xfrm>
              <a:off x="-5" y="3262"/>
              <a:ext cx="472" cy="802"/>
            </a:xfrm>
            <a:custGeom>
              <a:avLst/>
              <a:gdLst/>
              <a:ahLst/>
              <a:cxnLst>
                <a:cxn ang="0">
                  <a:pos x="5" y="32"/>
                </a:cxn>
                <a:cxn ang="0">
                  <a:pos x="189" y="26"/>
                </a:cxn>
                <a:cxn ang="0">
                  <a:pos x="309" y="66"/>
                </a:cxn>
                <a:cxn ang="0">
                  <a:pos x="357" y="98"/>
                </a:cxn>
                <a:cxn ang="0">
                  <a:pos x="413" y="162"/>
                </a:cxn>
                <a:cxn ang="0">
                  <a:pos x="437" y="250"/>
                </a:cxn>
                <a:cxn ang="0">
                  <a:pos x="397" y="530"/>
                </a:cxn>
                <a:cxn ang="0">
                  <a:pos x="341" y="634"/>
                </a:cxn>
                <a:cxn ang="0">
                  <a:pos x="173" y="714"/>
                </a:cxn>
                <a:cxn ang="0">
                  <a:pos x="77" y="730"/>
                </a:cxn>
                <a:cxn ang="0">
                  <a:pos x="69" y="802"/>
                </a:cxn>
                <a:cxn ang="0">
                  <a:pos x="7" y="788"/>
                </a:cxn>
                <a:cxn ang="0">
                  <a:pos x="5" y="751"/>
                </a:cxn>
                <a:cxn ang="0">
                  <a:pos x="37" y="722"/>
                </a:cxn>
                <a:cxn ang="0">
                  <a:pos x="5" y="670"/>
                </a:cxn>
                <a:cxn ang="0">
                  <a:pos x="5" y="32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grpSp>
          <p:nvGrpSpPr>
            <p:cNvPr id="1030" name="Group 4"/>
            <p:cNvGrpSpPr>
              <a:grpSpLocks/>
            </p:cNvGrpSpPr>
            <p:nvPr userDrawn="1"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217541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  <p:sp>
            <p:nvSpPr>
              <p:cNvPr id="1217542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  <p:sp>
            <p:nvSpPr>
              <p:cNvPr id="1217543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1217544" name="Freeform 8"/>
            <p:cNvSpPr>
              <a:spLocks/>
            </p:cNvSpPr>
            <p:nvPr userDrawn="1"/>
          </p:nvSpPr>
          <p:spPr bwMode="ltGray">
            <a:xfrm>
              <a:off x="90" y="1736"/>
              <a:ext cx="710" cy="768"/>
            </a:xfrm>
            <a:custGeom>
              <a:avLst/>
              <a:gdLst/>
              <a:ahLst/>
              <a:cxnLst>
                <a:cxn ang="0">
                  <a:pos x="14" y="416"/>
                </a:cxn>
                <a:cxn ang="0">
                  <a:pos x="14" y="272"/>
                </a:cxn>
                <a:cxn ang="0">
                  <a:pos x="102" y="144"/>
                </a:cxn>
                <a:cxn ang="0">
                  <a:pos x="150" y="96"/>
                </a:cxn>
                <a:cxn ang="0">
                  <a:pos x="198" y="64"/>
                </a:cxn>
                <a:cxn ang="0">
                  <a:pos x="350" y="0"/>
                </a:cxn>
                <a:cxn ang="0">
                  <a:pos x="534" y="8"/>
                </a:cxn>
                <a:cxn ang="0">
                  <a:pos x="662" y="96"/>
                </a:cxn>
                <a:cxn ang="0">
                  <a:pos x="710" y="200"/>
                </a:cxn>
                <a:cxn ang="0">
                  <a:pos x="702" y="400"/>
                </a:cxn>
                <a:cxn ang="0">
                  <a:pos x="678" y="448"/>
                </a:cxn>
                <a:cxn ang="0">
                  <a:pos x="550" y="632"/>
                </a:cxn>
                <a:cxn ang="0">
                  <a:pos x="518" y="656"/>
                </a:cxn>
                <a:cxn ang="0">
                  <a:pos x="470" y="664"/>
                </a:cxn>
                <a:cxn ang="0">
                  <a:pos x="518" y="680"/>
                </a:cxn>
                <a:cxn ang="0">
                  <a:pos x="566" y="696"/>
                </a:cxn>
                <a:cxn ang="0">
                  <a:pos x="574" y="720"/>
                </a:cxn>
                <a:cxn ang="0">
                  <a:pos x="526" y="736"/>
                </a:cxn>
                <a:cxn ang="0">
                  <a:pos x="502" y="752"/>
                </a:cxn>
                <a:cxn ang="0">
                  <a:pos x="454" y="768"/>
                </a:cxn>
                <a:cxn ang="0">
                  <a:pos x="438" y="712"/>
                </a:cxn>
                <a:cxn ang="0">
                  <a:pos x="246" y="688"/>
                </a:cxn>
                <a:cxn ang="0">
                  <a:pos x="134" y="648"/>
                </a:cxn>
                <a:cxn ang="0">
                  <a:pos x="110" y="624"/>
                </a:cxn>
                <a:cxn ang="0">
                  <a:pos x="78" y="576"/>
                </a:cxn>
                <a:cxn ang="0">
                  <a:pos x="54" y="464"/>
                </a:cxn>
                <a:cxn ang="0">
                  <a:pos x="30" y="408"/>
                </a:cxn>
                <a:cxn ang="0">
                  <a:pos x="22" y="384"/>
                </a:cxn>
                <a:cxn ang="0">
                  <a:pos x="14" y="416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grpSp>
          <p:nvGrpSpPr>
            <p:cNvPr id="1032" name="Group 9"/>
            <p:cNvGrpSpPr>
              <a:grpSpLocks/>
            </p:cNvGrpSpPr>
            <p:nvPr userDrawn="1"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217546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/>
                <a:ahLst/>
                <a:cxnLst>
                  <a:cxn ang="0">
                    <a:pos x="46" y="210"/>
                  </a:cxn>
                  <a:cxn ang="0">
                    <a:pos x="37" y="198"/>
                  </a:cxn>
                  <a:cxn ang="0">
                    <a:pos x="26" y="181"/>
                  </a:cxn>
                  <a:cxn ang="0">
                    <a:pos x="15" y="159"/>
                  </a:cxn>
                  <a:cxn ang="0">
                    <a:pos x="5" y="135"/>
                  </a:cxn>
                  <a:cxn ang="0">
                    <a:pos x="0" y="109"/>
                  </a:cxn>
                  <a:cxn ang="0">
                    <a:pos x="1" y="82"/>
                  </a:cxn>
                  <a:cxn ang="0">
                    <a:pos x="9" y="57"/>
                  </a:cxn>
                  <a:cxn ang="0">
                    <a:pos x="27" y="35"/>
                  </a:cxn>
                  <a:cxn ang="0">
                    <a:pos x="45" y="22"/>
                  </a:cxn>
                  <a:cxn ang="0">
                    <a:pos x="60" y="12"/>
                  </a:cxn>
                  <a:cxn ang="0">
                    <a:pos x="72" y="7"/>
                  </a:cxn>
                  <a:cxn ang="0">
                    <a:pos x="81" y="5"/>
                  </a:cxn>
                  <a:cxn ang="0">
                    <a:pos x="88" y="5"/>
                  </a:cxn>
                  <a:cxn ang="0">
                    <a:pos x="104" y="0"/>
                  </a:cxn>
                  <a:cxn ang="0">
                    <a:pos x="148" y="8"/>
                  </a:cxn>
                  <a:cxn ang="0">
                    <a:pos x="160" y="12"/>
                  </a:cxn>
                  <a:cxn ang="0">
                    <a:pos x="172" y="15"/>
                  </a:cxn>
                  <a:cxn ang="0">
                    <a:pos x="182" y="19"/>
                  </a:cxn>
                  <a:cxn ang="0">
                    <a:pos x="190" y="23"/>
                  </a:cxn>
                  <a:cxn ang="0">
                    <a:pos x="198" y="27"/>
                  </a:cxn>
                  <a:cxn ang="0">
                    <a:pos x="205" y="32"/>
                  </a:cxn>
                  <a:cxn ang="0">
                    <a:pos x="211" y="38"/>
                  </a:cxn>
                  <a:cxn ang="0">
                    <a:pos x="217" y="45"/>
                  </a:cxn>
                  <a:cxn ang="0">
                    <a:pos x="205" y="40"/>
                  </a:cxn>
                  <a:cxn ang="0">
                    <a:pos x="194" y="36"/>
                  </a:cxn>
                  <a:cxn ang="0">
                    <a:pos x="183" y="33"/>
                  </a:cxn>
                  <a:cxn ang="0">
                    <a:pos x="172" y="30"/>
                  </a:cxn>
                  <a:cxn ang="0">
                    <a:pos x="163" y="27"/>
                  </a:cxn>
                  <a:cxn ang="0">
                    <a:pos x="153" y="26"/>
                  </a:cxn>
                  <a:cxn ang="0">
                    <a:pos x="143" y="24"/>
                  </a:cxn>
                  <a:cxn ang="0">
                    <a:pos x="134" y="24"/>
                  </a:cxn>
                  <a:cxn ang="0">
                    <a:pos x="125" y="24"/>
                  </a:cxn>
                  <a:cxn ang="0">
                    <a:pos x="116" y="25"/>
                  </a:cxn>
                  <a:cxn ang="0">
                    <a:pos x="107" y="27"/>
                  </a:cxn>
                  <a:cxn ang="0">
                    <a:pos x="99" y="29"/>
                  </a:cxn>
                  <a:cxn ang="0">
                    <a:pos x="91" y="33"/>
                  </a:cxn>
                  <a:cxn ang="0">
                    <a:pos x="82" y="36"/>
                  </a:cxn>
                  <a:cxn ang="0">
                    <a:pos x="74" y="41"/>
                  </a:cxn>
                  <a:cxn ang="0">
                    <a:pos x="66" y="46"/>
                  </a:cxn>
                  <a:cxn ang="0">
                    <a:pos x="52" y="61"/>
                  </a:cxn>
                  <a:cxn ang="0">
                    <a:pos x="42" y="80"/>
                  </a:cxn>
                  <a:cxn ang="0">
                    <a:pos x="37" y="103"/>
                  </a:cxn>
                  <a:cxn ang="0">
                    <a:pos x="35" y="126"/>
                  </a:cxn>
                  <a:cxn ang="0">
                    <a:pos x="35" y="151"/>
                  </a:cxn>
                  <a:cxn ang="0">
                    <a:pos x="38" y="174"/>
                  </a:cxn>
                  <a:cxn ang="0">
                    <a:pos x="41" y="194"/>
                  </a:cxn>
                  <a:cxn ang="0">
                    <a:pos x="46" y="210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  <p:sp>
            <p:nvSpPr>
              <p:cNvPr id="1217547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12" y="2"/>
                  </a:cxn>
                  <a:cxn ang="0">
                    <a:pos x="118" y="8"/>
                  </a:cxn>
                  <a:cxn ang="0">
                    <a:pos x="127" y="18"/>
                  </a:cxn>
                  <a:cxn ang="0">
                    <a:pos x="137" y="33"/>
                  </a:cxn>
                  <a:cxn ang="0">
                    <a:pos x="145" y="52"/>
                  </a:cxn>
                  <a:cxn ang="0">
                    <a:pos x="150" y="76"/>
                  </a:cxn>
                  <a:cxn ang="0">
                    <a:pos x="150" y="105"/>
                  </a:cxn>
                  <a:cxn ang="0">
                    <a:pos x="144" y="139"/>
                  </a:cxn>
                  <a:cxn ang="0">
                    <a:pos x="140" y="149"/>
                  </a:cxn>
                  <a:cxn ang="0">
                    <a:pos x="136" y="157"/>
                  </a:cxn>
                  <a:cxn ang="0">
                    <a:pos x="131" y="165"/>
                  </a:cxn>
                  <a:cxn ang="0">
                    <a:pos x="125" y="173"/>
                  </a:cxn>
                  <a:cxn ang="0">
                    <a:pos x="117" y="180"/>
                  </a:cxn>
                  <a:cxn ang="0">
                    <a:pos x="110" y="185"/>
                  </a:cxn>
                  <a:cxn ang="0">
                    <a:pos x="102" y="191"/>
                  </a:cxn>
                  <a:cxn ang="0">
                    <a:pos x="92" y="195"/>
                  </a:cxn>
                  <a:cxn ang="0">
                    <a:pos x="82" y="197"/>
                  </a:cxn>
                  <a:cxn ang="0">
                    <a:pos x="72" y="200"/>
                  </a:cxn>
                  <a:cxn ang="0">
                    <a:pos x="61" y="201"/>
                  </a:cxn>
                  <a:cxn ang="0">
                    <a:pos x="49" y="201"/>
                  </a:cxn>
                  <a:cxn ang="0">
                    <a:pos x="37" y="200"/>
                  </a:cxn>
                  <a:cxn ang="0">
                    <a:pos x="25" y="197"/>
                  </a:cxn>
                  <a:cxn ang="0">
                    <a:pos x="12" y="193"/>
                  </a:cxn>
                  <a:cxn ang="0">
                    <a:pos x="0" y="188"/>
                  </a:cxn>
                  <a:cxn ang="0">
                    <a:pos x="11" y="195"/>
                  </a:cxn>
                  <a:cxn ang="0">
                    <a:pos x="22" y="200"/>
                  </a:cxn>
                  <a:cxn ang="0">
                    <a:pos x="33" y="205"/>
                  </a:cxn>
                  <a:cxn ang="0">
                    <a:pos x="43" y="208"/>
                  </a:cxn>
                  <a:cxn ang="0">
                    <a:pos x="53" y="211"/>
                  </a:cxn>
                  <a:cxn ang="0">
                    <a:pos x="63" y="212"/>
                  </a:cxn>
                  <a:cxn ang="0">
                    <a:pos x="73" y="213"/>
                  </a:cxn>
                  <a:cxn ang="0">
                    <a:pos x="83" y="213"/>
                  </a:cxn>
                  <a:cxn ang="0">
                    <a:pos x="91" y="212"/>
                  </a:cxn>
                  <a:cxn ang="0">
                    <a:pos x="100" y="210"/>
                  </a:cxn>
                  <a:cxn ang="0">
                    <a:pos x="108" y="208"/>
                  </a:cxn>
                  <a:cxn ang="0">
                    <a:pos x="116" y="206"/>
                  </a:cxn>
                  <a:cxn ang="0">
                    <a:pos x="123" y="203"/>
                  </a:cxn>
                  <a:cxn ang="0">
                    <a:pos x="130" y="199"/>
                  </a:cxn>
                  <a:cxn ang="0">
                    <a:pos x="136" y="195"/>
                  </a:cxn>
                  <a:cxn ang="0">
                    <a:pos x="142" y="191"/>
                  </a:cxn>
                  <a:cxn ang="0">
                    <a:pos x="158" y="176"/>
                  </a:cxn>
                  <a:cxn ang="0">
                    <a:pos x="169" y="161"/>
                  </a:cxn>
                  <a:cxn ang="0">
                    <a:pos x="176" y="144"/>
                  </a:cxn>
                  <a:cxn ang="0">
                    <a:pos x="179" y="128"/>
                  </a:cxn>
                  <a:cxn ang="0">
                    <a:pos x="181" y="111"/>
                  </a:cxn>
                  <a:cxn ang="0">
                    <a:pos x="181" y="95"/>
                  </a:cxn>
                  <a:cxn ang="0">
                    <a:pos x="182" y="79"/>
                  </a:cxn>
                  <a:cxn ang="0">
                    <a:pos x="173" y="46"/>
                  </a:cxn>
                  <a:cxn ang="0">
                    <a:pos x="156" y="21"/>
                  </a:cxn>
                  <a:cxn ang="0">
                    <a:pos x="151" y="18"/>
                  </a:cxn>
                  <a:cxn ang="0">
                    <a:pos x="147" y="15"/>
                  </a:cxn>
                  <a:cxn ang="0">
                    <a:pos x="142" y="13"/>
                  </a:cxn>
                  <a:cxn ang="0">
                    <a:pos x="138" y="11"/>
                  </a:cxn>
                  <a:cxn ang="0">
                    <a:pos x="132" y="9"/>
                  </a:cxn>
                  <a:cxn ang="0">
                    <a:pos x="126" y="6"/>
                  </a:cxn>
                  <a:cxn ang="0">
                    <a:pos x="119" y="3"/>
                  </a:cxn>
                  <a:cxn ang="0">
                    <a:pos x="109" y="0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  <p:sp>
            <p:nvSpPr>
              <p:cNvPr id="1217548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05" y="9"/>
                  </a:cxn>
                  <a:cxn ang="0">
                    <a:pos x="115" y="27"/>
                  </a:cxn>
                  <a:cxn ang="0">
                    <a:pos x="123" y="50"/>
                  </a:cxn>
                  <a:cxn ang="0">
                    <a:pos x="128" y="78"/>
                  </a:cxn>
                  <a:cxn ang="0">
                    <a:pos x="127" y="111"/>
                  </a:cxn>
                  <a:cxn ang="0">
                    <a:pos x="116" y="145"/>
                  </a:cxn>
                  <a:cxn ang="0">
                    <a:pos x="94" y="181"/>
                  </a:cxn>
                  <a:cxn ang="0">
                    <a:pos x="60" y="217"/>
                  </a:cxn>
                  <a:cxn ang="0">
                    <a:pos x="49" y="213"/>
                  </a:cxn>
                  <a:cxn ang="0">
                    <a:pos x="38" y="210"/>
                  </a:cxn>
                  <a:cxn ang="0">
                    <a:pos x="26" y="205"/>
                  </a:cxn>
                  <a:cxn ang="0">
                    <a:pos x="16" y="201"/>
                  </a:cxn>
                  <a:cxn ang="0">
                    <a:pos x="8" y="196"/>
                  </a:cxn>
                  <a:cxn ang="0">
                    <a:pos x="2" y="190"/>
                  </a:cxn>
                  <a:cxn ang="0">
                    <a:pos x="0" y="183"/>
                  </a:cxn>
                  <a:cxn ang="0">
                    <a:pos x="1" y="178"/>
                  </a:cxn>
                  <a:cxn ang="0">
                    <a:pos x="13" y="171"/>
                  </a:cxn>
                  <a:cxn ang="0">
                    <a:pos x="29" y="161"/>
                  </a:cxn>
                  <a:cxn ang="0">
                    <a:pos x="46" y="150"/>
                  </a:cxn>
                  <a:cxn ang="0">
                    <a:pos x="63" y="134"/>
                  </a:cxn>
                  <a:cxn ang="0">
                    <a:pos x="79" y="112"/>
                  </a:cxn>
                  <a:cxn ang="0">
                    <a:pos x="91" y="83"/>
                  </a:cxn>
                  <a:cxn ang="0">
                    <a:pos x="97" y="46"/>
                  </a:cxn>
                  <a:cxn ang="0">
                    <a:pos x="94" y="0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  <p:sp>
            <p:nvSpPr>
              <p:cNvPr id="1217549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4" y="29"/>
                  </a:cxn>
                  <a:cxn ang="0">
                    <a:pos x="29" y="36"/>
                  </a:cxn>
                  <a:cxn ang="0">
                    <a:pos x="46" y="47"/>
                  </a:cxn>
                  <a:cxn ang="0">
                    <a:pos x="66" y="62"/>
                  </a:cxn>
                  <a:cxn ang="0">
                    <a:pos x="84" y="80"/>
                  </a:cxn>
                  <a:cxn ang="0">
                    <a:pos x="102" y="103"/>
                  </a:cxn>
                  <a:cxn ang="0">
                    <a:pos x="116" y="132"/>
                  </a:cxn>
                  <a:cxn ang="0">
                    <a:pos x="117" y="120"/>
                  </a:cxn>
                  <a:cxn ang="0">
                    <a:pos x="115" y="107"/>
                  </a:cxn>
                  <a:cxn ang="0">
                    <a:pos x="108" y="90"/>
                  </a:cxn>
                  <a:cxn ang="0">
                    <a:pos x="99" y="74"/>
                  </a:cxn>
                  <a:cxn ang="0">
                    <a:pos x="89" y="58"/>
                  </a:cxn>
                  <a:cxn ang="0">
                    <a:pos x="78" y="45"/>
                  </a:cxn>
                  <a:cxn ang="0">
                    <a:pos x="67" y="36"/>
                  </a:cxn>
                  <a:cxn ang="0">
                    <a:pos x="58" y="32"/>
                  </a:cxn>
                  <a:cxn ang="0">
                    <a:pos x="69" y="29"/>
                  </a:cxn>
                  <a:cxn ang="0">
                    <a:pos x="79" y="28"/>
                  </a:cxn>
                  <a:cxn ang="0">
                    <a:pos x="89" y="26"/>
                  </a:cxn>
                  <a:cxn ang="0">
                    <a:pos x="98" y="25"/>
                  </a:cxn>
                  <a:cxn ang="0">
                    <a:pos x="105" y="24"/>
                  </a:cxn>
                  <a:cxn ang="0">
                    <a:pos x="109" y="22"/>
                  </a:cxn>
                  <a:cxn ang="0">
                    <a:pos x="113" y="21"/>
                  </a:cxn>
                  <a:cxn ang="0">
                    <a:pos x="114" y="21"/>
                  </a:cxn>
                  <a:cxn ang="0">
                    <a:pos x="75" y="0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  <p:sp>
            <p:nvSpPr>
              <p:cNvPr id="1217550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3" y="0"/>
                  </a:cxn>
                  <a:cxn ang="0">
                    <a:pos x="16" y="4"/>
                  </a:cxn>
                  <a:cxn ang="0">
                    <a:pos x="9" y="9"/>
                  </a:cxn>
                  <a:cxn ang="0">
                    <a:pos x="4" y="19"/>
                  </a:cxn>
                  <a:cxn ang="0">
                    <a:pos x="1" y="30"/>
                  </a:cxn>
                  <a:cxn ang="0">
                    <a:pos x="0" y="44"/>
                  </a:cxn>
                  <a:cxn ang="0">
                    <a:pos x="3" y="60"/>
                  </a:cxn>
                  <a:cxn ang="0">
                    <a:pos x="11" y="77"/>
                  </a:cxn>
                  <a:cxn ang="0">
                    <a:pos x="15" y="53"/>
                  </a:cxn>
                  <a:cxn ang="0">
                    <a:pos x="19" y="37"/>
                  </a:cxn>
                  <a:cxn ang="0">
                    <a:pos x="23" y="22"/>
                  </a:cxn>
                  <a:cxn ang="0">
                    <a:pos x="29" y="0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  <p:grpSp>
            <p:nvGrpSpPr>
              <p:cNvPr id="1064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217552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>
                    <a:cxn ang="0">
                      <a:pos x="12" y="44"/>
                    </a:cxn>
                    <a:cxn ang="0">
                      <a:pos x="6" y="72"/>
                    </a:cxn>
                    <a:cxn ang="0">
                      <a:pos x="3" y="99"/>
                    </a:cxn>
                    <a:cxn ang="0">
                      <a:pos x="0" y="125"/>
                    </a:cxn>
                    <a:cxn ang="0">
                      <a:pos x="0" y="151"/>
                    </a:cxn>
                    <a:cxn ang="0">
                      <a:pos x="3" y="180"/>
                    </a:cxn>
                    <a:cxn ang="0">
                      <a:pos x="7" y="211"/>
                    </a:cxn>
                    <a:cxn ang="0">
                      <a:pos x="16" y="247"/>
                    </a:cxn>
                    <a:cxn ang="0">
                      <a:pos x="29" y="287"/>
                    </a:cxn>
                    <a:cxn ang="0">
                      <a:pos x="43" y="325"/>
                    </a:cxn>
                    <a:cxn ang="0">
                      <a:pos x="61" y="364"/>
                    </a:cxn>
                    <a:cxn ang="0">
                      <a:pos x="83" y="406"/>
                    </a:cxn>
                    <a:cxn ang="0">
                      <a:pos x="106" y="446"/>
                    </a:cxn>
                    <a:cxn ang="0">
                      <a:pos x="132" y="483"/>
                    </a:cxn>
                    <a:cxn ang="0">
                      <a:pos x="157" y="516"/>
                    </a:cxn>
                    <a:cxn ang="0">
                      <a:pos x="182" y="544"/>
                    </a:cxn>
                    <a:cxn ang="0">
                      <a:pos x="207" y="564"/>
                    </a:cxn>
                    <a:cxn ang="0">
                      <a:pos x="160" y="501"/>
                    </a:cxn>
                    <a:cxn ang="0">
                      <a:pos x="127" y="448"/>
                    </a:cxn>
                    <a:cxn ang="0">
                      <a:pos x="103" y="405"/>
                    </a:cxn>
                    <a:cxn ang="0">
                      <a:pos x="87" y="368"/>
                    </a:cxn>
                    <a:cxn ang="0">
                      <a:pos x="75" y="337"/>
                    </a:cxn>
                    <a:cxn ang="0">
                      <a:pos x="68" y="309"/>
                    </a:cxn>
                    <a:cxn ang="0">
                      <a:pos x="63" y="285"/>
                    </a:cxn>
                    <a:cxn ang="0">
                      <a:pos x="56" y="261"/>
                    </a:cxn>
                    <a:cxn ang="0">
                      <a:pos x="44" y="205"/>
                    </a:cxn>
                    <a:cxn ang="0">
                      <a:pos x="41" y="140"/>
                    </a:cxn>
                    <a:cxn ang="0">
                      <a:pos x="43" y="68"/>
                    </a:cxn>
                    <a:cxn ang="0">
                      <a:pos x="50" y="0"/>
                    </a:cxn>
                    <a:cxn ang="0">
                      <a:pos x="12" y="44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defRPr/>
                  </a:pPr>
                  <a:endParaRPr kumimoji="1" lang="zh-TW" altLang="en-US">
                    <a:solidFill>
                      <a:srgbClr val="006699"/>
                    </a:solidFill>
                    <a:latin typeface="Arial" charset="0"/>
                    <a:ea typeface="新細明體" pitchFamily="18" charset="-120"/>
                  </a:endParaRPr>
                </a:p>
              </p:txBody>
            </p:sp>
            <p:sp>
              <p:nvSpPr>
                <p:cNvPr id="1217553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14" y="55"/>
                    </a:cxn>
                    <a:cxn ang="0">
                      <a:pos x="22" y="101"/>
                    </a:cxn>
                    <a:cxn ang="0">
                      <a:pos x="24" y="159"/>
                    </a:cxn>
                    <a:cxn ang="0">
                      <a:pos x="19" y="232"/>
                    </a:cxn>
                    <a:cxn ang="0">
                      <a:pos x="45" y="217"/>
                    </a:cxn>
                    <a:cxn ang="0">
                      <a:pos x="47" y="178"/>
                    </a:cxn>
                    <a:cxn ang="0">
                      <a:pos x="47" y="140"/>
                    </a:cxn>
                    <a:cxn ang="0">
                      <a:pos x="45" y="103"/>
                    </a:cxn>
                    <a:cxn ang="0">
                      <a:pos x="41" y="71"/>
                    </a:cxn>
                    <a:cxn ang="0">
                      <a:pos x="36" y="52"/>
                    </a:cxn>
                    <a:cxn ang="0">
                      <a:pos x="29" y="34"/>
                    </a:cxn>
                    <a:cxn ang="0">
                      <a:pos x="22" y="17"/>
                    </a:cxn>
                    <a:cxn ang="0">
                      <a:pos x="13" y="0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defRPr/>
                  </a:pPr>
                  <a:endParaRPr kumimoji="1" lang="zh-TW" altLang="en-US">
                    <a:solidFill>
                      <a:srgbClr val="006699"/>
                    </a:solidFill>
                    <a:latin typeface="Arial" charset="0"/>
                    <a:ea typeface="新細明體" pitchFamily="18" charset="-120"/>
                  </a:endParaRPr>
                </a:p>
              </p:txBody>
            </p:sp>
            <p:sp>
              <p:nvSpPr>
                <p:cNvPr id="1217554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64" y="1723"/>
                  <a:ext cx="60" cy="28"/>
                </a:xfrm>
                <a:custGeom>
                  <a:avLst/>
                  <a:gdLst/>
                  <a:ahLst/>
                  <a:cxnLst>
                    <a:cxn ang="0">
                      <a:pos x="87" y="22"/>
                    </a:cxn>
                    <a:cxn ang="0">
                      <a:pos x="77" y="17"/>
                    </a:cxn>
                    <a:cxn ang="0">
                      <a:pos x="68" y="12"/>
                    </a:cxn>
                    <a:cxn ang="0">
                      <a:pos x="58" y="7"/>
                    </a:cxn>
                    <a:cxn ang="0">
                      <a:pos x="47" y="5"/>
                    </a:cxn>
                    <a:cxn ang="0">
                      <a:pos x="37" y="3"/>
                    </a:cxn>
                    <a:cxn ang="0">
                      <a:pos x="26" y="2"/>
                    </a:cxn>
                    <a:cxn ang="0">
                      <a:pos x="13" y="0"/>
                    </a:cxn>
                    <a:cxn ang="0">
                      <a:pos x="0" y="2"/>
                    </a:cxn>
                    <a:cxn ang="0">
                      <a:pos x="6" y="6"/>
                    </a:cxn>
                    <a:cxn ang="0">
                      <a:pos x="14" y="10"/>
                    </a:cxn>
                    <a:cxn ang="0">
                      <a:pos x="22" y="14"/>
                    </a:cxn>
                    <a:cxn ang="0">
                      <a:pos x="33" y="18"/>
                    </a:cxn>
                    <a:cxn ang="0">
                      <a:pos x="42" y="22"/>
                    </a:cxn>
                    <a:cxn ang="0">
                      <a:pos x="52" y="27"/>
                    </a:cxn>
                    <a:cxn ang="0">
                      <a:pos x="64" y="33"/>
                    </a:cxn>
                    <a:cxn ang="0">
                      <a:pos x="74" y="40"/>
                    </a:cxn>
                    <a:cxn ang="0">
                      <a:pos x="87" y="22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defRPr/>
                  </a:pPr>
                  <a:endParaRPr kumimoji="1" lang="zh-TW" altLang="en-US">
                    <a:solidFill>
                      <a:srgbClr val="006699"/>
                    </a:solidFill>
                    <a:latin typeface="Arial" charset="0"/>
                    <a:ea typeface="新細明體" pitchFamily="18" charset="-120"/>
                  </a:endParaRPr>
                </a:p>
              </p:txBody>
            </p:sp>
          </p:grpSp>
        </p:grpSp>
        <p:grpSp>
          <p:nvGrpSpPr>
            <p:cNvPr id="1033" name="Group 19"/>
            <p:cNvGrpSpPr>
              <a:grpSpLocks/>
            </p:cNvGrpSpPr>
            <p:nvPr userDrawn="1"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217556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  <p:sp>
            <p:nvSpPr>
              <p:cNvPr id="1217557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  <p:sp>
            <p:nvSpPr>
              <p:cNvPr id="1217558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34" name="Group 23"/>
            <p:cNvGrpSpPr>
              <a:grpSpLocks/>
            </p:cNvGrpSpPr>
            <p:nvPr userDrawn="1"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217560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  <p:sp>
            <p:nvSpPr>
              <p:cNvPr id="1217561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  <p:sp>
            <p:nvSpPr>
              <p:cNvPr id="1217562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</p:grpSp>
        <p:grpSp>
          <p:nvGrpSpPr>
            <p:cNvPr id="1035" name="Group 27"/>
            <p:cNvGrpSpPr>
              <a:grpSpLocks/>
            </p:cNvGrpSpPr>
            <p:nvPr userDrawn="1"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217564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  <p:sp>
            <p:nvSpPr>
              <p:cNvPr id="1217565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  <p:sp>
            <p:nvSpPr>
              <p:cNvPr id="1217566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defRPr/>
                </a:pPr>
                <a:endParaRPr kumimoji="1" lang="zh-TW" altLang="en-US">
                  <a:solidFill>
                    <a:srgbClr val="006699"/>
                  </a:solidFill>
                  <a:latin typeface="Arial" charset="0"/>
                  <a:ea typeface="新細明體" pitchFamily="18" charset="-120"/>
                </a:endParaRPr>
              </a:p>
            </p:txBody>
          </p:sp>
        </p:grpSp>
        <p:sp>
          <p:nvSpPr>
            <p:cNvPr id="1217567" name="Freeform 31"/>
            <p:cNvSpPr>
              <a:spLocks/>
            </p:cNvSpPr>
            <p:nvPr userDrawn="1"/>
          </p:nvSpPr>
          <p:spPr bwMode="ltGray">
            <a:xfrm>
              <a:off x="87" y="94"/>
              <a:ext cx="699" cy="756"/>
            </a:xfrm>
            <a:custGeom>
              <a:avLst/>
              <a:gdLst/>
              <a:ahLst/>
              <a:cxnLst>
                <a:cxn ang="0">
                  <a:pos x="1" y="392"/>
                </a:cxn>
                <a:cxn ang="0">
                  <a:pos x="3" y="252"/>
                </a:cxn>
                <a:cxn ang="0">
                  <a:pos x="21" y="210"/>
                </a:cxn>
                <a:cxn ang="0">
                  <a:pos x="29" y="182"/>
                </a:cxn>
                <a:cxn ang="0">
                  <a:pos x="39" y="154"/>
                </a:cxn>
                <a:cxn ang="0">
                  <a:pos x="51" y="138"/>
                </a:cxn>
                <a:cxn ang="0">
                  <a:pos x="111" y="74"/>
                </a:cxn>
                <a:cxn ang="0">
                  <a:pos x="169" y="30"/>
                </a:cxn>
                <a:cxn ang="0">
                  <a:pos x="225" y="10"/>
                </a:cxn>
                <a:cxn ang="0">
                  <a:pos x="249" y="4"/>
                </a:cxn>
                <a:cxn ang="0">
                  <a:pos x="265" y="0"/>
                </a:cxn>
                <a:cxn ang="0">
                  <a:pos x="357" y="2"/>
                </a:cxn>
                <a:cxn ang="0">
                  <a:pos x="385" y="6"/>
                </a:cxn>
                <a:cxn ang="0">
                  <a:pos x="489" y="40"/>
                </a:cxn>
                <a:cxn ang="0">
                  <a:pos x="619" y="128"/>
                </a:cxn>
                <a:cxn ang="0">
                  <a:pos x="653" y="178"/>
                </a:cxn>
                <a:cxn ang="0">
                  <a:pos x="693" y="322"/>
                </a:cxn>
                <a:cxn ang="0">
                  <a:pos x="687" y="434"/>
                </a:cxn>
                <a:cxn ang="0">
                  <a:pos x="665" y="538"/>
                </a:cxn>
                <a:cxn ang="0">
                  <a:pos x="639" y="564"/>
                </a:cxn>
                <a:cxn ang="0">
                  <a:pos x="631" y="580"/>
                </a:cxn>
                <a:cxn ang="0">
                  <a:pos x="607" y="588"/>
                </a:cxn>
                <a:cxn ang="0">
                  <a:pos x="473" y="664"/>
                </a:cxn>
                <a:cxn ang="0">
                  <a:pos x="449" y="678"/>
                </a:cxn>
                <a:cxn ang="0">
                  <a:pos x="405" y="684"/>
                </a:cxn>
                <a:cxn ang="0">
                  <a:pos x="375" y="690"/>
                </a:cxn>
                <a:cxn ang="0">
                  <a:pos x="267" y="684"/>
                </a:cxn>
                <a:cxn ang="0">
                  <a:pos x="259" y="722"/>
                </a:cxn>
                <a:cxn ang="0">
                  <a:pos x="241" y="756"/>
                </a:cxn>
                <a:cxn ang="0">
                  <a:pos x="185" y="728"/>
                </a:cxn>
                <a:cxn ang="0">
                  <a:pos x="163" y="720"/>
                </a:cxn>
                <a:cxn ang="0">
                  <a:pos x="151" y="716"/>
                </a:cxn>
                <a:cxn ang="0">
                  <a:pos x="195" y="674"/>
                </a:cxn>
                <a:cxn ang="0">
                  <a:pos x="211" y="644"/>
                </a:cxn>
                <a:cxn ang="0">
                  <a:pos x="209" y="626"/>
                </a:cxn>
                <a:cxn ang="0">
                  <a:pos x="195" y="620"/>
                </a:cxn>
                <a:cxn ang="0">
                  <a:pos x="165" y="596"/>
                </a:cxn>
                <a:cxn ang="0">
                  <a:pos x="99" y="534"/>
                </a:cxn>
                <a:cxn ang="0">
                  <a:pos x="61" y="506"/>
                </a:cxn>
                <a:cxn ang="0">
                  <a:pos x="23" y="470"/>
                </a:cxn>
                <a:cxn ang="0">
                  <a:pos x="7" y="434"/>
                </a:cxn>
                <a:cxn ang="0">
                  <a:pos x="5" y="396"/>
                </a:cxn>
                <a:cxn ang="0">
                  <a:pos x="1" y="392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17568" name="Freeform 32"/>
            <p:cNvSpPr>
              <a:spLocks/>
            </p:cNvSpPr>
            <p:nvPr userDrawn="1"/>
          </p:nvSpPr>
          <p:spPr bwMode="ltGray">
            <a:xfrm rot="828663">
              <a:off x="242" y="3404"/>
              <a:ext cx="132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17569" name="Freeform 33"/>
            <p:cNvSpPr>
              <a:spLocks/>
            </p:cNvSpPr>
            <p:nvPr userDrawn="1"/>
          </p:nvSpPr>
          <p:spPr bwMode="ltGray">
            <a:xfrm rot="828663">
              <a:off x="266" y="3592"/>
              <a:ext cx="66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17570" name="Freeform 34"/>
            <p:cNvSpPr>
              <a:spLocks/>
            </p:cNvSpPr>
            <p:nvPr userDrawn="1"/>
          </p:nvSpPr>
          <p:spPr bwMode="ltGray">
            <a:xfrm>
              <a:off x="11" y="4110"/>
              <a:ext cx="118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15" y="19"/>
                </a:cxn>
                <a:cxn ang="0">
                  <a:pos x="26" y="33"/>
                </a:cxn>
                <a:cxn ang="0">
                  <a:pos x="38" y="51"/>
                </a:cxn>
                <a:cxn ang="0">
                  <a:pos x="54" y="72"/>
                </a:cxn>
                <a:cxn ang="0">
                  <a:pos x="67" y="94"/>
                </a:cxn>
                <a:cxn ang="0">
                  <a:pos x="79" y="119"/>
                </a:cxn>
                <a:cxn ang="0">
                  <a:pos x="87" y="146"/>
                </a:cxn>
                <a:cxn ang="0">
                  <a:pos x="94" y="175"/>
                </a:cxn>
                <a:cxn ang="0">
                  <a:pos x="91" y="209"/>
                </a:cxn>
                <a:cxn ang="0">
                  <a:pos x="118" y="209"/>
                </a:cxn>
                <a:cxn ang="0">
                  <a:pos x="117" y="177"/>
                </a:cxn>
                <a:cxn ang="0">
                  <a:pos x="104" y="119"/>
                </a:cxn>
                <a:cxn ang="0">
                  <a:pos x="82" y="69"/>
                </a:cxn>
                <a:cxn ang="0">
                  <a:pos x="47" y="27"/>
                </a:cxn>
                <a:cxn ang="0">
                  <a:pos x="0" y="0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17571" name="Freeform 35"/>
            <p:cNvSpPr>
              <a:spLocks/>
            </p:cNvSpPr>
            <p:nvPr userDrawn="1"/>
          </p:nvSpPr>
          <p:spPr bwMode="ltGray">
            <a:xfrm>
              <a:off x="0" y="3968"/>
              <a:ext cx="130" cy="128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30" y="128"/>
                </a:cxn>
                <a:cxn ang="0">
                  <a:pos x="125" y="126"/>
                </a:cxn>
                <a:cxn ang="0">
                  <a:pos x="111" y="121"/>
                </a:cxn>
                <a:cxn ang="0">
                  <a:pos x="92" y="111"/>
                </a:cxn>
                <a:cxn ang="0">
                  <a:pos x="68" y="103"/>
                </a:cxn>
                <a:cxn ang="0">
                  <a:pos x="41" y="94"/>
                </a:cxn>
                <a:cxn ang="0">
                  <a:pos x="19" y="90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12" y="70"/>
                </a:cxn>
                <a:cxn ang="0">
                  <a:pos x="24" y="66"/>
                </a:cxn>
                <a:cxn ang="0">
                  <a:pos x="38" y="66"/>
                </a:cxn>
                <a:cxn ang="0">
                  <a:pos x="51" y="67"/>
                </a:cxn>
                <a:cxn ang="0">
                  <a:pos x="65" y="70"/>
                </a:cxn>
                <a:cxn ang="0">
                  <a:pos x="78" y="78"/>
                </a:cxn>
                <a:cxn ang="0">
                  <a:pos x="81" y="74"/>
                </a:cxn>
                <a:cxn ang="0">
                  <a:pos x="81" y="58"/>
                </a:cxn>
                <a:cxn ang="0">
                  <a:pos x="82" y="37"/>
                </a:cxn>
                <a:cxn ang="0">
                  <a:pos x="82" y="29"/>
                </a:cxn>
                <a:cxn ang="0">
                  <a:pos x="80" y="29"/>
                </a:cxn>
                <a:cxn ang="0">
                  <a:pos x="77" y="27"/>
                </a:cxn>
                <a:cxn ang="0">
                  <a:pos x="76" y="22"/>
                </a:cxn>
                <a:cxn ang="0">
                  <a:pos x="75" y="19"/>
                </a:cxn>
                <a:cxn ang="0">
                  <a:pos x="76" y="15"/>
                </a:cxn>
                <a:cxn ang="0">
                  <a:pos x="79" y="10"/>
                </a:cxn>
                <a:cxn ang="0">
                  <a:pos x="89" y="6"/>
                </a:cxn>
                <a:cxn ang="0">
                  <a:pos x="103" y="0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17572" name="Freeform 36"/>
            <p:cNvSpPr>
              <a:spLocks/>
            </p:cNvSpPr>
            <p:nvPr userDrawn="1"/>
          </p:nvSpPr>
          <p:spPr bwMode="ltGray">
            <a:xfrm>
              <a:off x="0" y="3949"/>
              <a:ext cx="47" cy="8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5" y="37"/>
                </a:cxn>
                <a:cxn ang="0">
                  <a:pos x="0" y="59"/>
                </a:cxn>
                <a:cxn ang="0">
                  <a:pos x="0" y="86"/>
                </a:cxn>
                <a:cxn ang="0">
                  <a:pos x="8" y="82"/>
                </a:cxn>
                <a:cxn ang="0">
                  <a:pos x="20" y="73"/>
                </a:cxn>
                <a:cxn ang="0">
                  <a:pos x="33" y="63"/>
                </a:cxn>
                <a:cxn ang="0">
                  <a:pos x="42" y="51"/>
                </a:cxn>
                <a:cxn ang="0">
                  <a:pos x="47" y="36"/>
                </a:cxn>
                <a:cxn ang="0">
                  <a:pos x="46" y="19"/>
                </a:cxn>
                <a:cxn ang="0">
                  <a:pos x="37" y="0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17573" name="Freeform 37"/>
            <p:cNvSpPr>
              <a:spLocks/>
            </p:cNvSpPr>
            <p:nvPr userDrawn="1"/>
          </p:nvSpPr>
          <p:spPr bwMode="ltGray">
            <a:xfrm>
              <a:off x="0" y="3239"/>
              <a:ext cx="497" cy="74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1" y="4"/>
                </a:cxn>
                <a:cxn ang="0">
                  <a:pos x="101" y="0"/>
                </a:cxn>
                <a:cxn ang="0">
                  <a:pos x="170" y="4"/>
                </a:cxn>
                <a:cxn ang="0">
                  <a:pos x="248" y="21"/>
                </a:cxn>
                <a:cxn ang="0">
                  <a:pos x="323" y="50"/>
                </a:cxn>
                <a:cxn ang="0">
                  <a:pos x="382" y="90"/>
                </a:cxn>
                <a:cxn ang="0">
                  <a:pos x="428" y="141"/>
                </a:cxn>
                <a:cxn ang="0">
                  <a:pos x="463" y="199"/>
                </a:cxn>
                <a:cxn ang="0">
                  <a:pos x="485" y="262"/>
                </a:cxn>
                <a:cxn ang="0">
                  <a:pos x="496" y="327"/>
                </a:cxn>
                <a:cxn ang="0">
                  <a:pos x="497" y="396"/>
                </a:cxn>
                <a:cxn ang="0">
                  <a:pos x="487" y="462"/>
                </a:cxn>
                <a:cxn ang="0">
                  <a:pos x="470" y="527"/>
                </a:cxn>
                <a:cxn ang="0">
                  <a:pos x="443" y="586"/>
                </a:cxn>
                <a:cxn ang="0">
                  <a:pos x="406" y="639"/>
                </a:cxn>
                <a:cxn ang="0">
                  <a:pos x="364" y="683"/>
                </a:cxn>
                <a:cxn ang="0">
                  <a:pos x="315" y="715"/>
                </a:cxn>
                <a:cxn ang="0">
                  <a:pos x="259" y="736"/>
                </a:cxn>
                <a:cxn ang="0">
                  <a:pos x="198" y="740"/>
                </a:cxn>
                <a:cxn ang="0">
                  <a:pos x="131" y="727"/>
                </a:cxn>
                <a:cxn ang="0">
                  <a:pos x="167" y="728"/>
                </a:cxn>
                <a:cxn ang="0">
                  <a:pos x="204" y="718"/>
                </a:cxn>
                <a:cxn ang="0">
                  <a:pos x="238" y="700"/>
                </a:cxn>
                <a:cxn ang="0">
                  <a:pos x="272" y="670"/>
                </a:cxn>
                <a:cxn ang="0">
                  <a:pos x="304" y="635"/>
                </a:cxn>
                <a:cxn ang="0">
                  <a:pos x="333" y="594"/>
                </a:cxn>
                <a:cxn ang="0">
                  <a:pos x="358" y="549"/>
                </a:cxn>
                <a:cxn ang="0">
                  <a:pos x="381" y="500"/>
                </a:cxn>
                <a:cxn ang="0">
                  <a:pos x="396" y="449"/>
                </a:cxn>
                <a:cxn ang="0">
                  <a:pos x="408" y="397"/>
                </a:cxn>
                <a:cxn ang="0">
                  <a:pos x="414" y="346"/>
                </a:cxn>
                <a:cxn ang="0">
                  <a:pos x="412" y="296"/>
                </a:cxn>
                <a:cxn ang="0">
                  <a:pos x="402" y="251"/>
                </a:cxn>
                <a:cxn ang="0">
                  <a:pos x="384" y="208"/>
                </a:cxn>
                <a:cxn ang="0">
                  <a:pos x="357" y="172"/>
                </a:cxn>
                <a:cxn ang="0">
                  <a:pos x="320" y="142"/>
                </a:cxn>
                <a:cxn ang="0">
                  <a:pos x="260" y="107"/>
                </a:cxn>
                <a:cxn ang="0">
                  <a:pos x="203" y="82"/>
                </a:cxn>
                <a:cxn ang="0">
                  <a:pos x="154" y="65"/>
                </a:cxn>
                <a:cxn ang="0">
                  <a:pos x="108" y="56"/>
                </a:cxn>
                <a:cxn ang="0">
                  <a:pos x="68" y="55"/>
                </a:cxn>
                <a:cxn ang="0">
                  <a:pos x="32" y="61"/>
                </a:cxn>
                <a:cxn ang="0">
                  <a:pos x="0" y="70"/>
                </a:cxn>
                <a:cxn ang="0">
                  <a:pos x="0" y="13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17574" name="Freeform 38"/>
            <p:cNvSpPr>
              <a:spLocks/>
            </p:cNvSpPr>
            <p:nvPr userDrawn="1"/>
          </p:nvSpPr>
          <p:spPr bwMode="ltGray">
            <a:xfrm rot="1584153">
              <a:off x="20" y="410"/>
              <a:ext cx="344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17575" name="Freeform 39"/>
            <p:cNvSpPr>
              <a:spLocks/>
            </p:cNvSpPr>
            <p:nvPr userDrawn="1"/>
          </p:nvSpPr>
          <p:spPr bwMode="ltGray">
            <a:xfrm rot="1584153">
              <a:off x="242" y="756"/>
              <a:ext cx="167" cy="11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17576" name="Freeform 40"/>
            <p:cNvSpPr>
              <a:spLocks/>
            </p:cNvSpPr>
            <p:nvPr userDrawn="1"/>
          </p:nvSpPr>
          <p:spPr bwMode="ltGray">
            <a:xfrm rot="1584153">
              <a:off x="574" y="286"/>
              <a:ext cx="147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17577" name="Freeform 41"/>
            <p:cNvSpPr>
              <a:spLocks/>
            </p:cNvSpPr>
            <p:nvPr userDrawn="1"/>
          </p:nvSpPr>
          <p:spPr bwMode="ltGray">
            <a:xfrm rot="1584153">
              <a:off x="236" y="721"/>
              <a:ext cx="62" cy="9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17578" name="Freeform 42"/>
            <p:cNvSpPr>
              <a:spLocks/>
            </p:cNvSpPr>
            <p:nvPr userDrawn="1"/>
          </p:nvSpPr>
          <p:spPr bwMode="ltGray">
            <a:xfrm rot="1584153">
              <a:off x="585" y="466"/>
              <a:ext cx="72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17579" name="Freeform 43"/>
            <p:cNvSpPr>
              <a:spLocks/>
            </p:cNvSpPr>
            <p:nvPr userDrawn="1"/>
          </p:nvSpPr>
          <p:spPr bwMode="ltGray">
            <a:xfrm>
              <a:off x="0" y="886"/>
              <a:ext cx="360" cy="65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9" y="9"/>
                </a:cxn>
                <a:cxn ang="0">
                  <a:pos x="277" y="22"/>
                </a:cxn>
                <a:cxn ang="0">
                  <a:pos x="286" y="39"/>
                </a:cxn>
                <a:cxn ang="0">
                  <a:pos x="297" y="58"/>
                </a:cxn>
                <a:cxn ang="0">
                  <a:pos x="309" y="83"/>
                </a:cxn>
                <a:cxn ang="0">
                  <a:pos x="319" y="108"/>
                </a:cxn>
                <a:cxn ang="0">
                  <a:pos x="329" y="136"/>
                </a:cxn>
                <a:cxn ang="0">
                  <a:pos x="333" y="163"/>
                </a:cxn>
                <a:cxn ang="0">
                  <a:pos x="336" y="193"/>
                </a:cxn>
                <a:cxn ang="0">
                  <a:pos x="332" y="223"/>
                </a:cxn>
                <a:cxn ang="0">
                  <a:pos x="323" y="255"/>
                </a:cxn>
                <a:cxn ang="0">
                  <a:pos x="310" y="285"/>
                </a:cxn>
                <a:cxn ang="0">
                  <a:pos x="287" y="315"/>
                </a:cxn>
                <a:cxn ang="0">
                  <a:pos x="257" y="343"/>
                </a:cxn>
                <a:cxn ang="0">
                  <a:pos x="218" y="370"/>
                </a:cxn>
                <a:cxn ang="0">
                  <a:pos x="167" y="396"/>
                </a:cxn>
                <a:cxn ang="0">
                  <a:pos x="111" y="425"/>
                </a:cxn>
                <a:cxn ang="0">
                  <a:pos x="69" y="457"/>
                </a:cxn>
                <a:cxn ang="0">
                  <a:pos x="35" y="490"/>
                </a:cxn>
                <a:cxn ang="0">
                  <a:pos x="12" y="526"/>
                </a:cxn>
                <a:cxn ang="0">
                  <a:pos x="0" y="553"/>
                </a:cxn>
                <a:cxn ang="0">
                  <a:pos x="0" y="650"/>
                </a:cxn>
                <a:cxn ang="0">
                  <a:pos x="6" y="628"/>
                </a:cxn>
                <a:cxn ang="0">
                  <a:pos x="19" y="594"/>
                </a:cxn>
                <a:cxn ang="0">
                  <a:pos x="43" y="551"/>
                </a:cxn>
                <a:cxn ang="0">
                  <a:pos x="76" y="503"/>
                </a:cxn>
                <a:cxn ang="0">
                  <a:pos x="125" y="454"/>
                </a:cxn>
                <a:cxn ang="0">
                  <a:pos x="190" y="408"/>
                </a:cxn>
                <a:cxn ang="0">
                  <a:pos x="275" y="365"/>
                </a:cxn>
                <a:cxn ang="0">
                  <a:pos x="308" y="342"/>
                </a:cxn>
                <a:cxn ang="0">
                  <a:pos x="335" y="305"/>
                </a:cxn>
                <a:cxn ang="0">
                  <a:pos x="352" y="255"/>
                </a:cxn>
                <a:cxn ang="0">
                  <a:pos x="360" y="201"/>
                </a:cxn>
                <a:cxn ang="0">
                  <a:pos x="356" y="144"/>
                </a:cxn>
                <a:cxn ang="0">
                  <a:pos x="341" y="88"/>
                </a:cxn>
                <a:cxn ang="0">
                  <a:pos x="311" y="39"/>
                </a:cxn>
                <a:cxn ang="0">
                  <a:pos x="264" y="0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217580" name="Freeform 44"/>
            <p:cNvSpPr>
              <a:spLocks/>
            </p:cNvSpPr>
            <p:nvPr userDrawn="1"/>
          </p:nvSpPr>
          <p:spPr bwMode="ltGray">
            <a:xfrm rot="1584153">
              <a:off x="56" y="84"/>
              <a:ext cx="804" cy="686"/>
            </a:xfrm>
            <a:custGeom>
              <a:avLst/>
              <a:gdLst/>
              <a:ahLst/>
              <a:cxnLst>
                <a:cxn ang="0">
                  <a:pos x="16" y="370"/>
                </a:cxn>
                <a:cxn ang="0">
                  <a:pos x="6" y="341"/>
                </a:cxn>
                <a:cxn ang="0">
                  <a:pos x="0" y="289"/>
                </a:cxn>
                <a:cxn ang="0">
                  <a:pos x="4" y="222"/>
                </a:cxn>
                <a:cxn ang="0">
                  <a:pos x="25" y="151"/>
                </a:cxn>
                <a:cxn ang="0">
                  <a:pos x="69" y="84"/>
                </a:cxn>
                <a:cxn ang="0">
                  <a:pos x="142" y="31"/>
                </a:cxn>
                <a:cxn ang="0">
                  <a:pos x="247" y="2"/>
                </a:cxn>
                <a:cxn ang="0">
                  <a:pos x="380" y="9"/>
                </a:cxn>
                <a:cxn ang="0">
                  <a:pos x="484" y="68"/>
                </a:cxn>
                <a:cxn ang="0">
                  <a:pos x="554" y="165"/>
                </a:cxn>
                <a:cxn ang="0">
                  <a:pos x="591" y="284"/>
                </a:cxn>
                <a:cxn ang="0">
                  <a:pos x="595" y="409"/>
                </a:cxn>
                <a:cxn ang="0">
                  <a:pos x="566" y="525"/>
                </a:cxn>
                <a:cxn ang="0">
                  <a:pos x="507" y="615"/>
                </a:cxn>
                <a:cxn ang="0">
                  <a:pos x="417" y="663"/>
                </a:cxn>
                <a:cxn ang="0">
                  <a:pos x="389" y="659"/>
                </a:cxn>
                <a:cxn ang="0">
                  <a:pos x="441" y="617"/>
                </a:cxn>
                <a:cxn ang="0">
                  <a:pos x="482" y="544"/>
                </a:cxn>
                <a:cxn ang="0">
                  <a:pos x="509" y="454"/>
                </a:cxn>
                <a:cxn ang="0">
                  <a:pos x="520" y="355"/>
                </a:cxn>
                <a:cxn ang="0">
                  <a:pos x="514" y="258"/>
                </a:cxn>
                <a:cxn ang="0">
                  <a:pos x="485" y="174"/>
                </a:cxn>
                <a:cxn ang="0">
                  <a:pos x="433" y="112"/>
                </a:cxn>
                <a:cxn ang="0">
                  <a:pos x="341" y="75"/>
                </a:cxn>
                <a:cxn ang="0">
                  <a:pos x="246" y="61"/>
                </a:cxn>
                <a:cxn ang="0">
                  <a:pos x="174" y="71"/>
                </a:cxn>
                <a:cxn ang="0">
                  <a:pos x="121" y="101"/>
                </a:cxn>
                <a:cxn ang="0">
                  <a:pos x="84" y="149"/>
                </a:cxn>
                <a:cxn ang="0">
                  <a:pos x="57" y="206"/>
                </a:cxn>
                <a:cxn ang="0">
                  <a:pos x="40" y="272"/>
                </a:cxn>
                <a:cxn ang="0">
                  <a:pos x="28" y="339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kumimoji="1" lang="zh-TW" altLang="en-US">
                <a:solidFill>
                  <a:srgbClr val="006699"/>
                </a:solidFill>
                <a:latin typeface="Arial" charset="0"/>
                <a:ea typeface="新細明體" pitchFamily="18" charset="-120"/>
              </a:endParaRPr>
            </a:p>
          </p:txBody>
        </p:sp>
      </p:grpSp>
      <p:sp>
        <p:nvSpPr>
          <p:cNvPr id="28730" name="AutoShape 58"/>
          <p:cNvSpPr>
            <a:spLocks noChangeArrowheads="1"/>
          </p:cNvSpPr>
          <p:nvPr userDrawn="1"/>
        </p:nvSpPr>
        <p:spPr bwMode="auto">
          <a:xfrm>
            <a:off x="0" y="0"/>
            <a:ext cx="8388350" cy="11255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l">
              <a:defRPr/>
            </a:pPr>
            <a:endParaRPr kumimoji="1" lang="zh-TW" altLang="en-US">
              <a:solidFill>
                <a:srgbClr val="006699"/>
              </a:solidFill>
              <a:latin typeface="Arial" charset="0"/>
              <a:ea typeface="新細明體" pitchFamily="18" charset="-120"/>
            </a:endParaRPr>
          </a:p>
        </p:txBody>
      </p:sp>
      <p:pic>
        <p:nvPicPr>
          <p:cNvPr id="1028" name="Picture 51" descr="osha-logo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0335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736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  <a:ea typeface="新細明體" pitchFamily="18" charset="-12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  <a:ea typeface="新細明體" pitchFamily="18" charset="-12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  <a:ea typeface="新細明體" pitchFamily="18" charset="-12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  <a:ea typeface="新細明體" pitchFamily="18" charset="-12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  <a:ea typeface="新細明體" pitchFamily="18" charset="-12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  <a:ea typeface="新細明體" pitchFamily="18" charset="-12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  <a:ea typeface="新細明體" pitchFamily="18" charset="-12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CC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Arc 2"/>
          <p:cNvSpPr>
            <a:spLocks/>
          </p:cNvSpPr>
          <p:nvPr/>
        </p:nvSpPr>
        <p:spPr bwMode="auto">
          <a:xfrm>
            <a:off x="0" y="842963"/>
            <a:ext cx="2895600" cy="601821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 lIns="91310" tIns="45659" rIns="91310" bIns="45659"/>
          <a:lstStyle/>
          <a:p>
            <a:pPr algn="l">
              <a:defRPr/>
            </a:pPr>
            <a:endParaRPr kumimoji="1" lang="zh-TW" altLang="zh-TW" sz="1800">
              <a:solidFill>
                <a:srgbClr val="009999"/>
              </a:solidFill>
              <a:ea typeface="新細明體" pitchFamily="18" charset="-120"/>
            </a:endParaRPr>
          </a:p>
        </p:txBody>
      </p:sp>
      <p:pic>
        <p:nvPicPr>
          <p:cNvPr id="15363" name="Picture 51" descr="C:\Users\tarn.LHR\AppData\Local\Microsoft\Windows\Temporary Internet Files\Content.Outlook\TXF5QFP9\osha擷取 (2)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14300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609600"/>
            <a:ext cx="7296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45" tIns="45975" rIns="91945" bIns="459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zh-TW" altLang="zh-TW" smtClean="0"/>
          </a:p>
        </p:txBody>
      </p:sp>
      <p:sp>
        <p:nvSpPr>
          <p:cNvPr id="15365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76375" y="1981200"/>
            <a:ext cx="74390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45" tIns="45975" rIns="91945" bIns="45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按一下以編輯母片本文樣式</a:t>
            </a:r>
            <a:endParaRPr lang="zh-TW" altLang="zh-TW" smtClean="0"/>
          </a:p>
          <a:p>
            <a:pPr lvl="1"/>
            <a:r>
              <a:rPr lang="zh-TW" altLang="en-US" smtClean="0"/>
              <a:t>第二階層</a:t>
            </a:r>
          </a:p>
          <a:p>
            <a:pPr lvl="2"/>
            <a:r>
              <a:rPr lang="zh-TW" altLang="en-US" smtClean="0"/>
              <a:t>第三階層</a:t>
            </a:r>
          </a:p>
          <a:p>
            <a:pPr lvl="3"/>
            <a:r>
              <a:rPr lang="zh-TW" altLang="en-US" smtClean="0"/>
              <a:t>第四階層</a:t>
            </a:r>
          </a:p>
          <a:p>
            <a:pPr lvl="4"/>
            <a:r>
              <a:rPr lang="zh-TW" altLang="en-US" smtClean="0"/>
              <a:t>第五階層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0988" y="6248400"/>
            <a:ext cx="1906587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1945" tIns="45975" rIns="91945" bIns="45975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hlink"/>
                </a:solidFill>
              </a:defRPr>
            </a:lvl1pPr>
          </a:lstStyle>
          <a:p>
            <a:pPr algn="l">
              <a:defRPr/>
            </a:pPr>
            <a:endParaRPr kumimoji="1" lang="zh-TW" altLang="zh-TW">
              <a:solidFill>
                <a:srgbClr val="FF9966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04063" y="6248400"/>
            <a:ext cx="1898650" cy="457200"/>
          </a:xfrm>
          <a:prstGeom prst="rect">
            <a:avLst/>
          </a:prstGeom>
          <a:ln w="12700" cap="sq">
            <a:miter lim="800000"/>
            <a:headEnd type="none" w="sm" len="sm"/>
            <a:tailEnd type="none" w="sm" len="sm"/>
          </a:ln>
        </p:spPr>
        <p:txBody>
          <a:bodyPr vert="horz" wrap="square" lIns="91310" tIns="45659" rIns="91310" bIns="4565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093808AC-99B4-44C3-A4BE-9986C3F1371F}" type="slidenum">
              <a:rPr kumimoji="1" lang="en-US" altLang="zh-TW">
                <a:solidFill>
                  <a:srgbClr val="009999"/>
                </a:solidFill>
                <a:ea typeface="新細明體" pitchFamily="18" charset="-120"/>
              </a:rPr>
              <a:pPr>
                <a:defRPr/>
              </a:pPr>
              <a:t>‹#›</a:t>
            </a:fld>
            <a:endParaRPr kumimoji="1" lang="zh-TW" altLang="zh-TW">
              <a:solidFill>
                <a:srgbClr val="009999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928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</p:sldLayoutIdLst>
  <p:transition>
    <p:pull dir="d"/>
  </p:transition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5pPr>
      <a:lvl6pPr marL="4572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6pPr>
      <a:lvl7pPr marL="9144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7pPr>
      <a:lvl8pPr marL="13716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8pPr>
      <a:lvl9pPr marL="18288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Times New Roman" pitchFamily="18" charset="0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Times New Roman" pitchFamily="18" charset="0"/>
        <a:buChar char="u"/>
        <a:defRPr kumimoji="1"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Times New Roman" pitchFamily="18" charset="0"/>
        <a:buChar char="F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CC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rc 2"/>
          <p:cNvSpPr>
            <a:spLocks/>
          </p:cNvSpPr>
          <p:nvPr/>
        </p:nvSpPr>
        <p:spPr bwMode="auto">
          <a:xfrm>
            <a:off x="0" y="842963"/>
            <a:ext cx="2895600" cy="601821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 lIns="91310" tIns="45659" rIns="91310" bIns="45659"/>
          <a:lstStyle/>
          <a:p>
            <a:pPr algn="l">
              <a:spcBef>
                <a:spcPct val="50000"/>
              </a:spcBef>
            </a:pPr>
            <a:endParaRPr kumimoji="1" lang="zh-TW" altLang="en-US" sz="2800">
              <a:solidFill>
                <a:srgbClr val="009999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609600"/>
            <a:ext cx="7296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45" tIns="45975" rIns="91945" bIns="459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zh-TW" altLang="zh-TW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76375" y="1981200"/>
            <a:ext cx="74390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45" tIns="45975" rIns="91945" bIns="45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按一下以編輯母片本文樣式</a:t>
            </a:r>
            <a:endParaRPr lang="zh-TW" altLang="zh-TW" smtClean="0"/>
          </a:p>
          <a:p>
            <a:pPr lvl="1"/>
            <a:r>
              <a:rPr lang="zh-TW" altLang="en-US" smtClean="0"/>
              <a:t>第二階層</a:t>
            </a:r>
          </a:p>
          <a:p>
            <a:pPr lvl="2"/>
            <a:r>
              <a:rPr lang="zh-TW" altLang="en-US" smtClean="0"/>
              <a:t>第三階層</a:t>
            </a:r>
          </a:p>
          <a:p>
            <a:pPr lvl="3"/>
            <a:r>
              <a:rPr lang="zh-TW" altLang="en-US" smtClean="0"/>
              <a:t>第四階層</a:t>
            </a:r>
          </a:p>
          <a:p>
            <a:pPr lvl="4"/>
            <a:r>
              <a:rPr lang="zh-TW" altLang="en-US" smtClean="0"/>
              <a:t>第五階層</a:t>
            </a:r>
          </a:p>
        </p:txBody>
      </p:sp>
      <p:sp>
        <p:nvSpPr>
          <p:cNvPr id="897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0988" y="6248400"/>
            <a:ext cx="1906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945" tIns="45975" rIns="91945" bIns="45975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hlink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 algn="l">
              <a:defRPr/>
            </a:pPr>
            <a:fld id="{B58E5FF1-8979-4FED-99AF-4162DB8BF7C6}" type="datetime1">
              <a:rPr kumimoji="1" lang="zh-TW" altLang="en-US">
                <a:solidFill>
                  <a:srgbClr val="FF9966"/>
                </a:solidFill>
              </a:rPr>
              <a:pPr algn="l">
                <a:defRPr/>
              </a:pPr>
              <a:t>2017/11/15</a:t>
            </a:fld>
            <a:endParaRPr kumimoji="1" lang="zh-TW" altLang="zh-TW">
              <a:solidFill>
                <a:srgbClr val="FF9966"/>
              </a:solidFill>
            </a:endParaRPr>
          </a:p>
        </p:txBody>
      </p:sp>
      <p:sp>
        <p:nvSpPr>
          <p:cNvPr id="897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04063" y="6248400"/>
            <a:ext cx="18986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10" tIns="45659" rIns="91310" bIns="45659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fld id="{DD5ACAB9-E8E5-43B3-B742-365D96BD1100}" type="slidenum">
              <a:rPr kumimoji="1"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kumimoji="1" lang="zh-TW" altLang="zh-TW">
              <a:solidFill>
                <a:srgbClr val="009999"/>
              </a:solidFill>
            </a:endParaRPr>
          </a:p>
        </p:txBody>
      </p:sp>
      <p:pic>
        <p:nvPicPr>
          <p:cNvPr id="3079" name="Picture 8" descr="C:\Users\tarn.LHR\AppData\Local\Microsoft\Windows\Temporary Internet Files\Content.Outlook\TXF5QFP9\osha擷取 (2)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11731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350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60" r:id="rId12"/>
    <p:sldLayoutId id="2147483861" r:id="rId13"/>
  </p:sldLayoutIdLst>
  <p:transition>
    <p:pull dir="d"/>
  </p:transition>
  <p:hf hdr="0" ftr="0" dt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Times New Roman" pitchFamily="18" charset="0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Times New Roman" pitchFamily="18" charset="0"/>
        <a:buChar char="u"/>
        <a:defRPr kumimoji="1"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Times New Roman" pitchFamily="18" charset="0"/>
        <a:buChar char="F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CC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rc 2"/>
          <p:cNvSpPr>
            <a:spLocks/>
          </p:cNvSpPr>
          <p:nvPr/>
        </p:nvSpPr>
        <p:spPr bwMode="auto">
          <a:xfrm>
            <a:off x="0" y="842963"/>
            <a:ext cx="2895600" cy="601821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 lIns="91310" tIns="45659" rIns="91310" bIns="45659"/>
          <a:lstStyle/>
          <a:p>
            <a:pPr algn="l">
              <a:spcBef>
                <a:spcPct val="50000"/>
              </a:spcBef>
            </a:pPr>
            <a:endParaRPr kumimoji="1" lang="zh-TW" altLang="en-US" sz="2800">
              <a:solidFill>
                <a:srgbClr val="009999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609600"/>
            <a:ext cx="7296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45" tIns="45975" rIns="91945" bIns="459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zh-TW" altLang="zh-TW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76375" y="1981200"/>
            <a:ext cx="74390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45" tIns="45975" rIns="91945" bIns="45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按一下以編輯母片本文樣式</a:t>
            </a:r>
            <a:endParaRPr lang="zh-TW" altLang="zh-TW" smtClean="0"/>
          </a:p>
          <a:p>
            <a:pPr lvl="1"/>
            <a:r>
              <a:rPr lang="zh-TW" altLang="en-US" smtClean="0"/>
              <a:t>第二階層</a:t>
            </a:r>
          </a:p>
          <a:p>
            <a:pPr lvl="2"/>
            <a:r>
              <a:rPr lang="zh-TW" altLang="en-US" smtClean="0"/>
              <a:t>第三階層</a:t>
            </a:r>
          </a:p>
          <a:p>
            <a:pPr lvl="3"/>
            <a:r>
              <a:rPr lang="zh-TW" altLang="en-US" smtClean="0"/>
              <a:t>第四階層</a:t>
            </a:r>
          </a:p>
          <a:p>
            <a:pPr lvl="4"/>
            <a:r>
              <a:rPr lang="zh-TW" altLang="en-US" smtClean="0"/>
              <a:t>第五階層</a:t>
            </a:r>
          </a:p>
        </p:txBody>
      </p:sp>
      <p:sp>
        <p:nvSpPr>
          <p:cNvPr id="897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0988" y="6248400"/>
            <a:ext cx="1906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945" tIns="45975" rIns="91945" bIns="45975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hlink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 algn="l">
              <a:defRPr/>
            </a:pPr>
            <a:fld id="{B58E5FF1-8979-4FED-99AF-4162DB8BF7C6}" type="datetime1">
              <a:rPr kumimoji="1" lang="zh-TW" altLang="en-US">
                <a:solidFill>
                  <a:srgbClr val="FF9966"/>
                </a:solidFill>
              </a:rPr>
              <a:pPr algn="l">
                <a:defRPr/>
              </a:pPr>
              <a:t>2017/11/15</a:t>
            </a:fld>
            <a:endParaRPr kumimoji="1" lang="zh-TW" altLang="zh-TW">
              <a:solidFill>
                <a:srgbClr val="FF9966"/>
              </a:solidFill>
            </a:endParaRPr>
          </a:p>
        </p:txBody>
      </p:sp>
      <p:sp>
        <p:nvSpPr>
          <p:cNvPr id="897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04063" y="6248400"/>
            <a:ext cx="18986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10" tIns="45659" rIns="91310" bIns="45659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fld id="{DD5ACAB9-E8E5-43B3-B742-365D96BD1100}" type="slidenum">
              <a:rPr kumimoji="1"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kumimoji="1" lang="zh-TW" altLang="zh-TW">
              <a:solidFill>
                <a:srgbClr val="009999"/>
              </a:solidFill>
            </a:endParaRPr>
          </a:p>
        </p:txBody>
      </p:sp>
      <p:pic>
        <p:nvPicPr>
          <p:cNvPr id="3079" name="Picture 8" descr="C:\Users\tarn.LHR\AppData\Local\Microsoft\Windows\Temporary Internet Files\Content.Outlook\TXF5QFP9\osha擷取 (2)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11731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3254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</p:sldLayoutIdLst>
  <p:transition>
    <p:pull dir="d"/>
  </p:transition>
  <p:hf hdr="0" ftr="0" dt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Times New Roman" pitchFamily="18" charset="0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Times New Roman" pitchFamily="18" charset="0"/>
        <a:buChar char="u"/>
        <a:defRPr kumimoji="1"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Times New Roman" pitchFamily="18" charset="0"/>
        <a:buChar char="F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CC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rc 2"/>
          <p:cNvSpPr>
            <a:spLocks/>
          </p:cNvSpPr>
          <p:nvPr/>
        </p:nvSpPr>
        <p:spPr bwMode="auto">
          <a:xfrm>
            <a:off x="0" y="842963"/>
            <a:ext cx="2895600" cy="601821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 lIns="91310" tIns="45659" rIns="91310" bIns="45659"/>
          <a:lstStyle/>
          <a:p>
            <a:pPr algn="l">
              <a:spcBef>
                <a:spcPct val="50000"/>
              </a:spcBef>
            </a:pPr>
            <a:endParaRPr kumimoji="1" lang="zh-TW" altLang="en-US" sz="2800">
              <a:solidFill>
                <a:srgbClr val="009999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609600"/>
            <a:ext cx="7296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45" tIns="45975" rIns="91945" bIns="459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zh-TW" altLang="zh-TW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76375" y="1981200"/>
            <a:ext cx="74390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45" tIns="45975" rIns="91945" bIns="45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按一下以編輯母片本文樣式</a:t>
            </a:r>
            <a:endParaRPr lang="zh-TW" altLang="zh-TW" smtClean="0"/>
          </a:p>
          <a:p>
            <a:pPr lvl="1"/>
            <a:r>
              <a:rPr lang="zh-TW" altLang="en-US" smtClean="0"/>
              <a:t>第二階層</a:t>
            </a:r>
          </a:p>
          <a:p>
            <a:pPr lvl="2"/>
            <a:r>
              <a:rPr lang="zh-TW" altLang="en-US" smtClean="0"/>
              <a:t>第三階層</a:t>
            </a:r>
          </a:p>
          <a:p>
            <a:pPr lvl="3"/>
            <a:r>
              <a:rPr lang="zh-TW" altLang="en-US" smtClean="0"/>
              <a:t>第四階層</a:t>
            </a:r>
          </a:p>
          <a:p>
            <a:pPr lvl="4"/>
            <a:r>
              <a:rPr lang="zh-TW" altLang="en-US" smtClean="0"/>
              <a:t>第五階層</a:t>
            </a:r>
          </a:p>
        </p:txBody>
      </p:sp>
      <p:sp>
        <p:nvSpPr>
          <p:cNvPr id="897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0988" y="6248400"/>
            <a:ext cx="1906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945" tIns="45975" rIns="91945" bIns="45975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hlink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 algn="l">
              <a:defRPr/>
            </a:pPr>
            <a:fld id="{B58E5FF1-8979-4FED-99AF-4162DB8BF7C6}" type="datetime1">
              <a:rPr kumimoji="1" lang="zh-TW" altLang="en-US">
                <a:solidFill>
                  <a:srgbClr val="FF9966"/>
                </a:solidFill>
              </a:rPr>
              <a:pPr algn="l">
                <a:defRPr/>
              </a:pPr>
              <a:t>2017/11/15</a:t>
            </a:fld>
            <a:endParaRPr kumimoji="1" lang="zh-TW" altLang="zh-TW">
              <a:solidFill>
                <a:srgbClr val="FF9966"/>
              </a:solidFill>
            </a:endParaRPr>
          </a:p>
        </p:txBody>
      </p:sp>
      <p:sp>
        <p:nvSpPr>
          <p:cNvPr id="897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04063" y="6248400"/>
            <a:ext cx="18986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10" tIns="45659" rIns="91310" bIns="45659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fld id="{DD5ACAB9-E8E5-43B3-B742-365D96BD1100}" type="slidenum">
              <a:rPr kumimoji="1"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kumimoji="1" lang="zh-TW" altLang="zh-TW">
              <a:solidFill>
                <a:srgbClr val="009999"/>
              </a:solidFill>
            </a:endParaRPr>
          </a:p>
        </p:txBody>
      </p:sp>
      <p:pic>
        <p:nvPicPr>
          <p:cNvPr id="3079" name="Picture 8" descr="C:\Users\tarn.LHR\AppData\Local\Microsoft\Windows\Temporary Internet Files\Content.Outlook\TXF5QFP9\osha擷取 (2)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1731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7230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>
    <p:pull dir="d"/>
  </p:transition>
  <p:hf hdr="0" ftr="0" dt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Times New Roman" pitchFamily="18" charset="0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Times New Roman" pitchFamily="18" charset="0"/>
        <a:buChar char="u"/>
        <a:defRPr kumimoji="1"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Times New Roman" pitchFamily="18" charset="0"/>
        <a:buChar char="F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CC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rc 2"/>
          <p:cNvSpPr>
            <a:spLocks/>
          </p:cNvSpPr>
          <p:nvPr/>
        </p:nvSpPr>
        <p:spPr bwMode="auto">
          <a:xfrm>
            <a:off x="0" y="842963"/>
            <a:ext cx="2895600" cy="601821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 lIns="91310" tIns="45659" rIns="91310" bIns="45659"/>
          <a:lstStyle/>
          <a:p>
            <a:pPr algn="l">
              <a:spcBef>
                <a:spcPct val="50000"/>
              </a:spcBef>
            </a:pPr>
            <a:endParaRPr kumimoji="1" lang="zh-TW" altLang="en-US" sz="2800">
              <a:solidFill>
                <a:srgbClr val="009999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609600"/>
            <a:ext cx="7296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45" tIns="45975" rIns="91945" bIns="459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zh-TW" altLang="zh-TW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76375" y="1981200"/>
            <a:ext cx="74390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45" tIns="45975" rIns="91945" bIns="45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按一下以編輯母片本文樣式</a:t>
            </a:r>
            <a:endParaRPr lang="zh-TW" altLang="zh-TW" smtClean="0"/>
          </a:p>
          <a:p>
            <a:pPr lvl="1"/>
            <a:r>
              <a:rPr lang="zh-TW" altLang="en-US" smtClean="0"/>
              <a:t>第二階層</a:t>
            </a:r>
          </a:p>
          <a:p>
            <a:pPr lvl="2"/>
            <a:r>
              <a:rPr lang="zh-TW" altLang="en-US" smtClean="0"/>
              <a:t>第三階層</a:t>
            </a:r>
          </a:p>
          <a:p>
            <a:pPr lvl="3"/>
            <a:r>
              <a:rPr lang="zh-TW" altLang="en-US" smtClean="0"/>
              <a:t>第四階層</a:t>
            </a:r>
          </a:p>
          <a:p>
            <a:pPr lvl="4"/>
            <a:r>
              <a:rPr lang="zh-TW" altLang="en-US" smtClean="0"/>
              <a:t>第五階層</a:t>
            </a:r>
          </a:p>
        </p:txBody>
      </p:sp>
      <p:sp>
        <p:nvSpPr>
          <p:cNvPr id="897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0988" y="6248400"/>
            <a:ext cx="1906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945" tIns="45975" rIns="91945" bIns="45975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hlink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 algn="l">
              <a:defRPr/>
            </a:pPr>
            <a:fld id="{B58E5FF1-8979-4FED-99AF-4162DB8BF7C6}" type="datetime1">
              <a:rPr kumimoji="1" lang="zh-TW" altLang="en-US">
                <a:solidFill>
                  <a:srgbClr val="FF9966"/>
                </a:solidFill>
              </a:rPr>
              <a:pPr algn="l">
                <a:defRPr/>
              </a:pPr>
              <a:t>2017/11/15</a:t>
            </a:fld>
            <a:endParaRPr kumimoji="1" lang="zh-TW" altLang="zh-TW">
              <a:solidFill>
                <a:srgbClr val="FF9966"/>
              </a:solidFill>
            </a:endParaRPr>
          </a:p>
        </p:txBody>
      </p:sp>
      <p:sp>
        <p:nvSpPr>
          <p:cNvPr id="897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04063" y="6248400"/>
            <a:ext cx="18986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10" tIns="45659" rIns="91310" bIns="45659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fld id="{DD5ACAB9-E8E5-43B3-B742-365D96BD1100}" type="slidenum">
              <a:rPr kumimoji="1" lang="zh-TW" altLang="en-US">
                <a:solidFill>
                  <a:srgbClr val="009999"/>
                </a:solidFill>
              </a:rPr>
              <a:pPr>
                <a:defRPr/>
              </a:pPr>
              <a:t>‹#›</a:t>
            </a:fld>
            <a:endParaRPr kumimoji="1" lang="zh-TW" altLang="zh-TW">
              <a:solidFill>
                <a:srgbClr val="009999"/>
              </a:solidFill>
            </a:endParaRPr>
          </a:p>
        </p:txBody>
      </p:sp>
      <p:pic>
        <p:nvPicPr>
          <p:cNvPr id="3079" name="Picture 8" descr="C:\Users\tarn.LHR\AppData\Local\Microsoft\Windows\Temporary Internet Files\Content.Outlook\TXF5QFP9\osha擷取 (2).PNG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11731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66084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</p:sldLayoutIdLst>
  <p:transition>
    <p:pull dir="d"/>
  </p:transition>
  <p:hf hdr="0" ftr="0" dt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Times New Roman" pitchFamily="18" charset="0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Times New Roman" pitchFamily="18" charset="0"/>
        <a:buChar char="u"/>
        <a:defRPr kumimoji="1"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Times New Roman" pitchFamily="18" charset="0"/>
        <a:buChar char="F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oleObject" Target="../embeddings/Microsoft_Word_97_-_2003___1.doc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hyperlink" Target="http://www.compunotes.com/images/evolution.gif" TargetMode="External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6.png"/><Relationship Id="rId4" Type="http://schemas.openxmlformats.org/officeDocument/2006/relationships/oleObject" Target="../embeddings/oleObject4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7.png"/><Relationship Id="rId4" Type="http://schemas.openxmlformats.org/officeDocument/2006/relationships/oleObject" Target="../embeddings/oleObject5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8.wmf"/><Relationship Id="rId4" Type="http://schemas.openxmlformats.org/officeDocument/2006/relationships/oleObject" Target="../embeddings/Microsoft_Word_97_-_2003___2.doc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9.wmf"/><Relationship Id="rId4" Type="http://schemas.openxmlformats.org/officeDocument/2006/relationships/oleObject" Target="../embeddings/Microsoft_Word_97_-_2003___3.doc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0.wmf"/><Relationship Id="rId4" Type="http://schemas.openxmlformats.org/officeDocument/2006/relationships/oleObject" Target="../embeddings/Microsoft_Word_97_-_2003___4.doc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audio" Target="../media/audio2.wav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" Target="slide27.xml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56.wmf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63.wmf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644900"/>
            <a:ext cx="6400800" cy="1296988"/>
          </a:xfrm>
        </p:spPr>
        <p:txBody>
          <a:bodyPr/>
          <a:lstStyle/>
          <a:p>
            <a:pPr eaLnBrk="1" hangingPunct="1">
              <a:lnSpc>
                <a:spcPts val="4200"/>
              </a:lnSpc>
              <a:defRPr/>
            </a:pPr>
            <a:r>
              <a:rPr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勞動部職業安全衛生署</a:t>
            </a:r>
            <a:endParaRPr lang="en-US" altLang="zh-TW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4200"/>
              </a:lnSpc>
              <a:defRPr/>
            </a:pPr>
            <a:r>
              <a:rPr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副署長 陳秋蓉博士</a:t>
            </a:r>
          </a:p>
          <a:p>
            <a:pPr eaLnBrk="1" hangingPunct="1"/>
            <a:endParaRPr lang="zh-TW" altLang="en-US" dirty="0" smtClean="0"/>
          </a:p>
          <a:p>
            <a:pPr eaLnBrk="1" hangingPunct="1"/>
            <a:r>
              <a:rPr lang="en-US" altLang="zh-TW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2017.11</a:t>
            </a:r>
            <a:endParaRPr lang="en-US" altLang="zh-TW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zh-TW" altLang="en-US" dirty="0" smtClean="0">
              <a:solidFill>
                <a:schemeClr val="tx1"/>
              </a:solidFill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2135773" y="2349500"/>
            <a:ext cx="526297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4400" b="1" dirty="0">
                <a:solidFill>
                  <a:srgbClr val="FF0000"/>
                </a:solidFill>
              </a:rPr>
              <a:t>健康</a:t>
            </a:r>
            <a:r>
              <a:rPr lang="zh-TW" altLang="en-US" sz="4400" b="1" dirty="0" smtClean="0">
                <a:solidFill>
                  <a:srgbClr val="FF0000"/>
                </a:solidFill>
              </a:rPr>
              <a:t>管理與健康促進</a:t>
            </a:r>
            <a:endParaRPr lang="zh-TW" altLang="en-US" sz="4400" b="1" dirty="0">
              <a:solidFill>
                <a:srgbClr val="FF0000"/>
              </a:solidFill>
            </a:endParaRPr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1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學經歷簡介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539750" y="1700213"/>
            <a:ext cx="3181350" cy="4525962"/>
          </a:xfrm>
        </p:spPr>
        <p:txBody>
          <a:bodyPr/>
          <a:lstStyle/>
          <a:p>
            <a:pPr marL="365125" indent="-282575" eaLnBrk="1" hangingPunct="1">
              <a:lnSpc>
                <a:spcPct val="90000"/>
              </a:lnSpc>
            </a:pPr>
            <a:r>
              <a:rPr lang="zh-TW" altLang="en-US" sz="2400" dirty="0" smtClean="0"/>
              <a:t>學歷</a:t>
            </a:r>
            <a:endParaRPr lang="en-US" altLang="zh-TW" sz="2400" dirty="0" smtClean="0"/>
          </a:p>
          <a:p>
            <a:pPr marL="639763" lvl="1" indent="-236538" eaLnBrk="1" hangingPunct="1">
              <a:lnSpc>
                <a:spcPct val="90000"/>
              </a:lnSpc>
            </a:pPr>
            <a:r>
              <a:rPr lang="zh-TW" altLang="en-US" sz="2000" dirty="0" smtClean="0"/>
              <a:t>台大公共衛生系</a:t>
            </a:r>
          </a:p>
          <a:p>
            <a:pPr marL="639763" lvl="1" indent="-236538" eaLnBrk="1" hangingPunct="1">
              <a:lnSpc>
                <a:spcPct val="90000"/>
              </a:lnSpc>
            </a:pPr>
            <a:r>
              <a:rPr lang="zh-TW" altLang="en-US" sz="2000" dirty="0" smtClean="0"/>
              <a:t>日本京都大學</a:t>
            </a:r>
            <a:endParaRPr lang="en-US" altLang="zh-TW" sz="2000" dirty="0" smtClean="0"/>
          </a:p>
          <a:p>
            <a:pPr marL="639763" lvl="1" indent="-236538" eaLnBrk="1" hangingPunct="1">
              <a:lnSpc>
                <a:spcPct val="90000"/>
              </a:lnSpc>
              <a:buNone/>
            </a:pPr>
            <a:r>
              <a:rPr lang="zh-TW" altLang="en-US" sz="2000" dirty="0" smtClean="0"/>
              <a:t>  衛生工學碩士、博士</a:t>
            </a:r>
            <a:endParaRPr lang="en-US" altLang="zh-TW" sz="2000" dirty="0" smtClean="0"/>
          </a:p>
          <a:p>
            <a:pPr marL="365125" indent="-282575" eaLnBrk="1" hangingPunct="1">
              <a:lnSpc>
                <a:spcPct val="90000"/>
              </a:lnSpc>
            </a:pPr>
            <a:endParaRPr lang="en-US" altLang="zh-TW" sz="2400" dirty="0" smtClean="0"/>
          </a:p>
          <a:p>
            <a:pPr marL="365125" indent="-282575" eaLnBrk="1" hangingPunct="1">
              <a:lnSpc>
                <a:spcPct val="90000"/>
              </a:lnSpc>
            </a:pPr>
            <a:r>
              <a:rPr lang="zh-TW" altLang="en-US" sz="2400" dirty="0" smtClean="0"/>
              <a:t>現任</a:t>
            </a:r>
          </a:p>
          <a:p>
            <a:pPr marL="639763" lvl="1" indent="-236538" eaLnBrk="1" hangingPunct="1">
              <a:lnSpc>
                <a:spcPct val="90000"/>
              </a:lnSpc>
            </a:pPr>
            <a:r>
              <a:rPr lang="zh-TW" altLang="en-US" sz="2000" dirty="0" smtClean="0"/>
              <a:t>勞動部職業安全衛生署 副署長</a:t>
            </a:r>
            <a:endParaRPr lang="en-US" altLang="zh-TW" sz="2000" dirty="0" smtClean="0"/>
          </a:p>
          <a:p>
            <a:pPr marL="639763" lvl="1" indent="-236538" eaLnBrk="1" hangingPunct="1">
              <a:lnSpc>
                <a:spcPct val="90000"/>
              </a:lnSpc>
              <a:buNone/>
            </a:pPr>
            <a:endParaRPr lang="en-US" altLang="zh-TW" sz="2000" dirty="0" smtClean="0"/>
          </a:p>
          <a:p>
            <a:pPr marL="639763" lvl="1" indent="-236538" eaLnBrk="1" hangingPunct="1">
              <a:lnSpc>
                <a:spcPct val="90000"/>
              </a:lnSpc>
              <a:buNone/>
            </a:pPr>
            <a:endParaRPr lang="en-US" altLang="zh-TW" sz="2000" dirty="0" smtClean="0"/>
          </a:p>
          <a:p>
            <a:pPr marL="639763" lvl="1" indent="-236538" eaLnBrk="1" hangingPunct="1">
              <a:lnSpc>
                <a:spcPct val="90000"/>
              </a:lnSpc>
              <a:buNone/>
            </a:pPr>
            <a:endParaRPr lang="zh-TW" altLang="en-US" sz="2000" dirty="0" smtClean="0"/>
          </a:p>
          <a:p>
            <a:pPr marL="639763" lvl="1" indent="-236538" eaLnBrk="1" hangingPunct="1">
              <a:lnSpc>
                <a:spcPct val="90000"/>
              </a:lnSpc>
              <a:buNone/>
            </a:pPr>
            <a:endParaRPr lang="zh-TW" altLang="en-US" sz="2000" dirty="0" smtClean="0"/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3563888" y="1700808"/>
            <a:ext cx="5256213" cy="4525962"/>
          </a:xfrm>
        </p:spPr>
        <p:txBody>
          <a:bodyPr/>
          <a:lstStyle/>
          <a:p>
            <a:pPr marL="365125" indent="-282575" eaLnBrk="1" hangingPunct="1">
              <a:lnSpc>
                <a:spcPct val="90000"/>
              </a:lnSpc>
            </a:pPr>
            <a:r>
              <a:rPr lang="zh-TW" altLang="en-US" sz="2400" dirty="0" smtClean="0"/>
              <a:t>經歷</a:t>
            </a:r>
          </a:p>
          <a:p>
            <a:pPr marL="639763" lvl="1" indent="-236538" eaLnBrk="1" hangingPunct="1">
              <a:lnSpc>
                <a:spcPct val="90000"/>
              </a:lnSpc>
            </a:pPr>
            <a:r>
              <a:rPr lang="zh-TW" altLang="en-US" sz="2000" dirty="0" smtClean="0"/>
              <a:t>勞委會勞工安全衛生研究所</a:t>
            </a:r>
            <a:endParaRPr lang="en-US" altLang="zh-TW" sz="2000" dirty="0"/>
          </a:p>
          <a:p>
            <a:pPr marL="1039813" lvl="2" indent="-236538" eaLnBrk="1" hangingPunct="1">
              <a:lnSpc>
                <a:spcPct val="90000"/>
              </a:lnSpc>
            </a:pPr>
            <a:r>
              <a:rPr lang="zh-TW" altLang="en-US" sz="2000" dirty="0" smtClean="0"/>
              <a:t>代理所長、副所長、研究員、館長、組長</a:t>
            </a:r>
            <a:endParaRPr lang="en-US" altLang="zh-TW" sz="2000" dirty="0" smtClean="0"/>
          </a:p>
          <a:p>
            <a:pPr marL="639763" lvl="1" indent="-236538" eaLnBrk="1" hangingPunct="1">
              <a:lnSpc>
                <a:spcPct val="90000"/>
              </a:lnSpc>
            </a:pPr>
            <a:r>
              <a:rPr lang="zh-TW" altLang="en-US" sz="2000" dirty="0" smtClean="0"/>
              <a:t>衛生署</a:t>
            </a:r>
            <a:r>
              <a:rPr lang="zh-TW" altLang="en-US" sz="2000" dirty="0"/>
              <a:t>環境保護</a:t>
            </a:r>
            <a:r>
              <a:rPr lang="zh-TW" altLang="en-US" sz="2000" dirty="0" smtClean="0"/>
              <a:t>局</a:t>
            </a:r>
            <a:endParaRPr lang="en-US" altLang="zh-TW" sz="2000" dirty="0" smtClean="0"/>
          </a:p>
          <a:p>
            <a:pPr marL="1039813" lvl="2" indent="-236538" eaLnBrk="1" hangingPunct="1">
              <a:lnSpc>
                <a:spcPct val="90000"/>
              </a:lnSpc>
            </a:pPr>
            <a:r>
              <a:rPr lang="zh-TW" altLang="en-US" sz="2000" dirty="0" smtClean="0"/>
              <a:t>技士</a:t>
            </a:r>
            <a:endParaRPr lang="en-US" altLang="zh-TW" sz="2000" dirty="0"/>
          </a:p>
          <a:p>
            <a:pPr marL="885825" lvl="2" eaLnBrk="1" hangingPunct="1">
              <a:lnSpc>
                <a:spcPct val="90000"/>
              </a:lnSpc>
            </a:pPr>
            <a:endParaRPr lang="en-US" altLang="zh-TW" sz="2000" dirty="0" smtClean="0"/>
          </a:p>
          <a:p>
            <a:pPr marL="639763" lvl="1" indent="-236538" eaLnBrk="1" hangingPunct="1">
              <a:lnSpc>
                <a:spcPct val="90000"/>
              </a:lnSpc>
              <a:buFontTx/>
              <a:buChar char="–"/>
            </a:pPr>
            <a:r>
              <a:rPr lang="zh-TW" altLang="en-US" sz="2000" dirty="0" smtClean="0"/>
              <a:t>台大、北醫、中山醫兼任教授</a:t>
            </a:r>
          </a:p>
          <a:p>
            <a:pPr marL="639763" lvl="1" indent="-236538" eaLnBrk="1" hangingPunct="1">
              <a:lnSpc>
                <a:spcPct val="90000"/>
              </a:lnSpc>
              <a:buFontTx/>
              <a:buChar char="–"/>
            </a:pPr>
            <a:r>
              <a:rPr lang="zh-TW" altLang="en-US" sz="2000" dirty="0" smtClean="0"/>
              <a:t>衛生福利部健康職場評核委員</a:t>
            </a:r>
            <a:endParaRPr lang="en-US" altLang="zh-TW" sz="2000" dirty="0" smtClean="0"/>
          </a:p>
          <a:p>
            <a:pPr marL="639763" lvl="1" indent="-236538" eaLnBrk="1" hangingPunct="1">
              <a:lnSpc>
                <a:spcPct val="90000"/>
              </a:lnSpc>
              <a:buFontTx/>
              <a:buChar char="–"/>
            </a:pPr>
            <a:r>
              <a:rPr lang="zh-TW" altLang="en-US" sz="2000" dirty="0" smtClean="0"/>
              <a:t>教育部環境資源研究中心委員</a:t>
            </a:r>
          </a:p>
          <a:p>
            <a:pPr marL="639763" lvl="1" indent="-236538" eaLnBrk="1" hangingPunct="1">
              <a:lnSpc>
                <a:spcPct val="90000"/>
              </a:lnSpc>
              <a:buFontTx/>
              <a:buChar char="–"/>
            </a:pPr>
            <a:r>
              <a:rPr lang="zh-TW" altLang="en-US" sz="2000" dirty="0" smtClean="0"/>
              <a:t>台北市衛生局健康促進諮詢委員</a:t>
            </a:r>
          </a:p>
          <a:p>
            <a:pPr marL="639763" lvl="1" indent="-236538" eaLnBrk="1" hangingPunct="1">
              <a:lnSpc>
                <a:spcPct val="90000"/>
              </a:lnSpc>
              <a:buFontTx/>
              <a:buChar char="–"/>
            </a:pPr>
            <a:r>
              <a:rPr lang="zh-TW" altLang="en-US" sz="2000" dirty="0" smtClean="0"/>
              <a:t>勞動部職業疾病鑑定委員會主任委員</a:t>
            </a:r>
            <a:endParaRPr lang="en-US" altLang="zh-TW" sz="2000" dirty="0" smtClean="0"/>
          </a:p>
          <a:p>
            <a:pPr marL="639763" lvl="1" indent="-236538" eaLnBrk="1" hangingPunct="1">
              <a:lnSpc>
                <a:spcPct val="90000"/>
              </a:lnSpc>
              <a:buFontTx/>
              <a:buChar char="–"/>
            </a:pPr>
            <a:r>
              <a:rPr lang="zh-TW" altLang="en-US" sz="2000" dirty="0" smtClean="0"/>
              <a:t>勞動部職災預防與職業重建審查委員</a:t>
            </a:r>
          </a:p>
        </p:txBody>
      </p:sp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2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標題 1"/>
          <p:cNvSpPr>
            <a:spLocks noGrp="1"/>
          </p:cNvSpPr>
          <p:nvPr>
            <p:ph type="title"/>
          </p:nvPr>
        </p:nvSpPr>
        <p:spPr>
          <a:xfrm>
            <a:off x="1451562" y="333097"/>
            <a:ext cx="8243887" cy="714375"/>
          </a:xfrm>
        </p:spPr>
        <p:txBody>
          <a:bodyPr/>
          <a:lstStyle/>
          <a:p>
            <a:r>
              <a:rPr lang="zh-TW" altLang="en-US" sz="3200" dirty="0" smtClean="0">
                <a:solidFill>
                  <a:srgbClr val="0000CC"/>
                </a:solidFill>
              </a:rPr>
              <a:t>職業安全衛生法</a:t>
            </a:r>
            <a:r>
              <a:rPr lang="en-US" altLang="zh-TW" sz="3200" dirty="0" smtClean="0">
                <a:solidFill>
                  <a:srgbClr val="0000CC"/>
                </a:solidFill>
              </a:rPr>
              <a:t>(</a:t>
            </a:r>
            <a:r>
              <a:rPr lang="zh-TW" altLang="en-US" sz="3200" dirty="0" smtClean="0">
                <a:solidFill>
                  <a:srgbClr val="0000CC"/>
                </a:solidFill>
              </a:rPr>
              <a:t>衛生部分</a:t>
            </a:r>
            <a:r>
              <a:rPr lang="en-US" altLang="zh-TW" sz="3200" dirty="0" smtClean="0">
                <a:solidFill>
                  <a:srgbClr val="0000CC"/>
                </a:solidFill>
              </a:rPr>
              <a:t>)</a:t>
            </a:r>
            <a:r>
              <a:rPr lang="zh-TW" altLang="en-US" sz="3200" dirty="0" smtClean="0">
                <a:solidFill>
                  <a:srgbClr val="0000CC"/>
                </a:solidFill>
              </a:rPr>
              <a:t>修正重點</a:t>
            </a:r>
            <a:endParaRPr lang="zh-TW" altLang="en-US" sz="3200" dirty="0" smtClean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14375" y="1825625"/>
          <a:ext cx="8001000" cy="4460905"/>
        </p:xfrm>
        <a:graphic>
          <a:graphicData uri="http://schemas.openxmlformats.org/drawingml/2006/table">
            <a:tbl>
              <a:tblPr/>
              <a:tblGrid>
                <a:gridCol w="3286109"/>
                <a:gridCol w="4714891"/>
              </a:tblGrid>
              <a:tr h="4375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</a:rPr>
                        <a:t>修正條文</a:t>
                      </a:r>
                      <a:endParaRPr kumimoji="0" lang="zh-TW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026" marR="470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</a:rPr>
                        <a:t>說明</a:t>
                      </a:r>
                      <a:endParaRPr kumimoji="0" lang="zh-TW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026" marR="470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3330">
                <a:tc>
                  <a:txBody>
                    <a:bodyPr/>
                    <a:lstStyle/>
                    <a:p>
                      <a:r>
                        <a:rPr lang="zh-TW" altLang="en-US" sz="24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第十二章之一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 </a:t>
                      </a:r>
                      <a:r>
                        <a:rPr lang="zh-TW" altLang="en-US" sz="24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勞工身心健康保護措施</a:t>
                      </a:r>
                      <a:endParaRPr kumimoji="0" lang="zh-TW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0" marR="360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職安法第</a:t>
                      </a:r>
                      <a:r>
                        <a:rPr lang="en-US" altLang="zh-TW" sz="24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6</a:t>
                      </a:r>
                      <a:r>
                        <a:rPr lang="zh-TW" altLang="en-US" sz="24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條第</a:t>
                      </a:r>
                      <a:r>
                        <a:rPr lang="en-US" altLang="zh-TW" sz="24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</a:t>
                      </a:r>
                      <a:r>
                        <a:rPr lang="zh-TW" altLang="en-US" sz="24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項：雇主對下列事項，應妥為規劃及採取必要之安全衛生措施：</a:t>
                      </a:r>
                    </a:p>
                    <a:p>
                      <a:pPr marL="447675" indent="-447675"/>
                      <a:r>
                        <a:rPr lang="zh-TW" altLang="en-US" sz="24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一、重複性作業等促發肌肉骨骼疾病之預防。</a:t>
                      </a:r>
                    </a:p>
                    <a:p>
                      <a:pPr marL="447675" indent="-447675"/>
                      <a:r>
                        <a:rPr lang="zh-TW" altLang="en-US" sz="24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二、輪班、夜間工作、長時間工作等異常工作負荷促發疾病之預防。</a:t>
                      </a:r>
                    </a:p>
                    <a:p>
                      <a:pPr marL="447675" indent="-447675"/>
                      <a:r>
                        <a:rPr lang="zh-TW" altLang="en-US" sz="24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三、執行職務因他人行為遭受身體或精神不法侵害之預防。</a:t>
                      </a:r>
                    </a:p>
                    <a:p>
                      <a:pPr marL="447675" indent="-447675"/>
                      <a:r>
                        <a:rPr lang="zh-TW" altLang="en-US" sz="24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四、避難、急救、休息或其他為保護勞工身心健康之事項。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1143000" y="1214438"/>
            <a:ext cx="76438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kumimoji="0" lang="zh-TW" altLang="en-US" sz="3200" b="1" dirty="0">
                <a:solidFill>
                  <a:srgbClr val="FF0000"/>
                </a:solidFill>
                <a:latin typeface="新細明體"/>
                <a:cs typeface="Times New Roman" pitchFamily="18" charset="0"/>
              </a:rPr>
              <a:t>新增勞工身心健康保護專章</a:t>
            </a:r>
          </a:p>
        </p:txBody>
      </p:sp>
      <p:sp>
        <p:nvSpPr>
          <p:cNvPr id="21519" name="文字方塊 6"/>
          <p:cNvSpPr txBox="1">
            <a:spLocks noChangeArrowheads="1"/>
          </p:cNvSpPr>
          <p:nvPr/>
        </p:nvSpPr>
        <p:spPr bwMode="auto">
          <a:xfrm rot="-693442">
            <a:off x="825500" y="1225550"/>
            <a:ext cx="1260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50000"/>
              <a:buFont typeface="Times New Roman" panose="02020603050405020304" pitchFamily="18" charset="0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Times New Roman" panose="02020603050405020304" pitchFamily="18" charset="0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Times New Roman" panose="02020603050405020304" pitchFamily="18" charset="0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TW" altLang="en-US" b="1">
                <a:solidFill>
                  <a:srgbClr val="FF0000"/>
                </a:solidFill>
              </a:rPr>
              <a:t>重點</a:t>
            </a:r>
            <a:r>
              <a:rPr lang="en-US" altLang="zh-TW" b="1">
                <a:solidFill>
                  <a:srgbClr val="FF0000"/>
                </a:solidFill>
              </a:rPr>
              <a:t>1</a:t>
            </a:r>
            <a:endParaRPr lang="zh-TW" altLang="en-US" b="1">
              <a:solidFill>
                <a:srgbClr val="FF0000"/>
              </a:solidFill>
            </a:endParaRPr>
          </a:p>
        </p:txBody>
      </p:sp>
      <p:sp>
        <p:nvSpPr>
          <p:cNvPr id="21520" name="投影片編號版面配置區 7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50000"/>
              <a:buFont typeface="Times New Roman" panose="02020603050405020304" pitchFamily="18" charset="0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Times New Roman" panose="02020603050405020304" pitchFamily="18" charset="0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Times New Roman" panose="02020603050405020304" pitchFamily="18" charset="0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35D893D-7660-4E5A-851F-DF57E1886B61}" type="slidenum">
              <a:rPr lang="zh-TW" altLang="en-US" sz="1400">
                <a:solidFill>
                  <a:srgbClr val="00999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zh-TW" sz="1400">
              <a:solidFill>
                <a:srgbClr val="009999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08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標題 1"/>
          <p:cNvSpPr>
            <a:spLocks noGrp="1"/>
          </p:cNvSpPr>
          <p:nvPr>
            <p:ph type="title"/>
          </p:nvPr>
        </p:nvSpPr>
        <p:spPr>
          <a:xfrm>
            <a:off x="1219148" y="159391"/>
            <a:ext cx="8243887" cy="714375"/>
          </a:xfrm>
        </p:spPr>
        <p:txBody>
          <a:bodyPr/>
          <a:lstStyle/>
          <a:p>
            <a:r>
              <a:rPr lang="zh-TW" altLang="en-US" sz="3200" dirty="0" smtClean="0">
                <a:solidFill>
                  <a:srgbClr val="0000CC"/>
                </a:solidFill>
              </a:rPr>
              <a:t>職業安全衛生法</a:t>
            </a:r>
            <a:r>
              <a:rPr lang="en-US" altLang="zh-TW" sz="3200" dirty="0" smtClean="0">
                <a:solidFill>
                  <a:srgbClr val="0000CC"/>
                </a:solidFill>
              </a:rPr>
              <a:t>(</a:t>
            </a:r>
            <a:r>
              <a:rPr lang="zh-TW" altLang="en-US" sz="3200" dirty="0" smtClean="0">
                <a:solidFill>
                  <a:srgbClr val="0000CC"/>
                </a:solidFill>
              </a:rPr>
              <a:t>衛生部分</a:t>
            </a:r>
            <a:r>
              <a:rPr lang="en-US" altLang="zh-TW" sz="3200" dirty="0" smtClean="0">
                <a:solidFill>
                  <a:srgbClr val="0000CC"/>
                </a:solidFill>
              </a:rPr>
              <a:t>)</a:t>
            </a:r>
            <a:r>
              <a:rPr lang="zh-TW" altLang="en-US" sz="3200" dirty="0" smtClean="0">
                <a:solidFill>
                  <a:srgbClr val="0000CC"/>
                </a:solidFill>
              </a:rPr>
              <a:t>修正重點</a:t>
            </a:r>
            <a:endParaRPr lang="zh-TW" altLang="en-US" sz="3200" dirty="0" smtClean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14375" y="1571625"/>
          <a:ext cx="7858125" cy="4826508"/>
        </p:xfrm>
        <a:graphic>
          <a:graphicData uri="http://schemas.openxmlformats.org/drawingml/2006/table">
            <a:tbl>
              <a:tblPr/>
              <a:tblGrid>
                <a:gridCol w="4357676"/>
                <a:gridCol w="3500449"/>
              </a:tblGrid>
              <a:tr h="437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</a:rPr>
                        <a:t>修正條文</a:t>
                      </a:r>
                      <a:endParaRPr kumimoji="0" lang="zh-TW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026" marR="470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</a:rPr>
                        <a:t>說明</a:t>
                      </a:r>
                      <a:endParaRPr kumimoji="0" lang="zh-TW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026" marR="470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8612">
                <a:tc>
                  <a:txBody>
                    <a:bodyPr/>
                    <a:lstStyle/>
                    <a:p>
                      <a:pPr marL="174625" indent="-174625">
                        <a:tabLst>
                          <a:tab pos="4310063" algn="l"/>
                        </a:tabLst>
                      </a:pPr>
                      <a:r>
                        <a:rPr lang="zh-TW" altLang="en-US" sz="18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第三百二十四條之一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 </a:t>
                      </a:r>
                      <a:r>
                        <a:rPr lang="zh-TW" altLang="en-US" sz="18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雇主使勞工從事重複性之作業，為避免勞工因姿勢不良、過度施力及作業頻率過高等原因，促發肌肉骨骼疾病，應採取下列危害預防措施，作成執行紀錄並留存三年：</a:t>
                      </a:r>
                    </a:p>
                    <a:p>
                      <a:pPr marL="174625" indent="0">
                        <a:tabLst>
                          <a:tab pos="4310063" algn="l"/>
                        </a:tabLst>
                      </a:pPr>
                      <a:r>
                        <a:rPr lang="zh-TW" altLang="en-US" sz="1800" b="1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一、分析作業流程、內容及動作。</a:t>
                      </a:r>
                    </a:p>
                    <a:p>
                      <a:pPr marL="174625" indent="0">
                        <a:tabLst>
                          <a:tab pos="4310063" algn="l"/>
                        </a:tabLst>
                      </a:pPr>
                      <a:r>
                        <a:rPr lang="zh-TW" altLang="en-US" sz="1800" b="1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二、確認人因性危害因子。</a:t>
                      </a:r>
                    </a:p>
                    <a:p>
                      <a:pPr marL="174625" indent="0">
                        <a:tabLst>
                          <a:tab pos="4310063" algn="l"/>
                        </a:tabLst>
                      </a:pPr>
                      <a:r>
                        <a:rPr lang="zh-TW" altLang="en-US" sz="1800" b="1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三、評估、選定改善方法及執行。</a:t>
                      </a:r>
                    </a:p>
                    <a:p>
                      <a:pPr marL="174625" indent="0">
                        <a:tabLst>
                          <a:tab pos="4310063" algn="l"/>
                        </a:tabLst>
                      </a:pPr>
                      <a:r>
                        <a:rPr lang="zh-TW" altLang="en-US" sz="1800" b="1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四、執行成效之評估及改善。</a:t>
                      </a:r>
                    </a:p>
                    <a:p>
                      <a:pPr marL="174625" indent="0">
                        <a:tabLst>
                          <a:tab pos="4310063" algn="l"/>
                        </a:tabLst>
                      </a:pPr>
                      <a:r>
                        <a:rPr lang="zh-TW" altLang="en-US" sz="1800" b="1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五、其他有關安全衛生事項。</a:t>
                      </a:r>
                    </a:p>
                    <a:p>
                      <a:pPr marL="174625" indent="273050">
                        <a:tabLst>
                          <a:tab pos="4310063" algn="l"/>
                        </a:tabLst>
                      </a:pPr>
                      <a:r>
                        <a:rPr lang="zh-TW" altLang="en-US" sz="18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前項危害預防措施，事業單位勞工人數達一百人以上者，雇主應依作業特性及風險，參照中央主管機關公告之相關指引，</a:t>
                      </a:r>
                      <a:r>
                        <a:rPr lang="zh-TW" altLang="en-US" sz="1800" b="1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訂定人因性危害預防計畫</a:t>
                      </a:r>
                      <a:r>
                        <a:rPr lang="zh-TW" altLang="en-US" sz="18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，並據以執行；於勞工人數未滿一百人者，得以執行紀錄或文件代替。</a:t>
                      </a:r>
                      <a:endParaRPr kumimoji="0" lang="zh-TW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0" marR="360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73050" lvl="0" indent="-273050"/>
                      <a:r>
                        <a:rPr lang="en-US" altLang="zh-TW" sz="1800" b="1" u="none" strike="noStrike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1.</a:t>
                      </a:r>
                      <a:r>
                        <a:rPr lang="zh-TW" altLang="en-US" sz="1800" b="1" u="none" strike="noStrike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為預防勞工因長期從事重複性之作業，致促發肌肉骨骼疾病，爰增定雇主應採取相關人因性危害預防措施。</a:t>
                      </a:r>
                    </a:p>
                    <a:p>
                      <a:pPr marL="273050" indent="-273050"/>
                      <a:r>
                        <a:rPr lang="en-US" altLang="zh-TW" sz="18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2.</a:t>
                      </a:r>
                      <a:r>
                        <a:rPr lang="zh-TW" altLang="en-US" sz="18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由於人因工程涉相關專業領域，宜有適當組織及人力，訂定計畫以利推動，爰明定勞工人數達</a:t>
                      </a:r>
                      <a:r>
                        <a:rPr lang="en-US" altLang="zh-TW" sz="18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100</a:t>
                      </a:r>
                      <a:r>
                        <a:rPr lang="zh-TW" altLang="en-US" sz="18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人以上者，雇主應依作業特性及風險，參照中央主管機關公告之相關指引，訂定人因性危害預防計畫據以執行；於勞工人數未滿</a:t>
                      </a:r>
                      <a:r>
                        <a:rPr lang="en-US" altLang="zh-TW" sz="18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100</a:t>
                      </a:r>
                      <a:r>
                        <a:rPr lang="zh-TW" altLang="en-US" sz="1800" b="1" kern="1200" dirty="0" smtClean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人者，考量其專業及資源較為不足，得以執行紀錄或文件代替人因性危害預防計畫，以符合實務。</a:t>
                      </a:r>
                      <a:endParaRPr kumimoji="0" lang="zh-TW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1143000" y="1000125"/>
            <a:ext cx="82867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kumimoji="0" lang="zh-TW" altLang="en-US" sz="2800" b="1" dirty="0">
                <a:solidFill>
                  <a:srgbClr val="FF0000"/>
                </a:solidFill>
                <a:latin typeface="新細明體"/>
                <a:cs typeface="Times New Roman" pitchFamily="18" charset="0"/>
              </a:rPr>
              <a:t>新增重複性作業人因性危害預防措施</a:t>
            </a:r>
          </a:p>
        </p:txBody>
      </p:sp>
      <p:sp>
        <p:nvSpPr>
          <p:cNvPr id="22543" name="文字方塊 5"/>
          <p:cNvSpPr txBox="1">
            <a:spLocks noChangeArrowheads="1"/>
          </p:cNvSpPr>
          <p:nvPr/>
        </p:nvSpPr>
        <p:spPr bwMode="auto">
          <a:xfrm rot="-693442">
            <a:off x="754063" y="1011238"/>
            <a:ext cx="1260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50000"/>
              <a:buFont typeface="Times New Roman" panose="02020603050405020304" pitchFamily="18" charset="0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Times New Roman" panose="02020603050405020304" pitchFamily="18" charset="0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Times New Roman" panose="02020603050405020304" pitchFamily="18" charset="0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TW" altLang="en-US" b="1">
                <a:solidFill>
                  <a:srgbClr val="FF0000"/>
                </a:solidFill>
              </a:rPr>
              <a:t>重點</a:t>
            </a:r>
            <a:r>
              <a:rPr lang="en-US" altLang="zh-TW" b="1">
                <a:solidFill>
                  <a:srgbClr val="FF0000"/>
                </a:solidFill>
              </a:rPr>
              <a:t>2</a:t>
            </a:r>
            <a:endParaRPr lang="zh-TW" altLang="en-US" b="1">
              <a:solidFill>
                <a:srgbClr val="FF0000"/>
              </a:solidFill>
            </a:endParaRPr>
          </a:p>
        </p:txBody>
      </p:sp>
      <p:sp>
        <p:nvSpPr>
          <p:cNvPr id="22544" name="投影片編號版面配置區 7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50000"/>
              <a:buFont typeface="Times New Roman" panose="02020603050405020304" pitchFamily="18" charset="0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Times New Roman" panose="02020603050405020304" pitchFamily="18" charset="0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Times New Roman" panose="02020603050405020304" pitchFamily="18" charset="0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4447746-637A-4EE3-ADCC-3DCB67CA8789}" type="slidenum">
              <a:rPr lang="zh-TW" altLang="en-US" sz="1400">
                <a:solidFill>
                  <a:srgbClr val="00999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zh-TW" sz="1400">
              <a:solidFill>
                <a:srgbClr val="009999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6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標題 1"/>
          <p:cNvSpPr>
            <a:spLocks noGrp="1"/>
          </p:cNvSpPr>
          <p:nvPr>
            <p:ph type="title"/>
          </p:nvPr>
        </p:nvSpPr>
        <p:spPr>
          <a:xfrm>
            <a:off x="1332368" y="108346"/>
            <a:ext cx="8243887" cy="714375"/>
          </a:xfrm>
        </p:spPr>
        <p:txBody>
          <a:bodyPr/>
          <a:lstStyle/>
          <a:p>
            <a:r>
              <a:rPr lang="zh-TW" altLang="en-US" sz="3200" dirty="0" smtClean="0">
                <a:solidFill>
                  <a:srgbClr val="0000CC"/>
                </a:solidFill>
              </a:rPr>
              <a:t>職業安全衛生法</a:t>
            </a:r>
            <a:r>
              <a:rPr lang="en-US" altLang="zh-TW" sz="3200" dirty="0" smtClean="0">
                <a:solidFill>
                  <a:srgbClr val="0000CC"/>
                </a:solidFill>
              </a:rPr>
              <a:t>(</a:t>
            </a:r>
            <a:r>
              <a:rPr lang="zh-TW" altLang="en-US" sz="3200" dirty="0" smtClean="0">
                <a:solidFill>
                  <a:srgbClr val="0000CC"/>
                </a:solidFill>
              </a:rPr>
              <a:t>衛生部分</a:t>
            </a:r>
            <a:r>
              <a:rPr lang="en-US" altLang="zh-TW" sz="3200" dirty="0" smtClean="0">
                <a:solidFill>
                  <a:srgbClr val="0000CC"/>
                </a:solidFill>
              </a:rPr>
              <a:t>)</a:t>
            </a:r>
            <a:r>
              <a:rPr lang="zh-TW" altLang="en-US" sz="3200" dirty="0" smtClean="0">
                <a:solidFill>
                  <a:srgbClr val="0000CC"/>
                </a:solidFill>
              </a:rPr>
              <a:t>修正重點</a:t>
            </a:r>
            <a:endParaRPr lang="zh-TW" altLang="en-US" sz="3200" dirty="0" smtClean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28625" y="1214438"/>
          <a:ext cx="8286750" cy="5366247"/>
        </p:xfrm>
        <a:graphic>
          <a:graphicData uri="http://schemas.openxmlformats.org/drawingml/2006/table">
            <a:tbl>
              <a:tblPr/>
              <a:tblGrid>
                <a:gridCol w="4429125"/>
                <a:gridCol w="3857625"/>
              </a:tblGrid>
              <a:tr h="4284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</a:rPr>
                        <a:t>修正條文</a:t>
                      </a:r>
                      <a:endParaRPr kumimoji="0" lang="zh-TW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026" marR="470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</a:rPr>
                        <a:t>說明</a:t>
                      </a:r>
                      <a:endParaRPr kumimoji="0" lang="zh-TW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026" marR="470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7263">
                <a:tc>
                  <a:txBody>
                    <a:bodyPr/>
                    <a:lstStyle/>
                    <a:p>
                      <a:pPr marL="87313" lvl="0" indent="-87313"/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第三百二十四條之二</a:t>
                      </a:r>
                      <a:r>
                        <a:rPr 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 </a:t>
                      </a:r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雇主使勞工從事輪班、夜間工作、長時間工作等作業，為避免勞工因異常工作負荷促發疾病，應採取下列疾病預防措施，作成執行紀錄並留存三年： </a:t>
                      </a:r>
                      <a:endParaRPr lang="en-US" altLang="zh-TW" sz="1800" kern="1200" dirty="0" smtClean="0">
                        <a:solidFill>
                          <a:srgbClr val="0000FF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360363" lvl="0" indent="-185738">
                        <a:tabLst>
                          <a:tab pos="622300" algn="l"/>
                        </a:tabLst>
                      </a:pPr>
                      <a:r>
                        <a:rPr lang="zh-TW" altLang="en-US" sz="1800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一、辨識及評估高風險群。</a:t>
                      </a:r>
                    </a:p>
                    <a:p>
                      <a:pPr marL="360363" lvl="0" indent="-185738">
                        <a:tabLst>
                          <a:tab pos="622300" algn="l"/>
                        </a:tabLst>
                      </a:pPr>
                      <a:r>
                        <a:rPr lang="zh-TW" altLang="en-US" sz="1800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二、安排醫師面談及健康指導。</a:t>
                      </a:r>
                    </a:p>
                    <a:p>
                      <a:pPr marL="360363" lvl="0" indent="-185738">
                        <a:tabLst>
                          <a:tab pos="622300" algn="l"/>
                        </a:tabLst>
                      </a:pPr>
                      <a:r>
                        <a:rPr lang="zh-TW" altLang="en-US" sz="1800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三、調整或縮短工作時間及更換工作內容之措施。</a:t>
                      </a:r>
                    </a:p>
                    <a:p>
                      <a:pPr marL="360363" lvl="0" indent="-185738">
                        <a:tabLst>
                          <a:tab pos="622300" algn="l"/>
                        </a:tabLst>
                      </a:pPr>
                      <a:r>
                        <a:rPr lang="zh-TW" altLang="en-US" sz="1800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四、實施健康檢查、管理及促進。</a:t>
                      </a:r>
                    </a:p>
                    <a:p>
                      <a:pPr marL="360363" lvl="0" indent="-185738">
                        <a:tabLst>
                          <a:tab pos="622300" algn="l"/>
                        </a:tabLst>
                      </a:pPr>
                      <a:r>
                        <a:rPr lang="zh-TW" altLang="en-US" sz="1800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五、成效之評估及改善。</a:t>
                      </a:r>
                    </a:p>
                    <a:p>
                      <a:pPr marL="360363" lvl="0" indent="-185738">
                        <a:tabLst>
                          <a:tab pos="622300" algn="l"/>
                        </a:tabLst>
                      </a:pPr>
                      <a:r>
                        <a:rPr lang="zh-TW" altLang="en-US" sz="1800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六、其他有關安全衛生事項。</a:t>
                      </a:r>
                    </a:p>
                    <a:p>
                      <a:pPr marL="174625" indent="360363"/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前項疾病預防措施，事業單位</a:t>
                      </a:r>
                      <a:r>
                        <a:rPr lang="zh-TW" altLang="en-US" sz="1800" u="sng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依規定配置有醫護人員從事勞工健康服務者</a:t>
                      </a:r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，雇主應依勞工作業環境特性、工作形態及身體狀況，參照中央主管機關公告之相關指引，</a:t>
                      </a:r>
                      <a:r>
                        <a:rPr lang="zh-TW" altLang="en-US" sz="1800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訂定異常工作負荷促發疾病預防計畫</a:t>
                      </a:r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，並據以執行；依規定免配置醫護人員者，得以執行紀錄或文件代替</a:t>
                      </a:r>
                      <a:endParaRPr kumimoji="0" lang="zh-TW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0" marR="360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73050" indent="-273050"/>
                      <a:r>
                        <a:rPr lang="en-US" altLang="zh-TW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1.</a:t>
                      </a:r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鑑於異常工作負荷促發疾病之預防，須依勞工健康情形與工作之型態、環境、時間及伴隨精神緊張之工作等，綜合評估，事業單位宜透過專業醫護人員及相關部門之配合，訂定實施計畫，據以採取適當措施，爰規定依法須僱用或特約醫護人員之事業單位，應參照中央主管機關公告之相關指引，訂定異常工作負荷促發疾病預防計畫，據以執行</a:t>
                      </a:r>
                    </a:p>
                    <a:p>
                      <a:pPr marL="273050" indent="-273050"/>
                      <a:r>
                        <a:rPr lang="en-US" altLang="zh-TW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2.</a:t>
                      </a:r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中小型事業單位未達應僱用或特約醫護人員之規模者，可透過本部委託設置之各區職業傷病防治中心及其網絡等資源，提供諮詢服務，並明定得以執行紀錄或文件代替，以符合實務。</a:t>
                      </a:r>
                      <a:endParaRPr kumimoji="0" lang="zh-TW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1214438" y="714375"/>
            <a:ext cx="70723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kumimoji="0" lang="zh-TW" altLang="en-US" sz="2800" b="1" dirty="0">
                <a:solidFill>
                  <a:srgbClr val="FF0000"/>
                </a:solidFill>
                <a:latin typeface="新細明體"/>
                <a:cs typeface="Times New Roman" pitchFamily="18" charset="0"/>
              </a:rPr>
              <a:t>增列防「過勞」條款</a:t>
            </a:r>
          </a:p>
        </p:txBody>
      </p:sp>
      <p:sp>
        <p:nvSpPr>
          <p:cNvPr id="23567" name="文字方塊 6"/>
          <p:cNvSpPr txBox="1">
            <a:spLocks noChangeArrowheads="1"/>
          </p:cNvSpPr>
          <p:nvPr/>
        </p:nvSpPr>
        <p:spPr bwMode="auto">
          <a:xfrm rot="-693442">
            <a:off x="1254125" y="647700"/>
            <a:ext cx="1328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50000"/>
              <a:buFont typeface="Times New Roman" panose="02020603050405020304" pitchFamily="18" charset="0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Times New Roman" panose="02020603050405020304" pitchFamily="18" charset="0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Times New Roman" panose="02020603050405020304" pitchFamily="18" charset="0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TW" altLang="en-US" b="1">
                <a:solidFill>
                  <a:srgbClr val="FF0000"/>
                </a:solidFill>
              </a:rPr>
              <a:t>重點</a:t>
            </a:r>
            <a:r>
              <a:rPr lang="en-US" altLang="zh-TW" b="1">
                <a:solidFill>
                  <a:srgbClr val="FF0000"/>
                </a:solidFill>
              </a:rPr>
              <a:t>3</a:t>
            </a:r>
            <a:endParaRPr lang="zh-TW" altLang="en-US" b="1">
              <a:solidFill>
                <a:srgbClr val="FF0000"/>
              </a:solidFill>
            </a:endParaRPr>
          </a:p>
        </p:txBody>
      </p:sp>
      <p:sp>
        <p:nvSpPr>
          <p:cNvPr id="23568" name="投影片編號版面配置區 7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50000"/>
              <a:buFont typeface="Times New Roman" panose="02020603050405020304" pitchFamily="18" charset="0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Times New Roman" panose="02020603050405020304" pitchFamily="18" charset="0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Times New Roman" panose="02020603050405020304" pitchFamily="18" charset="0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FC4DD37-0ED0-431F-BEF0-42094D5511CC}" type="slidenum">
              <a:rPr lang="zh-TW" altLang="en-US" sz="1400">
                <a:solidFill>
                  <a:srgbClr val="00999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zh-TW" sz="1400">
              <a:solidFill>
                <a:srgbClr val="009999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03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標題 1"/>
          <p:cNvSpPr>
            <a:spLocks noGrp="1"/>
          </p:cNvSpPr>
          <p:nvPr>
            <p:ph type="title"/>
          </p:nvPr>
        </p:nvSpPr>
        <p:spPr>
          <a:xfrm>
            <a:off x="1187624" y="190947"/>
            <a:ext cx="8243887" cy="714375"/>
          </a:xfrm>
        </p:spPr>
        <p:txBody>
          <a:bodyPr/>
          <a:lstStyle/>
          <a:p>
            <a:r>
              <a:rPr lang="zh-TW" altLang="en-US" sz="3200" dirty="0" smtClean="0">
                <a:solidFill>
                  <a:srgbClr val="0000CC"/>
                </a:solidFill>
              </a:rPr>
              <a:t>職業安全衛生法</a:t>
            </a:r>
            <a:r>
              <a:rPr lang="en-US" altLang="zh-TW" sz="3200" dirty="0" smtClean="0">
                <a:solidFill>
                  <a:srgbClr val="0000CC"/>
                </a:solidFill>
              </a:rPr>
              <a:t>(</a:t>
            </a:r>
            <a:r>
              <a:rPr lang="zh-TW" altLang="en-US" sz="3200" dirty="0" smtClean="0">
                <a:solidFill>
                  <a:srgbClr val="0000CC"/>
                </a:solidFill>
              </a:rPr>
              <a:t>衛生部分</a:t>
            </a:r>
            <a:r>
              <a:rPr lang="en-US" altLang="zh-TW" sz="3200" dirty="0" smtClean="0">
                <a:solidFill>
                  <a:srgbClr val="0000CC"/>
                </a:solidFill>
              </a:rPr>
              <a:t>)</a:t>
            </a:r>
            <a:r>
              <a:rPr lang="zh-TW" altLang="en-US" sz="3200" dirty="0" smtClean="0">
                <a:solidFill>
                  <a:srgbClr val="0000CC"/>
                </a:solidFill>
              </a:rPr>
              <a:t>修正重點</a:t>
            </a:r>
            <a:endParaRPr lang="zh-TW" altLang="en-US" sz="3200" dirty="0" smtClean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71500" y="1420813"/>
          <a:ext cx="8072438" cy="5437666"/>
        </p:xfrm>
        <a:graphic>
          <a:graphicData uri="http://schemas.openxmlformats.org/drawingml/2006/table">
            <a:tbl>
              <a:tblPr/>
              <a:tblGrid>
                <a:gridCol w="4857767"/>
                <a:gridCol w="3214671"/>
              </a:tblGrid>
              <a:tr h="4999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</a:rPr>
                        <a:t>修正條文</a:t>
                      </a:r>
                      <a:endParaRPr kumimoji="0" lang="zh-TW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026" marR="470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ea"/>
                          <a:ea typeface="+mn-ea"/>
                          <a:cs typeface="Arial" charset="0"/>
                        </a:rPr>
                        <a:t>說明</a:t>
                      </a:r>
                      <a:endParaRPr kumimoji="0" lang="zh-TW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026" marR="470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7281">
                <a:tc>
                  <a:txBody>
                    <a:bodyPr/>
                    <a:lstStyle/>
                    <a:p>
                      <a:pPr marL="174625" indent="-174625"/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第三百二十四條之三</a:t>
                      </a:r>
                      <a:r>
                        <a:rPr 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  </a:t>
                      </a:r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雇主為預防勞工於執行職務，因他人行為致遭受身體或精神上不法侵害，應採取下列暴力預防措施，作成執行紀錄並留存三年：</a:t>
                      </a:r>
                    </a:p>
                    <a:p>
                      <a:pPr marL="174625" lvl="0" indent="0"/>
                      <a:r>
                        <a:rPr lang="zh-TW" altLang="en-US" sz="1800" u="none" strike="noStrike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一、辨識及評估危害。</a:t>
                      </a:r>
                    </a:p>
                    <a:p>
                      <a:pPr marL="174625" lvl="0" indent="0"/>
                      <a:r>
                        <a:rPr lang="zh-TW" altLang="en-US" sz="1800" u="none" strike="noStrike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二、適當配置作業場所。</a:t>
                      </a:r>
                    </a:p>
                    <a:p>
                      <a:pPr marL="174625" lvl="0" indent="0"/>
                      <a:r>
                        <a:rPr lang="zh-TW" altLang="en-US" sz="1800" u="none" strike="noStrike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三、依工作適性適當調整人力。</a:t>
                      </a:r>
                    </a:p>
                    <a:p>
                      <a:pPr marL="174625" lvl="0" indent="0"/>
                      <a:r>
                        <a:rPr lang="zh-TW" altLang="en-US" sz="1800" u="none" strike="noStrike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四、建構行為規範。</a:t>
                      </a:r>
                    </a:p>
                    <a:p>
                      <a:pPr marL="174625" lvl="0" indent="0"/>
                      <a:r>
                        <a:rPr lang="zh-TW" altLang="en-US" sz="1800" u="none" strike="noStrike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五、辦理危害預防及溝通技巧訓練。</a:t>
                      </a:r>
                    </a:p>
                    <a:p>
                      <a:pPr marL="174625" lvl="0" indent="0"/>
                      <a:r>
                        <a:rPr lang="zh-TW" altLang="en-US" sz="1800" u="none" strike="noStrike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六、建立事件之處理程序。</a:t>
                      </a:r>
                    </a:p>
                    <a:p>
                      <a:pPr marL="174625" lvl="0" indent="0"/>
                      <a:r>
                        <a:rPr lang="zh-TW" altLang="en-US" sz="1800" u="none" strike="noStrike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七、執行成效之評估及改善。</a:t>
                      </a:r>
                    </a:p>
                    <a:p>
                      <a:pPr marL="174625" indent="0"/>
                      <a:r>
                        <a:rPr lang="zh-TW" altLang="en-US" sz="1800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八、其他有關安全衛生事項。</a:t>
                      </a:r>
                    </a:p>
                    <a:p>
                      <a:pPr marL="174625" indent="360363"/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前項暴力預防措施，事業單位勞工人數達一百人以上者，雇主應依勞工執行職務之風險特性，參照中央主管機關公告之相關指引，</a:t>
                      </a:r>
                      <a:r>
                        <a:rPr lang="zh-TW" altLang="en-US" sz="1800" kern="12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訂定執行職務遭受不法侵害預防計畫</a:t>
                      </a:r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，並據以執行</a:t>
                      </a:r>
                      <a:r>
                        <a:rPr lang="zh-TW" altLang="en-US" sz="1800" b="1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；</a:t>
                      </a:r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於僱用勞工人數未達一百人者，得以執行紀錄或文件代替。</a:t>
                      </a:r>
                      <a:endParaRPr kumimoji="0" lang="zh-TW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0" marR="360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1.</a:t>
                      </a:r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職場暴力相關預防機制，事業單位應依其工作場所或勞工執行職務之風險特性，採取必要措施，宜有適當組織及人力，訂定適當計畫以利推動，爰規定事業單位勞工人數達</a:t>
                      </a:r>
                      <a:r>
                        <a:rPr lang="en-US" altLang="zh-TW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100</a:t>
                      </a:r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人以上者，應參照中央主管機關公告之相關指引，訂定執行計畫據以執行</a:t>
                      </a:r>
                      <a:endParaRPr lang="en-US" altLang="zh-TW" sz="1800" kern="1200" dirty="0" smtClean="0">
                        <a:solidFill>
                          <a:srgbClr val="0000FF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273050" marR="0" lvl="0" indent="-2730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2.</a:t>
                      </a:r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勞工人數未滿</a:t>
                      </a:r>
                      <a:r>
                        <a:rPr lang="en-US" altLang="zh-TW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100</a:t>
                      </a:r>
                      <a:r>
                        <a:rPr lang="zh-TW" altLang="en-US" sz="1800" kern="1200" dirty="0" smtClean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人之事業單位，考量其專業及資源較為不足，爰規定得以執行紀錄或文件代替預防計畫，以符合實務。</a:t>
                      </a:r>
                      <a:endParaRPr kumimoji="0" lang="zh-TW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714375" y="857250"/>
            <a:ext cx="79295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kumimoji="0" lang="zh-TW" altLang="en-US" sz="2800" b="1" dirty="0">
                <a:solidFill>
                  <a:srgbClr val="FF0000"/>
                </a:solidFill>
                <a:latin typeface="新細明體"/>
                <a:cs typeface="Times New Roman" pitchFamily="18" charset="0"/>
              </a:rPr>
              <a:t>新增「職場暴力」預防措施</a:t>
            </a:r>
          </a:p>
        </p:txBody>
      </p:sp>
      <p:sp>
        <p:nvSpPr>
          <p:cNvPr id="24591" name="文字方塊 5"/>
          <p:cNvSpPr txBox="1">
            <a:spLocks noChangeArrowheads="1"/>
          </p:cNvSpPr>
          <p:nvPr/>
        </p:nvSpPr>
        <p:spPr bwMode="auto">
          <a:xfrm rot="-693442">
            <a:off x="895350" y="847725"/>
            <a:ext cx="1470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50000"/>
              <a:buFont typeface="Times New Roman" panose="02020603050405020304" pitchFamily="18" charset="0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Times New Roman" panose="02020603050405020304" pitchFamily="18" charset="0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Times New Roman" panose="02020603050405020304" pitchFamily="18" charset="0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TW" altLang="en-US" b="1">
                <a:solidFill>
                  <a:srgbClr val="FF0000"/>
                </a:solidFill>
              </a:rPr>
              <a:t>重點</a:t>
            </a:r>
            <a:r>
              <a:rPr lang="en-US" altLang="zh-TW" b="1">
                <a:solidFill>
                  <a:srgbClr val="FF0000"/>
                </a:solidFill>
              </a:rPr>
              <a:t>4</a:t>
            </a:r>
            <a:endParaRPr lang="zh-TW" altLang="en-US" b="1">
              <a:solidFill>
                <a:srgbClr val="FF0000"/>
              </a:solidFill>
            </a:endParaRPr>
          </a:p>
        </p:txBody>
      </p:sp>
      <p:sp>
        <p:nvSpPr>
          <p:cNvPr id="24592" name="投影片編號版面配置區 7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50000"/>
              <a:buFont typeface="Times New Roman" panose="02020603050405020304" pitchFamily="18" charset="0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Times New Roman" panose="02020603050405020304" pitchFamily="18" charset="0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Times New Roman" panose="02020603050405020304" pitchFamily="18" charset="0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15D9CA0-72DA-4B21-A73E-896FC3D05FDF}" type="slidenum">
              <a:rPr lang="zh-TW" altLang="en-US" sz="1400">
                <a:solidFill>
                  <a:srgbClr val="00999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zh-TW" sz="1400">
              <a:solidFill>
                <a:srgbClr val="009999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76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228600" y="228600"/>
            <a:ext cx="8610600" cy="64008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457200"/>
            <a:ext cx="8305800" cy="685800"/>
          </a:xfrm>
        </p:spPr>
        <p:txBody>
          <a:bodyPr/>
          <a:lstStyle/>
          <a:p>
            <a:pPr eaLnBrk="1" hangingPunct="1"/>
            <a:r>
              <a:rPr lang="zh-TW" altLang="en-US" sz="4400" b="0" smtClean="0">
                <a:solidFill>
                  <a:srgbClr val="CC3300"/>
                </a:solidFill>
                <a:ea typeface="華康勘亭流" pitchFamily="49" charset="-120"/>
              </a:rPr>
              <a:t>上班族常見職業危害</a:t>
            </a:r>
            <a:endParaRPr lang="zh-TW" altLang="en-US" sz="4400" smtClean="0">
              <a:solidFill>
                <a:srgbClr val="CC3300"/>
              </a:solidFill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9222244"/>
              </p:ext>
            </p:extLst>
          </p:nvPr>
        </p:nvGraphicFramePr>
        <p:xfrm>
          <a:off x="539750" y="1268413"/>
          <a:ext cx="8077200" cy="521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97" name="Document" r:id="rId4" imgW="5535948" imgH="3575482" progId="Word.Document.8">
                  <p:embed/>
                </p:oleObj>
              </mc:Choice>
              <mc:Fallback>
                <p:oleObj name="Document" r:id="rId4" imgW="5535948" imgH="3575482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268413"/>
                        <a:ext cx="8077200" cy="5214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6039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762000" y="304800"/>
            <a:ext cx="7772400" cy="914400"/>
          </a:xfrm>
          <a:prstGeom prst="rect">
            <a:avLst/>
          </a:prstGeom>
          <a:solidFill>
            <a:srgbClr val="CDEFCD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zh-TW" altLang="en-US" sz="4000" b="1" dirty="0" smtClean="0">
                <a:solidFill>
                  <a:srgbClr val="FF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</a:t>
            </a:r>
            <a:r>
              <a:rPr lang="zh-TW" altLang="en-US" sz="4000" b="1" dirty="0">
                <a:solidFill>
                  <a:srgbClr val="FF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興</a:t>
            </a:r>
            <a:r>
              <a:rPr lang="zh-TW" altLang="en-US" sz="4000" b="1" dirty="0" smtClean="0">
                <a:solidFill>
                  <a:srgbClr val="FF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勞工</a:t>
            </a:r>
            <a:r>
              <a:rPr lang="zh-TW" altLang="en-US" sz="4000" b="1" dirty="0">
                <a:solidFill>
                  <a:srgbClr val="FF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</a:t>
            </a:r>
            <a:r>
              <a:rPr lang="zh-TW" altLang="en-US" sz="4000" b="1" dirty="0" smtClean="0">
                <a:solidFill>
                  <a:srgbClr val="FF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問題</a:t>
            </a:r>
            <a:endParaRPr lang="en-US" altLang="zh-TW" sz="2500" b="1" dirty="0">
              <a:solidFill>
                <a:srgbClr val="FF33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11188" y="1557338"/>
            <a:ext cx="8248650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愈來愈多的工業化國家勞工抱怨有</a:t>
            </a:r>
            <a:r>
              <a:rPr lang="zh-TW" altLang="en-US" sz="3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心理壓力</a:t>
            </a:r>
            <a:r>
              <a:rPr lang="zh-TW" altLang="en-US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和過度勞動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。這些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心理方面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的問題與</a:t>
            </a:r>
            <a:r>
              <a:rPr lang="zh-TW" altLang="en-US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睡眠障礙和憂鬱沮喪高度相關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，而且也增加了</a:t>
            </a:r>
            <a:r>
              <a:rPr lang="zh-TW" altLang="en-US" sz="3000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心臟血管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疾病的危險性，尤其是高血壓。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工作中的社交狀況，引發有關壓力的重度關切</a:t>
            </a:r>
            <a:b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，包括了職場中的不平等、不公平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;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將勞工排除於決策圈外的管理方式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;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沒有良性溝通和缺乏良好組織結構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;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勞資雙方關係緊張。這些</a:t>
            </a:r>
            <a:r>
              <a:rPr lang="zh-TW" altLang="en-US" sz="28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職場壓力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會導致勞工的心臟血管疾病危險性和精神異常增加，尤其是高血壓。</a:t>
            </a:r>
          </a:p>
        </p:txBody>
      </p:sp>
    </p:spTree>
    <p:extLst>
      <p:ext uri="{BB962C8B-B14F-4D97-AF65-F5344CB8AC3E}">
        <p14:creationId xmlns:p14="http://schemas.microsoft.com/office/powerpoint/2010/main" val="1467665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762000" y="381000"/>
            <a:ext cx="7772400" cy="990600"/>
          </a:xfrm>
          <a:prstGeom prst="rect">
            <a:avLst/>
          </a:prstGeom>
          <a:solidFill>
            <a:srgbClr val="CDEFCD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zh-TW" altLang="en-US" sz="3500" b="1">
                <a:solidFill>
                  <a:srgbClr val="FF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婦女職業健康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85800" y="1676400"/>
            <a:ext cx="8153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當暴露於職業性危害時，育齡婦女容易遭受特定的有害影響，包括流產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致胚胎毒性物質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或先天畸形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致畸胎毒性物質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algn="l" eaLnBrk="1" hangingPunct="1">
              <a:spcBef>
                <a:spcPct val="30000"/>
              </a:spcBef>
              <a:buFontTx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女性工作者時常罹患肌肉骨骼疾患，因為職場中的工作或是工具，常是為男性工作者的體型和生理所設計。</a:t>
            </a:r>
          </a:p>
          <a:p>
            <a:pPr algn="l" eaLnBrk="1" hangingPunct="1">
              <a:spcBef>
                <a:spcPct val="30000"/>
              </a:spcBef>
              <a:buFontTx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此外，女性工作者常會有來自於職業歧視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如較低的薪資和無法參與決策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、雙倍的工作負擔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家庭和職場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、和性騷擾的特定壓力相關性疾病。</a:t>
            </a:r>
            <a:endParaRPr lang="zh-TW" altLang="en-US" sz="3000" dirty="0">
              <a:latin typeface="華康標楷體W5" pitchFamily="49" charset="-120"/>
              <a:ea typeface="華康標楷體W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8151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381000"/>
            <a:ext cx="7027863" cy="609600"/>
          </a:xfrm>
        </p:spPr>
        <p:txBody>
          <a:bodyPr/>
          <a:lstStyle/>
          <a:p>
            <a:pPr eaLnBrk="1" hangingPunct="1"/>
            <a:r>
              <a:rPr lang="zh-TW" altLang="en-US" b="0" smtClean="0">
                <a:solidFill>
                  <a:srgbClr val="FF3300"/>
                </a:solidFill>
                <a:latin typeface="全真隸書" pitchFamily="49" charset="-120"/>
              </a:rPr>
              <a:t>公共衛生三段五級</a:t>
            </a:r>
            <a:endParaRPr lang="zh-TW" altLang="en-US" smtClean="0">
              <a:solidFill>
                <a:schemeClr val="tx1"/>
              </a:solidFill>
              <a:latin typeface="全真隸書" pitchFamily="49" charset="-12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196975"/>
            <a:ext cx="8382000" cy="5257800"/>
          </a:xfrm>
        </p:spPr>
        <p:txBody>
          <a:bodyPr/>
          <a:lstStyle/>
          <a:p>
            <a:pPr eaLnBrk="1" hangingPunct="1"/>
            <a:r>
              <a:rPr lang="zh-TW" altLang="en-US" b="1" smtClean="0">
                <a:solidFill>
                  <a:srgbClr val="FF3300"/>
                </a:solidFill>
              </a:rPr>
              <a:t>第一段預防</a:t>
            </a:r>
            <a:r>
              <a:rPr lang="zh-TW" altLang="en-US" smtClean="0">
                <a:solidFill>
                  <a:srgbClr val="FF3300"/>
                </a:solidFill>
              </a:rPr>
              <a:t>（</a:t>
            </a:r>
            <a:r>
              <a:rPr lang="en-US" altLang="zh-TW" b="1" smtClean="0">
                <a:solidFill>
                  <a:srgbClr val="FF3300"/>
                </a:solidFill>
              </a:rPr>
              <a:t>Primary prevention</a:t>
            </a:r>
            <a:r>
              <a:rPr lang="zh-TW" altLang="en-US" smtClean="0">
                <a:solidFill>
                  <a:srgbClr val="FF3300"/>
                </a:solidFill>
              </a:rPr>
              <a:t>）</a:t>
            </a:r>
            <a:endParaRPr lang="zh-TW" altLang="en-US" smtClean="0"/>
          </a:p>
          <a:p>
            <a:pPr lvl="1" eaLnBrk="1" hangingPunct="1"/>
            <a:r>
              <a:rPr lang="zh-TW" altLang="en-US" b="1" smtClean="0">
                <a:solidFill>
                  <a:schemeClr val="accent2"/>
                </a:solidFill>
              </a:rPr>
              <a:t>第一級　健康促進</a:t>
            </a:r>
            <a:r>
              <a:rPr lang="zh-TW" altLang="en-US" smtClean="0">
                <a:solidFill>
                  <a:schemeClr val="accent2"/>
                </a:solidFill>
              </a:rPr>
              <a:t>（</a:t>
            </a:r>
            <a:r>
              <a:rPr lang="en-US" altLang="zh-TW" smtClean="0">
                <a:solidFill>
                  <a:schemeClr val="accent2"/>
                </a:solidFill>
              </a:rPr>
              <a:t>health promotion</a:t>
            </a:r>
            <a:r>
              <a:rPr lang="zh-TW" altLang="en-US" smtClean="0">
                <a:solidFill>
                  <a:schemeClr val="accent2"/>
                </a:solidFill>
              </a:rPr>
              <a:t>）</a:t>
            </a:r>
            <a:endParaRPr lang="zh-TW" altLang="en-US" smtClean="0"/>
          </a:p>
          <a:p>
            <a:pPr lvl="1" eaLnBrk="1" hangingPunct="1"/>
            <a:r>
              <a:rPr lang="zh-TW" altLang="en-US" b="1" smtClean="0"/>
              <a:t>第二級　特殊保護</a:t>
            </a:r>
            <a:r>
              <a:rPr lang="zh-TW" altLang="en-US" smtClean="0"/>
              <a:t>（</a:t>
            </a:r>
            <a:r>
              <a:rPr lang="en-US" altLang="zh-TW" smtClean="0"/>
              <a:t>specific protection</a:t>
            </a:r>
            <a:r>
              <a:rPr lang="zh-TW" altLang="en-US" smtClean="0"/>
              <a:t>）</a:t>
            </a:r>
          </a:p>
          <a:p>
            <a:pPr eaLnBrk="1" hangingPunct="1">
              <a:spcBef>
                <a:spcPct val="30000"/>
              </a:spcBef>
            </a:pPr>
            <a:r>
              <a:rPr lang="zh-TW" altLang="en-US" b="1" smtClean="0"/>
              <a:t>第二段預防</a:t>
            </a:r>
            <a:r>
              <a:rPr lang="zh-TW" altLang="en-US" smtClean="0"/>
              <a:t>（</a:t>
            </a:r>
            <a:r>
              <a:rPr lang="en-US" altLang="zh-TW" b="1" smtClean="0"/>
              <a:t>Secondary prevention</a:t>
            </a:r>
            <a:r>
              <a:rPr lang="zh-TW" altLang="en-US" smtClean="0"/>
              <a:t>）</a:t>
            </a:r>
          </a:p>
          <a:p>
            <a:pPr lvl="1" eaLnBrk="1" hangingPunct="1"/>
            <a:r>
              <a:rPr lang="zh-TW" altLang="en-US" b="1" smtClean="0"/>
              <a:t>第三級　早期診斷早期治療</a:t>
            </a:r>
            <a:r>
              <a:rPr lang="zh-TW" altLang="en-US" smtClean="0"/>
              <a:t>（</a:t>
            </a:r>
            <a:r>
              <a:rPr lang="en-US" altLang="zh-TW" smtClean="0"/>
              <a:t>early diagnosis and prompt treatment</a:t>
            </a:r>
            <a:r>
              <a:rPr lang="zh-TW" altLang="en-US" smtClean="0"/>
              <a:t>）</a:t>
            </a:r>
          </a:p>
          <a:p>
            <a:pPr lvl="1" eaLnBrk="1" hangingPunct="1"/>
            <a:r>
              <a:rPr lang="zh-TW" altLang="en-US" b="1" smtClean="0"/>
              <a:t>第四級　限制殘障機能喪失</a:t>
            </a:r>
            <a:r>
              <a:rPr lang="zh-TW" altLang="en-US" smtClean="0"/>
              <a:t>（</a:t>
            </a:r>
            <a:r>
              <a:rPr lang="en-US" altLang="zh-TW" smtClean="0"/>
              <a:t>disability limitation</a:t>
            </a:r>
            <a:r>
              <a:rPr lang="zh-TW" altLang="en-US" smtClean="0"/>
              <a:t>）</a:t>
            </a:r>
          </a:p>
          <a:p>
            <a:pPr eaLnBrk="1" hangingPunct="1">
              <a:spcBef>
                <a:spcPct val="30000"/>
              </a:spcBef>
            </a:pPr>
            <a:r>
              <a:rPr lang="zh-TW" altLang="en-US" b="1" smtClean="0"/>
              <a:t>第三段預防</a:t>
            </a:r>
            <a:r>
              <a:rPr lang="zh-TW" altLang="en-US" smtClean="0"/>
              <a:t>（</a:t>
            </a:r>
            <a:r>
              <a:rPr lang="en-US" altLang="zh-TW" b="1" smtClean="0"/>
              <a:t>Tertiary prevention</a:t>
            </a:r>
            <a:r>
              <a:rPr lang="zh-TW" altLang="en-US" smtClean="0"/>
              <a:t>）</a:t>
            </a:r>
          </a:p>
          <a:p>
            <a:pPr lvl="1" eaLnBrk="1" hangingPunct="1"/>
            <a:r>
              <a:rPr lang="zh-TW" altLang="en-US" b="1" smtClean="0"/>
              <a:t>第五級　復健</a:t>
            </a:r>
            <a:r>
              <a:rPr lang="zh-TW" altLang="en-US" smtClean="0"/>
              <a:t>（</a:t>
            </a:r>
            <a:r>
              <a:rPr lang="en-US" altLang="zh-TW" smtClean="0"/>
              <a:t>rehabilitation</a:t>
            </a:r>
            <a:r>
              <a:rPr lang="zh-TW" altLang="en-US" smtClean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823873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6096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zh-TW" altLang="en-US" sz="3900" smtClean="0">
                <a:latin typeface="標楷體" panose="03000509000000000000" pitchFamily="65" charset="-120"/>
              </a:rPr>
              <a:t>工作相關疾病占一般疾病百分率</a:t>
            </a:r>
            <a:endParaRPr lang="zh-TW" altLang="en-US" b="0" smtClean="0">
              <a:latin typeface="標楷體" panose="03000509000000000000" pitchFamily="65" charset="-12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305800" cy="4114800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zh-TW" altLang="en-US" smtClean="0">
                <a:latin typeface="標楷體" panose="03000509000000000000" pitchFamily="65" charset="-120"/>
              </a:rPr>
              <a:t>皮膚病                             </a:t>
            </a:r>
            <a:r>
              <a:rPr lang="en-US" altLang="zh-TW" smtClean="0">
                <a:latin typeface="標楷體" panose="03000509000000000000" pitchFamily="65" charset="-120"/>
              </a:rPr>
              <a:t>45%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zh-TW" altLang="en-US" smtClean="0">
                <a:latin typeface="標楷體" panose="03000509000000000000" pitchFamily="65" charset="-120"/>
              </a:rPr>
              <a:t>骨骼肌肉疾病                       </a:t>
            </a:r>
            <a:r>
              <a:rPr lang="en-US" altLang="zh-TW" smtClean="0">
                <a:latin typeface="標楷體" panose="03000509000000000000" pitchFamily="65" charset="-120"/>
              </a:rPr>
              <a:t>33%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zh-TW" altLang="en-US" smtClean="0">
                <a:latin typeface="標楷體" panose="03000509000000000000" pitchFamily="65" charset="-120"/>
              </a:rPr>
              <a:t>神經系統疾病及感覺器官不適         </a:t>
            </a:r>
            <a:r>
              <a:rPr lang="en-US" altLang="zh-TW" smtClean="0">
                <a:latin typeface="標楷體" panose="03000509000000000000" pitchFamily="65" charset="-120"/>
              </a:rPr>
              <a:t>30%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zh-TW" altLang="en-US" smtClean="0">
                <a:latin typeface="標楷體" panose="03000509000000000000" pitchFamily="65" charset="-120"/>
              </a:rPr>
              <a:t>呼吸道疾病                         </a:t>
            </a:r>
            <a:r>
              <a:rPr lang="en-US" altLang="zh-TW" smtClean="0">
                <a:latin typeface="標楷體" panose="03000509000000000000" pitchFamily="65" charset="-120"/>
              </a:rPr>
              <a:t>25%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zh-TW" altLang="en-US" smtClean="0">
                <a:latin typeface="標楷體" panose="03000509000000000000" pitchFamily="65" charset="-120"/>
              </a:rPr>
              <a:t>心血管疾病                         </a:t>
            </a:r>
            <a:r>
              <a:rPr lang="en-US" altLang="zh-TW" smtClean="0">
                <a:latin typeface="標楷體" panose="03000509000000000000" pitchFamily="65" charset="-120"/>
              </a:rPr>
              <a:t>20%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zh-TW" altLang="en-US" smtClean="0">
                <a:latin typeface="標楷體" panose="03000509000000000000" pitchFamily="65" charset="-120"/>
              </a:rPr>
              <a:t>心理疾病                            </a:t>
            </a:r>
            <a:r>
              <a:rPr lang="en-US" altLang="zh-TW" smtClean="0">
                <a:latin typeface="標楷體" panose="03000509000000000000" pitchFamily="65" charset="-120"/>
              </a:rPr>
              <a:t>5%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zh-TW" altLang="en-US" smtClean="0">
                <a:latin typeface="標楷體" panose="03000509000000000000" pitchFamily="65" charset="-120"/>
              </a:rPr>
              <a:t>癌症                                </a:t>
            </a:r>
            <a:r>
              <a:rPr lang="en-US" altLang="zh-TW" smtClean="0">
                <a:latin typeface="標楷體" panose="03000509000000000000" pitchFamily="65" charset="-120"/>
              </a:rPr>
              <a:t>4%</a:t>
            </a:r>
          </a:p>
        </p:txBody>
      </p:sp>
    </p:spTree>
    <p:extLst>
      <p:ext uri="{BB962C8B-B14F-4D97-AF65-F5344CB8AC3E}">
        <p14:creationId xmlns:p14="http://schemas.microsoft.com/office/powerpoint/2010/main" val="2199108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zh-TW" altLang="en-US" smtClean="0">
                <a:latin typeface="標楷體" panose="03000509000000000000" pitchFamily="65" charset="-120"/>
              </a:rPr>
              <a:t>新型職業健康問題</a:t>
            </a:r>
            <a:endParaRPr lang="zh-TW" altLang="en-US" b="0" smtClean="0">
              <a:latin typeface="標楷體" panose="03000509000000000000" pitchFamily="65" charset="-12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80772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zh-TW" altLang="en-US" sz="2800" b="1" smtClean="0">
                <a:solidFill>
                  <a:schemeClr val="accent2"/>
                </a:solidFill>
                <a:latin typeface="標楷體" panose="03000509000000000000" pitchFamily="65" charset="-120"/>
              </a:rPr>
              <a:t>勞工健康促進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zh-TW" altLang="en-US" sz="2800" smtClean="0">
                <a:latin typeface="標楷體" panose="03000509000000000000" pitchFamily="65" charset="-120"/>
              </a:rPr>
              <a:t>皮膚病─營造、美容美髮、電子業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zh-TW" altLang="en-US" sz="2800" smtClean="0">
                <a:latin typeface="標楷體" panose="03000509000000000000" pitchFamily="65" charset="-120"/>
              </a:rPr>
              <a:t>骨骼肌肉傷病─下背痛、上肢傷害（腕道症候群）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zh-TW" altLang="en-US" sz="2800" smtClean="0">
                <a:latin typeface="標楷體" panose="03000509000000000000" pitchFamily="65" charset="-120"/>
              </a:rPr>
              <a:t>輪班作業、電腦作業生理危害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zh-TW" altLang="en-US" sz="2800" smtClean="0">
                <a:latin typeface="標楷體" panose="03000509000000000000" pitchFamily="65" charset="-120"/>
              </a:rPr>
              <a:t>生物性危害─退伍軍人症、肺結核、愛滋病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zh-TW" altLang="en-US" sz="2800" smtClean="0">
                <a:latin typeface="標楷體" panose="03000509000000000000" pitchFamily="65" charset="-120"/>
              </a:rPr>
              <a:t>新興傳染病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zh-TW" altLang="en-US" sz="2800" smtClean="0">
                <a:latin typeface="標楷體" panose="03000509000000000000" pitchFamily="65" charset="-120"/>
              </a:rPr>
              <a:t>工作壓力與疲勞管理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zh-TW" altLang="en-US" sz="2800" smtClean="0">
                <a:latin typeface="標楷體" panose="03000509000000000000" pitchFamily="65" charset="-120"/>
              </a:rPr>
              <a:t>睡眠品質管理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endParaRPr lang="en-US" altLang="zh-TW" sz="2800" b="1" smtClean="0">
              <a:solidFill>
                <a:schemeClr val="accent2"/>
              </a:solidFill>
              <a:latin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69167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524000" y="1397000"/>
          <a:ext cx="6096000" cy="406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1" name="Chart" r:id="rId3" imgW="6095968" imgH="4063989" progId="MSGraph.Chart.8">
                  <p:embed followColorScheme="full"/>
                </p:oleObj>
              </mc:Choice>
              <mc:Fallback>
                <p:oleObj name="Chart" r:id="rId3" imgW="6095968" imgH="4063989" progId="MSGraph.Chart.8">
                  <p:embed followColorScheme="full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2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832100" y="2840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zh-TW" altLang="en-US"/>
          </a:p>
        </p:txBody>
      </p:sp>
      <p:pic>
        <p:nvPicPr>
          <p:cNvPr id="35844" name="Picture 4" descr="evolution">
            <a:hlinkClick r:id="rId5" tooltip="開新視窗瀏覽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1676400"/>
            <a:ext cx="7620000" cy="326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13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836712"/>
            <a:ext cx="7920880" cy="720080"/>
          </a:xfrm>
        </p:spPr>
        <p:txBody>
          <a:bodyPr/>
          <a:lstStyle/>
          <a:p>
            <a:pPr algn="l" eaLnBrk="1" hangingPunct="1">
              <a:lnSpc>
                <a:spcPts val="2400"/>
              </a:lnSpc>
            </a:pPr>
            <a:r>
              <a:rPr lang="en-US" altLang="zh-TW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--</a:t>
            </a:r>
            <a:r>
              <a:rPr lang="zh-TW" altLang="en-US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sym typeface="Wingdings" pitchFamily="2" charset="2"/>
              </a:rPr>
              <a:t>新興職業疾病興起</a:t>
            </a:r>
            <a:r>
              <a:rPr lang="zh-TW" altLang="en-US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，尤以骨骼肌肉疾病、腦心血管疾病</a:t>
            </a:r>
            <a:r>
              <a:rPr lang="en-US" altLang="zh-TW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</a:br>
            <a:r>
              <a:rPr lang="zh-TW" altLang="en-US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 及精神疾病居多</a:t>
            </a:r>
          </a:p>
        </p:txBody>
      </p:sp>
      <p:sp>
        <p:nvSpPr>
          <p:cNvPr id="39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400800"/>
            <a:ext cx="2133600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B2C70341-BAF8-4AAA-921F-618FF0E166F6}" type="slidenum">
              <a:rPr lang="en-US" altLang="zh-TW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pPr algn="r">
                <a:defRPr/>
              </a:pPr>
              <a:t>14</a:t>
            </a:fld>
            <a:endParaRPr lang="en-US" altLang="zh-TW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396" name="Text Box 26"/>
          <p:cNvSpPr txBox="1">
            <a:spLocks noChangeArrowheads="1"/>
          </p:cNvSpPr>
          <p:nvPr/>
        </p:nvSpPr>
        <p:spPr bwMode="auto">
          <a:xfrm>
            <a:off x="7451725" y="4437063"/>
            <a:ext cx="15128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kumimoji="1" lang="zh-TW" altLang="en-US" sz="1800" b="1">
                <a:solidFill>
                  <a:srgbClr val="663300"/>
                </a:solidFill>
                <a:latin typeface="Arial" pitchFamily="34" charset="0"/>
                <a:ea typeface="新細明體" pitchFamily="18" charset="-120"/>
              </a:rPr>
              <a:t>工作壓力致精神疾病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179388" y="1916113"/>
            <a:ext cx="8640762" cy="4538662"/>
            <a:chOff x="113" y="1207"/>
            <a:chExt cx="5443" cy="2859"/>
          </a:xfrm>
        </p:grpSpPr>
        <p:sp>
          <p:nvSpPr>
            <p:cNvPr id="59398" name="Oval 4"/>
            <p:cNvSpPr>
              <a:spLocks noChangeArrowheads="1"/>
            </p:cNvSpPr>
            <p:nvPr/>
          </p:nvSpPr>
          <p:spPr bwMode="auto">
            <a:xfrm>
              <a:off x="2064" y="2024"/>
              <a:ext cx="1588" cy="1315"/>
            </a:xfrm>
            <a:prstGeom prst="ellipse">
              <a:avLst/>
            </a:prstGeom>
            <a:solidFill>
              <a:schemeClr val="accent1">
                <a:alpha val="58823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399" name="Oval 7"/>
            <p:cNvSpPr>
              <a:spLocks noChangeArrowheads="1"/>
            </p:cNvSpPr>
            <p:nvPr/>
          </p:nvSpPr>
          <p:spPr bwMode="auto">
            <a:xfrm>
              <a:off x="2153" y="3022"/>
              <a:ext cx="1542" cy="1044"/>
            </a:xfrm>
            <a:prstGeom prst="ellipse">
              <a:avLst/>
            </a:prstGeom>
            <a:solidFill>
              <a:srgbClr val="FFFF99">
                <a:alpha val="32941"/>
              </a:srgbClr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00" name="Oval 8"/>
            <p:cNvSpPr>
              <a:spLocks noChangeArrowheads="1"/>
            </p:cNvSpPr>
            <p:nvPr/>
          </p:nvSpPr>
          <p:spPr bwMode="auto">
            <a:xfrm>
              <a:off x="2199" y="1543"/>
              <a:ext cx="1134" cy="799"/>
            </a:xfrm>
            <a:prstGeom prst="ellips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01" name="Text Box 9"/>
            <p:cNvSpPr txBox="1">
              <a:spLocks noChangeArrowheads="1"/>
            </p:cNvSpPr>
            <p:nvPr/>
          </p:nvSpPr>
          <p:spPr bwMode="auto">
            <a:xfrm>
              <a:off x="2335" y="2524"/>
              <a:ext cx="113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kumimoji="1" lang="zh-TW" altLang="en-US" sz="1800" b="1" dirty="0">
                  <a:solidFill>
                    <a:srgbClr val="10181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itchFamily="65" charset="-120"/>
                  <a:ea typeface="新細明體" pitchFamily="18" charset="-120"/>
                </a:rPr>
                <a:t>經濟全球化</a:t>
              </a:r>
            </a:p>
          </p:txBody>
        </p:sp>
        <p:sp>
          <p:nvSpPr>
            <p:cNvPr id="59402" name="Text Box 10"/>
            <p:cNvSpPr txBox="1">
              <a:spLocks noChangeArrowheads="1"/>
            </p:cNvSpPr>
            <p:nvPr/>
          </p:nvSpPr>
          <p:spPr bwMode="auto">
            <a:xfrm>
              <a:off x="2380" y="1662"/>
              <a:ext cx="86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kumimoji="1" lang="zh-TW" altLang="en-US" sz="1800" b="1" dirty="0">
                  <a:solidFill>
                    <a:srgbClr val="FF0000"/>
                  </a:solidFill>
                  <a:latin typeface="標楷體" pitchFamily="65" charset="-120"/>
                  <a:ea typeface="新細明體" pitchFamily="18" charset="-120"/>
                </a:rPr>
                <a:t>職業致病認知能力提升</a:t>
              </a:r>
            </a:p>
          </p:txBody>
        </p:sp>
        <p:sp>
          <p:nvSpPr>
            <p:cNvPr id="59403" name="Oval 11"/>
            <p:cNvSpPr>
              <a:spLocks noChangeArrowheads="1"/>
            </p:cNvSpPr>
            <p:nvPr/>
          </p:nvSpPr>
          <p:spPr bwMode="auto">
            <a:xfrm>
              <a:off x="3378" y="2251"/>
              <a:ext cx="1134" cy="799"/>
            </a:xfrm>
            <a:prstGeom prst="ellipse">
              <a:avLst/>
            </a:prstGeom>
            <a:solidFill>
              <a:srgbClr val="FFFF99">
                <a:alpha val="32941"/>
              </a:srgbClr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04" name="Oval 12"/>
            <p:cNvSpPr>
              <a:spLocks noChangeArrowheads="1"/>
            </p:cNvSpPr>
            <p:nvPr/>
          </p:nvSpPr>
          <p:spPr bwMode="auto">
            <a:xfrm>
              <a:off x="1155" y="2297"/>
              <a:ext cx="1134" cy="799"/>
            </a:xfrm>
            <a:prstGeom prst="ellipse">
              <a:avLst/>
            </a:prstGeom>
            <a:solidFill>
              <a:srgbClr val="FFFF99">
                <a:alpha val="32941"/>
              </a:srgbClr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05" name="Text Box 16"/>
            <p:cNvSpPr txBox="1">
              <a:spLocks noChangeArrowheads="1"/>
            </p:cNvSpPr>
            <p:nvPr/>
          </p:nvSpPr>
          <p:spPr bwMode="auto">
            <a:xfrm>
              <a:off x="2471" y="3113"/>
              <a:ext cx="86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kumimoji="1" lang="zh-TW" altLang="en-US" sz="1800" b="1" dirty="0">
                  <a:solidFill>
                    <a:srgbClr val="FF0000"/>
                  </a:solidFill>
                  <a:latin typeface="標楷體" pitchFamily="65" charset="-120"/>
                  <a:ea typeface="新細明體" pitchFamily="18" charset="-120"/>
                </a:rPr>
                <a:t>新勞動條件</a:t>
              </a:r>
            </a:p>
          </p:txBody>
        </p:sp>
        <p:sp>
          <p:nvSpPr>
            <p:cNvPr id="59406" name="Oval 17"/>
            <p:cNvSpPr>
              <a:spLocks noChangeArrowheads="1"/>
            </p:cNvSpPr>
            <p:nvPr/>
          </p:nvSpPr>
          <p:spPr bwMode="auto">
            <a:xfrm>
              <a:off x="3015" y="3249"/>
              <a:ext cx="680" cy="635"/>
            </a:xfrm>
            <a:prstGeom prst="ellipse">
              <a:avLst/>
            </a:prstGeom>
            <a:solidFill>
              <a:schemeClr val="accent2">
                <a:alpha val="72156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07" name="Oval 18"/>
            <p:cNvSpPr>
              <a:spLocks noChangeArrowheads="1"/>
            </p:cNvSpPr>
            <p:nvPr/>
          </p:nvSpPr>
          <p:spPr bwMode="auto">
            <a:xfrm>
              <a:off x="2153" y="3295"/>
              <a:ext cx="680" cy="635"/>
            </a:xfrm>
            <a:prstGeom prst="ellipse">
              <a:avLst/>
            </a:prstGeom>
            <a:solidFill>
              <a:schemeClr val="accent2">
                <a:alpha val="72156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08" name="Text Box 19"/>
            <p:cNvSpPr txBox="1">
              <a:spLocks noChangeArrowheads="1"/>
            </p:cNvSpPr>
            <p:nvPr/>
          </p:nvSpPr>
          <p:spPr bwMode="auto">
            <a:xfrm>
              <a:off x="3106" y="3385"/>
              <a:ext cx="589" cy="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75000"/>
                </a:lnSpc>
                <a:spcBef>
                  <a:spcPct val="50000"/>
                </a:spcBef>
              </a:pPr>
              <a:r>
                <a:rPr kumimoji="1" lang="zh-TW" altLang="en-US" sz="1600" b="1">
                  <a:solidFill>
                    <a:srgbClr val="0000FF"/>
                  </a:solidFill>
                  <a:latin typeface="標楷體" pitchFamily="65" charset="-120"/>
                  <a:ea typeface="新細明體" pitchFamily="18" charset="-120"/>
                </a:rPr>
                <a:t>長工時</a:t>
              </a:r>
            </a:p>
            <a:p>
              <a:pPr algn="l" eaLnBrk="0" hangingPunct="0">
                <a:lnSpc>
                  <a:spcPct val="75000"/>
                </a:lnSpc>
                <a:spcBef>
                  <a:spcPct val="50000"/>
                </a:spcBef>
              </a:pPr>
              <a:r>
                <a:rPr kumimoji="1" lang="zh-TW" altLang="en-US" sz="1600" b="1">
                  <a:solidFill>
                    <a:srgbClr val="0000FF"/>
                  </a:solidFill>
                  <a:latin typeface="標楷體" pitchFamily="65" charset="-120"/>
                  <a:ea typeface="新細明體" pitchFamily="18" charset="-120"/>
                </a:rPr>
                <a:t>高負荷</a:t>
              </a:r>
            </a:p>
          </p:txBody>
        </p:sp>
        <p:sp>
          <p:nvSpPr>
            <p:cNvPr id="59409" name="Text Box 20"/>
            <p:cNvSpPr txBox="1">
              <a:spLocks noChangeArrowheads="1"/>
            </p:cNvSpPr>
            <p:nvPr/>
          </p:nvSpPr>
          <p:spPr bwMode="auto">
            <a:xfrm>
              <a:off x="2245" y="3385"/>
              <a:ext cx="68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kumimoji="1" lang="zh-TW" altLang="en-US" sz="1600" b="1" dirty="0">
                  <a:solidFill>
                    <a:srgbClr val="0000FF"/>
                  </a:solidFill>
                  <a:latin typeface="標楷體" pitchFamily="65" charset="-120"/>
                  <a:ea typeface="新細明體" pitchFamily="18" charset="-120"/>
                </a:rPr>
                <a:t>派遣工</a:t>
              </a:r>
            </a:p>
            <a:p>
              <a:pPr algn="l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kumimoji="1" lang="zh-TW" altLang="en-US" sz="1600" b="1" dirty="0">
                  <a:solidFill>
                    <a:srgbClr val="0000FF"/>
                  </a:solidFill>
                  <a:latin typeface="標楷體" pitchFamily="65" charset="-120"/>
                  <a:ea typeface="新細明體" pitchFamily="18" charset="-120"/>
                </a:rPr>
                <a:t>外勞 </a:t>
              </a:r>
            </a:p>
            <a:p>
              <a:pPr algn="l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kumimoji="1" lang="zh-TW" altLang="en-US" sz="1400" b="1" dirty="0">
                  <a:solidFill>
                    <a:srgbClr val="0000FF"/>
                  </a:solidFill>
                  <a:latin typeface="標楷體" pitchFamily="65" charset="-120"/>
                  <a:ea typeface="新細明體" pitchFamily="18" charset="-120"/>
                </a:rPr>
                <a:t>海外勞動</a:t>
              </a:r>
            </a:p>
          </p:txBody>
        </p:sp>
        <p:sp>
          <p:nvSpPr>
            <p:cNvPr id="59410" name="Text Box 21"/>
            <p:cNvSpPr txBox="1">
              <a:spLocks noChangeArrowheads="1"/>
            </p:cNvSpPr>
            <p:nvPr/>
          </p:nvSpPr>
          <p:spPr bwMode="auto">
            <a:xfrm>
              <a:off x="3465" y="2295"/>
              <a:ext cx="1089" cy="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kumimoji="1" lang="en-US" altLang="zh-TW" sz="1400" b="1" dirty="0">
                  <a:solidFill>
                    <a:srgbClr val="A50021"/>
                  </a:solidFill>
                  <a:latin typeface="標楷體" pitchFamily="65" charset="-120"/>
                  <a:ea typeface="新細明體" pitchFamily="18" charset="-120"/>
                </a:rPr>
                <a:t> </a:t>
              </a:r>
              <a:r>
                <a:rPr kumimoji="1" lang="zh-TW" altLang="en-US" sz="1600" b="1" dirty="0">
                  <a:solidFill>
                    <a:srgbClr val="FF0000"/>
                  </a:solidFill>
                  <a:latin typeface="標楷體" pitchFamily="65" charset="-120"/>
                  <a:ea typeface="新細明體" pitchFamily="18" charset="-120"/>
                </a:rPr>
                <a:t>就業形式浮現</a:t>
              </a:r>
            </a:p>
            <a:p>
              <a:pPr algn="l" eaLnBrk="0" hangingPunct="0">
                <a:spcBef>
                  <a:spcPct val="50000"/>
                </a:spcBef>
              </a:pPr>
              <a:r>
                <a:rPr kumimoji="1" lang="zh-TW" altLang="en-US" sz="1400" b="1" dirty="0">
                  <a:solidFill>
                    <a:srgbClr val="FF0000"/>
                  </a:solidFill>
                  <a:latin typeface="標楷體" pitchFamily="65" charset="-120"/>
                  <a:ea typeface="新細明體" pitchFamily="18" charset="-120"/>
                </a:rPr>
                <a:t>外包、自營</a:t>
              </a:r>
              <a:r>
                <a:rPr kumimoji="1" lang="zh-TW" altLang="en-US" sz="1400" b="1" dirty="0" smtClean="0">
                  <a:solidFill>
                    <a:srgbClr val="FF0000"/>
                  </a:solidFill>
                  <a:latin typeface="標楷體" pitchFamily="65" charset="-120"/>
                  <a:ea typeface="新細明體" pitchFamily="18" charset="-120"/>
                </a:rPr>
                <a:t>、部分工時、彈性工時、臨</a:t>
              </a:r>
              <a:r>
                <a:rPr kumimoji="1" lang="zh-TW" altLang="en-US" sz="1400" b="1" dirty="0">
                  <a:solidFill>
                    <a:srgbClr val="FF0000"/>
                  </a:solidFill>
                  <a:latin typeface="標楷體" pitchFamily="65" charset="-120"/>
                  <a:ea typeface="新細明體" pitchFamily="18" charset="-120"/>
                </a:rPr>
                <a:t>工</a:t>
              </a:r>
            </a:p>
          </p:txBody>
        </p:sp>
        <p:sp>
          <p:nvSpPr>
            <p:cNvPr id="59411" name="Text Box 22"/>
            <p:cNvSpPr txBox="1">
              <a:spLocks noChangeArrowheads="1"/>
            </p:cNvSpPr>
            <p:nvPr/>
          </p:nvSpPr>
          <p:spPr bwMode="auto">
            <a:xfrm>
              <a:off x="1202" y="2432"/>
              <a:ext cx="1089" cy="4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75000"/>
                </a:lnSpc>
                <a:spcBef>
                  <a:spcPct val="50000"/>
                </a:spcBef>
              </a:pPr>
              <a:r>
                <a:rPr kumimoji="1" lang="zh-TW" altLang="en-US" sz="1600" b="1" dirty="0">
                  <a:solidFill>
                    <a:srgbClr val="FF0000"/>
                  </a:solidFill>
                  <a:latin typeface="標楷體" pitchFamily="65" charset="-120"/>
                  <a:ea typeface="新細明體" pitchFamily="18" charset="-120"/>
                </a:rPr>
                <a:t>新科技新製程</a:t>
              </a:r>
            </a:p>
            <a:p>
              <a:pPr algn="l" eaLnBrk="0" hangingPunct="0">
                <a:lnSpc>
                  <a:spcPct val="75000"/>
                </a:lnSpc>
                <a:spcBef>
                  <a:spcPct val="50000"/>
                </a:spcBef>
              </a:pPr>
              <a:r>
                <a:rPr kumimoji="1" lang="zh-TW" altLang="en-US" sz="1600" b="1" dirty="0">
                  <a:solidFill>
                    <a:srgbClr val="FF0000"/>
                  </a:solidFill>
                  <a:latin typeface="標楷體" pitchFamily="65" charset="-120"/>
                  <a:ea typeface="新細明體" pitchFamily="18" charset="-120"/>
                </a:rPr>
                <a:t>資訊、奈米、生物、新化學品</a:t>
              </a:r>
            </a:p>
          </p:txBody>
        </p:sp>
        <p:sp>
          <p:nvSpPr>
            <p:cNvPr id="59412" name="Text Box 23"/>
            <p:cNvSpPr txBox="1">
              <a:spLocks noChangeArrowheads="1"/>
            </p:cNvSpPr>
            <p:nvPr/>
          </p:nvSpPr>
          <p:spPr bwMode="auto">
            <a:xfrm>
              <a:off x="4603" y="1983"/>
              <a:ext cx="95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kumimoji="1" lang="zh-TW" altLang="en-US" sz="1800" b="1">
                  <a:solidFill>
                    <a:srgbClr val="663300"/>
                  </a:solidFill>
                  <a:latin typeface="標楷體" pitchFamily="65" charset="-120"/>
                  <a:ea typeface="新細明體" pitchFamily="18" charset="-120"/>
                </a:rPr>
                <a:t>工作與生活不穩定</a:t>
              </a:r>
            </a:p>
          </p:txBody>
        </p:sp>
        <p:sp>
          <p:nvSpPr>
            <p:cNvPr id="59413" name="AutoShape 24"/>
            <p:cNvSpPr>
              <a:spLocks noChangeArrowheads="1"/>
            </p:cNvSpPr>
            <p:nvPr/>
          </p:nvSpPr>
          <p:spPr bwMode="auto">
            <a:xfrm rot="-1397318">
              <a:off x="4376" y="2115"/>
              <a:ext cx="272" cy="272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14" name="AutoShape 25"/>
            <p:cNvSpPr>
              <a:spLocks noChangeArrowheads="1"/>
            </p:cNvSpPr>
            <p:nvPr/>
          </p:nvSpPr>
          <p:spPr bwMode="auto">
            <a:xfrm rot="1026163">
              <a:off x="4421" y="2796"/>
              <a:ext cx="272" cy="272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15" name="AutoShape 27"/>
            <p:cNvSpPr>
              <a:spLocks noChangeArrowheads="1"/>
            </p:cNvSpPr>
            <p:nvPr/>
          </p:nvSpPr>
          <p:spPr bwMode="auto">
            <a:xfrm>
              <a:off x="3741" y="3476"/>
              <a:ext cx="272" cy="272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16" name="Text Box 28"/>
            <p:cNvSpPr txBox="1">
              <a:spLocks noChangeArrowheads="1"/>
            </p:cNvSpPr>
            <p:nvPr/>
          </p:nvSpPr>
          <p:spPr bwMode="auto">
            <a:xfrm>
              <a:off x="4059" y="3475"/>
              <a:ext cx="113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45000"/>
                </a:lnSpc>
                <a:spcBef>
                  <a:spcPct val="50000"/>
                </a:spcBef>
              </a:pPr>
              <a:r>
                <a:rPr kumimoji="1" lang="zh-TW" altLang="en-US" sz="2000" b="1" dirty="0">
                  <a:solidFill>
                    <a:srgbClr val="A50021"/>
                  </a:solidFill>
                  <a:latin typeface="標楷體" pitchFamily="65" charset="-120"/>
                  <a:ea typeface="新細明體" pitchFamily="18" charset="-120"/>
                </a:rPr>
                <a:t>過勞死或</a:t>
              </a:r>
            </a:p>
            <a:p>
              <a:pPr algn="l" eaLnBrk="0" hangingPunct="0">
                <a:lnSpc>
                  <a:spcPct val="45000"/>
                </a:lnSpc>
                <a:spcBef>
                  <a:spcPct val="50000"/>
                </a:spcBef>
              </a:pPr>
              <a:r>
                <a:rPr kumimoji="1" lang="zh-TW" altLang="en-US" sz="2000" b="1" dirty="0">
                  <a:solidFill>
                    <a:srgbClr val="A50021"/>
                  </a:solidFill>
                  <a:latin typeface="標楷體" pitchFamily="65" charset="-120"/>
                  <a:ea typeface="新細明體" pitchFamily="18" charset="-120"/>
                </a:rPr>
                <a:t>精神疾病浮現</a:t>
              </a:r>
            </a:p>
          </p:txBody>
        </p:sp>
        <p:sp>
          <p:nvSpPr>
            <p:cNvPr id="59417" name="AutoShape 29"/>
            <p:cNvSpPr>
              <a:spLocks noChangeArrowheads="1"/>
            </p:cNvSpPr>
            <p:nvPr/>
          </p:nvSpPr>
          <p:spPr bwMode="auto">
            <a:xfrm rot="10800000">
              <a:off x="1836" y="3431"/>
              <a:ext cx="272" cy="272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18" name="Text Box 30"/>
            <p:cNvSpPr txBox="1">
              <a:spLocks noChangeArrowheads="1"/>
            </p:cNvSpPr>
            <p:nvPr/>
          </p:nvSpPr>
          <p:spPr bwMode="auto">
            <a:xfrm>
              <a:off x="839" y="3385"/>
              <a:ext cx="95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kumimoji="1" lang="zh-TW" altLang="en-US" sz="2000" b="1" dirty="0">
                  <a:solidFill>
                    <a:srgbClr val="A50021"/>
                  </a:solidFill>
                  <a:latin typeface="標楷體" pitchFamily="65" charset="-120"/>
                  <a:ea typeface="新細明體" pitchFamily="18" charset="-120"/>
                </a:rPr>
                <a:t>高風險工作職災率高</a:t>
              </a:r>
            </a:p>
          </p:txBody>
        </p:sp>
        <p:sp>
          <p:nvSpPr>
            <p:cNvPr id="59419" name="AutoShape 31"/>
            <p:cNvSpPr>
              <a:spLocks noChangeArrowheads="1"/>
            </p:cNvSpPr>
            <p:nvPr/>
          </p:nvSpPr>
          <p:spPr bwMode="auto">
            <a:xfrm rot="-9501334">
              <a:off x="838" y="2387"/>
              <a:ext cx="272" cy="272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20" name="AutoShape 32"/>
            <p:cNvSpPr>
              <a:spLocks noChangeArrowheads="1"/>
            </p:cNvSpPr>
            <p:nvPr/>
          </p:nvSpPr>
          <p:spPr bwMode="auto">
            <a:xfrm rot="-7441314">
              <a:off x="1065" y="2025"/>
              <a:ext cx="272" cy="272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21" name="Text Box 33"/>
            <p:cNvSpPr txBox="1">
              <a:spLocks noChangeArrowheads="1"/>
            </p:cNvSpPr>
            <p:nvPr/>
          </p:nvSpPr>
          <p:spPr bwMode="auto">
            <a:xfrm>
              <a:off x="431" y="1662"/>
              <a:ext cx="952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kumimoji="1" lang="zh-TW" altLang="en-US" sz="1800" b="1">
                  <a:solidFill>
                    <a:srgbClr val="663300"/>
                  </a:solidFill>
                  <a:latin typeface="標楷體" pitchFamily="65" charset="-120"/>
                  <a:ea typeface="新細明體" pitchFamily="18" charset="-120"/>
                </a:rPr>
                <a:t>工作場所虛擬化之雇主責任？</a:t>
              </a:r>
            </a:p>
          </p:txBody>
        </p:sp>
        <p:sp>
          <p:nvSpPr>
            <p:cNvPr id="59422" name="Text Box 34"/>
            <p:cNvSpPr txBox="1">
              <a:spLocks noChangeArrowheads="1"/>
            </p:cNvSpPr>
            <p:nvPr/>
          </p:nvSpPr>
          <p:spPr bwMode="auto">
            <a:xfrm>
              <a:off x="203" y="2342"/>
              <a:ext cx="72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kumimoji="1" lang="zh-TW" altLang="en-US" sz="1800" b="1">
                  <a:solidFill>
                    <a:srgbClr val="663300"/>
                  </a:solidFill>
                  <a:latin typeface="標楷體" pitchFamily="65" charset="-120"/>
                  <a:ea typeface="新細明體" pitchFamily="18" charset="-120"/>
                </a:rPr>
                <a:t>新危害？</a:t>
              </a:r>
            </a:p>
          </p:txBody>
        </p:sp>
        <p:sp>
          <p:nvSpPr>
            <p:cNvPr id="59423" name="AutoShape 35"/>
            <p:cNvSpPr>
              <a:spLocks noChangeArrowheads="1"/>
            </p:cNvSpPr>
            <p:nvPr/>
          </p:nvSpPr>
          <p:spPr bwMode="auto">
            <a:xfrm rot="9416665">
              <a:off x="838" y="2841"/>
              <a:ext cx="272" cy="272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24" name="Text Box 36"/>
            <p:cNvSpPr txBox="1">
              <a:spLocks noChangeArrowheads="1"/>
            </p:cNvSpPr>
            <p:nvPr/>
          </p:nvSpPr>
          <p:spPr bwMode="auto">
            <a:xfrm>
              <a:off x="113" y="2841"/>
              <a:ext cx="816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kumimoji="1" lang="zh-TW" altLang="en-US" sz="1600" b="1">
                  <a:solidFill>
                    <a:srgbClr val="663300"/>
                  </a:solidFill>
                  <a:latin typeface="標楷體" pitchFamily="65" charset="-120"/>
                  <a:ea typeface="新細明體" pitchFamily="18" charset="-120"/>
                </a:rPr>
                <a:t>致癌、基因突變、影響生殖？</a:t>
              </a:r>
            </a:p>
          </p:txBody>
        </p:sp>
        <p:sp>
          <p:nvSpPr>
            <p:cNvPr id="59425" name="AutoShape 37"/>
            <p:cNvSpPr>
              <a:spLocks noChangeArrowheads="1"/>
            </p:cNvSpPr>
            <p:nvPr/>
          </p:nvSpPr>
          <p:spPr bwMode="auto">
            <a:xfrm rot="-2322770">
              <a:off x="3242" y="1480"/>
              <a:ext cx="272" cy="272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26" name="Text Box 38"/>
            <p:cNvSpPr txBox="1">
              <a:spLocks noChangeArrowheads="1"/>
            </p:cNvSpPr>
            <p:nvPr/>
          </p:nvSpPr>
          <p:spPr bwMode="auto">
            <a:xfrm>
              <a:off x="3424" y="1207"/>
              <a:ext cx="1406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50000"/>
                </a:lnSpc>
                <a:spcBef>
                  <a:spcPct val="50000"/>
                </a:spcBef>
              </a:pPr>
              <a:r>
                <a:rPr kumimoji="1" lang="zh-TW" altLang="en-US" sz="2000" b="1">
                  <a:solidFill>
                    <a:srgbClr val="663300"/>
                  </a:solidFill>
                  <a:latin typeface="標楷體" pitchFamily="65" charset="-120"/>
                  <a:ea typeface="新細明體" pitchFamily="18" charset="-120"/>
                </a:rPr>
                <a:t>人因工學進步</a:t>
              </a:r>
            </a:p>
            <a:p>
              <a:pPr algn="l" eaLnBrk="0" hangingPunct="0">
                <a:lnSpc>
                  <a:spcPct val="50000"/>
                </a:lnSpc>
                <a:spcBef>
                  <a:spcPct val="50000"/>
                </a:spcBef>
              </a:pPr>
              <a:r>
                <a:rPr kumimoji="1" lang="zh-TW" altLang="en-US" sz="2000" b="1">
                  <a:solidFill>
                    <a:srgbClr val="663300"/>
                  </a:solidFill>
                  <a:latin typeface="標楷體" pitchFamily="65" charset="-120"/>
                  <a:ea typeface="新細明體" pitchFamily="18" charset="-120"/>
                </a:rPr>
                <a:t>肌肉骨骼疾病增加</a:t>
              </a:r>
            </a:p>
          </p:txBody>
        </p:sp>
        <p:sp>
          <p:nvSpPr>
            <p:cNvPr id="59427" name="AutoShape 39"/>
            <p:cNvSpPr>
              <a:spLocks noChangeArrowheads="1"/>
            </p:cNvSpPr>
            <p:nvPr/>
          </p:nvSpPr>
          <p:spPr bwMode="auto">
            <a:xfrm rot="-8876610">
              <a:off x="2017" y="1480"/>
              <a:ext cx="272" cy="272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l" eaLnBrk="0" hangingPunct="0"/>
              <a:endParaRPr kumimoji="1" lang="zh-TW" altLang="en-US" sz="1800">
                <a:solidFill>
                  <a:prstClr val="black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59428" name="Text Box 40"/>
            <p:cNvSpPr txBox="1">
              <a:spLocks noChangeArrowheads="1"/>
            </p:cNvSpPr>
            <p:nvPr/>
          </p:nvSpPr>
          <p:spPr bwMode="auto">
            <a:xfrm>
              <a:off x="1201" y="1253"/>
              <a:ext cx="104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45000"/>
                </a:lnSpc>
                <a:spcBef>
                  <a:spcPct val="50000"/>
                </a:spcBef>
              </a:pPr>
              <a:r>
                <a:rPr kumimoji="1" lang="zh-TW" altLang="en-US" sz="2000" b="1">
                  <a:solidFill>
                    <a:srgbClr val="663300"/>
                  </a:solidFill>
                  <a:latin typeface="標楷體" pitchFamily="65" charset="-120"/>
                  <a:ea typeface="新細明體" pitchFamily="18" charset="-120"/>
                </a:rPr>
                <a:t>職業病</a:t>
              </a:r>
            </a:p>
            <a:p>
              <a:pPr algn="l" eaLnBrk="0" hangingPunct="0">
                <a:lnSpc>
                  <a:spcPct val="45000"/>
                </a:lnSpc>
                <a:spcBef>
                  <a:spcPct val="50000"/>
                </a:spcBef>
              </a:pPr>
              <a:r>
                <a:rPr kumimoji="1" lang="zh-TW" altLang="en-US" sz="2000" b="1">
                  <a:solidFill>
                    <a:srgbClr val="663300"/>
                  </a:solidFill>
                  <a:latin typeface="標楷體" pitchFamily="65" charset="-120"/>
                  <a:ea typeface="新細明體" pitchFamily="18" charset="-120"/>
                </a:rPr>
                <a:t>發現率提高</a:t>
              </a:r>
            </a:p>
          </p:txBody>
        </p:sp>
      </p:grpSp>
      <p:pic>
        <p:nvPicPr>
          <p:cNvPr id="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41632"/>
            <a:ext cx="1403648" cy="516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矩形 41"/>
          <p:cNvSpPr/>
          <p:nvPr/>
        </p:nvSpPr>
        <p:spPr>
          <a:xfrm>
            <a:off x="4067944" y="368741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0" hangingPunct="0"/>
            <a:r>
              <a:rPr kumimoji="1" lang="zh-TW" altLang="en-US" sz="1800" b="1" dirty="0" smtClean="0">
                <a:solidFill>
                  <a:srgbClr val="1018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新細明體" pitchFamily="18" charset="-120"/>
              </a:rPr>
              <a:t>面臨</a:t>
            </a:r>
            <a:endParaRPr kumimoji="1" lang="zh-TW" altLang="en-US" sz="1800" dirty="0">
              <a:solidFill>
                <a:srgbClr val="1018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35496" y="116632"/>
            <a:ext cx="9108504" cy="677862"/>
          </a:xfrm>
          <a:prstGeom prst="rect">
            <a:avLst/>
          </a:prstGeom>
          <a:gradFill>
            <a:gsLst>
              <a:gs pos="0">
                <a:srgbClr val="DD97BA"/>
              </a:gs>
              <a:gs pos="100000">
                <a:schemeClr val="accent3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square" lIns="91127" tIns="45571" rIns="91127" bIns="45571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en-US" altLang="zh-TW" sz="4800" b="1" dirty="0">
                <a:solidFill>
                  <a:srgbClr val="FF0000"/>
                </a:solidFill>
                <a:latin typeface="標楷體" pitchFamily="65" charset="-120"/>
                <a:ea typeface="新細明體" pitchFamily="18" charset="-120"/>
              </a:rPr>
              <a:t> </a:t>
            </a:r>
            <a:r>
              <a:rPr kumimoji="1" lang="zh-TW" altLang="en-US" sz="4400" b="1" dirty="0" smtClean="0">
                <a:solidFill>
                  <a:srgbClr val="FF0000"/>
                </a:solidFill>
                <a:latin typeface="標楷體" pitchFamily="65" charset="-120"/>
                <a:ea typeface="新細明體" pitchFamily="18" charset="-120"/>
              </a:rPr>
              <a:t>產業結構變遷</a:t>
            </a:r>
            <a:endParaRPr kumimoji="1" lang="zh-TW" altLang="en-US" sz="2800" b="1" dirty="0">
              <a:solidFill>
                <a:srgbClr val="0000FF"/>
              </a:solidFill>
              <a:latin typeface="標楷體" pitchFamily="65" charset="-12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8422013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229600" cy="7159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b="1" dirty="0" smtClean="0">
                <a:latin typeface="Times New Roman" pitchFamily="18" charset="0"/>
                <a:ea typeface="標楷體" pitchFamily="65" charset="-120"/>
              </a:rPr>
              <a:t>健康受哪些因素影響</a:t>
            </a:r>
            <a:r>
              <a:rPr lang="en-US" altLang="zh-TW" b="1" dirty="0" smtClean="0">
                <a:latin typeface="Times New Roman" pitchFamily="18" charset="0"/>
                <a:ea typeface="標楷體" pitchFamily="65" charset="-120"/>
              </a:rPr>
              <a:t>?</a:t>
            </a:r>
            <a:r>
              <a:rPr lang="en-US" altLang="zh-TW" dirty="0" smtClean="0">
                <a:ea typeface="標楷體" pitchFamily="65" charset="-120"/>
              </a:rPr>
              <a:t> 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557338"/>
            <a:ext cx="8247062" cy="4525962"/>
          </a:xfrm>
        </p:spPr>
        <p:txBody>
          <a:bodyPr/>
          <a:lstStyle/>
          <a:p>
            <a:pPr marL="812800" indent="-812800">
              <a:buFont typeface="Wingdings" pitchFamily="2" charset="2"/>
              <a:buNone/>
            </a:pPr>
            <a:r>
              <a:rPr lang="zh-TW" altLang="en-US" sz="3300" b="1" dirty="0" smtClean="0">
                <a:ea typeface="標楷體" pitchFamily="65" charset="-120"/>
              </a:rPr>
              <a:t>影響人類健康的因素有四項</a:t>
            </a:r>
          </a:p>
          <a:p>
            <a:pPr marL="992188" lvl="1" indent="-534988">
              <a:buFont typeface="Wingdings" pitchFamily="2" charset="2"/>
              <a:buNone/>
            </a:pPr>
            <a:r>
              <a:rPr lang="en-US" altLang="zh-TW" dirty="0" smtClean="0">
                <a:solidFill>
                  <a:srgbClr val="B94DAC"/>
                </a:solidFill>
              </a:rPr>
              <a:t>1</a:t>
            </a:r>
            <a:r>
              <a:rPr lang="zh-TW" altLang="en-US" dirty="0" smtClean="0">
                <a:solidFill>
                  <a:srgbClr val="B94DAC"/>
                </a:solidFill>
              </a:rPr>
              <a:t>、</a:t>
            </a:r>
            <a:r>
              <a:rPr lang="zh-TW" altLang="en-US" b="1" dirty="0" smtClean="0">
                <a:solidFill>
                  <a:srgbClr val="B94DAC"/>
                </a:solidFill>
                <a:ea typeface="標楷體" pitchFamily="65" charset="-120"/>
              </a:rPr>
              <a:t>環境的危害因素</a:t>
            </a:r>
            <a:r>
              <a:rPr lang="zh-TW" altLang="en-US" dirty="0" smtClean="0">
                <a:solidFill>
                  <a:srgbClr val="B94DAC"/>
                </a:solidFill>
              </a:rPr>
              <a:t> </a:t>
            </a:r>
          </a:p>
          <a:p>
            <a:pPr marL="992188" lvl="1" indent="-534988">
              <a:buFont typeface="Wingdings" pitchFamily="2" charset="2"/>
              <a:buNone/>
            </a:pPr>
            <a:r>
              <a:rPr lang="en-US" altLang="zh-TW" dirty="0" smtClean="0">
                <a:solidFill>
                  <a:srgbClr val="00B0F0"/>
                </a:solidFill>
              </a:rPr>
              <a:t>2</a:t>
            </a:r>
            <a:r>
              <a:rPr lang="zh-TW" altLang="en-US" dirty="0" smtClean="0">
                <a:solidFill>
                  <a:srgbClr val="00B0F0"/>
                </a:solidFill>
              </a:rPr>
              <a:t>、</a:t>
            </a:r>
            <a:r>
              <a:rPr lang="zh-TW" altLang="en-US" b="1" dirty="0" smtClean="0">
                <a:solidFill>
                  <a:srgbClr val="00B0F0"/>
                </a:solidFill>
                <a:ea typeface="標楷體" pitchFamily="65" charset="-120"/>
              </a:rPr>
              <a:t>遺傳等生物體的因素</a:t>
            </a:r>
            <a:r>
              <a:rPr lang="zh-TW" altLang="en-US" dirty="0" smtClean="0">
                <a:solidFill>
                  <a:srgbClr val="00B0F0"/>
                </a:solidFill>
              </a:rPr>
              <a:t> </a:t>
            </a:r>
          </a:p>
          <a:p>
            <a:pPr marL="992188" lvl="1" indent="-534988">
              <a:buFont typeface="Wingdings" pitchFamily="2" charset="2"/>
              <a:buNone/>
            </a:pPr>
            <a:r>
              <a:rPr lang="en-US" altLang="zh-TW" dirty="0" smtClean="0">
                <a:solidFill>
                  <a:srgbClr val="FFC000"/>
                </a:solidFill>
              </a:rPr>
              <a:t>3</a:t>
            </a:r>
            <a:r>
              <a:rPr lang="zh-TW" altLang="en-US" dirty="0" smtClean="0">
                <a:solidFill>
                  <a:srgbClr val="FFC000"/>
                </a:solidFill>
              </a:rPr>
              <a:t>、</a:t>
            </a:r>
            <a:r>
              <a:rPr lang="zh-TW" altLang="en-US" b="1" dirty="0" smtClean="0">
                <a:solidFill>
                  <a:srgbClr val="FFC000"/>
                </a:solidFill>
                <a:ea typeface="標楷體" pitchFamily="65" charset="-120"/>
              </a:rPr>
              <a:t>醫療服務的因素</a:t>
            </a:r>
            <a:endParaRPr lang="zh-TW" altLang="en-US" dirty="0" smtClean="0">
              <a:solidFill>
                <a:srgbClr val="FFC000"/>
              </a:solidFill>
            </a:endParaRPr>
          </a:p>
          <a:p>
            <a:pPr marL="992188" lvl="1" indent="-534988">
              <a:buFont typeface="Wingdings" pitchFamily="2" charset="2"/>
              <a:buNone/>
            </a:pPr>
            <a:r>
              <a:rPr lang="en-US" altLang="zh-TW" dirty="0" smtClean="0">
                <a:solidFill>
                  <a:srgbClr val="1CF05E"/>
                </a:solidFill>
              </a:rPr>
              <a:t>4</a:t>
            </a:r>
            <a:r>
              <a:rPr lang="zh-TW" altLang="en-US" dirty="0" smtClean="0">
                <a:solidFill>
                  <a:srgbClr val="1CF05E"/>
                </a:solidFill>
              </a:rPr>
              <a:t>、</a:t>
            </a:r>
            <a:r>
              <a:rPr lang="zh-TW" altLang="en-US" b="1" dirty="0" smtClean="0">
                <a:solidFill>
                  <a:srgbClr val="1CF05E"/>
                </a:solidFill>
                <a:ea typeface="標楷體" pitchFamily="65" charset="-120"/>
              </a:rPr>
              <a:t>生活型態因素</a:t>
            </a:r>
            <a:endParaRPr lang="zh-TW" altLang="en-US" dirty="0" smtClean="0">
              <a:solidFill>
                <a:srgbClr val="1CF05E"/>
              </a:solidFill>
            </a:endParaRPr>
          </a:p>
          <a:p>
            <a:pPr marL="992188" lvl="1" indent="-534988">
              <a:buFont typeface="Wingdings" pitchFamily="2" charset="2"/>
              <a:buNone/>
            </a:pPr>
            <a:r>
              <a:rPr lang="zh-TW" altLang="en-US" sz="2200" dirty="0" smtClean="0"/>
              <a:t>               </a:t>
            </a:r>
            <a:endParaRPr lang="zh-TW" altLang="en-US" sz="1800" dirty="0" smtClean="0"/>
          </a:p>
        </p:txBody>
      </p:sp>
      <p:graphicFrame>
        <p:nvGraphicFramePr>
          <p:cNvPr id="3686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971550" y="3716338"/>
          <a:ext cx="7272858" cy="2840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7" name="圖表" r:id="rId3" imgW="5686349" imgH="2400300" progId="MSGraph.Chart.8">
                  <p:embed followColorScheme="full"/>
                </p:oleObj>
              </mc:Choice>
              <mc:Fallback>
                <p:oleObj name="圖表" r:id="rId3" imgW="5686349" imgH="2400300" progId="MSGraph.Chart.8">
                  <p:embed followColorScheme="full"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716338"/>
                        <a:ext cx="7272858" cy="28407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067175" y="6021288"/>
            <a:ext cx="4625975" cy="484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82479" tIns="41239" rIns="82479" bIns="41239">
            <a:spAutoFit/>
          </a:bodyPr>
          <a:lstStyle/>
          <a:p>
            <a:pPr algn="l" defTabSz="825500"/>
            <a:r>
              <a:rPr lang="en-US" altLang="zh-TW" sz="1300" dirty="0">
                <a:solidFill>
                  <a:srgbClr val="000000"/>
                </a:solidFill>
                <a:ea typeface="新細明體" pitchFamily="18" charset="-120"/>
              </a:rPr>
              <a:t>Source Centers for Disease Control and Prevention (2000) </a:t>
            </a:r>
          </a:p>
          <a:p>
            <a:pPr algn="l" defTabSz="825500"/>
            <a:r>
              <a:rPr lang="en-US" altLang="zh-TW" sz="1300" dirty="0">
                <a:solidFill>
                  <a:srgbClr val="000000"/>
                </a:solidFill>
                <a:ea typeface="新細明體" pitchFamily="18" charset="-120"/>
              </a:rPr>
              <a:t>Retrieved August 11, 2003, from http//www.cdc.gov</a:t>
            </a:r>
          </a:p>
        </p:txBody>
      </p:sp>
      <p:sp>
        <p:nvSpPr>
          <p:cNvPr id="7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15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ChangeArrowheads="1"/>
          </p:cNvSpPr>
          <p:nvPr/>
        </p:nvSpPr>
        <p:spPr bwMode="auto">
          <a:xfrm>
            <a:off x="6172200" y="2057400"/>
            <a:ext cx="1752600" cy="2133600"/>
          </a:xfrm>
          <a:prstGeom prst="leftArrowCallout">
            <a:avLst>
              <a:gd name="adj1" fmla="val 30435"/>
              <a:gd name="adj2" fmla="val 30435"/>
              <a:gd name="adj3" fmla="val 16667"/>
              <a:gd name="adj4" fmla="val 66667"/>
            </a:avLst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7891" name="AutoShape 3"/>
          <p:cNvSpPr>
            <a:spLocks noChangeArrowheads="1"/>
          </p:cNvSpPr>
          <p:nvPr/>
        </p:nvSpPr>
        <p:spPr bwMode="auto">
          <a:xfrm>
            <a:off x="1066800" y="1981200"/>
            <a:ext cx="1828800" cy="2362200"/>
          </a:xfrm>
          <a:prstGeom prst="rightArrowCallout">
            <a:avLst>
              <a:gd name="adj1" fmla="val 32292"/>
              <a:gd name="adj2" fmla="val 32292"/>
              <a:gd name="adj3" fmla="val 14815"/>
              <a:gd name="adj4" fmla="val 66667"/>
            </a:avLst>
          </a:prstGeom>
          <a:solidFill>
            <a:srgbClr val="00FFFF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7892" name="AutoShape 4"/>
          <p:cNvSpPr>
            <a:spLocks noChangeArrowheads="1"/>
          </p:cNvSpPr>
          <p:nvPr/>
        </p:nvSpPr>
        <p:spPr bwMode="auto">
          <a:xfrm>
            <a:off x="3200400" y="2057400"/>
            <a:ext cx="2743200" cy="2286000"/>
          </a:xfrm>
          <a:prstGeom prst="irregularSeal1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2438400" y="1295400"/>
            <a:ext cx="46545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kumimoji="1" lang="ja-JP" altLang="en-US" sz="2800" b="1">
              <a:solidFill>
                <a:srgbClr val="3366CC"/>
              </a:solidFill>
              <a:effectLst>
                <a:outerShdw blurRad="38100" dist="38100" dir="2700000" algn="tl">
                  <a:srgbClr val="C0C0C0"/>
                </a:outerShdw>
              </a:effectLst>
              <a:ea typeface="HGP創英角ｺﾞｼｯｸUB" pitchFamily="50" charset="-128"/>
            </a:endParaRP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3716338" y="2751138"/>
            <a:ext cx="1592262" cy="750887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</a:pPr>
            <a:r>
              <a:rPr kumimoji="1" lang="zh-TW" altLang="en-US" sz="4400" b="1">
                <a:solidFill>
                  <a:srgbClr val="FFFF00"/>
                </a:solidFill>
                <a:ea typeface="新細明體" pitchFamily="18" charset="-120"/>
              </a:rPr>
              <a:t>發病</a:t>
            </a: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7010400" y="2057400"/>
            <a:ext cx="652463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/>
          <a:lstStyle/>
          <a:p>
            <a:r>
              <a:rPr kumimoji="1" lang="zh-TW" altLang="en-US" sz="2800" b="1">
                <a:solidFill>
                  <a:srgbClr val="000000"/>
                </a:solidFill>
                <a:ea typeface="新細明體" pitchFamily="18" charset="-120"/>
              </a:rPr>
              <a:t>遺傳因子</a:t>
            </a:r>
            <a:endParaRPr kumimoji="1" lang="ja-JP" altLang="en-US" b="1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1371600" y="1905000"/>
            <a:ext cx="609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/>
          <a:lstStyle/>
          <a:p>
            <a:r>
              <a:rPr kumimoji="1" lang="ja-JP" altLang="en-US" sz="2800" b="1">
                <a:solidFill>
                  <a:srgbClr val="000000"/>
                </a:solidFill>
                <a:ea typeface="新細明體" pitchFamily="18" charset="-120"/>
              </a:rPr>
              <a:t>外部環境因</a:t>
            </a:r>
            <a:r>
              <a:rPr kumimoji="1" lang="zh-TW" altLang="en-US" sz="2800" b="1">
                <a:solidFill>
                  <a:srgbClr val="000000"/>
                </a:solidFill>
                <a:ea typeface="新細明體" pitchFamily="18" charset="-120"/>
              </a:rPr>
              <a:t>子</a:t>
            </a:r>
            <a:endParaRPr kumimoji="1" lang="ja-JP" altLang="en-US" b="1">
              <a:solidFill>
                <a:srgbClr val="000000"/>
              </a:solidFill>
              <a:ea typeface="新細明體" pitchFamily="18" charset="-120"/>
            </a:endParaRPr>
          </a:p>
        </p:txBody>
      </p:sp>
      <p:sp>
        <p:nvSpPr>
          <p:cNvPr id="37897" name="AutoShape 9"/>
          <p:cNvSpPr>
            <a:spLocks noChangeArrowheads="1"/>
          </p:cNvSpPr>
          <p:nvPr/>
        </p:nvSpPr>
        <p:spPr bwMode="auto">
          <a:xfrm>
            <a:off x="2819400" y="4343400"/>
            <a:ext cx="3505200" cy="1828800"/>
          </a:xfrm>
          <a:prstGeom prst="upArrowCallout">
            <a:avLst>
              <a:gd name="adj1" fmla="val 47917"/>
              <a:gd name="adj2" fmla="val 47917"/>
              <a:gd name="adj3" fmla="val 16667"/>
              <a:gd name="adj4" fmla="val 66667"/>
            </a:avLst>
          </a:prstGeom>
          <a:solidFill>
            <a:srgbClr val="00FF00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3200400" y="5105400"/>
            <a:ext cx="2819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kumimoji="1" lang="ja-JP" altLang="en-US" sz="2800" b="1">
                <a:solidFill>
                  <a:srgbClr val="000000"/>
                </a:solidFill>
                <a:ea typeface="新細明體" pitchFamily="18" charset="-120"/>
              </a:rPr>
              <a:t>生活習慣因</a:t>
            </a:r>
            <a:r>
              <a:rPr kumimoji="1" lang="zh-TW" altLang="en-US" sz="2800" b="1">
                <a:solidFill>
                  <a:srgbClr val="000000"/>
                </a:solidFill>
                <a:ea typeface="新細明體" pitchFamily="18" charset="-120"/>
              </a:rPr>
              <a:t>子</a:t>
            </a:r>
            <a:endParaRPr kumimoji="1" lang="ja-JP" altLang="en-US" sz="2800" b="1">
              <a:solidFill>
                <a:srgbClr val="000000"/>
              </a:solidFill>
              <a:ea typeface="新細明體" pitchFamily="18" charset="-120"/>
            </a:endParaRPr>
          </a:p>
          <a:p>
            <a:r>
              <a:rPr kumimoji="1" lang="ja-JP" altLang="en-US" sz="2800" b="1">
                <a:solidFill>
                  <a:srgbClr val="FF0000"/>
                </a:solidFill>
                <a:ea typeface="新細明體" pitchFamily="18" charset="-120"/>
              </a:rPr>
              <a:t>（可能改善）</a:t>
            </a: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250825" y="4724400"/>
            <a:ext cx="25908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55000"/>
              </a:lnSpc>
              <a:spcBef>
                <a:spcPct val="50000"/>
              </a:spcBef>
            </a:pPr>
            <a:r>
              <a:rPr kumimoji="1" lang="ja-JP" altLang="en-US" b="1">
                <a:solidFill>
                  <a:srgbClr val="000000"/>
                </a:solidFill>
                <a:ea typeface="新細明體" pitchFamily="18" charset="-120"/>
              </a:rPr>
              <a:t>病原体</a:t>
            </a:r>
          </a:p>
          <a:p>
            <a:pPr>
              <a:lnSpc>
                <a:spcPct val="55000"/>
              </a:lnSpc>
              <a:spcBef>
                <a:spcPct val="50000"/>
              </a:spcBef>
            </a:pPr>
            <a:r>
              <a:rPr kumimoji="1" lang="ja-JP" altLang="en-US" b="1">
                <a:solidFill>
                  <a:srgbClr val="000000"/>
                </a:solidFill>
                <a:ea typeface="新細明體" pitchFamily="18" charset="-120"/>
              </a:rPr>
              <a:t>有害物質</a:t>
            </a:r>
          </a:p>
          <a:p>
            <a:pPr>
              <a:lnSpc>
                <a:spcPct val="55000"/>
              </a:lnSpc>
              <a:spcBef>
                <a:spcPct val="50000"/>
              </a:spcBef>
            </a:pPr>
            <a:r>
              <a:rPr kumimoji="1" lang="ja-JP" altLang="en-US" b="1">
                <a:solidFill>
                  <a:srgbClr val="000000"/>
                </a:solidFill>
                <a:ea typeface="新細明體" pitchFamily="18" charset="-120"/>
              </a:rPr>
              <a:t>事故</a:t>
            </a:r>
          </a:p>
          <a:p>
            <a:pPr>
              <a:lnSpc>
                <a:spcPct val="55000"/>
              </a:lnSpc>
              <a:spcBef>
                <a:spcPct val="50000"/>
              </a:spcBef>
            </a:pPr>
            <a:r>
              <a:rPr kumimoji="1" lang="zh-TW" altLang="en-US" b="1">
                <a:solidFill>
                  <a:srgbClr val="000000"/>
                </a:solidFill>
                <a:ea typeface="新細明體" pitchFamily="18" charset="-120"/>
              </a:rPr>
              <a:t>壓力等</a:t>
            </a: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6443663" y="4652963"/>
            <a:ext cx="1628775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50000"/>
              </a:lnSpc>
              <a:spcBef>
                <a:spcPct val="50000"/>
              </a:spcBef>
            </a:pPr>
            <a:r>
              <a:rPr kumimoji="1" lang="zh-TW" altLang="en-US" b="1">
                <a:solidFill>
                  <a:srgbClr val="3366CC"/>
                </a:solidFill>
                <a:ea typeface="新細明體" pitchFamily="18" charset="-120"/>
              </a:rPr>
              <a:t>飲</a:t>
            </a:r>
            <a:r>
              <a:rPr kumimoji="1" lang="ja-JP" altLang="en-US" b="1">
                <a:solidFill>
                  <a:srgbClr val="3366CC"/>
                </a:solidFill>
                <a:ea typeface="新細明體" pitchFamily="18" charset="-120"/>
              </a:rPr>
              <a:t>食</a:t>
            </a:r>
          </a:p>
          <a:p>
            <a:pPr algn="l">
              <a:lnSpc>
                <a:spcPct val="40000"/>
              </a:lnSpc>
              <a:spcBef>
                <a:spcPct val="50000"/>
              </a:spcBef>
            </a:pPr>
            <a:r>
              <a:rPr kumimoji="1" lang="ja-JP" altLang="en-US" b="1">
                <a:solidFill>
                  <a:srgbClr val="3366CC"/>
                </a:solidFill>
                <a:ea typeface="新細明體" pitchFamily="18" charset="-120"/>
              </a:rPr>
              <a:t>運動</a:t>
            </a:r>
          </a:p>
          <a:p>
            <a:pPr algn="l">
              <a:lnSpc>
                <a:spcPct val="40000"/>
              </a:lnSpc>
              <a:spcBef>
                <a:spcPct val="50000"/>
              </a:spcBef>
            </a:pPr>
            <a:r>
              <a:rPr kumimoji="1" lang="zh-TW" altLang="en-US" b="1">
                <a:solidFill>
                  <a:srgbClr val="3366CC"/>
                </a:solidFill>
                <a:ea typeface="新細明體" pitchFamily="18" charset="-120"/>
              </a:rPr>
              <a:t>吸菸</a:t>
            </a:r>
          </a:p>
          <a:p>
            <a:pPr algn="l">
              <a:lnSpc>
                <a:spcPct val="40000"/>
              </a:lnSpc>
              <a:spcBef>
                <a:spcPct val="50000"/>
              </a:spcBef>
            </a:pPr>
            <a:r>
              <a:rPr kumimoji="1" lang="zh-TW" altLang="en-US" b="1">
                <a:solidFill>
                  <a:srgbClr val="3366CC"/>
                </a:solidFill>
                <a:ea typeface="新細明體" pitchFamily="18" charset="-120"/>
              </a:rPr>
              <a:t>喝</a:t>
            </a:r>
            <a:r>
              <a:rPr kumimoji="1" lang="ja-JP" altLang="en-US" b="1">
                <a:solidFill>
                  <a:srgbClr val="3366CC"/>
                </a:solidFill>
                <a:ea typeface="新細明體" pitchFamily="18" charset="-120"/>
              </a:rPr>
              <a:t>酒</a:t>
            </a:r>
          </a:p>
          <a:p>
            <a:pPr algn="l">
              <a:lnSpc>
                <a:spcPct val="40000"/>
              </a:lnSpc>
              <a:spcBef>
                <a:spcPct val="50000"/>
              </a:spcBef>
            </a:pPr>
            <a:r>
              <a:rPr kumimoji="1" lang="ja-JP" altLang="en-US" b="1">
                <a:solidFill>
                  <a:srgbClr val="3366CC"/>
                </a:solidFill>
                <a:ea typeface="新細明體" pitchFamily="18" charset="-120"/>
              </a:rPr>
              <a:t>休</a:t>
            </a:r>
            <a:r>
              <a:rPr kumimoji="1" lang="zh-TW" altLang="en-US" b="1">
                <a:solidFill>
                  <a:srgbClr val="3366CC"/>
                </a:solidFill>
                <a:ea typeface="新細明體" pitchFamily="18" charset="-120"/>
              </a:rPr>
              <a:t>息等</a:t>
            </a:r>
            <a:endParaRPr kumimoji="1" lang="ja-JP" altLang="en-US" b="1">
              <a:solidFill>
                <a:srgbClr val="3366CC"/>
              </a:solidFill>
              <a:ea typeface="新細明體" pitchFamily="18" charset="-120"/>
            </a:endParaRPr>
          </a:p>
        </p:txBody>
      </p:sp>
      <p:sp>
        <p:nvSpPr>
          <p:cNvPr id="228365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1676400" y="228600"/>
            <a:ext cx="5791200" cy="1104900"/>
          </a:xfrm>
        </p:spPr>
        <p:txBody>
          <a:bodyPr/>
          <a:lstStyle/>
          <a:p>
            <a:pPr eaLnBrk="1" hangingPunct="1">
              <a:defRPr/>
            </a:pPr>
            <a:r>
              <a:rPr lang="ja-JP" altLang="en-US" sz="5400" smtClean="0">
                <a:solidFill>
                  <a:schemeClr val="tx1"/>
                </a:solidFill>
                <a:ea typeface="ＤＦ特太ゴシック体" pitchFamily="1" charset="-128"/>
              </a:rPr>
              <a:t>疾病</a:t>
            </a:r>
            <a:r>
              <a:rPr lang="zh-TW" altLang="en-US" sz="5400" smtClean="0">
                <a:solidFill>
                  <a:schemeClr val="tx1"/>
                </a:solidFill>
                <a:ea typeface="ＤＦ特太ゴシック体" pitchFamily="1" charset="-128"/>
              </a:rPr>
              <a:t>發生原</a:t>
            </a:r>
            <a:r>
              <a:rPr lang="ja-JP" altLang="en-US" sz="5400" smtClean="0">
                <a:solidFill>
                  <a:schemeClr val="tx1"/>
                </a:solidFill>
                <a:ea typeface="ＤＦ特太ゴシック体" pitchFamily="1" charset="-128"/>
              </a:rPr>
              <a:t>因</a:t>
            </a:r>
            <a:endParaRPr lang="ja-JP" altLang="en-US" b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16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916238" y="333375"/>
            <a:ext cx="6624637" cy="1143000"/>
          </a:xfrm>
        </p:spPr>
        <p:txBody>
          <a:bodyPr/>
          <a:lstStyle/>
          <a:p>
            <a:pPr eaLnBrk="1" hangingPunct="1"/>
            <a:r>
              <a:rPr lang="zh-TW" altLang="en-US" b="0" smtClean="0">
                <a:solidFill>
                  <a:srgbClr val="FF0066"/>
                </a:solidFill>
              </a:rPr>
              <a:t>生活習慣病</a:t>
            </a:r>
            <a:endParaRPr lang="en-US" altLang="zh-TW" b="0" smtClean="0">
              <a:solidFill>
                <a:srgbClr val="FF0066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628775"/>
            <a:ext cx="7777162" cy="4968875"/>
          </a:xfrm>
        </p:spPr>
        <p:txBody>
          <a:bodyPr/>
          <a:lstStyle/>
          <a:p>
            <a:pPr marL="469900" indent="-469900" eaLnBrk="1" hangingPunct="1">
              <a:lnSpc>
                <a:spcPct val="90000"/>
              </a:lnSpc>
              <a:spcBef>
                <a:spcPct val="15000"/>
              </a:spcBef>
            </a:pPr>
            <a:r>
              <a:rPr lang="zh-TW" altLang="en-US" sz="2400" b="0" dirty="0" smtClean="0">
                <a:solidFill>
                  <a:srgbClr val="0000CC"/>
                </a:solidFill>
              </a:rPr>
              <a:t>生活習慣病</a:t>
            </a:r>
            <a:r>
              <a:rPr lang="en-US" altLang="zh-TW" sz="2400" dirty="0" smtClean="0"/>
              <a:t>(</a:t>
            </a:r>
            <a:r>
              <a:rPr lang="zh-TW" altLang="en-US" sz="2100" dirty="0" smtClean="0"/>
              <a:t>代謝症候群、 三高、消化系統、骨骼肌肉、癌症等</a:t>
            </a:r>
            <a:r>
              <a:rPr lang="zh-TW" altLang="en-US" sz="2400" dirty="0" smtClean="0"/>
              <a:t>）</a:t>
            </a:r>
            <a:endParaRPr lang="zh-TW" altLang="en-US" sz="2000" dirty="0" smtClean="0"/>
          </a:p>
          <a:p>
            <a:pPr marL="908050" lvl="1" indent="-436563" eaLnBrk="1" hangingPunct="1">
              <a:lnSpc>
                <a:spcPct val="90000"/>
              </a:lnSpc>
              <a:spcBef>
                <a:spcPct val="15000"/>
              </a:spcBef>
            </a:pPr>
            <a:r>
              <a:rPr lang="zh-TW" altLang="en-US" sz="2000" b="0" dirty="0" smtClean="0"/>
              <a:t>不健康飲食習慣</a:t>
            </a:r>
          </a:p>
          <a:p>
            <a:pPr marL="1304925" lvl="2" indent="-395288" eaLnBrk="1" hangingPunct="1">
              <a:lnSpc>
                <a:spcPct val="90000"/>
              </a:lnSpc>
              <a:spcBef>
                <a:spcPct val="15000"/>
              </a:spcBef>
            </a:pPr>
            <a:r>
              <a:rPr lang="zh-TW" altLang="en-US" sz="2000" dirty="0" smtClean="0"/>
              <a:t>多油、多鹽、少纖維、精緻甜食</a:t>
            </a:r>
            <a:r>
              <a:rPr lang="en-US" altLang="zh-TW" sz="2000" dirty="0" smtClean="0"/>
              <a:t>…</a:t>
            </a:r>
          </a:p>
          <a:p>
            <a:pPr marL="1304925" lvl="2" indent="-395288" eaLnBrk="1" hangingPunct="1">
              <a:lnSpc>
                <a:spcPct val="90000"/>
              </a:lnSpc>
              <a:spcBef>
                <a:spcPct val="15000"/>
              </a:spcBef>
            </a:pPr>
            <a:r>
              <a:rPr lang="zh-TW" altLang="en-US" sz="2000" dirty="0" smtClean="0"/>
              <a:t>不定時、不定量</a:t>
            </a:r>
            <a:r>
              <a:rPr lang="en-US" altLang="zh-TW" sz="2000" dirty="0" smtClean="0"/>
              <a:t>…..</a:t>
            </a:r>
          </a:p>
          <a:p>
            <a:pPr marL="1304925" lvl="2" indent="-395288" eaLnBrk="1" hangingPunct="1">
              <a:lnSpc>
                <a:spcPct val="90000"/>
              </a:lnSpc>
              <a:spcBef>
                <a:spcPct val="15000"/>
              </a:spcBef>
            </a:pPr>
            <a:r>
              <a:rPr lang="zh-TW" altLang="en-US" sz="2000" dirty="0" smtClean="0"/>
              <a:t>外食過多</a:t>
            </a:r>
          </a:p>
          <a:p>
            <a:pPr marL="908050" lvl="1" indent="-436563" eaLnBrk="1" hangingPunct="1">
              <a:lnSpc>
                <a:spcPct val="90000"/>
              </a:lnSpc>
              <a:spcBef>
                <a:spcPct val="15000"/>
              </a:spcBef>
            </a:pPr>
            <a:r>
              <a:rPr lang="zh-TW" altLang="en-US" sz="2000" b="0" dirty="0" smtClean="0"/>
              <a:t>作習不正常、運動不足</a:t>
            </a:r>
          </a:p>
          <a:p>
            <a:pPr marL="1304925" lvl="2" indent="-395288" eaLnBrk="1" hangingPunct="1">
              <a:lnSpc>
                <a:spcPct val="90000"/>
              </a:lnSpc>
              <a:spcBef>
                <a:spcPct val="15000"/>
              </a:spcBef>
            </a:pPr>
            <a:r>
              <a:rPr lang="zh-TW" altLang="en-US" sz="2000" dirty="0" smtClean="0"/>
              <a:t>坐式生活</a:t>
            </a:r>
          </a:p>
          <a:p>
            <a:pPr marL="1304925" lvl="2" indent="-395288" eaLnBrk="1" hangingPunct="1">
              <a:lnSpc>
                <a:spcPct val="90000"/>
              </a:lnSpc>
              <a:spcBef>
                <a:spcPct val="15000"/>
              </a:spcBef>
            </a:pPr>
            <a:r>
              <a:rPr lang="zh-TW" altLang="en-US" sz="2000" dirty="0" smtClean="0"/>
              <a:t>以車代步</a:t>
            </a:r>
          </a:p>
          <a:p>
            <a:pPr marL="1304925" lvl="2" indent="-395288" eaLnBrk="1" hangingPunct="1">
              <a:lnSpc>
                <a:spcPct val="90000"/>
              </a:lnSpc>
              <a:spcBef>
                <a:spcPct val="15000"/>
              </a:spcBef>
            </a:pPr>
            <a:r>
              <a:rPr lang="zh-TW" altLang="en-US" sz="2000" dirty="0" smtClean="0"/>
              <a:t>睡眠不足</a:t>
            </a:r>
          </a:p>
          <a:p>
            <a:pPr marL="908050" lvl="1" indent="-436563" eaLnBrk="1" hangingPunct="1">
              <a:lnSpc>
                <a:spcPct val="90000"/>
              </a:lnSpc>
              <a:spcBef>
                <a:spcPct val="15000"/>
              </a:spcBef>
            </a:pPr>
            <a:r>
              <a:rPr lang="zh-TW" altLang="en-US" sz="2000" b="0" dirty="0" smtClean="0"/>
              <a:t>不良嗜好</a:t>
            </a:r>
          </a:p>
          <a:p>
            <a:pPr marL="1304925" lvl="2" indent="-395288" eaLnBrk="1" hangingPunct="1">
              <a:lnSpc>
                <a:spcPct val="90000"/>
              </a:lnSpc>
              <a:spcBef>
                <a:spcPct val="15000"/>
              </a:spcBef>
            </a:pPr>
            <a:r>
              <a:rPr lang="zh-TW" altLang="en-US" sz="2000" dirty="0" smtClean="0"/>
              <a:t>吸菸、酗酒、嚼檳榔</a:t>
            </a:r>
          </a:p>
          <a:p>
            <a:pPr marL="1304925" lvl="2" indent="-395288" eaLnBrk="1" hangingPunct="1">
              <a:lnSpc>
                <a:spcPct val="90000"/>
              </a:lnSpc>
              <a:spcBef>
                <a:spcPct val="15000"/>
              </a:spcBef>
            </a:pPr>
            <a:r>
              <a:rPr lang="zh-TW" altLang="en-US" sz="2000" dirty="0" smtClean="0"/>
              <a:t>沉迷網路、色情</a:t>
            </a:r>
          </a:p>
          <a:p>
            <a:pPr marL="1304925" lvl="2" indent="-395288" eaLnBrk="1" hangingPunct="1">
              <a:lnSpc>
                <a:spcPct val="90000"/>
              </a:lnSpc>
              <a:spcBef>
                <a:spcPct val="15000"/>
              </a:spcBef>
            </a:pPr>
            <a:r>
              <a:rPr lang="zh-TW" altLang="en-US" sz="2000" dirty="0" smtClean="0"/>
              <a:t>使用提神物質</a:t>
            </a:r>
            <a:r>
              <a:rPr lang="en-US" altLang="zh-TW" sz="2000" dirty="0" smtClean="0"/>
              <a:t>(</a:t>
            </a:r>
            <a:r>
              <a:rPr lang="zh-TW" altLang="en-US" sz="2000" dirty="0" smtClean="0"/>
              <a:t>咖啡、茶</a:t>
            </a:r>
            <a:r>
              <a:rPr lang="zh-TW" altLang="zh-TW" sz="2000" dirty="0" smtClean="0"/>
              <a:t>、</a:t>
            </a:r>
            <a:r>
              <a:rPr lang="zh-TW" altLang="en-US" sz="2000" dirty="0" smtClean="0"/>
              <a:t>保力達</a:t>
            </a:r>
            <a:r>
              <a:rPr lang="en-US" altLang="zh-TW" sz="2000" dirty="0" smtClean="0"/>
              <a:t>B</a:t>
            </a:r>
            <a:r>
              <a:rPr lang="zh-TW" altLang="zh-TW" sz="2000" dirty="0" smtClean="0"/>
              <a:t>、</a:t>
            </a:r>
            <a:r>
              <a:rPr lang="zh-TW" altLang="en-US" sz="2000" dirty="0" smtClean="0"/>
              <a:t>維士比，甚至毒品</a:t>
            </a:r>
            <a:r>
              <a:rPr lang="en-US" altLang="zh-TW" sz="2000" dirty="0" smtClean="0"/>
              <a:t>)</a:t>
            </a:r>
          </a:p>
          <a:p>
            <a:pPr marL="1304925" lvl="2" indent="-395288" eaLnBrk="1" hangingPunct="1">
              <a:lnSpc>
                <a:spcPct val="90000"/>
              </a:lnSpc>
              <a:spcBef>
                <a:spcPct val="15000"/>
              </a:spcBef>
            </a:pPr>
            <a:endParaRPr lang="en-US" altLang="zh-TW" sz="2000" dirty="0" smtClean="0"/>
          </a:p>
          <a:p>
            <a:pPr marL="908050" lvl="1" indent="-436563" eaLnBrk="1" hangingPunct="1">
              <a:lnSpc>
                <a:spcPct val="90000"/>
              </a:lnSpc>
              <a:spcBef>
                <a:spcPct val="15000"/>
              </a:spcBef>
            </a:pPr>
            <a:endParaRPr lang="en-US" altLang="zh-TW" sz="1800" dirty="0" smtClean="0"/>
          </a:p>
          <a:p>
            <a:pPr marL="1304925" lvl="2" indent="-395288" eaLnBrk="1" hangingPunct="1">
              <a:lnSpc>
                <a:spcPct val="90000"/>
              </a:lnSpc>
              <a:spcBef>
                <a:spcPct val="15000"/>
              </a:spcBef>
            </a:pPr>
            <a:endParaRPr lang="en-US" altLang="zh-TW" sz="1800" dirty="0" smtClean="0"/>
          </a:p>
          <a:p>
            <a:pPr marL="908050" lvl="1" indent="-436563" eaLnBrk="1" hangingPunct="1">
              <a:lnSpc>
                <a:spcPct val="90000"/>
              </a:lnSpc>
              <a:spcBef>
                <a:spcPct val="15000"/>
              </a:spcBef>
            </a:pPr>
            <a:endParaRPr lang="en-US" altLang="zh-TW" sz="1800" dirty="0" smtClean="0"/>
          </a:p>
          <a:p>
            <a:pPr marL="908050" lvl="1" indent="-436563" eaLnBrk="1" hangingPunct="1">
              <a:lnSpc>
                <a:spcPct val="90000"/>
              </a:lnSpc>
              <a:spcBef>
                <a:spcPct val="15000"/>
              </a:spcBef>
            </a:pPr>
            <a:endParaRPr lang="en-US" altLang="zh-TW" sz="1800" dirty="0" smtClean="0"/>
          </a:p>
          <a:p>
            <a:pPr marL="908050" lvl="1" indent="-436563" eaLnBrk="1" hangingPunct="1">
              <a:lnSpc>
                <a:spcPct val="90000"/>
              </a:lnSpc>
              <a:spcBef>
                <a:spcPct val="15000"/>
              </a:spcBef>
            </a:pPr>
            <a:endParaRPr lang="zh-TW" altLang="en-US" sz="1800" dirty="0" smtClean="0"/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17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851275" y="5805488"/>
            <a:ext cx="5113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kumimoji="1" lang="en-US" altLang="ja-JP" sz="2000">
              <a:solidFill>
                <a:srgbClr val="000000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39939" name="AutoShape 3"/>
          <p:cNvSpPr>
            <a:spLocks noChangeArrowheads="1"/>
          </p:cNvSpPr>
          <p:nvPr/>
        </p:nvSpPr>
        <p:spPr bwMode="auto">
          <a:xfrm>
            <a:off x="609600" y="381000"/>
            <a:ext cx="8077200" cy="838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kumimoji="1" lang="zh-TW" altLang="en-US" sz="3200">
                <a:solidFill>
                  <a:srgbClr val="000000"/>
                </a:solidFill>
                <a:latin typeface="HGP創英角ｺﾞｼｯｸUB" pitchFamily="50" charset="-128"/>
                <a:ea typeface="新細明體" pitchFamily="18" charset="-120"/>
              </a:rPr>
              <a:t>危險因子個數與心血管疾病之相關性</a:t>
            </a:r>
          </a:p>
        </p:txBody>
      </p:sp>
      <p:sp>
        <p:nvSpPr>
          <p:cNvPr id="39940" name="AutoShape 4"/>
          <p:cNvSpPr>
            <a:spLocks noChangeArrowheads="1"/>
          </p:cNvSpPr>
          <p:nvPr/>
        </p:nvSpPr>
        <p:spPr bwMode="auto">
          <a:xfrm>
            <a:off x="971550" y="1412875"/>
            <a:ext cx="5810250" cy="1406525"/>
          </a:xfrm>
          <a:prstGeom prst="roundRect">
            <a:avLst>
              <a:gd name="adj" fmla="val 16667"/>
            </a:avLst>
          </a:prstGeom>
          <a:solidFill>
            <a:srgbClr val="FFE0CB"/>
          </a:solidFill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l"/>
            <a:r>
              <a:rPr kumimoji="1" lang="zh-TW" altLang="en-US">
                <a:solidFill>
                  <a:srgbClr val="000000"/>
                </a:solidFill>
                <a:latin typeface="HGP創英角ｺﾞｼｯｸUB" pitchFamily="50" charset="-128"/>
                <a:ea typeface="新細明體" pitchFamily="18" charset="-120"/>
              </a:rPr>
              <a:t>危險因子</a:t>
            </a:r>
            <a:r>
              <a:rPr kumimoji="1" lang="en-US" altLang="zh-TW">
                <a:solidFill>
                  <a:srgbClr val="000000"/>
                </a:solidFill>
                <a:latin typeface="HGP創英角ｺﾞｼｯｸUB" pitchFamily="50" charset="-128"/>
                <a:ea typeface="新細明體" pitchFamily="18" charset="-120"/>
              </a:rPr>
              <a:t>: </a:t>
            </a:r>
            <a:r>
              <a:rPr kumimoji="1" lang="en-US" altLang="ja-JP">
                <a:solidFill>
                  <a:srgbClr val="000000"/>
                </a:solidFill>
                <a:latin typeface="HGP創英角ｺﾞｼｯｸUB" pitchFamily="50" charset="-128"/>
                <a:ea typeface="HGP創英角ｺﾞｼｯｸUB" pitchFamily="50" charset="-128"/>
              </a:rPr>
              <a:t>BMI､</a:t>
            </a:r>
            <a:r>
              <a:rPr kumimoji="1" lang="zh-TW" altLang="en-US">
                <a:solidFill>
                  <a:srgbClr val="000000"/>
                </a:solidFill>
                <a:latin typeface="HGP創英角ｺﾞｼｯｸUB" pitchFamily="50" charset="-128"/>
                <a:ea typeface="新細明體" pitchFamily="18" charset="-120"/>
              </a:rPr>
              <a:t>腰圍</a:t>
            </a:r>
            <a:r>
              <a:rPr kumimoji="1" lang="en-US" altLang="ja-JP" sz="2000">
                <a:solidFill>
                  <a:srgbClr val="000000"/>
                </a:solidFill>
                <a:ea typeface="MS PGothic" pitchFamily="34" charset="-128"/>
              </a:rPr>
              <a:t>､</a:t>
            </a:r>
            <a:endParaRPr kumimoji="1" lang="en-US" altLang="zh-TW" sz="2000">
              <a:solidFill>
                <a:srgbClr val="000000"/>
              </a:solidFill>
              <a:ea typeface="MS PGothic" pitchFamily="34" charset="-128"/>
            </a:endParaRPr>
          </a:p>
          <a:p>
            <a:pPr algn="l"/>
            <a:r>
              <a:rPr kumimoji="1" lang="en-US" altLang="zh-TW" sz="2000">
                <a:solidFill>
                  <a:srgbClr val="000000"/>
                </a:solidFill>
                <a:ea typeface="MS PGothic" pitchFamily="34" charset="-128"/>
              </a:rPr>
              <a:t> </a:t>
            </a:r>
            <a:r>
              <a:rPr kumimoji="1" lang="ja-JP" altLang="en-US">
                <a:solidFill>
                  <a:srgbClr val="000000"/>
                </a:solidFill>
                <a:latin typeface="HGP創英角ｺﾞｼｯｸUB" pitchFamily="50" charset="-128"/>
                <a:ea typeface="HGP創英角ｺﾞｼｯｸUB" pitchFamily="50" charset="-128"/>
              </a:rPr>
              <a:t>高血圧</a:t>
            </a:r>
            <a:r>
              <a:rPr kumimoji="1" lang="en-US" altLang="ja-JP">
                <a:solidFill>
                  <a:srgbClr val="000000"/>
                </a:solidFill>
                <a:latin typeface="HGP創英角ｺﾞｼｯｸUB" pitchFamily="50" charset="-128"/>
                <a:ea typeface="HGP創英角ｺﾞｼｯｸUB" pitchFamily="50" charset="-128"/>
              </a:rPr>
              <a:t>､</a:t>
            </a:r>
            <a:r>
              <a:rPr kumimoji="1" lang="ja-JP" altLang="en-US">
                <a:solidFill>
                  <a:srgbClr val="000000"/>
                </a:solidFill>
                <a:latin typeface="HGP創英角ｺﾞｼｯｸUB" pitchFamily="50" charset="-128"/>
                <a:ea typeface="HGP創英角ｺﾞｼｯｸUB" pitchFamily="50" charset="-128"/>
              </a:rPr>
              <a:t>高血糖</a:t>
            </a:r>
            <a:r>
              <a:rPr kumimoji="1" lang="en-US" altLang="ja-JP">
                <a:solidFill>
                  <a:srgbClr val="000000"/>
                </a:solidFill>
                <a:latin typeface="HGP創英角ｺﾞｼｯｸUB" pitchFamily="50" charset="-128"/>
                <a:ea typeface="HGP創英角ｺﾞｼｯｸUB" pitchFamily="50" charset="-128"/>
              </a:rPr>
              <a:t>､</a:t>
            </a:r>
            <a:r>
              <a:rPr kumimoji="1" lang="ja-JP" altLang="en-US">
                <a:solidFill>
                  <a:srgbClr val="000000"/>
                </a:solidFill>
                <a:latin typeface="HGP創英角ｺﾞｼｯｸUB" pitchFamily="50" charset="-128"/>
                <a:ea typeface="HGP創英角ｺﾞｼｯｸUB" pitchFamily="50" charset="-128"/>
              </a:rPr>
              <a:t>高</a:t>
            </a:r>
            <a:r>
              <a:rPr kumimoji="1" lang="zh-TW" altLang="en-US">
                <a:solidFill>
                  <a:srgbClr val="000000"/>
                </a:solidFill>
                <a:latin typeface="HGP創英角ｺﾞｼｯｸUB" pitchFamily="50" charset="-128"/>
                <a:ea typeface="新細明體" pitchFamily="18" charset="-120"/>
              </a:rPr>
              <a:t>血脂           </a:t>
            </a:r>
          </a:p>
        </p:txBody>
      </p:sp>
      <p:graphicFrame>
        <p:nvGraphicFramePr>
          <p:cNvPr id="230405" name="Group 5"/>
          <p:cNvGraphicFramePr>
            <a:graphicFrameLocks noGrp="1"/>
          </p:cNvGraphicFramePr>
          <p:nvPr/>
        </p:nvGraphicFramePr>
        <p:xfrm>
          <a:off x="1403350" y="3789363"/>
          <a:ext cx="6305550" cy="2375941"/>
        </p:xfrm>
        <a:graphic>
          <a:graphicData uri="http://schemas.openxmlformats.org/drawingml/2006/table">
            <a:tbl>
              <a:tblPr/>
              <a:tblGrid>
                <a:gridCol w="4038600"/>
                <a:gridCol w="2266950"/>
              </a:tblGrid>
              <a:tr h="47803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新細明體" pitchFamily="18" charset="-120"/>
                        </a:rPr>
                        <a:t>危險因子</a:t>
                      </a:r>
                      <a:endParaRPr kumimoji="0" lang="ja-JP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FF"/>
                        </a:solidFill>
                        <a:effectLst/>
                        <a:latin typeface="HGP創英角ｺﾞｼｯｸUB" pitchFamily="50" charset="-128"/>
                        <a:ea typeface="HGP創英角ｺﾞｼｯｸUB" pitchFamily="5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新細明體" pitchFamily="18" charset="-120"/>
                        </a:rPr>
                        <a:t> 危險比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</a:tr>
              <a:tr h="6459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新細明體" pitchFamily="18" charset="-120"/>
                        </a:rPr>
                        <a:t>任何</a:t>
                      </a: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新細明體" pitchFamily="18" charset="-120"/>
                        </a:rPr>
                        <a:t>1</a:t>
                      </a:r>
                      <a:r>
                        <a:rPr kumimoji="0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新細明體" pitchFamily="18" charset="-120"/>
                        </a:rPr>
                        <a:t>個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5.1</a:t>
                      </a:r>
                      <a:r>
                        <a:rPr kumimoji="0" lang="ja-JP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倍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54632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新細明體" pitchFamily="18" charset="-120"/>
                        </a:rPr>
                        <a:t>2</a:t>
                      </a:r>
                      <a:r>
                        <a:rPr kumimoji="0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新細明體" pitchFamily="18" charset="-120"/>
                        </a:rPr>
                        <a:t>個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5.8</a:t>
                      </a:r>
                      <a:r>
                        <a:rPr kumimoji="0" lang="ja-JP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倍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70566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3</a:t>
                      </a:r>
                      <a:r>
                        <a:rPr kumimoji="0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新細明體" pitchFamily="18" charset="-120"/>
                        </a:rPr>
                        <a:t>個</a:t>
                      </a:r>
                      <a:r>
                        <a:rPr kumimoji="0" lang="ja-JP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以上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ja-JP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35.8</a:t>
                      </a:r>
                      <a:r>
                        <a:rPr kumimoji="0" lang="ja-JP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HGP創英角ｺﾞｼｯｸUB" pitchFamily="50" charset="-128"/>
                          <a:ea typeface="HGP創英角ｺﾞｼｯｸUB" pitchFamily="50" charset="-128"/>
                        </a:rPr>
                        <a:t>倍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pic>
        <p:nvPicPr>
          <p:cNvPr id="39958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447800"/>
            <a:ext cx="2133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2916238" y="3141663"/>
            <a:ext cx="3736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/>
            <a:r>
              <a:rPr kumimoji="1" lang="zh-TW" altLang="en-US" sz="2800" b="1">
                <a:solidFill>
                  <a:srgbClr val="000000"/>
                </a:solidFill>
                <a:ea typeface="新細明體" pitchFamily="18" charset="-120"/>
              </a:rPr>
              <a:t>發生心血管疾病危險比</a:t>
            </a:r>
          </a:p>
        </p:txBody>
      </p:sp>
      <p:sp>
        <p:nvSpPr>
          <p:cNvPr id="8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18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二手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1663"/>
            <a:ext cx="1643063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TW" altLang="en-US" b="0" smtClean="0">
                <a:solidFill>
                  <a:schemeClr val="tx1"/>
                </a:solidFill>
              </a:rPr>
              <a:t>我們可以更長壽嗎</a:t>
            </a:r>
            <a:r>
              <a:rPr lang="en-US" altLang="zh-TW" b="0" smtClean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subTitle" idx="4294967295"/>
          </p:nvPr>
        </p:nvSpPr>
        <p:spPr>
          <a:xfrm>
            <a:off x="1908175" y="2205038"/>
            <a:ext cx="6781800" cy="2814637"/>
          </a:xfrm>
        </p:spPr>
        <p:txBody>
          <a:bodyPr/>
          <a:lstStyle/>
          <a:p>
            <a:pPr marL="196850" indent="-196850"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zh-TW" altLang="en-US" b="0" smtClean="0">
                <a:solidFill>
                  <a:srgbClr val="000066"/>
                </a:solidFill>
              </a:rPr>
              <a:t>*根據統計，在平均壽命之前發生的死亡，如果藉由</a:t>
            </a:r>
            <a:r>
              <a:rPr lang="zh-TW" altLang="en-US" b="0" smtClean="0"/>
              <a:t>改變其</a:t>
            </a:r>
            <a:r>
              <a:rPr lang="zh-TW" altLang="en-US" b="0" smtClean="0">
                <a:solidFill>
                  <a:srgbClr val="FF0000"/>
                </a:solidFill>
              </a:rPr>
              <a:t>個人行為</a:t>
            </a:r>
            <a:r>
              <a:rPr lang="zh-TW" altLang="en-US" b="0" smtClean="0"/>
              <a:t>和</a:t>
            </a:r>
            <a:r>
              <a:rPr lang="zh-TW" altLang="en-US" b="0" smtClean="0">
                <a:solidFill>
                  <a:srgbClr val="FF0000"/>
                </a:solidFill>
              </a:rPr>
              <a:t>生活方式</a:t>
            </a:r>
            <a:r>
              <a:rPr lang="zh-TW" altLang="en-US" b="0" smtClean="0">
                <a:solidFill>
                  <a:srgbClr val="000066"/>
                </a:solidFill>
              </a:rPr>
              <a:t>，有</a:t>
            </a:r>
            <a:r>
              <a:rPr lang="zh-TW" altLang="en-US" b="0" smtClean="0">
                <a:solidFill>
                  <a:srgbClr val="FF0000"/>
                </a:solidFill>
              </a:rPr>
              <a:t>一半以上的死亡</a:t>
            </a:r>
            <a:r>
              <a:rPr lang="zh-TW" altLang="en-US" b="0" smtClean="0"/>
              <a:t>是</a:t>
            </a:r>
            <a:r>
              <a:rPr lang="zh-TW" altLang="en-US" b="0" smtClean="0">
                <a:solidFill>
                  <a:srgbClr val="FF0000"/>
                </a:solidFill>
              </a:rPr>
              <a:t>可以預防的</a:t>
            </a:r>
          </a:p>
        </p:txBody>
      </p:sp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19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7582" name="Group 14"/>
          <p:cNvGraphicFramePr>
            <a:graphicFrameLocks noGrp="1"/>
          </p:cNvGraphicFramePr>
          <p:nvPr>
            <p:ph idx="1"/>
          </p:nvPr>
        </p:nvGraphicFramePr>
        <p:xfrm>
          <a:off x="395288" y="1484313"/>
          <a:ext cx="8532564" cy="4813638"/>
        </p:xfrm>
        <a:graphic>
          <a:graphicData uri="http://schemas.openxmlformats.org/drawingml/2006/table">
            <a:tbl>
              <a:tblPr/>
              <a:tblGrid>
                <a:gridCol w="5759597"/>
                <a:gridCol w="2772967"/>
              </a:tblGrid>
              <a:tr h="8817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Risk factor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Estimated percentage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of total cancer deaths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attributable this factor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1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Tobacco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Adult diet/obesity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Sedentary lifestyle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Occupational factors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Family history of cancer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Viruses/ other biologic agents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Perinatal</a:t>
                      </a: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 factors/growth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Reproductive factors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Alcohol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Socioeconomic status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Environmental pollution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Ionizing/ultraviolet radiation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Prescription drugs/ medical procedures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Salt/ other food additives and contaminants 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994" name="Rectangle 12"/>
          <p:cNvSpPr>
            <a:spLocks noChangeArrowheads="1"/>
          </p:cNvSpPr>
          <p:nvPr/>
        </p:nvSpPr>
        <p:spPr bwMode="auto">
          <a:xfrm>
            <a:off x="0" y="4981575"/>
            <a:ext cx="169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zh-TW" altLang="zh-TW">
              <a:solidFill>
                <a:srgbClr val="000000"/>
              </a:solidFill>
              <a:ea typeface="新細明體" pitchFamily="18" charset="-120"/>
            </a:endParaRPr>
          </a:p>
        </p:txBody>
      </p:sp>
      <p:sp>
        <p:nvSpPr>
          <p:cNvPr id="41995" name="Rectangle 13"/>
          <p:cNvSpPr>
            <a:spLocks noGrp="1" noChangeArrowheads="1"/>
          </p:cNvSpPr>
          <p:nvPr>
            <p:ph type="title"/>
          </p:nvPr>
        </p:nvSpPr>
        <p:spPr>
          <a:xfrm>
            <a:off x="250825" y="115888"/>
            <a:ext cx="8893175" cy="1295400"/>
          </a:xfrm>
        </p:spPr>
        <p:txBody>
          <a:bodyPr/>
          <a:lstStyle/>
          <a:p>
            <a:r>
              <a:rPr lang="en-US" altLang="zh-TW" sz="2800" b="1" smtClean="0">
                <a:latin typeface="Times New Roman" pitchFamily="18" charset="0"/>
              </a:rPr>
              <a:t>Relative  importance of various causes of cancer</a:t>
            </a:r>
            <a:r>
              <a:rPr lang="en-US" altLang="zh-TW" sz="2800" smtClean="0">
                <a:latin typeface="Times New Roman" pitchFamily="18" charset="0"/>
              </a:rPr>
              <a:t>, </a:t>
            </a:r>
            <a:r>
              <a:rPr lang="en-US" altLang="zh-TW" sz="1800" smtClean="0">
                <a:latin typeface="Times New Roman" pitchFamily="18" charset="0"/>
              </a:rPr>
              <a:t>United States</a:t>
            </a:r>
          </a:p>
        </p:txBody>
      </p:sp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3779838" y="2420938"/>
            <a:ext cx="2232025" cy="1323975"/>
          </a:xfrm>
          <a:prstGeom prst="rect">
            <a:avLst/>
          </a:prstGeom>
          <a:solidFill>
            <a:srgbClr val="E8F53F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zh-TW" altLang="en-US" sz="2000" b="1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吸菸</a:t>
            </a:r>
            <a:r>
              <a:rPr lang="en-US" altLang="zh-TW" sz="2000" b="1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/</a:t>
            </a:r>
            <a:r>
              <a:rPr lang="zh-TW" altLang="en-US" sz="2000" b="1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二手菸</a:t>
            </a:r>
          </a:p>
          <a:p>
            <a:pPr algn="l"/>
            <a:r>
              <a:rPr lang="zh-TW" altLang="en-US" sz="2000" b="1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飲食</a:t>
            </a:r>
            <a:r>
              <a:rPr lang="en-US" altLang="zh-TW" sz="2000" b="1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/</a:t>
            </a:r>
            <a:r>
              <a:rPr lang="zh-TW" altLang="en-US" sz="2000" b="1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肥胖</a:t>
            </a:r>
          </a:p>
          <a:p>
            <a:pPr algn="l"/>
            <a:r>
              <a:rPr lang="zh-TW" altLang="en-US" sz="2000" b="1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坐式生活</a:t>
            </a:r>
          </a:p>
          <a:p>
            <a:pPr algn="l"/>
            <a:r>
              <a:rPr lang="zh-TW" altLang="en-US" sz="2000" b="1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職業因素</a:t>
            </a:r>
          </a:p>
        </p:txBody>
      </p:sp>
      <p:sp>
        <p:nvSpPr>
          <p:cNvPr id="41997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4AC47E6-792E-4589-97D8-CBE7AC3EDE18}" type="slidenum">
              <a:rPr lang="en-US" altLang="zh-TW">
                <a:solidFill>
                  <a:srgbClr val="898989"/>
                </a:solidFill>
              </a:rPr>
              <a:pPr/>
              <a:t>20</a:t>
            </a:fld>
            <a:endParaRPr lang="en-US" altLang="zh-TW">
              <a:solidFill>
                <a:srgbClr val="898989"/>
              </a:solidFill>
            </a:endParaRPr>
          </a:p>
        </p:txBody>
      </p:sp>
      <p:sp>
        <p:nvSpPr>
          <p:cNvPr id="41998" name="文字方塊 6"/>
          <p:cNvSpPr txBox="1">
            <a:spLocks noChangeArrowheads="1"/>
          </p:cNvSpPr>
          <p:nvPr/>
        </p:nvSpPr>
        <p:spPr bwMode="auto">
          <a:xfrm>
            <a:off x="4716463" y="6309320"/>
            <a:ext cx="44275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  <a:cs typeface="Times New Roman" pitchFamily="18" charset="0"/>
              </a:rPr>
              <a:t>Source: Moeller , DW, Environmental Health 3</a:t>
            </a:r>
            <a:r>
              <a:rPr lang="en-US" altLang="zh-TW" sz="1400" baseline="30000" dirty="0">
                <a:solidFill>
                  <a:srgbClr val="000000"/>
                </a:solidFill>
                <a:ea typeface="新細明體" pitchFamily="18" charset="-120"/>
                <a:cs typeface="Times New Roman" pitchFamily="18" charset="0"/>
              </a:rPr>
              <a:t>rd</a:t>
            </a:r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  <a:cs typeface="Times New Roman" pitchFamily="18" charset="0"/>
              </a:rPr>
              <a:t> ed. </a:t>
            </a:r>
            <a:r>
              <a:rPr lang="en-US" altLang="zh-TW" sz="1400" dirty="0">
                <a:solidFill>
                  <a:srgbClr val="000000"/>
                </a:solidFill>
                <a:latin typeface="Calibri" pitchFamily="34" charset="0"/>
                <a:ea typeface="新細明體" pitchFamily="18" charset="-120"/>
                <a:cs typeface="Times New Roman" pitchFamily="18" charset="0"/>
              </a:rPr>
              <a:t>,</a:t>
            </a:r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  <a:cs typeface="Times New Roman" pitchFamily="18" charset="0"/>
              </a:rPr>
              <a:t>p.5 </a:t>
            </a:r>
            <a:endParaRPr lang="zh-TW" altLang="en-US" sz="1400" dirty="0">
              <a:solidFill>
                <a:srgbClr val="000000"/>
              </a:solidFill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8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20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5625" y="2311400"/>
            <a:ext cx="6478588" cy="1160463"/>
          </a:xfrm>
        </p:spPr>
        <p:txBody>
          <a:bodyPr/>
          <a:lstStyle/>
          <a:p>
            <a:pPr marL="84138" indent="-84138" eaLnBrk="1" hangingPunct="1"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zh-TW" altLang="en-US" sz="3600" smtClean="0">
                <a:solidFill>
                  <a:schemeClr val="accent2"/>
                </a:solidFill>
              </a:rPr>
              <a:t>    職場健康促進</a:t>
            </a:r>
          </a:p>
          <a:p>
            <a:pPr marL="84138" indent="-84138" eaLnBrk="1" hangingPunct="1"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zh-TW" altLang="en-US" sz="3600" smtClean="0">
                <a:solidFill>
                  <a:srgbClr val="FF0066"/>
                </a:solidFill>
              </a:rPr>
              <a:t>營造促進健康工作場所</a:t>
            </a:r>
          </a:p>
        </p:txBody>
      </p:sp>
      <p:pic>
        <p:nvPicPr>
          <p:cNvPr id="57347" name="Picture 3" descr="angel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4652963"/>
            <a:ext cx="2089150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4" descr="ange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4652963"/>
            <a:ext cx="9715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5" descr="angel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87128">
            <a:off x="7291388" y="1106488"/>
            <a:ext cx="10096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0" name="Picture 6" descr="angel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4652963"/>
            <a:ext cx="2089150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1" name="Picture 7" descr="ange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4652963"/>
            <a:ext cx="9715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21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684213" y="908050"/>
            <a:ext cx="8280400" cy="517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 algn="l">
              <a:lnSpc>
                <a:spcPct val="130000"/>
              </a:lnSpc>
              <a:spcBef>
                <a:spcPct val="20000"/>
              </a:spcBef>
              <a:buClr>
                <a:srgbClr val="3333FF"/>
              </a:buClr>
              <a:buSzPct val="70000"/>
              <a:buFont typeface="Wingdings" pitchFamily="2" charset="2"/>
              <a:buChar char="v"/>
            </a:pPr>
            <a:r>
              <a:rPr lang="zh-TW" altLang="en-US" sz="2800" b="1" dirty="0">
                <a:solidFill>
                  <a:srgbClr val="CC00FF"/>
                </a:solidFill>
                <a:latin typeface="全真隸書"/>
              </a:rPr>
              <a:t>疾病型態改變</a:t>
            </a:r>
          </a:p>
          <a:p>
            <a:pPr marL="914400" lvl="1" indent="-457200" algn="l">
              <a:lnSpc>
                <a:spcPct val="13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b="1" dirty="0">
                <a:latin typeface="標楷體" pitchFamily="65" charset="-120"/>
              </a:rPr>
              <a:t>50 %</a:t>
            </a:r>
            <a:r>
              <a:rPr lang="zh-TW" altLang="en-US" b="1" dirty="0">
                <a:latin typeface="標楷體" pitchFamily="65" charset="-120"/>
              </a:rPr>
              <a:t>以上的健康問題</a:t>
            </a:r>
            <a:r>
              <a:rPr lang="en-US" altLang="zh-TW" b="1" dirty="0">
                <a:latin typeface="標楷體" pitchFamily="65" charset="-120"/>
              </a:rPr>
              <a:t>,</a:t>
            </a:r>
            <a:r>
              <a:rPr lang="zh-TW" altLang="en-US" b="1" dirty="0">
                <a:latin typeface="標楷體" pitchFamily="65" charset="-120"/>
              </a:rPr>
              <a:t>導因於人類的生活型態和行為</a:t>
            </a:r>
          </a:p>
          <a:p>
            <a:pPr marL="914400" lvl="1" indent="-457200" algn="l">
              <a:lnSpc>
                <a:spcPct val="13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zh-TW" altLang="en-US" b="1" dirty="0">
                <a:latin typeface="標楷體" pitchFamily="65" charset="-120"/>
              </a:rPr>
              <a:t>過去的疾病治療已不足以因應健康需求</a:t>
            </a:r>
          </a:p>
          <a:p>
            <a:pPr marL="914400" lvl="1" indent="-457200" algn="l">
              <a:lnSpc>
                <a:spcPct val="13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zh-TW" altLang="en-US" b="1" dirty="0">
                <a:latin typeface="標楷體" pitchFamily="65" charset="-120"/>
              </a:rPr>
              <a:t>治療 </a:t>
            </a:r>
            <a:r>
              <a:rPr lang="zh-TW" altLang="en-US" b="1" dirty="0">
                <a:latin typeface="標楷體" pitchFamily="65" charset="-120"/>
                <a:sym typeface="Wingdings" pitchFamily="2" charset="2"/>
              </a:rPr>
              <a:t></a:t>
            </a:r>
            <a:r>
              <a:rPr lang="zh-TW" altLang="en-US" b="1" dirty="0">
                <a:latin typeface="標楷體" pitchFamily="65" charset="-120"/>
              </a:rPr>
              <a:t> 預防、篩選</a:t>
            </a:r>
            <a:r>
              <a:rPr lang="zh-TW" altLang="en-US" b="1" dirty="0">
                <a:latin typeface="標楷體" pitchFamily="65" charset="-120"/>
                <a:sym typeface="Wingdings" pitchFamily="2" charset="2"/>
              </a:rPr>
              <a:t></a:t>
            </a:r>
            <a:r>
              <a:rPr lang="zh-TW" altLang="en-US" b="1" dirty="0">
                <a:latin typeface="標楷體" pitchFamily="65" charset="-120"/>
              </a:rPr>
              <a:t> 促進健康</a:t>
            </a:r>
          </a:p>
          <a:p>
            <a:pPr marL="914400" lvl="1" indent="-457200" algn="l">
              <a:lnSpc>
                <a:spcPct val="13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zh-TW" altLang="en-US" b="1" dirty="0">
                <a:latin typeface="標楷體" pitchFamily="65" charset="-120"/>
              </a:rPr>
              <a:t>降低國家醫療保健經濟負擔</a:t>
            </a:r>
          </a:p>
          <a:p>
            <a:pPr marL="914400" lvl="1" indent="-457200" algn="l">
              <a:lnSpc>
                <a:spcPct val="13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zh-TW" altLang="en-US" b="1" dirty="0">
                <a:latin typeface="標楷體" pitchFamily="65" charset="-120"/>
              </a:rPr>
              <a:t>提昇健康和生活品質</a:t>
            </a:r>
            <a:r>
              <a:rPr lang="en-US" altLang="zh-TW" b="1" dirty="0">
                <a:latin typeface="標楷體" pitchFamily="65" charset="-120"/>
              </a:rPr>
              <a:t>,</a:t>
            </a:r>
            <a:r>
              <a:rPr lang="zh-TW" altLang="en-US" b="1" dirty="0">
                <a:latin typeface="標楷體" pitchFamily="65" charset="-120"/>
              </a:rPr>
              <a:t>除延長壽命外</a:t>
            </a:r>
            <a:r>
              <a:rPr lang="en-US" altLang="zh-TW" b="1" dirty="0">
                <a:latin typeface="標楷體" pitchFamily="65" charset="-120"/>
              </a:rPr>
              <a:t>,</a:t>
            </a:r>
            <a:r>
              <a:rPr lang="zh-TW" altLang="en-US" b="1" dirty="0">
                <a:latin typeface="標楷體" pitchFamily="65" charset="-120"/>
              </a:rPr>
              <a:t>亦提升老年生活品質</a:t>
            </a:r>
          </a:p>
          <a:p>
            <a:pPr marL="533400" indent="-533400" algn="l">
              <a:lnSpc>
                <a:spcPct val="130000"/>
              </a:lnSpc>
              <a:spcBef>
                <a:spcPct val="20000"/>
              </a:spcBef>
              <a:buClr>
                <a:srgbClr val="3333FF"/>
              </a:buClr>
              <a:buSzPct val="70000"/>
              <a:buFont typeface="Wingdings" pitchFamily="2" charset="2"/>
              <a:buChar char="v"/>
            </a:pPr>
            <a:r>
              <a:rPr lang="zh-TW" altLang="en-US" sz="2800" b="1" dirty="0">
                <a:solidFill>
                  <a:srgbClr val="CC00FF"/>
                </a:solidFill>
                <a:latin typeface="標楷體" pitchFamily="65" charset="-120"/>
              </a:rPr>
              <a:t>產業結構的變化、勞動結構的改變</a:t>
            </a:r>
          </a:p>
          <a:p>
            <a:pPr marL="914400" lvl="1" indent="-457200" algn="l">
              <a:lnSpc>
                <a:spcPct val="130000"/>
              </a:lnSpc>
              <a:spcBef>
                <a:spcPct val="20000"/>
              </a:spcBef>
              <a:buFontTx/>
              <a:buBlip>
                <a:blip r:embed="rId2"/>
              </a:buBlip>
            </a:pPr>
            <a:r>
              <a:rPr lang="zh-TW" altLang="en-US" b="1" dirty="0">
                <a:latin typeface="標楷體" pitchFamily="65" charset="-120"/>
              </a:rPr>
              <a:t>輪班、工時長、夜班工時及部分工時等工作需求日益增多，不同工作型態對勞工身心健康影響不容忽視。</a:t>
            </a:r>
          </a:p>
        </p:txBody>
      </p:sp>
      <p:sp>
        <p:nvSpPr>
          <p:cNvPr id="58371" name="Rectangle 4"/>
          <p:cNvSpPr>
            <a:spLocks noChangeArrowheads="1"/>
          </p:cNvSpPr>
          <p:nvPr/>
        </p:nvSpPr>
        <p:spPr bwMode="auto">
          <a:xfrm>
            <a:off x="2627313" y="260350"/>
            <a:ext cx="4248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sz="4000" b="1">
                <a:solidFill>
                  <a:srgbClr val="FF0000"/>
                </a:solidFill>
              </a:rPr>
              <a:t>健康促進之重要性</a:t>
            </a:r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22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0"/>
            <a:ext cx="6624638" cy="1143000"/>
          </a:xfrm>
        </p:spPr>
        <p:txBody>
          <a:bodyPr/>
          <a:lstStyle/>
          <a:p>
            <a:pPr eaLnBrk="1" hangingPunct="1"/>
            <a:r>
              <a:rPr lang="zh-TW" altLang="en-US" b="0" smtClean="0"/>
              <a:t>健康職場的定義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341438"/>
            <a:ext cx="4536182" cy="4895850"/>
          </a:xfrm>
        </p:spPr>
        <p:txBody>
          <a:bodyPr/>
          <a:lstStyle/>
          <a:p>
            <a:pPr marL="469900" indent="-469900" algn="just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TW" altLang="en-US" b="0" dirty="0" smtClean="0"/>
              <a:t>健康的環境</a:t>
            </a:r>
          </a:p>
          <a:p>
            <a:pPr marL="908050" lvl="1" indent="-436563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TW" altLang="en-US" b="0" dirty="0" smtClean="0">
                <a:solidFill>
                  <a:srgbClr val="FF0066"/>
                </a:solidFill>
              </a:rPr>
              <a:t>無危害</a:t>
            </a:r>
            <a:r>
              <a:rPr lang="zh-TW" altLang="en-US" sz="2000" b="0" dirty="0" smtClean="0"/>
              <a:t>（噪音、輻射、二手菸、粉塵、毒性物質</a:t>
            </a:r>
            <a:r>
              <a:rPr lang="en-US" altLang="zh-TW" sz="2000" b="0" dirty="0" smtClean="0"/>
              <a:t>…</a:t>
            </a:r>
            <a:r>
              <a:rPr lang="zh-TW" altLang="en-US" sz="2000" b="0" dirty="0" smtClean="0"/>
              <a:t>）</a:t>
            </a:r>
            <a:r>
              <a:rPr lang="zh-TW" altLang="en-US" b="0" dirty="0" smtClean="0">
                <a:solidFill>
                  <a:srgbClr val="FF0066"/>
                </a:solidFill>
              </a:rPr>
              <a:t>且舒適</a:t>
            </a:r>
            <a:r>
              <a:rPr lang="en-US" altLang="zh-TW" b="0" dirty="0" smtClean="0"/>
              <a:t>(</a:t>
            </a:r>
            <a:r>
              <a:rPr lang="zh-TW" altLang="en-US" b="0" dirty="0" smtClean="0"/>
              <a:t>溫濕度</a:t>
            </a:r>
            <a:r>
              <a:rPr lang="zh-TW" altLang="en-US" sz="2000" b="0" dirty="0" smtClean="0"/>
              <a:t>、通風、光線、空間感、整潔</a:t>
            </a:r>
            <a:r>
              <a:rPr lang="en-US" altLang="zh-TW" sz="2000" b="0" dirty="0" smtClean="0"/>
              <a:t>…) </a:t>
            </a:r>
            <a:r>
              <a:rPr lang="zh-TW" altLang="en-US" b="0" dirty="0" smtClean="0"/>
              <a:t>的環境</a:t>
            </a:r>
          </a:p>
          <a:p>
            <a:pPr marL="908050" lvl="1" indent="-436563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TW" altLang="en-US" b="0" dirty="0" smtClean="0">
                <a:solidFill>
                  <a:srgbClr val="FF0066"/>
                </a:solidFill>
              </a:rPr>
              <a:t>健康促進設施</a:t>
            </a:r>
          </a:p>
          <a:p>
            <a:pPr marL="1304925" lvl="2" indent="-395288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TW" altLang="en-US" sz="2400" b="0" dirty="0" smtClean="0"/>
              <a:t>醫務室、哺</a:t>
            </a:r>
            <a:r>
              <a:rPr lang="en-US" altLang="zh-TW" sz="2400" b="0" dirty="0" smtClean="0"/>
              <a:t>(</a:t>
            </a:r>
            <a:r>
              <a:rPr lang="zh-TW" altLang="en-US" sz="2400" b="0" dirty="0" smtClean="0"/>
              <a:t>集</a:t>
            </a:r>
            <a:r>
              <a:rPr lang="en-US" altLang="zh-TW" sz="2400" b="0" dirty="0" smtClean="0"/>
              <a:t>)</a:t>
            </a:r>
            <a:r>
              <a:rPr lang="zh-TW" altLang="en-US" sz="2400" b="0" dirty="0" smtClean="0"/>
              <a:t>乳室、休息交誼空間</a:t>
            </a:r>
            <a:r>
              <a:rPr lang="zh-TW" altLang="zh-TW" b="0" dirty="0" smtClean="0"/>
              <a:t>、</a:t>
            </a:r>
            <a:r>
              <a:rPr lang="zh-TW" altLang="en-US" sz="2400" b="0" dirty="0" smtClean="0"/>
              <a:t>餐飲設施</a:t>
            </a:r>
            <a:r>
              <a:rPr lang="zh-TW" altLang="zh-TW" sz="2400" b="0" dirty="0" smtClean="0"/>
              <a:t>、</a:t>
            </a:r>
            <a:r>
              <a:rPr lang="zh-TW" altLang="en-US" sz="2400" b="0" dirty="0" smtClean="0"/>
              <a:t>運動休閒設施</a:t>
            </a:r>
            <a:r>
              <a:rPr lang="en-US" altLang="zh-TW" sz="2400" b="0" dirty="0" smtClean="0"/>
              <a:t>…</a:t>
            </a:r>
          </a:p>
          <a:p>
            <a:pPr marL="908050" lvl="1" indent="-436563" eaLnBrk="1" hangingPunct="1">
              <a:lnSpc>
                <a:spcPct val="120000"/>
              </a:lnSpc>
              <a:spcBef>
                <a:spcPct val="50000"/>
              </a:spcBef>
            </a:pPr>
            <a:endParaRPr lang="en-US" altLang="zh-TW" b="0" dirty="0" smtClean="0"/>
          </a:p>
          <a:p>
            <a:pPr marL="469900" indent="-469900" eaLnBrk="1" hangingPunct="1">
              <a:lnSpc>
                <a:spcPct val="90000"/>
              </a:lnSpc>
            </a:pPr>
            <a:endParaRPr lang="zh-TW" altLang="en-US" sz="1800" b="0" dirty="0" smtClean="0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341438"/>
            <a:ext cx="4244975" cy="4641850"/>
          </a:xfrm>
        </p:spPr>
        <p:txBody>
          <a:bodyPr/>
          <a:lstStyle/>
          <a:p>
            <a:pPr marL="469900" indent="-469900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TW" altLang="en-US" b="0" dirty="0" smtClean="0"/>
              <a:t>健康的工作者</a:t>
            </a:r>
            <a:r>
              <a:rPr lang="zh-TW" altLang="en-US" sz="1900" b="0" dirty="0" smtClean="0"/>
              <a:t> </a:t>
            </a:r>
          </a:p>
          <a:p>
            <a:pPr marL="908050" lvl="1" indent="-436563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TW" altLang="en-US" b="0" dirty="0" smtClean="0"/>
              <a:t>健康身心</a:t>
            </a:r>
          </a:p>
          <a:p>
            <a:pPr marL="908050" lvl="1" indent="-436563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TW" altLang="en-US" b="0" dirty="0" smtClean="0"/>
              <a:t>健康體能</a:t>
            </a:r>
          </a:p>
          <a:p>
            <a:pPr marL="908050" lvl="1" indent="-436563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TW" altLang="en-US" b="0" dirty="0" smtClean="0"/>
              <a:t>健康行為</a:t>
            </a:r>
          </a:p>
          <a:p>
            <a:pPr marL="1304925" lvl="2" indent="-395288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TW" altLang="en-US" sz="2400" b="0" dirty="0" smtClean="0"/>
              <a:t>拒菸</a:t>
            </a:r>
            <a:r>
              <a:rPr lang="zh-TW" altLang="en-US" b="0" dirty="0" smtClean="0"/>
              <a:t>、</a:t>
            </a:r>
            <a:r>
              <a:rPr lang="zh-TW" altLang="en-US" sz="2400" b="0" dirty="0" smtClean="0"/>
              <a:t>酒</a:t>
            </a:r>
            <a:r>
              <a:rPr lang="zh-TW" altLang="en-US" b="0" dirty="0" smtClean="0"/>
              <a:t>、</a:t>
            </a:r>
            <a:r>
              <a:rPr lang="zh-TW" altLang="en-US" sz="2400" b="0" dirty="0" smtClean="0"/>
              <a:t>檳榔</a:t>
            </a:r>
          </a:p>
          <a:p>
            <a:pPr marL="1304925" lvl="2" indent="-395288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TW" altLang="en-US" sz="2400" b="0" dirty="0" smtClean="0"/>
              <a:t>健康生活習慣</a:t>
            </a:r>
          </a:p>
          <a:p>
            <a:pPr marL="1693863" lvl="3" indent="-387350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TW" altLang="en-US" sz="2000" b="0" dirty="0" smtClean="0"/>
              <a:t>飲食、運動、休閒、睡眠</a:t>
            </a:r>
          </a:p>
          <a:p>
            <a:pPr marL="469900" indent="-469900" eaLnBrk="1" hangingPunct="1">
              <a:lnSpc>
                <a:spcPct val="90000"/>
              </a:lnSpc>
            </a:pPr>
            <a:endParaRPr lang="zh-TW" altLang="en-US" sz="2000" dirty="0" smtClean="0"/>
          </a:p>
        </p:txBody>
      </p:sp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23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標題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8501063" cy="1417638"/>
          </a:xfrm>
        </p:spPr>
        <p:txBody>
          <a:bodyPr/>
          <a:lstStyle/>
          <a:p>
            <a:pPr eaLnBrk="1" hangingPunct="1"/>
            <a:r>
              <a:rPr lang="zh-TW" altLang="en-US" dirty="0" smtClean="0">
                <a:solidFill>
                  <a:schemeClr val="bg2"/>
                </a:solidFill>
              </a:rPr>
              <a:t>勞工工作環境與工作能力</a:t>
            </a:r>
            <a:r>
              <a:rPr lang="en-US" altLang="zh-TW" dirty="0" smtClean="0">
                <a:solidFill>
                  <a:schemeClr val="bg2"/>
                </a:solidFill>
              </a:rPr>
              <a:t/>
            </a:r>
            <a:br>
              <a:rPr lang="en-US" altLang="zh-TW" dirty="0" smtClean="0">
                <a:solidFill>
                  <a:schemeClr val="bg2"/>
                </a:solidFill>
              </a:rPr>
            </a:br>
            <a:r>
              <a:rPr lang="en-US" altLang="zh-TW" sz="2400" dirty="0" smtClean="0">
                <a:solidFill>
                  <a:schemeClr val="bg2"/>
                </a:solidFill>
              </a:rPr>
              <a:t>(2010</a:t>
            </a:r>
            <a:r>
              <a:rPr lang="zh-TW" altLang="en-US" sz="2400" dirty="0" smtClean="0">
                <a:solidFill>
                  <a:schemeClr val="bg2"/>
                </a:solidFill>
              </a:rPr>
              <a:t>年工作環境安全衛生狀況認知調查</a:t>
            </a:r>
            <a:r>
              <a:rPr lang="en-US" altLang="zh-TW" sz="2400" dirty="0" smtClean="0">
                <a:solidFill>
                  <a:schemeClr val="bg2"/>
                </a:solidFill>
              </a:rPr>
              <a:t>)</a:t>
            </a:r>
            <a:endParaRPr lang="zh-TW" altLang="en-US" sz="2400" dirty="0" smtClean="0">
              <a:solidFill>
                <a:schemeClr val="bg2"/>
              </a:solidFill>
            </a:endParaRPr>
          </a:p>
        </p:txBody>
      </p:sp>
      <p:sp>
        <p:nvSpPr>
          <p:cNvPr id="77827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24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77828" name="Rectangle 3"/>
          <p:cNvSpPr txBox="1">
            <a:spLocks noChangeArrowheads="1"/>
          </p:cNvSpPr>
          <p:nvPr/>
        </p:nvSpPr>
        <p:spPr bwMode="auto">
          <a:xfrm>
            <a:off x="1571604" y="1785926"/>
            <a:ext cx="77724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92075" indent="-92075" defTabSz="762000">
              <a:lnSpc>
                <a:spcPct val="90000"/>
              </a:lnSpc>
              <a:spcBef>
                <a:spcPct val="20000"/>
              </a:spcBef>
              <a:buSzPct val="100000"/>
              <a:buFont typeface="Arial" pitchFamily="34" charset="0"/>
              <a:buChar char="•"/>
              <a:tabLst>
                <a:tab pos="174625" algn="l"/>
              </a:tabLst>
            </a:pPr>
            <a:r>
              <a:rPr kumimoji="1" lang="zh-TW" altLang="en-US" dirty="0">
                <a:ea typeface="華康儷中黑(P)"/>
                <a:cs typeface="華康儷中黑(P)"/>
              </a:rPr>
              <a:t>有</a:t>
            </a:r>
            <a:r>
              <a:rPr kumimoji="1" lang="en-US" altLang="zh-TW" dirty="0">
                <a:ea typeface="華康儷中黑(P)"/>
                <a:cs typeface="華康儷中黑(P)"/>
              </a:rPr>
              <a:t>25%</a:t>
            </a:r>
            <a:r>
              <a:rPr kumimoji="1" lang="zh-TW" altLang="en-US" dirty="0">
                <a:ea typeface="華康儷中黑(P)"/>
                <a:cs typeface="華康儷中黑(P)"/>
              </a:rPr>
              <a:t>受僱者認為工作會影響健康</a:t>
            </a:r>
            <a:endParaRPr kumimoji="1" lang="en-US" altLang="zh-TW" dirty="0">
              <a:ea typeface="華康儷中黑(P)"/>
              <a:cs typeface="華康儷中黑(P)"/>
            </a:endParaRPr>
          </a:p>
          <a:p>
            <a:pPr marL="92075" indent="-92075" defTabSz="762000">
              <a:lnSpc>
                <a:spcPct val="90000"/>
              </a:lnSpc>
              <a:spcBef>
                <a:spcPct val="20000"/>
              </a:spcBef>
              <a:buSzPct val="100000"/>
              <a:buFont typeface="Arial" pitchFamily="34" charset="0"/>
              <a:buChar char="•"/>
              <a:tabLst>
                <a:tab pos="174625" algn="l"/>
              </a:tabLst>
            </a:pPr>
            <a:r>
              <a:rPr kumimoji="1" lang="zh-TW" altLang="en-US" dirty="0">
                <a:ea typeface="華康儷中黑(P)"/>
                <a:cs typeface="華康儷中黑(P)"/>
              </a:rPr>
              <a:t>有</a:t>
            </a:r>
            <a:r>
              <a:rPr kumimoji="1" lang="en-US" altLang="zh-TW" dirty="0">
                <a:ea typeface="華康儷中黑(P)"/>
                <a:cs typeface="華康儷中黑(P)"/>
              </a:rPr>
              <a:t>63%</a:t>
            </a:r>
            <a:r>
              <a:rPr kumimoji="1" lang="zh-TW" altLang="en-US" dirty="0">
                <a:ea typeface="華康儷中黑(P)"/>
                <a:cs typeface="華康儷中黑(P)"/>
              </a:rPr>
              <a:t>受僱者認為工作會造成壓力</a:t>
            </a:r>
          </a:p>
        </p:txBody>
      </p:sp>
      <p:pic>
        <p:nvPicPr>
          <p:cNvPr id="77829" name="Picture 7"/>
          <p:cNvPicPr>
            <a:picLocks noChangeAspect="1" noChangeArrowheads="1"/>
          </p:cNvPicPr>
          <p:nvPr/>
        </p:nvPicPr>
        <p:blipFill>
          <a:blip r:embed="rId3" cstate="print"/>
          <a:srcRect l="48581"/>
          <a:stretch>
            <a:fillRect/>
          </a:stretch>
        </p:blipFill>
        <p:spPr bwMode="auto">
          <a:xfrm>
            <a:off x="2124075" y="2759075"/>
            <a:ext cx="48768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30" name="矩形 5"/>
          <p:cNvSpPr>
            <a:spLocks noChangeArrowheads="1"/>
          </p:cNvSpPr>
          <p:nvPr/>
        </p:nvSpPr>
        <p:spPr bwMode="auto">
          <a:xfrm>
            <a:off x="3000375" y="4262438"/>
            <a:ext cx="350838" cy="404812"/>
          </a:xfrm>
          <a:prstGeom prst="rect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kumimoji="1" lang="zh-TW" altLang="en-US">
              <a:ea typeface="新細明體" pitchFamily="18" charset="-120"/>
            </a:endParaRPr>
          </a:p>
        </p:txBody>
      </p:sp>
      <p:sp>
        <p:nvSpPr>
          <p:cNvPr id="77831" name="矩形 6"/>
          <p:cNvSpPr>
            <a:spLocks noChangeArrowheads="1"/>
          </p:cNvSpPr>
          <p:nvPr/>
        </p:nvSpPr>
        <p:spPr bwMode="auto">
          <a:xfrm>
            <a:off x="4175125" y="4429125"/>
            <a:ext cx="541338" cy="571500"/>
          </a:xfrm>
          <a:prstGeom prst="rect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kumimoji="1" lang="zh-TW" altLang="en-US">
              <a:ea typeface="新細明體" pitchFamily="18" charset="-120"/>
            </a:endParaRPr>
          </a:p>
        </p:txBody>
      </p:sp>
      <p:sp>
        <p:nvSpPr>
          <p:cNvPr id="77832" name="矩形 7"/>
          <p:cNvSpPr>
            <a:spLocks noChangeArrowheads="1"/>
          </p:cNvSpPr>
          <p:nvPr/>
        </p:nvSpPr>
        <p:spPr bwMode="auto">
          <a:xfrm>
            <a:off x="4503738" y="3571875"/>
            <a:ext cx="477837" cy="414338"/>
          </a:xfrm>
          <a:prstGeom prst="rect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kumimoji="1"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08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692696"/>
            <a:ext cx="8572500" cy="1009650"/>
          </a:xfrm>
        </p:spPr>
        <p:txBody>
          <a:bodyPr/>
          <a:lstStyle/>
          <a:p>
            <a:pPr eaLnBrk="1" hangingPunct="1"/>
            <a:r>
              <a:rPr lang="zh-TW" altLang="en-US" sz="4400" dirty="0" smtClean="0">
                <a:solidFill>
                  <a:srgbClr val="FF0000"/>
                </a:solidFill>
              </a:rPr>
              <a:t>工作疲勞與工作滿意度、自覺健康</a:t>
            </a:r>
            <a:r>
              <a:rPr lang="zh-TW" altLang="en-US" dirty="0" smtClean="0">
                <a:solidFill>
                  <a:srgbClr val="FF0000"/>
                </a:solidFill>
              </a:rPr>
              <a:t/>
            </a:r>
            <a:br>
              <a:rPr lang="zh-TW" altLang="en-US" dirty="0" smtClean="0">
                <a:solidFill>
                  <a:srgbClr val="FF0000"/>
                </a:solidFill>
              </a:rPr>
            </a:br>
            <a:r>
              <a:rPr lang="en-US" altLang="zh-TW" sz="2000" dirty="0" smtClean="0">
                <a:solidFill>
                  <a:srgbClr val="009900"/>
                </a:solidFill>
              </a:rPr>
              <a:t>(2007</a:t>
            </a:r>
            <a:r>
              <a:rPr lang="zh-TW" altLang="en-US" sz="2000" dirty="0" smtClean="0">
                <a:solidFill>
                  <a:srgbClr val="009900"/>
                </a:solidFill>
              </a:rPr>
              <a:t>年工作環境安全衛生狀況認知調查</a:t>
            </a:r>
            <a:r>
              <a:rPr lang="en-US" altLang="zh-TW" sz="2000" dirty="0" smtClean="0">
                <a:solidFill>
                  <a:srgbClr val="009900"/>
                </a:solidFill>
              </a:rPr>
              <a:t>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000" y="1814513"/>
            <a:ext cx="7772400" cy="885825"/>
          </a:xfrm>
        </p:spPr>
        <p:txBody>
          <a:bodyPr/>
          <a:lstStyle/>
          <a:p>
            <a:pPr marL="92075" indent="-92075" eaLnBrk="1" hangingPunct="1">
              <a:lnSpc>
                <a:spcPct val="90000"/>
              </a:lnSpc>
              <a:buFont typeface="Wingdings" pitchFamily="2" charset="2"/>
              <a:buChar char="u"/>
              <a:tabLst>
                <a:tab pos="174625" algn="l"/>
              </a:tabLst>
              <a:defRPr/>
            </a:pPr>
            <a:r>
              <a:rPr lang="zh-TW" altLang="en-US" dirty="0" smtClean="0">
                <a:latin typeface="+mn-ea"/>
              </a:rPr>
              <a:t>工作疲勞越大，工作不滿意人數百分比越高</a:t>
            </a:r>
          </a:p>
          <a:p>
            <a:pPr marL="92075" indent="-92075" eaLnBrk="1" hangingPunct="1">
              <a:lnSpc>
                <a:spcPct val="90000"/>
              </a:lnSpc>
              <a:buFont typeface="Wingdings" pitchFamily="2" charset="2"/>
              <a:buChar char="u"/>
              <a:tabLst>
                <a:tab pos="174625" algn="l"/>
              </a:tabLst>
              <a:defRPr/>
            </a:pPr>
            <a:r>
              <a:rPr lang="zh-TW" altLang="en-US" dirty="0" smtClean="0">
                <a:latin typeface="+mn-ea"/>
              </a:rPr>
              <a:t>工作疲勞越大，自覺健康不好人數百分比越多</a:t>
            </a:r>
          </a:p>
        </p:txBody>
      </p:sp>
      <p:sp>
        <p:nvSpPr>
          <p:cNvPr id="78852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5FEEAAAD-9B55-4907-9F65-B2E36B9624A3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25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  <p:pic>
        <p:nvPicPr>
          <p:cNvPr id="7885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909888"/>
            <a:ext cx="87217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703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標題 1"/>
          <p:cNvSpPr>
            <a:spLocks noGrp="1"/>
          </p:cNvSpPr>
          <p:nvPr>
            <p:ph type="title"/>
          </p:nvPr>
        </p:nvSpPr>
        <p:spPr>
          <a:xfrm>
            <a:off x="857224" y="214290"/>
            <a:ext cx="8083550" cy="1143000"/>
          </a:xfrm>
        </p:spPr>
        <p:txBody>
          <a:bodyPr/>
          <a:lstStyle/>
          <a:p>
            <a:pPr eaLnBrk="1" hangingPunct="1"/>
            <a:r>
              <a:rPr lang="zh-TW" altLang="zh-TW" sz="4400" dirty="0" smtClean="0">
                <a:solidFill>
                  <a:schemeClr val="tx1"/>
                </a:solidFill>
              </a:rPr>
              <a:t>勞工工作</a:t>
            </a:r>
            <a:r>
              <a:rPr lang="zh-TW" altLang="en-US" sz="4400" dirty="0" smtClean="0">
                <a:solidFill>
                  <a:schemeClr val="tx1"/>
                </a:solidFill>
              </a:rPr>
              <a:t>與</a:t>
            </a:r>
            <a:r>
              <a:rPr lang="zh-TW" altLang="zh-TW" sz="4400" dirty="0" smtClean="0">
                <a:solidFill>
                  <a:schemeClr val="tx1"/>
                </a:solidFill>
              </a:rPr>
              <a:t>生活壓力事件排行榜</a:t>
            </a:r>
            <a:endParaRPr lang="zh-TW" altLang="en-US" sz="4400" dirty="0" smtClean="0">
              <a:solidFill>
                <a:schemeClr val="tx1"/>
              </a:solidFill>
            </a:endParaRPr>
          </a:p>
        </p:txBody>
      </p:sp>
      <p:pic>
        <p:nvPicPr>
          <p:cNvPr id="8089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214686"/>
            <a:ext cx="3851275" cy="29527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80900" name="文字方塊 3"/>
          <p:cNvSpPr txBox="1">
            <a:spLocks noChangeArrowheads="1"/>
          </p:cNvSpPr>
          <p:nvPr/>
        </p:nvSpPr>
        <p:spPr bwMode="auto">
          <a:xfrm>
            <a:off x="2000232" y="6357958"/>
            <a:ext cx="60531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1800" dirty="0">
                <a:cs typeface="Times New Roman" pitchFamily="18" charset="0"/>
              </a:rPr>
              <a:t>資料來源</a:t>
            </a:r>
            <a:r>
              <a:rPr lang="en-US" altLang="zh-TW" sz="1800" dirty="0">
                <a:cs typeface="Times New Roman" pitchFamily="18" charset="0"/>
              </a:rPr>
              <a:t>:IOSH99-M322</a:t>
            </a:r>
            <a:r>
              <a:rPr lang="zh-TW" altLang="en-US" sz="1800" dirty="0">
                <a:cs typeface="Times New Roman" pitchFamily="18" charset="0"/>
              </a:rPr>
              <a:t>，我國勞工心理壓力強度評估研究</a:t>
            </a:r>
          </a:p>
        </p:txBody>
      </p:sp>
      <p:sp>
        <p:nvSpPr>
          <p:cNvPr id="80901" name="投影片編號版面配置區 4"/>
          <p:cNvSpPr txBox="1">
            <a:spLocks/>
          </p:cNvSpPr>
          <p:nvPr/>
        </p:nvSpPr>
        <p:spPr bwMode="auto">
          <a:xfrm>
            <a:off x="8388424" y="6393929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1185ABD8-5CF5-4993-9A04-F609D16D5E5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26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7174" name="文字方塊 10"/>
          <p:cNvSpPr txBox="1">
            <a:spLocks noChangeArrowheads="1"/>
          </p:cNvSpPr>
          <p:nvPr/>
        </p:nvSpPr>
        <p:spPr bwMode="auto">
          <a:xfrm>
            <a:off x="971550" y="1268413"/>
            <a:ext cx="3740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zh-TW" altLang="en-US" sz="2000" b="1" dirty="0">
                <a:solidFill>
                  <a:srgbClr val="6600FF"/>
                </a:solidFill>
                <a:latin typeface="標楷體" pitchFamily="65" charset="-120"/>
              </a:rPr>
              <a:t>生活壓力前三名：</a:t>
            </a:r>
            <a:endParaRPr lang="en-US" altLang="zh-TW" sz="2000" b="1" dirty="0">
              <a:solidFill>
                <a:srgbClr val="6600FF"/>
              </a:solidFill>
              <a:latin typeface="標楷體" pitchFamily="65" charset="-120"/>
            </a:endParaRPr>
          </a:p>
          <a:p>
            <a:pPr algn="l"/>
            <a:r>
              <a:rPr lang="en-US" altLang="zh-TW" sz="2000" b="1" dirty="0">
                <a:solidFill>
                  <a:srgbClr val="6600FF"/>
                </a:solidFill>
                <a:latin typeface="標楷體" pitchFamily="65" charset="-120"/>
              </a:rPr>
              <a:t>1.</a:t>
            </a:r>
            <a:r>
              <a:rPr lang="zh-TW" altLang="en-US" sz="2000" b="1" dirty="0">
                <a:solidFill>
                  <a:srgbClr val="6600FF"/>
                </a:solidFill>
                <a:latin typeface="標楷體" pitchFamily="65" charset="-120"/>
              </a:rPr>
              <a:t>收入減少</a:t>
            </a:r>
            <a:endParaRPr lang="en-US" altLang="zh-TW" sz="2000" b="1" dirty="0">
              <a:solidFill>
                <a:srgbClr val="6600FF"/>
              </a:solidFill>
              <a:latin typeface="標楷體" pitchFamily="65" charset="-120"/>
            </a:endParaRPr>
          </a:p>
          <a:p>
            <a:pPr algn="l"/>
            <a:r>
              <a:rPr lang="en-US" altLang="zh-TW" sz="2000" b="1" dirty="0">
                <a:solidFill>
                  <a:srgbClr val="6600FF"/>
                </a:solidFill>
                <a:latin typeface="標楷體" pitchFamily="65" charset="-120"/>
              </a:rPr>
              <a:t>2.</a:t>
            </a:r>
            <a:r>
              <a:rPr lang="zh-TW" altLang="en-US" sz="2000" b="1" dirty="0">
                <a:solidFill>
                  <a:srgbClr val="6600FF"/>
                </a:solidFill>
                <a:latin typeface="標楷體" pitchFamily="65" charset="-120"/>
              </a:rPr>
              <a:t>家人發生重大傷病</a:t>
            </a:r>
            <a:endParaRPr lang="en-US" altLang="zh-TW" sz="2000" b="1" dirty="0">
              <a:solidFill>
                <a:srgbClr val="6600FF"/>
              </a:solidFill>
              <a:latin typeface="標楷體" pitchFamily="65" charset="-120"/>
            </a:endParaRPr>
          </a:p>
          <a:p>
            <a:pPr algn="l"/>
            <a:r>
              <a:rPr lang="en-US" altLang="zh-TW" sz="2000" b="1" dirty="0">
                <a:solidFill>
                  <a:srgbClr val="6600FF"/>
                </a:solidFill>
                <a:latin typeface="標楷體" pitchFamily="65" charset="-120"/>
              </a:rPr>
              <a:t>3.</a:t>
            </a:r>
            <a:r>
              <a:rPr lang="zh-TW" altLang="en-US" sz="2000" b="1" dirty="0">
                <a:solidFill>
                  <a:srgbClr val="6600FF"/>
                </a:solidFill>
                <a:latin typeface="標楷體" pitchFamily="65" charset="-120"/>
              </a:rPr>
              <a:t>突然損失巨額財產或大額支出</a:t>
            </a:r>
          </a:p>
        </p:txBody>
      </p:sp>
      <p:sp>
        <p:nvSpPr>
          <p:cNvPr id="7175" name="文字方塊 11"/>
          <p:cNvSpPr txBox="1">
            <a:spLocks noChangeArrowheads="1"/>
          </p:cNvSpPr>
          <p:nvPr/>
        </p:nvSpPr>
        <p:spPr bwMode="auto">
          <a:xfrm>
            <a:off x="5403850" y="1196975"/>
            <a:ext cx="374015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zh-TW" altLang="en-US" sz="2400" b="1" dirty="0">
                <a:solidFill>
                  <a:srgbClr val="FF0066"/>
                </a:solidFill>
                <a:latin typeface="標楷體" pitchFamily="65" charset="-120"/>
              </a:rPr>
              <a:t>工作壓力前三名：</a:t>
            </a:r>
            <a:endParaRPr lang="en-US" altLang="zh-TW" sz="2400" b="1" dirty="0">
              <a:solidFill>
                <a:srgbClr val="FF0066"/>
              </a:solidFill>
              <a:latin typeface="標楷體" pitchFamily="65" charset="-120"/>
            </a:endParaRPr>
          </a:p>
          <a:p>
            <a:pPr algn="l"/>
            <a:r>
              <a:rPr lang="en-US" altLang="zh-TW" sz="2400" b="1" dirty="0">
                <a:solidFill>
                  <a:srgbClr val="FF0066"/>
                </a:solidFill>
                <a:latin typeface="標楷體" pitchFamily="65" charset="-120"/>
              </a:rPr>
              <a:t>1.</a:t>
            </a:r>
            <a:r>
              <a:rPr lang="zh-TW" altLang="en-US" sz="2400" b="1" dirty="0">
                <a:solidFill>
                  <a:srgbClr val="FF0066"/>
                </a:solidFill>
                <a:latin typeface="標楷體" pitchFamily="65" charset="-120"/>
              </a:rPr>
              <a:t>公司倒閉</a:t>
            </a:r>
            <a:endParaRPr lang="en-US" altLang="zh-TW" sz="2400" b="1" dirty="0">
              <a:solidFill>
                <a:srgbClr val="FF0066"/>
              </a:solidFill>
              <a:latin typeface="標楷體" pitchFamily="65" charset="-120"/>
            </a:endParaRPr>
          </a:p>
          <a:p>
            <a:pPr algn="l"/>
            <a:r>
              <a:rPr lang="en-US" altLang="zh-TW" sz="2400" b="1" dirty="0">
                <a:solidFill>
                  <a:srgbClr val="FF0066"/>
                </a:solidFill>
                <a:latin typeface="標楷體" pitchFamily="65" charset="-120"/>
              </a:rPr>
              <a:t>2.</a:t>
            </a:r>
            <a:r>
              <a:rPr lang="zh-TW" altLang="en-US" sz="2400" b="1" dirty="0">
                <a:solidFill>
                  <a:srgbClr val="FF0066"/>
                </a:solidFill>
                <a:latin typeface="標楷體" pitchFamily="65" charset="-120"/>
              </a:rPr>
              <a:t>公司前景不確定</a:t>
            </a:r>
            <a:endParaRPr lang="en-US" altLang="zh-TW" sz="2400" b="1" dirty="0">
              <a:solidFill>
                <a:srgbClr val="FF0066"/>
              </a:solidFill>
              <a:latin typeface="標楷體" pitchFamily="65" charset="-120"/>
            </a:endParaRPr>
          </a:p>
          <a:p>
            <a:pPr algn="l"/>
            <a:r>
              <a:rPr lang="en-US" altLang="zh-TW" sz="2400" b="1" dirty="0">
                <a:solidFill>
                  <a:srgbClr val="FF0066"/>
                </a:solidFill>
                <a:latin typeface="標楷體" pitchFamily="65" charset="-120"/>
              </a:rPr>
              <a:t>3.</a:t>
            </a:r>
            <a:r>
              <a:rPr lang="zh-TW" altLang="en-US" sz="2400" b="1" dirty="0">
                <a:solidFill>
                  <a:srgbClr val="FF0066"/>
                </a:solidFill>
                <a:latin typeface="標楷體" pitchFamily="65" charset="-120"/>
              </a:rPr>
              <a:t>被革職或被迫退休</a:t>
            </a:r>
          </a:p>
        </p:txBody>
      </p:sp>
      <p:pic>
        <p:nvPicPr>
          <p:cNvPr id="80904" name="Picture 10"/>
          <p:cNvPicPr>
            <a:picLocks noChangeAspect="1" noChangeArrowheads="1"/>
          </p:cNvPicPr>
          <p:nvPr/>
        </p:nvPicPr>
        <p:blipFill>
          <a:blip r:embed="rId4" cstate="print"/>
          <a:srcRect b="55045"/>
          <a:stretch>
            <a:fillRect/>
          </a:stretch>
        </p:blipFill>
        <p:spPr bwMode="auto">
          <a:xfrm>
            <a:off x="428596" y="3143248"/>
            <a:ext cx="3973513" cy="29511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59131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250" y="1858963"/>
            <a:ext cx="4865688" cy="4070350"/>
          </a:xfrm>
        </p:spPr>
        <p:txBody>
          <a:bodyPr/>
          <a:lstStyle/>
          <a:p>
            <a:pPr marL="92075" indent="-92075" eaLnBrk="1" hangingPunct="1">
              <a:buFont typeface="Wingdings" pitchFamily="2" charset="2"/>
              <a:buChar char="u"/>
              <a:tabLst>
                <a:tab pos="174625" algn="l"/>
              </a:tabLst>
              <a:defRPr/>
            </a:pPr>
            <a:r>
              <a:rPr lang="zh-TW" altLang="en-US" sz="2400" dirty="0" smtClean="0">
                <a:latin typeface="+mn-ea"/>
                <a:cs typeface="Times New Roman" pitchFamily="18" charset="0"/>
              </a:rPr>
              <a:t>高度疲勞為低度疲勞</a:t>
            </a:r>
            <a:r>
              <a:rPr lang="en-US" altLang="zh-TW" sz="2400" dirty="0" smtClean="0">
                <a:latin typeface="+mn-ea"/>
                <a:cs typeface="Times New Roman" pitchFamily="18" charset="0"/>
              </a:rPr>
              <a:t>4.6</a:t>
            </a:r>
            <a:r>
              <a:rPr lang="zh-TW" altLang="en-US" sz="2400" dirty="0" smtClean="0">
                <a:latin typeface="+mn-ea"/>
                <a:cs typeface="Times New Roman" pitchFamily="18" charset="0"/>
              </a:rPr>
              <a:t>倍</a:t>
            </a:r>
          </a:p>
          <a:p>
            <a:pPr marL="92075" indent="-92075" eaLnBrk="1" hangingPunct="1">
              <a:buFont typeface="Wingdings" pitchFamily="2" charset="2"/>
              <a:buChar char="u"/>
              <a:tabLst>
                <a:tab pos="174625" algn="l"/>
              </a:tabLst>
              <a:defRPr/>
            </a:pPr>
            <a:r>
              <a:rPr lang="zh-TW" altLang="en-US" sz="2400" dirty="0" smtClean="0">
                <a:latin typeface="+mn-ea"/>
                <a:cs typeface="Times New Roman" pitchFamily="18" charset="0"/>
              </a:rPr>
              <a:t>工作疲勞高危險群因工作疲勞損  </a:t>
            </a:r>
            <a:endParaRPr lang="en-US" altLang="zh-TW" sz="2400" dirty="0" smtClean="0">
              <a:latin typeface="+mn-ea"/>
              <a:cs typeface="Times New Roman" pitchFamily="18" charset="0"/>
            </a:endParaRPr>
          </a:p>
          <a:p>
            <a:pPr marL="0" indent="0" eaLnBrk="1" hangingPunct="1">
              <a:buNone/>
              <a:tabLst>
                <a:tab pos="174625" algn="l"/>
              </a:tabLst>
              <a:defRPr/>
            </a:pPr>
            <a:r>
              <a:rPr lang="zh-TW" altLang="en-US" sz="2400" dirty="0">
                <a:latin typeface="+mn-ea"/>
                <a:cs typeface="Times New Roman" pitchFamily="18" charset="0"/>
              </a:rPr>
              <a:t> </a:t>
            </a:r>
            <a:r>
              <a:rPr lang="zh-TW" altLang="en-US" sz="2400" dirty="0" smtClean="0">
                <a:latin typeface="+mn-ea"/>
                <a:cs typeface="Times New Roman" pitchFamily="18" charset="0"/>
              </a:rPr>
              <a:t> 失工作天數</a:t>
            </a:r>
            <a:r>
              <a:rPr lang="en-US" altLang="zh-TW" sz="2400" dirty="0" smtClean="0">
                <a:latin typeface="+mn-ea"/>
                <a:cs typeface="Times New Roman" pitchFamily="18" charset="0"/>
              </a:rPr>
              <a:t>:</a:t>
            </a:r>
          </a:p>
          <a:p>
            <a:pPr marL="361950" lvl="1" indent="-90488" eaLnBrk="1" hangingPunct="1">
              <a:buFont typeface="Wingdings" pitchFamily="2" charset="2"/>
              <a:buChar char="u"/>
              <a:tabLst>
                <a:tab pos="174625" algn="l"/>
              </a:tabLst>
              <a:defRPr/>
            </a:pPr>
            <a:r>
              <a:rPr lang="zh-TW" altLang="en-US" sz="2200" dirty="0" smtClean="0">
                <a:latin typeface="+mn-ea"/>
                <a:cs typeface="Times New Roman" pitchFamily="18" charset="0"/>
              </a:rPr>
              <a:t>每人每月</a:t>
            </a:r>
            <a:r>
              <a:rPr lang="en-US" altLang="zh-TW" sz="2200" dirty="0" smtClean="0">
                <a:latin typeface="+mn-ea"/>
                <a:cs typeface="Times New Roman" pitchFamily="18" charset="0"/>
              </a:rPr>
              <a:t>0.57</a:t>
            </a:r>
            <a:r>
              <a:rPr lang="zh-TW" altLang="en-US" sz="2200" dirty="0" smtClean="0">
                <a:latin typeface="+mn-ea"/>
                <a:cs typeface="Times New Roman" pitchFamily="18" charset="0"/>
              </a:rPr>
              <a:t>天</a:t>
            </a:r>
          </a:p>
          <a:p>
            <a:pPr marL="361950" lvl="1" indent="-90488" eaLnBrk="1" hangingPunct="1">
              <a:buFont typeface="Wingdings" pitchFamily="2" charset="2"/>
              <a:buChar char="u"/>
              <a:tabLst>
                <a:tab pos="174625" algn="l"/>
              </a:tabLst>
              <a:defRPr/>
            </a:pPr>
            <a:r>
              <a:rPr lang="zh-TW" altLang="en-US" sz="2200" dirty="0" smtClean="0">
                <a:latin typeface="+mn-ea"/>
                <a:cs typeface="Times New Roman" pitchFamily="18" charset="0"/>
              </a:rPr>
              <a:t>每人每月</a:t>
            </a:r>
            <a:r>
              <a:rPr lang="en-US" altLang="zh-TW" sz="2200" dirty="0" smtClean="0">
                <a:latin typeface="+mn-ea"/>
                <a:cs typeface="Times New Roman" pitchFamily="18" charset="0"/>
              </a:rPr>
              <a:t>2.6%</a:t>
            </a:r>
            <a:r>
              <a:rPr lang="zh-TW" altLang="en-US" sz="2200" dirty="0" smtClean="0">
                <a:latin typeface="+mn-ea"/>
                <a:cs typeface="Times New Roman" pitchFamily="18" charset="0"/>
              </a:rPr>
              <a:t>工作日</a:t>
            </a:r>
          </a:p>
          <a:p>
            <a:pPr marL="361950" lvl="1" indent="-90488" eaLnBrk="1" hangingPunct="1">
              <a:buFont typeface="Wingdings" pitchFamily="2" charset="2"/>
              <a:buChar char="u"/>
              <a:tabLst>
                <a:tab pos="174625" algn="l"/>
              </a:tabLst>
              <a:defRPr/>
            </a:pPr>
            <a:r>
              <a:rPr lang="zh-TW" altLang="en-US" sz="2200" dirty="0" smtClean="0">
                <a:latin typeface="+mn-ea"/>
                <a:cs typeface="Times New Roman" pitchFamily="18" charset="0"/>
              </a:rPr>
              <a:t>全台灣地區每月損失</a:t>
            </a:r>
            <a:r>
              <a:rPr lang="en-US" altLang="zh-TW" sz="2200" dirty="0" smtClean="0">
                <a:latin typeface="+mn-ea"/>
                <a:cs typeface="Times New Roman" pitchFamily="18" charset="0"/>
              </a:rPr>
              <a:t>110</a:t>
            </a:r>
            <a:r>
              <a:rPr lang="zh-TW" altLang="en-US" sz="2200" dirty="0" smtClean="0">
                <a:latin typeface="+mn-ea"/>
                <a:cs typeface="Times New Roman" pitchFamily="18" charset="0"/>
              </a:rPr>
              <a:t>萬人日</a:t>
            </a: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285728"/>
            <a:ext cx="8408988" cy="1096962"/>
          </a:xfrm>
        </p:spPr>
        <p:txBody>
          <a:bodyPr/>
          <a:lstStyle/>
          <a:p>
            <a:pPr eaLnBrk="1" hangingPunct="1"/>
            <a:r>
              <a:rPr lang="zh-TW" altLang="en-US" sz="4000" dirty="0" smtClean="0">
                <a:solidFill>
                  <a:schemeClr val="tx1"/>
                </a:solidFill>
              </a:rPr>
              <a:t>工作疲勞與身體不適無法工作天數</a:t>
            </a:r>
            <a:r>
              <a:rPr lang="en-US" altLang="zh-TW" dirty="0" smtClean="0">
                <a:solidFill>
                  <a:schemeClr val="tx1"/>
                </a:solidFill>
              </a:rPr>
              <a:t/>
            </a:r>
            <a:br>
              <a:rPr lang="en-US" altLang="zh-TW" dirty="0" smtClean="0">
                <a:solidFill>
                  <a:schemeClr val="tx1"/>
                </a:solidFill>
              </a:rPr>
            </a:br>
            <a:r>
              <a:rPr lang="en-US" altLang="zh-TW" sz="2000" dirty="0" smtClean="0">
                <a:solidFill>
                  <a:schemeClr val="tx1"/>
                </a:solidFill>
              </a:rPr>
              <a:t>(</a:t>
            </a:r>
            <a:r>
              <a:rPr lang="zh-TW" altLang="en-US" sz="2000" dirty="0" smtClean="0">
                <a:solidFill>
                  <a:schemeClr val="tx1"/>
                </a:solidFill>
              </a:rPr>
              <a:t>勞工安全衛生研究所</a:t>
            </a:r>
            <a:r>
              <a:rPr lang="en-US" altLang="zh-TW" sz="2000" dirty="0" smtClean="0">
                <a:solidFill>
                  <a:schemeClr val="tx1"/>
                </a:solidFill>
              </a:rPr>
              <a:t>2007</a:t>
            </a:r>
            <a:r>
              <a:rPr lang="zh-TW" altLang="en-US" sz="2000" dirty="0" smtClean="0">
                <a:solidFill>
                  <a:schemeClr val="tx1"/>
                </a:solidFill>
              </a:rPr>
              <a:t>年</a:t>
            </a:r>
            <a:r>
              <a:rPr lang="zh-TW" altLang="en-US" sz="2000" dirty="0" smtClean="0">
                <a:solidFill>
                  <a:srgbClr val="009900"/>
                </a:solidFill>
              </a:rPr>
              <a:t>工作環境安全衛生狀況認知調查</a:t>
            </a:r>
            <a:r>
              <a:rPr lang="en-US" altLang="zh-TW" sz="2000" dirty="0" smtClean="0">
                <a:solidFill>
                  <a:schemeClr val="tx1"/>
                </a:solidFill>
              </a:rPr>
              <a:t>)</a:t>
            </a:r>
            <a:endParaRPr lang="en-US" altLang="zh-TW" sz="2400" dirty="0" smtClean="0">
              <a:solidFill>
                <a:schemeClr val="tx1"/>
              </a:solidFill>
            </a:endParaRPr>
          </a:p>
        </p:txBody>
      </p:sp>
      <p:sp>
        <p:nvSpPr>
          <p:cNvPr id="79876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281A287D-04F8-4CB1-AB13-7EB7E978F809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27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  <p:pic>
        <p:nvPicPr>
          <p:cNvPr id="7987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1835150"/>
            <a:ext cx="409892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6011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1763713" y="2060575"/>
            <a:ext cx="5832475" cy="19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r>
              <a:rPr lang="zh-TW" altLang="en-US" sz="6000" dirty="0" smtClean="0">
                <a:solidFill>
                  <a:srgbClr val="0018FE"/>
                </a:solidFill>
                <a:latin typeface="Arial" pitchFamily="34" charset="0"/>
              </a:rPr>
              <a:t>健康管理</a:t>
            </a:r>
            <a:r>
              <a:rPr lang="en-US" altLang="zh-TW" sz="6000" dirty="0" smtClean="0">
                <a:solidFill>
                  <a:srgbClr val="0018FE"/>
                </a:solidFill>
                <a:latin typeface="Arial" pitchFamily="34" charset="0"/>
              </a:rPr>
              <a:t>---</a:t>
            </a:r>
          </a:p>
          <a:p>
            <a:r>
              <a:rPr lang="zh-TW" altLang="en-US" sz="4800" b="1" dirty="0" smtClean="0">
                <a:solidFill>
                  <a:srgbClr val="C00000"/>
                </a:solidFill>
                <a:latin typeface="Arial" pitchFamily="34" charset="0"/>
              </a:rPr>
              <a:t>壓力與過勞</a:t>
            </a:r>
            <a:endParaRPr lang="zh-TW" altLang="en-US" sz="4800" b="1" dirty="0">
              <a:solidFill>
                <a:srgbClr val="C00000"/>
              </a:solidFill>
              <a:latin typeface="Arial" pitchFamily="34" charset="0"/>
            </a:endParaRP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273050" y="3481388"/>
            <a:ext cx="821531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85763" defTabSz="762000">
              <a:spcBef>
                <a:spcPct val="20000"/>
              </a:spcBef>
              <a:buClr>
                <a:srgbClr val="3333FF"/>
              </a:buClr>
              <a:buSzPct val="70000"/>
              <a:buFont typeface="Wingdings" pitchFamily="2" charset="2"/>
              <a:buNone/>
            </a:pPr>
            <a:endParaRPr lang="zh-TW" altLang="en-US" sz="3200" b="1">
              <a:solidFill>
                <a:srgbClr val="006600"/>
              </a:solidFill>
              <a:latin typeface="Arial" pitchFamily="34" charset="0"/>
              <a:ea typeface="華康粗圓體" pitchFamily="49" charset="-120"/>
            </a:endParaRPr>
          </a:p>
        </p:txBody>
      </p:sp>
      <p:sp>
        <p:nvSpPr>
          <p:cNvPr id="6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28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DSC006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413" y="458788"/>
            <a:ext cx="7497762" cy="560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Line 3"/>
          <p:cNvSpPr>
            <a:spLocks noChangeShapeType="1"/>
          </p:cNvSpPr>
          <p:nvPr/>
        </p:nvSpPr>
        <p:spPr bwMode="auto">
          <a:xfrm flipV="1">
            <a:off x="987425" y="2743200"/>
            <a:ext cx="7112000" cy="144463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29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DSC006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9000" y="446088"/>
            <a:ext cx="7378700" cy="553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3" name="Line 3"/>
          <p:cNvSpPr>
            <a:spLocks noChangeShapeType="1"/>
          </p:cNvSpPr>
          <p:nvPr/>
        </p:nvSpPr>
        <p:spPr bwMode="auto">
          <a:xfrm flipV="1">
            <a:off x="3092450" y="5543550"/>
            <a:ext cx="3336925" cy="42863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30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zh-TW" smtClean="0"/>
          </a:p>
        </p:txBody>
      </p:sp>
      <p:pic>
        <p:nvPicPr>
          <p:cNvPr id="72707" name="Picture 7" descr="DSC0067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65125" y="407988"/>
            <a:ext cx="8031163" cy="5729287"/>
          </a:xfrm>
          <a:noFill/>
        </p:spPr>
      </p:pic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31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Text Box 2"/>
          <p:cNvSpPr txBox="1">
            <a:spLocks noChangeArrowheads="1"/>
          </p:cNvSpPr>
          <p:nvPr/>
        </p:nvSpPr>
        <p:spPr bwMode="auto">
          <a:xfrm>
            <a:off x="533400" y="5653088"/>
            <a:ext cx="27432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TW" altLang="en-US" sz="1800" b="1">
                <a:solidFill>
                  <a:srgbClr val="003399"/>
                </a:solidFill>
                <a:ea typeface="新細明體" pitchFamily="18" charset="-120"/>
              </a:rPr>
              <a:t>施加於球之外力</a:t>
            </a:r>
          </a:p>
          <a:p>
            <a:pPr>
              <a:spcBef>
                <a:spcPct val="50000"/>
              </a:spcBef>
            </a:pPr>
            <a:r>
              <a:rPr kumimoji="1" lang="zh-TW" altLang="en-US" sz="2000" b="1">
                <a:solidFill>
                  <a:srgbClr val="FF0000"/>
                </a:solidFill>
                <a:ea typeface="新細明體" pitchFamily="18" charset="-120"/>
              </a:rPr>
              <a:t>壓力源</a:t>
            </a:r>
          </a:p>
        </p:txBody>
      </p:sp>
      <p:sp>
        <p:nvSpPr>
          <p:cNvPr id="223235" name="Text Box 3"/>
          <p:cNvSpPr txBox="1">
            <a:spLocks noChangeArrowheads="1"/>
          </p:cNvSpPr>
          <p:nvPr/>
        </p:nvSpPr>
        <p:spPr bwMode="auto">
          <a:xfrm>
            <a:off x="4013200" y="5653088"/>
            <a:ext cx="145415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zh-TW" altLang="en-US" sz="1800" b="1" dirty="0">
                <a:solidFill>
                  <a:srgbClr val="003399"/>
                </a:solidFill>
                <a:ea typeface="新細明體" pitchFamily="18" charset="-120"/>
              </a:rPr>
              <a:t>球本身彈力</a:t>
            </a:r>
          </a:p>
          <a:p>
            <a:pPr>
              <a:spcBef>
                <a:spcPct val="50000"/>
              </a:spcBef>
              <a:defRPr/>
            </a:pPr>
            <a:r>
              <a:rPr kumimoji="1" lang="zh-TW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壓力耐受度</a:t>
            </a:r>
          </a:p>
        </p:txBody>
      </p:sp>
      <p:sp>
        <p:nvSpPr>
          <p:cNvPr id="223236" name="Text Box 4"/>
          <p:cNvSpPr txBox="1">
            <a:spLocks noChangeArrowheads="1"/>
          </p:cNvSpPr>
          <p:nvPr/>
        </p:nvSpPr>
        <p:spPr bwMode="auto">
          <a:xfrm>
            <a:off x="6629400" y="5653088"/>
            <a:ext cx="1778000" cy="8239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zh-TW" altLang="en-US" sz="1800" b="1">
                <a:solidFill>
                  <a:srgbClr val="003399"/>
                </a:solidFill>
                <a:ea typeface="新細明體" pitchFamily="18" charset="-120"/>
              </a:rPr>
              <a:t>球體變形</a:t>
            </a:r>
          </a:p>
          <a:p>
            <a:pPr>
              <a:spcBef>
                <a:spcPct val="50000"/>
              </a:spcBef>
              <a:defRPr/>
            </a:pPr>
            <a:r>
              <a:rPr kumimoji="1" lang="zh-TW" alt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壓力反應</a:t>
            </a:r>
          </a:p>
        </p:txBody>
      </p:sp>
      <p:sp>
        <p:nvSpPr>
          <p:cNvPr id="73733" name="Line 5"/>
          <p:cNvSpPr>
            <a:spLocks noChangeShapeType="1"/>
          </p:cNvSpPr>
          <p:nvPr/>
        </p:nvSpPr>
        <p:spPr bwMode="auto">
          <a:xfrm flipV="1">
            <a:off x="5105400" y="4445000"/>
            <a:ext cx="0" cy="457200"/>
          </a:xfrm>
          <a:prstGeom prst="line">
            <a:avLst/>
          </a:prstGeom>
          <a:noFill/>
          <a:ln w="38100">
            <a:solidFill>
              <a:srgbClr val="CCFFFF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zh-TW" altLang="en-US"/>
          </a:p>
        </p:txBody>
      </p:sp>
      <p:graphicFrame>
        <p:nvGraphicFramePr>
          <p:cNvPr id="73734" name="Object 6"/>
          <p:cNvGraphicFramePr>
            <a:graphicFrameLocks noChangeAspect="1"/>
          </p:cNvGraphicFramePr>
          <p:nvPr/>
        </p:nvGraphicFramePr>
        <p:xfrm>
          <a:off x="638175" y="1124744"/>
          <a:ext cx="8201025" cy="418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53" name="ビットマップ イメージ" r:id="rId4" imgW="7868748" imgH="3847619" progId="PBrush">
                  <p:embed/>
                </p:oleObj>
              </mc:Choice>
              <mc:Fallback>
                <p:oleObj name="ビットマップ イメージ" r:id="rId4" imgW="7868748" imgH="3847619" progId="PBrush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1124744"/>
                        <a:ext cx="8201025" cy="418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4067175" y="333375"/>
            <a:ext cx="1504950" cy="823913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hlink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TW" altLang="en-US" sz="4800" b="1">
                <a:solidFill>
                  <a:schemeClr val="tx2"/>
                </a:solidFill>
                <a:ea typeface="新細明體" pitchFamily="18" charset="-120"/>
              </a:rPr>
              <a:t>壓力</a:t>
            </a:r>
            <a:endParaRPr kumimoji="1" lang="zh-TW" altLang="en-US" sz="4000" b="1">
              <a:solidFill>
                <a:schemeClr val="tx2"/>
              </a:solidFill>
              <a:ea typeface="新細明體" pitchFamily="18" charset="-120"/>
            </a:endParaRPr>
          </a:p>
        </p:txBody>
      </p:sp>
      <p:sp>
        <p:nvSpPr>
          <p:cNvPr id="8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32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3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3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4" grpId="0" autoUpdateAnimBg="0"/>
      <p:bldP spid="223235" grpId="0" autoUpdateAnimBg="0"/>
      <p:bldP spid="223236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4" name="Object 2"/>
          <p:cNvGraphicFramePr>
            <a:graphicFrameLocks noChangeAspect="1"/>
          </p:cNvGraphicFramePr>
          <p:nvPr/>
        </p:nvGraphicFramePr>
        <p:xfrm>
          <a:off x="1566863" y="1600200"/>
          <a:ext cx="6053137" cy="329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3" r:id="rId4" imgW="7342857" imgH="4001058" progId="PBrush">
                  <p:embed/>
                </p:oleObj>
              </mc:Choice>
              <mc:Fallback>
                <p:oleObj r:id="rId4" imgW="7342857" imgH="4001058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6863" y="1600200"/>
                        <a:ext cx="6053137" cy="3298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3989388" y="5043488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kumimoji="1" lang="zh-TW" altLang="en-US" sz="2000">
                <a:solidFill>
                  <a:srgbClr val="000000"/>
                </a:solidFill>
                <a:ea typeface="新細明體" pitchFamily="18" charset="-120"/>
              </a:rPr>
              <a:t>壓力強度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251520" y="5157192"/>
            <a:ext cx="38862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TW" altLang="en-US" sz="2000" b="1" dirty="0">
                <a:solidFill>
                  <a:srgbClr val="FF0066"/>
                </a:solidFill>
                <a:ea typeface="新細明體" pitchFamily="18" charset="-120"/>
              </a:rPr>
              <a:t>壓力不足或過多都不好</a:t>
            </a:r>
          </a:p>
          <a:p>
            <a:pPr algn="l">
              <a:spcBef>
                <a:spcPct val="50000"/>
              </a:spcBef>
            </a:pPr>
            <a:r>
              <a:rPr kumimoji="1" lang="zh-TW" altLang="en-US" sz="2000" b="1" dirty="0">
                <a:solidFill>
                  <a:srgbClr val="FF0066"/>
                </a:solidFill>
                <a:ea typeface="新細明體" pitchFamily="18" charset="-120"/>
              </a:rPr>
              <a:t>適當壓力工作表現最佳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3429000" y="5517232"/>
            <a:ext cx="5715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ja-JP" altLang="en-US" sz="1200" dirty="0">
                <a:solidFill>
                  <a:srgbClr val="000000"/>
                </a:solidFill>
                <a:ea typeface="MS PMincho" pitchFamily="18" charset="-128"/>
              </a:rPr>
              <a:t>“</a:t>
            </a:r>
            <a:r>
              <a:rPr kumimoji="1" lang="en-US" altLang="ja-JP" sz="1200" dirty="0">
                <a:solidFill>
                  <a:srgbClr val="000000"/>
                </a:solidFill>
                <a:ea typeface="MS PMincho" pitchFamily="18" charset="-128"/>
              </a:rPr>
              <a:t>Coping with Stress at work”</a:t>
            </a:r>
            <a:r>
              <a:rPr kumimoji="1" lang="ja-JP" altLang="en-US" sz="1200" dirty="0">
                <a:solidFill>
                  <a:srgbClr val="000000"/>
                </a:solidFill>
                <a:ea typeface="MS PMincho" pitchFamily="18" charset="-128"/>
              </a:rPr>
              <a:t>（</a:t>
            </a:r>
            <a:r>
              <a:rPr kumimoji="1" lang="en-US" altLang="ja-JP" sz="1200" dirty="0">
                <a:solidFill>
                  <a:srgbClr val="000000"/>
                </a:solidFill>
                <a:ea typeface="MS PMincho" pitchFamily="18" charset="-128"/>
              </a:rPr>
              <a:t>Gower Publishing</a:t>
            </a:r>
            <a:r>
              <a:rPr kumimoji="1" lang="ja-JP" altLang="en-US" sz="1200" dirty="0">
                <a:solidFill>
                  <a:srgbClr val="000000"/>
                </a:solidFill>
                <a:ea typeface="MS PMincho" pitchFamily="18" charset="-128"/>
              </a:rPr>
              <a:t>．</a:t>
            </a:r>
            <a:r>
              <a:rPr kumimoji="1" lang="en-US" altLang="ja-JP" sz="1200" dirty="0">
                <a:solidFill>
                  <a:srgbClr val="000000"/>
                </a:solidFill>
                <a:ea typeface="MS PMincho" pitchFamily="18" charset="-128"/>
              </a:rPr>
              <a:t>1981</a:t>
            </a:r>
            <a:r>
              <a:rPr kumimoji="1" lang="ja-JP" altLang="en-US" sz="1200" dirty="0">
                <a:solidFill>
                  <a:srgbClr val="000000"/>
                </a:solidFill>
                <a:ea typeface="MS PMincho" pitchFamily="18" charset="-128"/>
              </a:rPr>
              <a:t>．</a:t>
            </a:r>
            <a:r>
              <a:rPr kumimoji="1" lang="en-US" altLang="ja-JP" sz="1200" dirty="0">
                <a:solidFill>
                  <a:srgbClr val="000000"/>
                </a:solidFill>
                <a:ea typeface="MS PMincho" pitchFamily="18" charset="-128"/>
              </a:rPr>
              <a:t>p57</a:t>
            </a:r>
            <a:r>
              <a:rPr kumimoji="1" lang="ja-JP" altLang="en-US" sz="1200" dirty="0">
                <a:solidFill>
                  <a:srgbClr val="000000"/>
                </a:solidFill>
                <a:ea typeface="MS PMincho" pitchFamily="18" charset="-128"/>
              </a:rPr>
              <a:t>）</a:t>
            </a:r>
            <a:r>
              <a:rPr kumimoji="1" lang="en-US" altLang="ja-JP" sz="1200" dirty="0" err="1">
                <a:solidFill>
                  <a:srgbClr val="000000"/>
                </a:solidFill>
                <a:ea typeface="MS PMincho" pitchFamily="18" charset="-128"/>
              </a:rPr>
              <a:t>J.D.Adams</a:t>
            </a:r>
            <a:endParaRPr kumimoji="1" lang="en-US" altLang="ja-JP" sz="1200" dirty="0">
              <a:solidFill>
                <a:srgbClr val="000000"/>
              </a:solidFill>
              <a:ea typeface="MS PMincho" pitchFamily="18" charset="-128"/>
            </a:endParaRP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4572000" y="3068638"/>
            <a:ext cx="1143000" cy="457200"/>
          </a:xfrm>
          <a:prstGeom prst="rect">
            <a:avLst/>
          </a:prstGeom>
          <a:solidFill>
            <a:srgbClr val="C0C0C0">
              <a:alpha val="50195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TW" altLang="en-US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新細明體" pitchFamily="18" charset="-120"/>
              </a:rPr>
              <a:t>適度</a:t>
            </a: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4572000" y="3357563"/>
            <a:ext cx="1439863" cy="457200"/>
          </a:xfrm>
          <a:prstGeom prst="rect">
            <a:avLst/>
          </a:prstGeom>
          <a:solidFill>
            <a:srgbClr val="C0C0C0">
              <a:alpha val="50195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TW" altLang="en-US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新細明體" pitchFamily="18" charset="-120"/>
              </a:rPr>
              <a:t>壓力狀態</a:t>
            </a:r>
            <a:endParaRPr kumimoji="1" lang="ja-JP" altLang="en-US" b="1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ea typeface="HGP創英角ｺﾞｼｯｸUB" pitchFamily="50" charset="-128"/>
            </a:endParaRPr>
          </a:p>
        </p:txBody>
      </p:sp>
      <p:sp>
        <p:nvSpPr>
          <p:cNvPr id="74760" name="Rectangle 8"/>
          <p:cNvSpPr>
            <a:spLocks noChangeArrowheads="1"/>
          </p:cNvSpPr>
          <p:nvPr/>
        </p:nvSpPr>
        <p:spPr bwMode="auto">
          <a:xfrm>
            <a:off x="1652588" y="3209925"/>
            <a:ext cx="2286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4761" name="Text Box 9"/>
          <p:cNvSpPr txBox="1">
            <a:spLocks noChangeArrowheads="1"/>
          </p:cNvSpPr>
          <p:nvPr/>
        </p:nvSpPr>
        <p:spPr bwMode="auto">
          <a:xfrm>
            <a:off x="1557338" y="3141663"/>
            <a:ext cx="428625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l"/>
            <a:r>
              <a:rPr kumimoji="1" lang="zh-TW" altLang="en-US" sz="1600">
                <a:ea typeface="新細明體" pitchFamily="18" charset="-120"/>
              </a:rPr>
              <a:t>工作表現</a:t>
            </a:r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2051050" y="333375"/>
            <a:ext cx="5272088" cy="7620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hlink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TW" altLang="en-US" sz="4400" b="1">
                <a:solidFill>
                  <a:srgbClr val="002D5A"/>
                </a:solidFill>
                <a:ea typeface="新細明體" pitchFamily="18" charset="-120"/>
              </a:rPr>
              <a:t>壓力與工作效能關係</a:t>
            </a:r>
            <a:endParaRPr kumimoji="1" lang="ja-JP" altLang="en-US" sz="4400" b="1">
              <a:solidFill>
                <a:srgbClr val="002D5A"/>
              </a:solidFill>
              <a:ea typeface="HGS創英角ｺﾞｼｯｸUB" pitchFamily="50" charset="-128"/>
            </a:endParaRPr>
          </a:p>
        </p:txBody>
      </p:sp>
      <p:sp>
        <p:nvSpPr>
          <p:cNvPr id="11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33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0546" name="Group 34"/>
          <p:cNvGraphicFramePr>
            <a:graphicFrameLocks noGrp="1"/>
          </p:cNvGraphicFramePr>
          <p:nvPr/>
        </p:nvGraphicFramePr>
        <p:xfrm>
          <a:off x="0" y="0"/>
          <a:ext cx="9144000" cy="6065520"/>
        </p:xfrm>
        <a:graphic>
          <a:graphicData uri="http://schemas.openxmlformats.org/drawingml/2006/table">
            <a:tbl>
              <a:tblPr/>
              <a:tblGrid>
                <a:gridCol w="1492250"/>
                <a:gridCol w="1347788"/>
                <a:gridCol w="1646237"/>
                <a:gridCol w="1882775"/>
                <a:gridCol w="1323975"/>
                <a:gridCol w="1450975"/>
              </a:tblGrid>
              <a:tr h="298450">
                <a:tc gridSpan="6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組織內職業壓力源 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C4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76225"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公司環境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EF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工作條件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ED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4921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（</a:t>
                      </a: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）公司組織與管理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EFEB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（</a:t>
                      </a: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）人際關係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EFEB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（</a:t>
                      </a: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）工作作業環境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EDDE"/>
                    </a:solidFill>
                  </a:tcPr>
                </a:tc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（</a:t>
                      </a: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）工作本身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ED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490538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領導</a:t>
                      </a:r>
                      <a:r>
                        <a:rPr kumimoji="0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管理方式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員工參與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授權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教育訓練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發展前景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公平正義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7.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受騷擾與歧視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8.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薪資制度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9.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獎勵制度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福利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11.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組織文化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自尊與自我實現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EFEB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人際關係及支持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上司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同事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下屬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團隊合作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溝通管道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EFEB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職業場所的物理、化學、微生物環境；如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噪音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2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採光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3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通風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4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溫度 濕度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5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振動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5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化學物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5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空氣品質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6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輻射線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7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擁擠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7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乾淨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7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衛生設備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EDDE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工作內容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EDDE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職務角色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EDDE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工作時間與地點變動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EDDE"/>
                    </a:solidFill>
                  </a:tcPr>
                </a:tc>
              </a:tr>
              <a:tr h="324485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269875" indent="-269875"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marL="1177925" indent="-457200"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marL="1814513" indent="-457200"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marL="2374900" indent="-381000"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marL="2935288" indent="-381000"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marL="3392488" indent="-381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marL="3849688" indent="-381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marL="4306888" indent="-381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marL="4764088" indent="-381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269875" marR="0" lvl="0" indent="-269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1. 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工作量 </a:t>
                      </a:r>
                    </a:p>
                    <a:p>
                      <a:pPr marL="269875" marR="0" lvl="0" indent="-269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2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體力負荷</a:t>
                      </a:r>
                    </a:p>
                    <a:p>
                      <a:pPr marL="269875" marR="0" lvl="0" indent="-269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2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心理負荷</a:t>
                      </a: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: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量性、感官、情緒、認知或責任、安全性</a:t>
                      </a:r>
                    </a:p>
                    <a:p>
                      <a:pPr marL="269875" marR="0" lvl="0" indent="-269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2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速度</a:t>
                      </a:r>
                    </a:p>
                    <a:p>
                      <a:pPr marL="269875" marR="0" lvl="0" indent="-269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2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工作控制 </a:t>
                      </a:r>
                    </a:p>
                    <a:p>
                      <a:pPr marL="269875" marR="0" lvl="0" indent="-269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6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時效性 </a:t>
                      </a:r>
                    </a:p>
                    <a:p>
                      <a:pPr marL="269875" marR="0" lvl="0" indent="-269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4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精密性 </a:t>
                      </a:r>
                    </a:p>
                    <a:p>
                      <a:pPr marL="269875" marR="0" lvl="0" indent="-269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5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工作安全 </a:t>
                      </a:r>
                    </a:p>
                    <a:p>
                      <a:pPr marL="269875" marR="0" lvl="0" indent="-269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6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技能難易性 </a:t>
                      </a:r>
                    </a:p>
                    <a:p>
                      <a:pPr marL="269875" marR="0" lvl="0" indent="-269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7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重複單調</a:t>
                      </a:r>
                    </a:p>
                    <a:p>
                      <a:pPr marL="269875" marR="0" lvl="0" indent="-269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7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人因工程因素</a:t>
                      </a:r>
                    </a:p>
                    <a:p>
                      <a:pPr marL="269875" marR="0" lvl="0" indent="-269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7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機械設備標示</a:t>
                      </a:r>
                    </a:p>
                    <a:p>
                      <a:pPr marL="269875" marR="0" lvl="0" indent="-269875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AutoNum type="arabicPeriod" startAt="7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作業流程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EDDE"/>
                    </a:solidFill>
                  </a:tcPr>
                </a:tc>
                <a:tc>
                  <a:txBody>
                    <a:bodyPr/>
                    <a:lstStyle>
                      <a:lvl1pPr marL="84138" indent="-84138"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84138" marR="0" lvl="0" indent="-84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角色衝突</a:t>
                      </a:r>
                    </a:p>
                    <a:p>
                      <a:pPr marL="84138" marR="0" lvl="0" indent="-84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工作權限</a:t>
                      </a:r>
                    </a:p>
                    <a:p>
                      <a:pPr marL="84138" marR="0" lvl="0" indent="-84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責任問題</a:t>
                      </a:r>
                    </a:p>
                    <a:p>
                      <a:pPr marL="84138" marR="0" lvl="0" indent="-84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自主權 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EDDE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輪班時間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工時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上下班時間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交通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5.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出差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EDDE"/>
                    </a:solidFill>
                  </a:tcPr>
                </a:tc>
              </a:tr>
              <a:tr h="393700">
                <a:tc gridSpan="6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defRPr sz="2400" b="1">
                          <a:solidFill>
                            <a:srgbClr val="CC00FF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1pPr>
                      <a:lvl2pPr algn="l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2pPr>
                      <a:lvl3pPr algn="l">
                        <a:spcBef>
                          <a:spcPct val="20000"/>
                        </a:spcBef>
                        <a:buSzPct val="70000"/>
                        <a:defRPr sz="2000"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3pPr>
                      <a:lvl4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4pPr>
                      <a:lvl5pPr algn="l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FF"/>
                        </a:buClr>
                        <a:buSzPct val="70000"/>
                        <a:buFont typeface="Wingdings" pitchFamily="2" charset="2"/>
                        <a:buChar char="v"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組織外職業壓力源 </a:t>
                      </a:r>
                      <a:r>
                        <a:rPr kumimoji="0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例如：產業政策、政商經濟局勢等大環境因素。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C4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34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844675"/>
            <a:ext cx="8153400" cy="3313113"/>
          </a:xfrm>
        </p:spPr>
        <p:txBody>
          <a:bodyPr/>
          <a:lstStyle/>
          <a:p>
            <a:pPr marL="990600" lvl="1" indent="-533400" eaLnBrk="1" hangingPunct="1">
              <a:buFontTx/>
              <a:buNone/>
            </a:pPr>
            <a:endParaRPr lang="en-US" altLang="zh-TW" smtClean="0">
              <a:sym typeface="Wingdings" pitchFamily="2" charset="2"/>
            </a:endParaRPr>
          </a:p>
          <a:p>
            <a:pPr marL="990600" lvl="1" indent="-533400" eaLnBrk="1" hangingPunct="1"/>
            <a:r>
              <a:rPr lang="en-US" altLang="zh-TW" smtClean="0"/>
              <a:t>Work (39%)</a:t>
            </a:r>
          </a:p>
          <a:p>
            <a:pPr marL="990600" lvl="1" indent="-533400" eaLnBrk="1" hangingPunct="1"/>
            <a:r>
              <a:rPr lang="en-US" altLang="zh-TW" smtClean="0"/>
              <a:t>Financial problems (32%) </a:t>
            </a:r>
          </a:p>
          <a:p>
            <a:pPr marL="990600" lvl="1" indent="-533400" eaLnBrk="1" hangingPunct="1"/>
            <a:r>
              <a:rPr lang="en-US" altLang="zh-TW" smtClean="0"/>
              <a:t>Family and marriage (10~16%)</a:t>
            </a:r>
          </a:p>
          <a:p>
            <a:pPr marL="990600" lvl="1" indent="-533400" eaLnBrk="1" hangingPunct="1"/>
            <a:r>
              <a:rPr lang="en-US" altLang="zh-TW" smtClean="0"/>
              <a:t>Interpersonal conflicts outside of family (5~6%)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5" y="692150"/>
            <a:ext cx="8388350" cy="701675"/>
          </a:xfrm>
          <a:noFill/>
        </p:spPr>
        <p:txBody>
          <a:bodyPr anchor="b">
            <a:spAutoFit/>
          </a:bodyPr>
          <a:lstStyle/>
          <a:p>
            <a:pPr marL="838200" indent="-838200" eaLnBrk="1" hangingPunct="1"/>
            <a:r>
              <a:rPr lang="en-US" altLang="zh-TW" smtClean="0"/>
              <a:t>major source of  life stress</a:t>
            </a:r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35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4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4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4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4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4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4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4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4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0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2667000" y="609600"/>
            <a:ext cx="3581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TW" altLang="en-US" sz="2800">
                <a:latin typeface="華康新儷粗黑" pitchFamily="34" charset="-120"/>
                <a:ea typeface="華康新儷粗黑" pitchFamily="34" charset="-120"/>
              </a:rPr>
              <a:t>受僱者工作壓力描述</a:t>
            </a:r>
          </a:p>
        </p:txBody>
      </p:sp>
      <p:graphicFrame>
        <p:nvGraphicFramePr>
          <p:cNvPr id="88067" name="Object 3"/>
          <p:cNvGraphicFramePr>
            <a:graphicFrameLocks noChangeAspect="1"/>
          </p:cNvGraphicFramePr>
          <p:nvPr/>
        </p:nvGraphicFramePr>
        <p:xfrm>
          <a:off x="382588" y="1281113"/>
          <a:ext cx="8228012" cy="512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86" name="文件" r:id="rId4" imgW="4910328" imgH="3229356" progId="Word.Document.8">
                  <p:embed/>
                </p:oleObj>
              </mc:Choice>
              <mc:Fallback>
                <p:oleObj name="文件" r:id="rId4" imgW="4910328" imgH="3229356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88" y="1281113"/>
                        <a:ext cx="8228012" cy="5126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36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2362200" y="304800"/>
            <a:ext cx="449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TW" altLang="en-US" sz="2800">
                <a:latin typeface="華康新儷粗黑" pitchFamily="34" charset="-120"/>
                <a:ea typeface="華康新儷粗黑" pitchFamily="34" charset="-120"/>
              </a:rPr>
              <a:t>受僱者工作壓力</a:t>
            </a:r>
          </a:p>
        </p:txBody>
      </p:sp>
      <p:graphicFrame>
        <p:nvGraphicFramePr>
          <p:cNvPr id="89091" name="Object 3"/>
          <p:cNvGraphicFramePr>
            <a:graphicFrameLocks noChangeAspect="1"/>
          </p:cNvGraphicFramePr>
          <p:nvPr/>
        </p:nvGraphicFramePr>
        <p:xfrm>
          <a:off x="536575" y="930275"/>
          <a:ext cx="7997825" cy="570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10" name="文件" r:id="rId4" imgW="4931664" imgH="3683508" progId="Word.Document.8">
                  <p:embed/>
                </p:oleObj>
              </mc:Choice>
              <mc:Fallback>
                <p:oleObj name="文件" r:id="rId4" imgW="4931664" imgH="368350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930275"/>
                        <a:ext cx="7997825" cy="570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37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114" name="Object 2"/>
          <p:cNvGraphicFramePr>
            <a:graphicFrameLocks noChangeAspect="1"/>
          </p:cNvGraphicFramePr>
          <p:nvPr/>
        </p:nvGraphicFramePr>
        <p:xfrm>
          <a:off x="609600" y="1143000"/>
          <a:ext cx="8077200" cy="484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3" name="文件" r:id="rId4" imgW="6121908" imgH="3806952" progId="Word.Document.8">
                  <p:embed/>
                </p:oleObj>
              </mc:Choice>
              <mc:Fallback>
                <p:oleObj name="文件" r:id="rId4" imgW="6121908" imgH="3806952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143000"/>
                        <a:ext cx="8077200" cy="484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15" name="Text Box 3"/>
          <p:cNvSpPr txBox="1">
            <a:spLocks noChangeArrowheads="1"/>
          </p:cNvSpPr>
          <p:nvPr/>
        </p:nvSpPr>
        <p:spPr bwMode="auto">
          <a:xfrm>
            <a:off x="2057400" y="457200"/>
            <a:ext cx="5029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TW" altLang="en-US" sz="2800">
                <a:latin typeface="華康新儷粗黑" pitchFamily="34" charset="-120"/>
                <a:ea typeface="華康新儷粗黑" pitchFamily="34" charset="-120"/>
              </a:rPr>
              <a:t>受僱者認知工作壓力（行業）</a:t>
            </a:r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38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9" name="Group 3"/>
          <p:cNvGrpSpPr>
            <a:grpSpLocks/>
          </p:cNvGrpSpPr>
          <p:nvPr/>
        </p:nvGrpSpPr>
        <p:grpSpPr bwMode="auto">
          <a:xfrm>
            <a:off x="685800" y="1371600"/>
            <a:ext cx="7696200" cy="4419600"/>
            <a:chOff x="4258" y="3417"/>
            <a:chExt cx="10722" cy="5870"/>
          </a:xfrm>
        </p:grpSpPr>
        <p:grpSp>
          <p:nvGrpSpPr>
            <p:cNvPr id="91141" name="Group 4"/>
            <p:cNvGrpSpPr>
              <a:grpSpLocks/>
            </p:cNvGrpSpPr>
            <p:nvPr/>
          </p:nvGrpSpPr>
          <p:grpSpPr bwMode="auto">
            <a:xfrm>
              <a:off x="4271" y="3417"/>
              <a:ext cx="2762" cy="1296"/>
              <a:chOff x="0" y="0"/>
              <a:chExt cx="825" cy="403"/>
            </a:xfrm>
          </p:grpSpPr>
          <p:sp>
            <p:nvSpPr>
              <p:cNvPr id="91314" name="Rectangle 5"/>
              <p:cNvSpPr>
                <a:spLocks noChangeArrowheads="1"/>
              </p:cNvSpPr>
              <p:nvPr/>
            </p:nvSpPr>
            <p:spPr bwMode="auto">
              <a:xfrm>
                <a:off x="11" y="0"/>
                <a:ext cx="803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     </a:t>
                </a:r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壓力程度</a:t>
                </a:r>
              </a:p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症狀</a:t>
                </a:r>
              </a:p>
            </p:txBody>
          </p:sp>
          <p:sp>
            <p:nvSpPr>
              <p:cNvPr id="91315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825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42" name="Group 7"/>
            <p:cNvGrpSpPr>
              <a:grpSpLocks/>
            </p:cNvGrpSpPr>
            <p:nvPr/>
          </p:nvGrpSpPr>
          <p:grpSpPr bwMode="auto">
            <a:xfrm>
              <a:off x="7046" y="3417"/>
              <a:ext cx="3846" cy="652"/>
              <a:chOff x="1567" y="0"/>
              <a:chExt cx="1149" cy="403"/>
            </a:xfrm>
          </p:grpSpPr>
          <p:sp>
            <p:nvSpPr>
              <p:cNvPr id="91312" name="Rectangle 8"/>
              <p:cNvSpPr>
                <a:spLocks noChangeArrowheads="1"/>
              </p:cNvSpPr>
              <p:nvPr/>
            </p:nvSpPr>
            <p:spPr bwMode="auto">
              <a:xfrm>
                <a:off x="1578" y="0"/>
                <a:ext cx="1127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男性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313" name="Rectangle 9"/>
              <p:cNvSpPr>
                <a:spLocks noChangeArrowheads="1"/>
              </p:cNvSpPr>
              <p:nvPr/>
            </p:nvSpPr>
            <p:spPr bwMode="auto">
              <a:xfrm>
                <a:off x="1567" y="0"/>
                <a:ext cx="1149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43" name="Group 10"/>
            <p:cNvGrpSpPr>
              <a:grpSpLocks/>
            </p:cNvGrpSpPr>
            <p:nvPr/>
          </p:nvGrpSpPr>
          <p:grpSpPr bwMode="auto">
            <a:xfrm>
              <a:off x="10892" y="3417"/>
              <a:ext cx="4088" cy="652"/>
              <a:chOff x="2716" y="0"/>
              <a:chExt cx="1221" cy="403"/>
            </a:xfrm>
          </p:grpSpPr>
          <p:sp>
            <p:nvSpPr>
              <p:cNvPr id="91310" name="Rectangle 11"/>
              <p:cNvSpPr>
                <a:spLocks noChangeArrowheads="1"/>
              </p:cNvSpPr>
              <p:nvPr/>
            </p:nvSpPr>
            <p:spPr bwMode="auto">
              <a:xfrm>
                <a:off x="2727" y="0"/>
                <a:ext cx="1199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女性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311" name="Rectangle 12"/>
              <p:cNvSpPr>
                <a:spLocks noChangeArrowheads="1"/>
              </p:cNvSpPr>
              <p:nvPr/>
            </p:nvSpPr>
            <p:spPr bwMode="auto">
              <a:xfrm>
                <a:off x="2716" y="0"/>
                <a:ext cx="1221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44" name="Group 13"/>
            <p:cNvGrpSpPr>
              <a:grpSpLocks/>
            </p:cNvGrpSpPr>
            <p:nvPr/>
          </p:nvGrpSpPr>
          <p:grpSpPr bwMode="auto">
            <a:xfrm>
              <a:off x="7046" y="4069"/>
              <a:ext cx="1282" cy="652"/>
              <a:chOff x="1567" y="403"/>
              <a:chExt cx="383" cy="403"/>
            </a:xfrm>
          </p:grpSpPr>
          <p:sp>
            <p:nvSpPr>
              <p:cNvPr id="91308" name="Rectangle 14"/>
              <p:cNvSpPr>
                <a:spLocks noChangeArrowheads="1"/>
              </p:cNvSpPr>
              <p:nvPr/>
            </p:nvSpPr>
            <p:spPr bwMode="auto">
              <a:xfrm>
                <a:off x="1578" y="403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低</a:t>
                </a:r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(%)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309" name="Rectangle 15"/>
              <p:cNvSpPr>
                <a:spLocks noChangeArrowheads="1"/>
              </p:cNvSpPr>
              <p:nvPr/>
            </p:nvSpPr>
            <p:spPr bwMode="auto">
              <a:xfrm>
                <a:off x="1567" y="403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45" name="Group 16"/>
            <p:cNvGrpSpPr>
              <a:grpSpLocks/>
            </p:cNvGrpSpPr>
            <p:nvPr/>
          </p:nvGrpSpPr>
          <p:grpSpPr bwMode="auto">
            <a:xfrm>
              <a:off x="8328" y="4069"/>
              <a:ext cx="1282" cy="652"/>
              <a:chOff x="1950" y="403"/>
              <a:chExt cx="383" cy="403"/>
            </a:xfrm>
          </p:grpSpPr>
          <p:sp>
            <p:nvSpPr>
              <p:cNvPr id="91306" name="Rectangle 17"/>
              <p:cNvSpPr>
                <a:spLocks noChangeArrowheads="1"/>
              </p:cNvSpPr>
              <p:nvPr/>
            </p:nvSpPr>
            <p:spPr bwMode="auto">
              <a:xfrm>
                <a:off x="1961" y="403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中</a:t>
                </a:r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(%)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307" name="Rectangle 18"/>
              <p:cNvSpPr>
                <a:spLocks noChangeArrowheads="1"/>
              </p:cNvSpPr>
              <p:nvPr/>
            </p:nvSpPr>
            <p:spPr bwMode="auto">
              <a:xfrm>
                <a:off x="1950" y="403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46" name="Group 19"/>
            <p:cNvGrpSpPr>
              <a:grpSpLocks/>
            </p:cNvGrpSpPr>
            <p:nvPr/>
          </p:nvGrpSpPr>
          <p:grpSpPr bwMode="auto">
            <a:xfrm>
              <a:off x="9610" y="4069"/>
              <a:ext cx="1282" cy="652"/>
              <a:chOff x="2333" y="403"/>
              <a:chExt cx="383" cy="403"/>
            </a:xfrm>
          </p:grpSpPr>
          <p:sp>
            <p:nvSpPr>
              <p:cNvPr id="91304" name="Rectangle 20"/>
              <p:cNvSpPr>
                <a:spLocks noChangeArrowheads="1"/>
              </p:cNvSpPr>
              <p:nvPr/>
            </p:nvSpPr>
            <p:spPr bwMode="auto">
              <a:xfrm>
                <a:off x="2344" y="403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高</a:t>
                </a:r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(%)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305" name="Rectangle 21"/>
              <p:cNvSpPr>
                <a:spLocks noChangeArrowheads="1"/>
              </p:cNvSpPr>
              <p:nvPr/>
            </p:nvSpPr>
            <p:spPr bwMode="auto">
              <a:xfrm>
                <a:off x="2333" y="403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47" name="Group 22"/>
            <p:cNvGrpSpPr>
              <a:grpSpLocks/>
            </p:cNvGrpSpPr>
            <p:nvPr/>
          </p:nvGrpSpPr>
          <p:grpSpPr bwMode="auto">
            <a:xfrm>
              <a:off x="10892" y="4069"/>
              <a:ext cx="1363" cy="652"/>
              <a:chOff x="2716" y="403"/>
              <a:chExt cx="407" cy="403"/>
            </a:xfrm>
          </p:grpSpPr>
          <p:sp>
            <p:nvSpPr>
              <p:cNvPr id="91302" name="Rectangle 23"/>
              <p:cNvSpPr>
                <a:spLocks noChangeArrowheads="1"/>
              </p:cNvSpPr>
              <p:nvPr/>
            </p:nvSpPr>
            <p:spPr bwMode="auto">
              <a:xfrm>
                <a:off x="2727" y="403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低</a:t>
                </a:r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(%)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303" name="Rectangle 24"/>
              <p:cNvSpPr>
                <a:spLocks noChangeArrowheads="1"/>
              </p:cNvSpPr>
              <p:nvPr/>
            </p:nvSpPr>
            <p:spPr bwMode="auto">
              <a:xfrm>
                <a:off x="2716" y="403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48" name="Group 25"/>
            <p:cNvGrpSpPr>
              <a:grpSpLocks/>
            </p:cNvGrpSpPr>
            <p:nvPr/>
          </p:nvGrpSpPr>
          <p:grpSpPr bwMode="auto">
            <a:xfrm>
              <a:off x="12255" y="4069"/>
              <a:ext cx="1362" cy="652"/>
              <a:chOff x="3123" y="403"/>
              <a:chExt cx="407" cy="403"/>
            </a:xfrm>
          </p:grpSpPr>
          <p:sp>
            <p:nvSpPr>
              <p:cNvPr id="91300" name="Rectangle 26"/>
              <p:cNvSpPr>
                <a:spLocks noChangeArrowheads="1"/>
              </p:cNvSpPr>
              <p:nvPr/>
            </p:nvSpPr>
            <p:spPr bwMode="auto">
              <a:xfrm>
                <a:off x="3134" y="403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中</a:t>
                </a:r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(%)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301" name="Rectangle 27"/>
              <p:cNvSpPr>
                <a:spLocks noChangeArrowheads="1"/>
              </p:cNvSpPr>
              <p:nvPr/>
            </p:nvSpPr>
            <p:spPr bwMode="auto">
              <a:xfrm>
                <a:off x="3123" y="403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49" name="Group 28"/>
            <p:cNvGrpSpPr>
              <a:grpSpLocks/>
            </p:cNvGrpSpPr>
            <p:nvPr/>
          </p:nvGrpSpPr>
          <p:grpSpPr bwMode="auto">
            <a:xfrm>
              <a:off x="13617" y="4069"/>
              <a:ext cx="1363" cy="652"/>
              <a:chOff x="3530" y="403"/>
              <a:chExt cx="407" cy="403"/>
            </a:xfrm>
          </p:grpSpPr>
          <p:sp>
            <p:nvSpPr>
              <p:cNvPr id="91298" name="Rectangle 29"/>
              <p:cNvSpPr>
                <a:spLocks noChangeArrowheads="1"/>
              </p:cNvSpPr>
              <p:nvPr/>
            </p:nvSpPr>
            <p:spPr bwMode="auto">
              <a:xfrm>
                <a:off x="3541" y="403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高</a:t>
                </a:r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(%)</a:t>
                </a:r>
              </a:p>
            </p:txBody>
          </p:sp>
          <p:sp>
            <p:nvSpPr>
              <p:cNvPr id="91299" name="Rectangle 30"/>
              <p:cNvSpPr>
                <a:spLocks noChangeArrowheads="1"/>
              </p:cNvSpPr>
              <p:nvPr/>
            </p:nvSpPr>
            <p:spPr bwMode="auto">
              <a:xfrm>
                <a:off x="3530" y="403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50" name="Group 31"/>
            <p:cNvGrpSpPr>
              <a:grpSpLocks/>
            </p:cNvGrpSpPr>
            <p:nvPr/>
          </p:nvGrpSpPr>
          <p:grpSpPr bwMode="auto">
            <a:xfrm>
              <a:off x="4258" y="4721"/>
              <a:ext cx="2762" cy="653"/>
              <a:chOff x="0" y="806"/>
              <a:chExt cx="825" cy="403"/>
            </a:xfrm>
          </p:grpSpPr>
          <p:sp>
            <p:nvSpPr>
              <p:cNvPr id="91296" name="Rectangle 32"/>
              <p:cNvSpPr>
                <a:spLocks noChangeArrowheads="1"/>
              </p:cNvSpPr>
              <p:nvPr/>
            </p:nvSpPr>
            <p:spPr bwMode="auto">
              <a:xfrm>
                <a:off x="11" y="806"/>
                <a:ext cx="803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眼睛酸痛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97" name="Rectangle 33"/>
              <p:cNvSpPr>
                <a:spLocks noChangeArrowheads="1"/>
              </p:cNvSpPr>
              <p:nvPr/>
            </p:nvSpPr>
            <p:spPr bwMode="auto">
              <a:xfrm>
                <a:off x="0" y="806"/>
                <a:ext cx="825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51" name="Group 34"/>
            <p:cNvGrpSpPr>
              <a:grpSpLocks/>
            </p:cNvGrpSpPr>
            <p:nvPr/>
          </p:nvGrpSpPr>
          <p:grpSpPr bwMode="auto">
            <a:xfrm>
              <a:off x="7046" y="4721"/>
              <a:ext cx="1282" cy="653"/>
              <a:chOff x="1567" y="806"/>
              <a:chExt cx="383" cy="403"/>
            </a:xfrm>
          </p:grpSpPr>
          <p:sp>
            <p:nvSpPr>
              <p:cNvPr id="91294" name="Rectangle 35"/>
              <p:cNvSpPr>
                <a:spLocks noChangeArrowheads="1"/>
              </p:cNvSpPr>
              <p:nvPr/>
            </p:nvSpPr>
            <p:spPr bwMode="auto">
              <a:xfrm>
                <a:off x="1578" y="806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9.1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95" name="Rectangle 36"/>
              <p:cNvSpPr>
                <a:spLocks noChangeArrowheads="1"/>
              </p:cNvSpPr>
              <p:nvPr/>
            </p:nvSpPr>
            <p:spPr bwMode="auto">
              <a:xfrm>
                <a:off x="1567" y="806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52" name="Group 37"/>
            <p:cNvGrpSpPr>
              <a:grpSpLocks/>
            </p:cNvGrpSpPr>
            <p:nvPr/>
          </p:nvGrpSpPr>
          <p:grpSpPr bwMode="auto">
            <a:xfrm>
              <a:off x="8328" y="4721"/>
              <a:ext cx="1282" cy="653"/>
              <a:chOff x="1950" y="806"/>
              <a:chExt cx="383" cy="403"/>
            </a:xfrm>
          </p:grpSpPr>
          <p:sp>
            <p:nvSpPr>
              <p:cNvPr id="91292" name="Rectangle 38"/>
              <p:cNvSpPr>
                <a:spLocks noChangeArrowheads="1"/>
              </p:cNvSpPr>
              <p:nvPr/>
            </p:nvSpPr>
            <p:spPr bwMode="auto">
              <a:xfrm>
                <a:off x="1961" y="806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20.3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93" name="Rectangle 39"/>
              <p:cNvSpPr>
                <a:spLocks noChangeArrowheads="1"/>
              </p:cNvSpPr>
              <p:nvPr/>
            </p:nvSpPr>
            <p:spPr bwMode="auto">
              <a:xfrm>
                <a:off x="1950" y="806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53" name="Group 40"/>
            <p:cNvGrpSpPr>
              <a:grpSpLocks/>
            </p:cNvGrpSpPr>
            <p:nvPr/>
          </p:nvGrpSpPr>
          <p:grpSpPr bwMode="auto">
            <a:xfrm>
              <a:off x="9610" y="4721"/>
              <a:ext cx="1282" cy="653"/>
              <a:chOff x="2333" y="806"/>
              <a:chExt cx="383" cy="403"/>
            </a:xfrm>
          </p:grpSpPr>
          <p:sp>
            <p:nvSpPr>
              <p:cNvPr id="91290" name="Rectangle 41"/>
              <p:cNvSpPr>
                <a:spLocks noChangeArrowheads="1"/>
              </p:cNvSpPr>
              <p:nvPr/>
            </p:nvSpPr>
            <p:spPr bwMode="auto">
              <a:xfrm>
                <a:off x="2344" y="806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22.8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91" name="Rectangle 42"/>
              <p:cNvSpPr>
                <a:spLocks noChangeArrowheads="1"/>
              </p:cNvSpPr>
              <p:nvPr/>
            </p:nvSpPr>
            <p:spPr bwMode="auto">
              <a:xfrm>
                <a:off x="2333" y="806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54" name="Group 43"/>
            <p:cNvGrpSpPr>
              <a:grpSpLocks/>
            </p:cNvGrpSpPr>
            <p:nvPr/>
          </p:nvGrpSpPr>
          <p:grpSpPr bwMode="auto">
            <a:xfrm>
              <a:off x="10892" y="4721"/>
              <a:ext cx="1363" cy="653"/>
              <a:chOff x="2716" y="806"/>
              <a:chExt cx="407" cy="403"/>
            </a:xfrm>
          </p:grpSpPr>
          <p:sp>
            <p:nvSpPr>
              <p:cNvPr id="91288" name="Rectangle 44"/>
              <p:cNvSpPr>
                <a:spLocks noChangeArrowheads="1"/>
              </p:cNvSpPr>
              <p:nvPr/>
            </p:nvSpPr>
            <p:spPr bwMode="auto">
              <a:xfrm>
                <a:off x="2727" y="806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13.3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89" name="Rectangle 45"/>
              <p:cNvSpPr>
                <a:spLocks noChangeArrowheads="1"/>
              </p:cNvSpPr>
              <p:nvPr/>
            </p:nvSpPr>
            <p:spPr bwMode="auto">
              <a:xfrm>
                <a:off x="2716" y="806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55" name="Group 46"/>
            <p:cNvGrpSpPr>
              <a:grpSpLocks/>
            </p:cNvGrpSpPr>
            <p:nvPr/>
          </p:nvGrpSpPr>
          <p:grpSpPr bwMode="auto">
            <a:xfrm>
              <a:off x="12255" y="4721"/>
              <a:ext cx="1362" cy="653"/>
              <a:chOff x="3123" y="806"/>
              <a:chExt cx="407" cy="403"/>
            </a:xfrm>
          </p:grpSpPr>
          <p:sp>
            <p:nvSpPr>
              <p:cNvPr id="91286" name="Rectangle 47"/>
              <p:cNvSpPr>
                <a:spLocks noChangeArrowheads="1"/>
              </p:cNvSpPr>
              <p:nvPr/>
            </p:nvSpPr>
            <p:spPr bwMode="auto">
              <a:xfrm>
                <a:off x="3134" y="806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31.0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87" name="Rectangle 48"/>
              <p:cNvSpPr>
                <a:spLocks noChangeArrowheads="1"/>
              </p:cNvSpPr>
              <p:nvPr/>
            </p:nvSpPr>
            <p:spPr bwMode="auto">
              <a:xfrm>
                <a:off x="3123" y="806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56" name="Group 49"/>
            <p:cNvGrpSpPr>
              <a:grpSpLocks/>
            </p:cNvGrpSpPr>
            <p:nvPr/>
          </p:nvGrpSpPr>
          <p:grpSpPr bwMode="auto">
            <a:xfrm>
              <a:off x="13617" y="4721"/>
              <a:ext cx="1363" cy="653"/>
              <a:chOff x="3530" y="806"/>
              <a:chExt cx="407" cy="403"/>
            </a:xfrm>
          </p:grpSpPr>
          <p:sp>
            <p:nvSpPr>
              <p:cNvPr id="91284" name="Rectangle 50"/>
              <p:cNvSpPr>
                <a:spLocks noChangeArrowheads="1"/>
              </p:cNvSpPr>
              <p:nvPr/>
            </p:nvSpPr>
            <p:spPr bwMode="auto">
              <a:xfrm>
                <a:off x="3541" y="806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37.0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85" name="Rectangle 51"/>
              <p:cNvSpPr>
                <a:spLocks noChangeArrowheads="1"/>
              </p:cNvSpPr>
              <p:nvPr/>
            </p:nvSpPr>
            <p:spPr bwMode="auto">
              <a:xfrm>
                <a:off x="3530" y="806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57" name="Group 52"/>
            <p:cNvGrpSpPr>
              <a:grpSpLocks/>
            </p:cNvGrpSpPr>
            <p:nvPr/>
          </p:nvGrpSpPr>
          <p:grpSpPr bwMode="auto">
            <a:xfrm>
              <a:off x="4258" y="5374"/>
              <a:ext cx="2762" cy="652"/>
              <a:chOff x="0" y="1209"/>
              <a:chExt cx="825" cy="403"/>
            </a:xfrm>
          </p:grpSpPr>
          <p:sp>
            <p:nvSpPr>
              <p:cNvPr id="91282" name="Rectangle 53"/>
              <p:cNvSpPr>
                <a:spLocks noChangeArrowheads="1"/>
              </p:cNvSpPr>
              <p:nvPr/>
            </p:nvSpPr>
            <p:spPr bwMode="auto">
              <a:xfrm>
                <a:off x="11" y="1209"/>
                <a:ext cx="803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耳鳴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83" name="Rectangle 54"/>
              <p:cNvSpPr>
                <a:spLocks noChangeArrowheads="1"/>
              </p:cNvSpPr>
              <p:nvPr/>
            </p:nvSpPr>
            <p:spPr bwMode="auto">
              <a:xfrm>
                <a:off x="0" y="1209"/>
                <a:ext cx="825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58" name="Group 55"/>
            <p:cNvGrpSpPr>
              <a:grpSpLocks/>
            </p:cNvGrpSpPr>
            <p:nvPr/>
          </p:nvGrpSpPr>
          <p:grpSpPr bwMode="auto">
            <a:xfrm>
              <a:off x="7046" y="5374"/>
              <a:ext cx="1282" cy="652"/>
              <a:chOff x="1567" y="1209"/>
              <a:chExt cx="383" cy="403"/>
            </a:xfrm>
          </p:grpSpPr>
          <p:sp>
            <p:nvSpPr>
              <p:cNvPr id="91280" name="Rectangle 56"/>
              <p:cNvSpPr>
                <a:spLocks noChangeArrowheads="1"/>
              </p:cNvSpPr>
              <p:nvPr/>
            </p:nvSpPr>
            <p:spPr bwMode="auto">
              <a:xfrm>
                <a:off x="1578" y="1209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4.3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81" name="Rectangle 57"/>
              <p:cNvSpPr>
                <a:spLocks noChangeArrowheads="1"/>
              </p:cNvSpPr>
              <p:nvPr/>
            </p:nvSpPr>
            <p:spPr bwMode="auto">
              <a:xfrm>
                <a:off x="1567" y="1209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59" name="Group 58"/>
            <p:cNvGrpSpPr>
              <a:grpSpLocks/>
            </p:cNvGrpSpPr>
            <p:nvPr/>
          </p:nvGrpSpPr>
          <p:grpSpPr bwMode="auto">
            <a:xfrm>
              <a:off x="8328" y="5374"/>
              <a:ext cx="1282" cy="652"/>
              <a:chOff x="1950" y="1209"/>
              <a:chExt cx="383" cy="403"/>
            </a:xfrm>
          </p:grpSpPr>
          <p:sp>
            <p:nvSpPr>
              <p:cNvPr id="91278" name="Rectangle 59"/>
              <p:cNvSpPr>
                <a:spLocks noChangeArrowheads="1"/>
              </p:cNvSpPr>
              <p:nvPr/>
            </p:nvSpPr>
            <p:spPr bwMode="auto">
              <a:xfrm>
                <a:off x="1961" y="1209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9.6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79" name="Rectangle 60"/>
              <p:cNvSpPr>
                <a:spLocks noChangeArrowheads="1"/>
              </p:cNvSpPr>
              <p:nvPr/>
            </p:nvSpPr>
            <p:spPr bwMode="auto">
              <a:xfrm>
                <a:off x="1950" y="1209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60" name="Group 61"/>
            <p:cNvGrpSpPr>
              <a:grpSpLocks/>
            </p:cNvGrpSpPr>
            <p:nvPr/>
          </p:nvGrpSpPr>
          <p:grpSpPr bwMode="auto">
            <a:xfrm>
              <a:off x="9610" y="5374"/>
              <a:ext cx="1282" cy="652"/>
              <a:chOff x="2333" y="1209"/>
              <a:chExt cx="383" cy="403"/>
            </a:xfrm>
          </p:grpSpPr>
          <p:sp>
            <p:nvSpPr>
              <p:cNvPr id="91276" name="Rectangle 62"/>
              <p:cNvSpPr>
                <a:spLocks noChangeArrowheads="1"/>
              </p:cNvSpPr>
              <p:nvPr/>
            </p:nvSpPr>
            <p:spPr bwMode="auto">
              <a:xfrm>
                <a:off x="2344" y="1209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11.0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77" name="Rectangle 63"/>
              <p:cNvSpPr>
                <a:spLocks noChangeArrowheads="1"/>
              </p:cNvSpPr>
              <p:nvPr/>
            </p:nvSpPr>
            <p:spPr bwMode="auto">
              <a:xfrm>
                <a:off x="2333" y="1209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61" name="Group 64"/>
            <p:cNvGrpSpPr>
              <a:grpSpLocks/>
            </p:cNvGrpSpPr>
            <p:nvPr/>
          </p:nvGrpSpPr>
          <p:grpSpPr bwMode="auto">
            <a:xfrm>
              <a:off x="10892" y="5374"/>
              <a:ext cx="1363" cy="652"/>
              <a:chOff x="2716" y="1209"/>
              <a:chExt cx="407" cy="403"/>
            </a:xfrm>
          </p:grpSpPr>
          <p:sp>
            <p:nvSpPr>
              <p:cNvPr id="91274" name="Rectangle 65"/>
              <p:cNvSpPr>
                <a:spLocks noChangeArrowheads="1"/>
              </p:cNvSpPr>
              <p:nvPr/>
            </p:nvSpPr>
            <p:spPr bwMode="auto">
              <a:xfrm>
                <a:off x="2727" y="1209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2.3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75" name="Rectangle 66"/>
              <p:cNvSpPr>
                <a:spLocks noChangeArrowheads="1"/>
              </p:cNvSpPr>
              <p:nvPr/>
            </p:nvSpPr>
            <p:spPr bwMode="auto">
              <a:xfrm>
                <a:off x="2716" y="1209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62" name="Group 67"/>
            <p:cNvGrpSpPr>
              <a:grpSpLocks/>
            </p:cNvGrpSpPr>
            <p:nvPr/>
          </p:nvGrpSpPr>
          <p:grpSpPr bwMode="auto">
            <a:xfrm>
              <a:off x="12255" y="5374"/>
              <a:ext cx="1362" cy="652"/>
              <a:chOff x="3123" y="1209"/>
              <a:chExt cx="407" cy="403"/>
            </a:xfrm>
          </p:grpSpPr>
          <p:sp>
            <p:nvSpPr>
              <p:cNvPr id="91272" name="Rectangle 68"/>
              <p:cNvSpPr>
                <a:spLocks noChangeArrowheads="1"/>
              </p:cNvSpPr>
              <p:nvPr/>
            </p:nvSpPr>
            <p:spPr bwMode="auto">
              <a:xfrm>
                <a:off x="3134" y="1209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8.0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73" name="Rectangle 69"/>
              <p:cNvSpPr>
                <a:spLocks noChangeArrowheads="1"/>
              </p:cNvSpPr>
              <p:nvPr/>
            </p:nvSpPr>
            <p:spPr bwMode="auto">
              <a:xfrm>
                <a:off x="3123" y="1209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63" name="Group 70"/>
            <p:cNvGrpSpPr>
              <a:grpSpLocks/>
            </p:cNvGrpSpPr>
            <p:nvPr/>
          </p:nvGrpSpPr>
          <p:grpSpPr bwMode="auto">
            <a:xfrm>
              <a:off x="13617" y="5374"/>
              <a:ext cx="1363" cy="652"/>
              <a:chOff x="3530" y="1209"/>
              <a:chExt cx="407" cy="403"/>
            </a:xfrm>
          </p:grpSpPr>
          <p:sp>
            <p:nvSpPr>
              <p:cNvPr id="91270" name="Rectangle 71"/>
              <p:cNvSpPr>
                <a:spLocks noChangeArrowheads="1"/>
              </p:cNvSpPr>
              <p:nvPr/>
            </p:nvSpPr>
            <p:spPr bwMode="auto">
              <a:xfrm>
                <a:off x="3541" y="1209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11.4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71" name="Rectangle 72"/>
              <p:cNvSpPr>
                <a:spLocks noChangeArrowheads="1"/>
              </p:cNvSpPr>
              <p:nvPr/>
            </p:nvSpPr>
            <p:spPr bwMode="auto">
              <a:xfrm>
                <a:off x="3530" y="1209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64" name="Group 73"/>
            <p:cNvGrpSpPr>
              <a:grpSpLocks/>
            </p:cNvGrpSpPr>
            <p:nvPr/>
          </p:nvGrpSpPr>
          <p:grpSpPr bwMode="auto">
            <a:xfrm>
              <a:off x="4258" y="6026"/>
              <a:ext cx="2762" cy="652"/>
              <a:chOff x="0" y="1612"/>
              <a:chExt cx="825" cy="403"/>
            </a:xfrm>
          </p:grpSpPr>
          <p:sp>
            <p:nvSpPr>
              <p:cNvPr id="91268" name="Rectangle 74"/>
              <p:cNvSpPr>
                <a:spLocks noChangeArrowheads="1"/>
              </p:cNvSpPr>
              <p:nvPr/>
            </p:nvSpPr>
            <p:spPr bwMode="auto">
              <a:xfrm>
                <a:off x="11" y="1612"/>
                <a:ext cx="803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咳痰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69" name="Rectangle 75"/>
              <p:cNvSpPr>
                <a:spLocks noChangeArrowheads="1"/>
              </p:cNvSpPr>
              <p:nvPr/>
            </p:nvSpPr>
            <p:spPr bwMode="auto">
              <a:xfrm>
                <a:off x="0" y="1612"/>
                <a:ext cx="825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65" name="Group 76"/>
            <p:cNvGrpSpPr>
              <a:grpSpLocks/>
            </p:cNvGrpSpPr>
            <p:nvPr/>
          </p:nvGrpSpPr>
          <p:grpSpPr bwMode="auto">
            <a:xfrm>
              <a:off x="7046" y="6026"/>
              <a:ext cx="1282" cy="652"/>
              <a:chOff x="1567" y="1612"/>
              <a:chExt cx="383" cy="403"/>
            </a:xfrm>
          </p:grpSpPr>
          <p:sp>
            <p:nvSpPr>
              <p:cNvPr id="91266" name="Rectangle 77"/>
              <p:cNvSpPr>
                <a:spLocks noChangeArrowheads="1"/>
              </p:cNvSpPr>
              <p:nvPr/>
            </p:nvSpPr>
            <p:spPr bwMode="auto">
              <a:xfrm>
                <a:off x="1578" y="1612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9.1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67" name="Rectangle 78"/>
              <p:cNvSpPr>
                <a:spLocks noChangeArrowheads="1"/>
              </p:cNvSpPr>
              <p:nvPr/>
            </p:nvSpPr>
            <p:spPr bwMode="auto">
              <a:xfrm>
                <a:off x="1567" y="1612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66" name="Group 79"/>
            <p:cNvGrpSpPr>
              <a:grpSpLocks/>
            </p:cNvGrpSpPr>
            <p:nvPr/>
          </p:nvGrpSpPr>
          <p:grpSpPr bwMode="auto">
            <a:xfrm>
              <a:off x="8328" y="6026"/>
              <a:ext cx="1282" cy="652"/>
              <a:chOff x="1950" y="1612"/>
              <a:chExt cx="383" cy="403"/>
            </a:xfrm>
          </p:grpSpPr>
          <p:sp>
            <p:nvSpPr>
              <p:cNvPr id="91264" name="Rectangle 80"/>
              <p:cNvSpPr>
                <a:spLocks noChangeArrowheads="1"/>
              </p:cNvSpPr>
              <p:nvPr/>
            </p:nvSpPr>
            <p:spPr bwMode="auto">
              <a:xfrm>
                <a:off x="1961" y="1612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16.1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65" name="Rectangle 81"/>
              <p:cNvSpPr>
                <a:spLocks noChangeArrowheads="1"/>
              </p:cNvSpPr>
              <p:nvPr/>
            </p:nvSpPr>
            <p:spPr bwMode="auto">
              <a:xfrm>
                <a:off x="1950" y="1612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67" name="Group 82"/>
            <p:cNvGrpSpPr>
              <a:grpSpLocks/>
            </p:cNvGrpSpPr>
            <p:nvPr/>
          </p:nvGrpSpPr>
          <p:grpSpPr bwMode="auto">
            <a:xfrm>
              <a:off x="9610" y="6026"/>
              <a:ext cx="1282" cy="652"/>
              <a:chOff x="2333" y="1612"/>
              <a:chExt cx="383" cy="403"/>
            </a:xfrm>
          </p:grpSpPr>
          <p:sp>
            <p:nvSpPr>
              <p:cNvPr id="91262" name="Rectangle 83"/>
              <p:cNvSpPr>
                <a:spLocks noChangeArrowheads="1"/>
              </p:cNvSpPr>
              <p:nvPr/>
            </p:nvSpPr>
            <p:spPr bwMode="auto">
              <a:xfrm>
                <a:off x="2344" y="1612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20.1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63" name="Rectangle 84"/>
              <p:cNvSpPr>
                <a:spLocks noChangeArrowheads="1"/>
              </p:cNvSpPr>
              <p:nvPr/>
            </p:nvSpPr>
            <p:spPr bwMode="auto">
              <a:xfrm>
                <a:off x="2333" y="1612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68" name="Group 85"/>
            <p:cNvGrpSpPr>
              <a:grpSpLocks/>
            </p:cNvGrpSpPr>
            <p:nvPr/>
          </p:nvGrpSpPr>
          <p:grpSpPr bwMode="auto">
            <a:xfrm>
              <a:off x="10892" y="6026"/>
              <a:ext cx="1363" cy="652"/>
              <a:chOff x="2716" y="1612"/>
              <a:chExt cx="407" cy="403"/>
            </a:xfrm>
          </p:grpSpPr>
          <p:sp>
            <p:nvSpPr>
              <p:cNvPr id="91260" name="Rectangle 86"/>
              <p:cNvSpPr>
                <a:spLocks noChangeArrowheads="1"/>
              </p:cNvSpPr>
              <p:nvPr/>
            </p:nvSpPr>
            <p:spPr bwMode="auto">
              <a:xfrm>
                <a:off x="2727" y="1612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6.5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61" name="Rectangle 87"/>
              <p:cNvSpPr>
                <a:spLocks noChangeArrowheads="1"/>
              </p:cNvSpPr>
              <p:nvPr/>
            </p:nvSpPr>
            <p:spPr bwMode="auto">
              <a:xfrm>
                <a:off x="2716" y="1612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69" name="Group 88"/>
            <p:cNvGrpSpPr>
              <a:grpSpLocks/>
            </p:cNvGrpSpPr>
            <p:nvPr/>
          </p:nvGrpSpPr>
          <p:grpSpPr bwMode="auto">
            <a:xfrm>
              <a:off x="12255" y="6026"/>
              <a:ext cx="1362" cy="652"/>
              <a:chOff x="3123" y="1612"/>
              <a:chExt cx="407" cy="403"/>
            </a:xfrm>
          </p:grpSpPr>
          <p:sp>
            <p:nvSpPr>
              <p:cNvPr id="91258" name="Rectangle 89"/>
              <p:cNvSpPr>
                <a:spLocks noChangeArrowheads="1"/>
              </p:cNvSpPr>
              <p:nvPr/>
            </p:nvSpPr>
            <p:spPr bwMode="auto">
              <a:xfrm>
                <a:off x="3134" y="1612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13.6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59" name="Rectangle 90"/>
              <p:cNvSpPr>
                <a:spLocks noChangeArrowheads="1"/>
              </p:cNvSpPr>
              <p:nvPr/>
            </p:nvSpPr>
            <p:spPr bwMode="auto">
              <a:xfrm>
                <a:off x="3123" y="1612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70" name="Group 91"/>
            <p:cNvGrpSpPr>
              <a:grpSpLocks/>
            </p:cNvGrpSpPr>
            <p:nvPr/>
          </p:nvGrpSpPr>
          <p:grpSpPr bwMode="auto">
            <a:xfrm>
              <a:off x="13617" y="6026"/>
              <a:ext cx="1363" cy="652"/>
              <a:chOff x="3530" y="1612"/>
              <a:chExt cx="407" cy="403"/>
            </a:xfrm>
          </p:grpSpPr>
          <p:sp>
            <p:nvSpPr>
              <p:cNvPr id="91256" name="Rectangle 92"/>
              <p:cNvSpPr>
                <a:spLocks noChangeArrowheads="1"/>
              </p:cNvSpPr>
              <p:nvPr/>
            </p:nvSpPr>
            <p:spPr bwMode="auto">
              <a:xfrm>
                <a:off x="3541" y="1612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17.3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57" name="Rectangle 93"/>
              <p:cNvSpPr>
                <a:spLocks noChangeArrowheads="1"/>
              </p:cNvSpPr>
              <p:nvPr/>
            </p:nvSpPr>
            <p:spPr bwMode="auto">
              <a:xfrm>
                <a:off x="3530" y="1612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71" name="Group 94"/>
            <p:cNvGrpSpPr>
              <a:grpSpLocks/>
            </p:cNvGrpSpPr>
            <p:nvPr/>
          </p:nvGrpSpPr>
          <p:grpSpPr bwMode="auto">
            <a:xfrm>
              <a:off x="4258" y="6678"/>
              <a:ext cx="2762" cy="652"/>
              <a:chOff x="0" y="2015"/>
              <a:chExt cx="825" cy="403"/>
            </a:xfrm>
          </p:grpSpPr>
          <p:sp>
            <p:nvSpPr>
              <p:cNvPr id="91254" name="Rectangle 95"/>
              <p:cNvSpPr>
                <a:spLocks noChangeArrowheads="1"/>
              </p:cNvSpPr>
              <p:nvPr/>
            </p:nvSpPr>
            <p:spPr bwMode="auto">
              <a:xfrm>
                <a:off x="11" y="2015"/>
                <a:ext cx="803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胸痛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55" name="Rectangle 96"/>
              <p:cNvSpPr>
                <a:spLocks noChangeArrowheads="1"/>
              </p:cNvSpPr>
              <p:nvPr/>
            </p:nvSpPr>
            <p:spPr bwMode="auto">
              <a:xfrm>
                <a:off x="0" y="2015"/>
                <a:ext cx="825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72" name="Group 97"/>
            <p:cNvGrpSpPr>
              <a:grpSpLocks/>
            </p:cNvGrpSpPr>
            <p:nvPr/>
          </p:nvGrpSpPr>
          <p:grpSpPr bwMode="auto">
            <a:xfrm>
              <a:off x="7046" y="6678"/>
              <a:ext cx="1282" cy="652"/>
              <a:chOff x="1567" y="2015"/>
              <a:chExt cx="383" cy="403"/>
            </a:xfrm>
          </p:grpSpPr>
          <p:sp>
            <p:nvSpPr>
              <p:cNvPr id="91252" name="Rectangle 98"/>
              <p:cNvSpPr>
                <a:spLocks noChangeArrowheads="1"/>
              </p:cNvSpPr>
              <p:nvPr/>
            </p:nvSpPr>
            <p:spPr bwMode="auto">
              <a:xfrm>
                <a:off x="1578" y="2015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2.6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53" name="Rectangle 99"/>
              <p:cNvSpPr>
                <a:spLocks noChangeArrowheads="1"/>
              </p:cNvSpPr>
              <p:nvPr/>
            </p:nvSpPr>
            <p:spPr bwMode="auto">
              <a:xfrm>
                <a:off x="1567" y="2015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73" name="Group 100"/>
            <p:cNvGrpSpPr>
              <a:grpSpLocks/>
            </p:cNvGrpSpPr>
            <p:nvPr/>
          </p:nvGrpSpPr>
          <p:grpSpPr bwMode="auto">
            <a:xfrm>
              <a:off x="8328" y="6678"/>
              <a:ext cx="1282" cy="652"/>
              <a:chOff x="1950" y="2015"/>
              <a:chExt cx="383" cy="403"/>
            </a:xfrm>
          </p:grpSpPr>
          <p:sp>
            <p:nvSpPr>
              <p:cNvPr id="91250" name="Rectangle 101"/>
              <p:cNvSpPr>
                <a:spLocks noChangeArrowheads="1"/>
              </p:cNvSpPr>
              <p:nvPr/>
            </p:nvSpPr>
            <p:spPr bwMode="auto">
              <a:xfrm>
                <a:off x="1961" y="2015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7.5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51" name="Rectangle 102"/>
              <p:cNvSpPr>
                <a:spLocks noChangeArrowheads="1"/>
              </p:cNvSpPr>
              <p:nvPr/>
            </p:nvSpPr>
            <p:spPr bwMode="auto">
              <a:xfrm>
                <a:off x="1950" y="2015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74" name="Group 103"/>
            <p:cNvGrpSpPr>
              <a:grpSpLocks/>
            </p:cNvGrpSpPr>
            <p:nvPr/>
          </p:nvGrpSpPr>
          <p:grpSpPr bwMode="auto">
            <a:xfrm>
              <a:off x="9610" y="6678"/>
              <a:ext cx="1282" cy="652"/>
              <a:chOff x="2333" y="2015"/>
              <a:chExt cx="383" cy="403"/>
            </a:xfrm>
          </p:grpSpPr>
          <p:sp>
            <p:nvSpPr>
              <p:cNvPr id="91248" name="Rectangle 104"/>
              <p:cNvSpPr>
                <a:spLocks noChangeArrowheads="1"/>
              </p:cNvSpPr>
              <p:nvPr/>
            </p:nvSpPr>
            <p:spPr bwMode="auto">
              <a:xfrm>
                <a:off x="2344" y="2015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11.9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49" name="Rectangle 105"/>
              <p:cNvSpPr>
                <a:spLocks noChangeArrowheads="1"/>
              </p:cNvSpPr>
              <p:nvPr/>
            </p:nvSpPr>
            <p:spPr bwMode="auto">
              <a:xfrm>
                <a:off x="2333" y="2015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75" name="Group 106"/>
            <p:cNvGrpSpPr>
              <a:grpSpLocks/>
            </p:cNvGrpSpPr>
            <p:nvPr/>
          </p:nvGrpSpPr>
          <p:grpSpPr bwMode="auto">
            <a:xfrm>
              <a:off x="10892" y="6678"/>
              <a:ext cx="1363" cy="652"/>
              <a:chOff x="2716" y="2015"/>
              <a:chExt cx="407" cy="403"/>
            </a:xfrm>
          </p:grpSpPr>
          <p:sp>
            <p:nvSpPr>
              <p:cNvPr id="91246" name="Rectangle 107"/>
              <p:cNvSpPr>
                <a:spLocks noChangeArrowheads="1"/>
              </p:cNvSpPr>
              <p:nvPr/>
            </p:nvSpPr>
            <p:spPr bwMode="auto">
              <a:xfrm>
                <a:off x="2727" y="2015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2.6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47" name="Rectangle 108"/>
              <p:cNvSpPr>
                <a:spLocks noChangeArrowheads="1"/>
              </p:cNvSpPr>
              <p:nvPr/>
            </p:nvSpPr>
            <p:spPr bwMode="auto">
              <a:xfrm>
                <a:off x="2716" y="2015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76" name="Group 109"/>
            <p:cNvGrpSpPr>
              <a:grpSpLocks/>
            </p:cNvGrpSpPr>
            <p:nvPr/>
          </p:nvGrpSpPr>
          <p:grpSpPr bwMode="auto">
            <a:xfrm>
              <a:off x="12255" y="6678"/>
              <a:ext cx="1362" cy="652"/>
              <a:chOff x="3123" y="2015"/>
              <a:chExt cx="407" cy="403"/>
            </a:xfrm>
          </p:grpSpPr>
          <p:sp>
            <p:nvSpPr>
              <p:cNvPr id="91244" name="Rectangle 110"/>
              <p:cNvSpPr>
                <a:spLocks noChangeArrowheads="1"/>
              </p:cNvSpPr>
              <p:nvPr/>
            </p:nvSpPr>
            <p:spPr bwMode="auto">
              <a:xfrm>
                <a:off x="3134" y="2015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7.5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45" name="Rectangle 111"/>
              <p:cNvSpPr>
                <a:spLocks noChangeArrowheads="1"/>
              </p:cNvSpPr>
              <p:nvPr/>
            </p:nvSpPr>
            <p:spPr bwMode="auto">
              <a:xfrm>
                <a:off x="3123" y="2015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77" name="Group 112"/>
            <p:cNvGrpSpPr>
              <a:grpSpLocks/>
            </p:cNvGrpSpPr>
            <p:nvPr/>
          </p:nvGrpSpPr>
          <p:grpSpPr bwMode="auto">
            <a:xfrm>
              <a:off x="13617" y="6678"/>
              <a:ext cx="1363" cy="652"/>
              <a:chOff x="3530" y="2015"/>
              <a:chExt cx="407" cy="403"/>
            </a:xfrm>
          </p:grpSpPr>
          <p:sp>
            <p:nvSpPr>
              <p:cNvPr id="91242" name="Rectangle 113"/>
              <p:cNvSpPr>
                <a:spLocks noChangeArrowheads="1"/>
              </p:cNvSpPr>
              <p:nvPr/>
            </p:nvSpPr>
            <p:spPr bwMode="auto">
              <a:xfrm>
                <a:off x="3541" y="2015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14.2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43" name="Rectangle 114"/>
              <p:cNvSpPr>
                <a:spLocks noChangeArrowheads="1"/>
              </p:cNvSpPr>
              <p:nvPr/>
            </p:nvSpPr>
            <p:spPr bwMode="auto">
              <a:xfrm>
                <a:off x="3530" y="2015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78" name="Group 115"/>
            <p:cNvGrpSpPr>
              <a:grpSpLocks/>
            </p:cNvGrpSpPr>
            <p:nvPr/>
          </p:nvGrpSpPr>
          <p:grpSpPr bwMode="auto">
            <a:xfrm>
              <a:off x="4258" y="7330"/>
              <a:ext cx="2762" cy="653"/>
              <a:chOff x="0" y="2418"/>
              <a:chExt cx="825" cy="403"/>
            </a:xfrm>
          </p:grpSpPr>
          <p:sp>
            <p:nvSpPr>
              <p:cNvPr id="91240" name="Rectangle 116"/>
              <p:cNvSpPr>
                <a:spLocks noChangeArrowheads="1"/>
              </p:cNvSpPr>
              <p:nvPr/>
            </p:nvSpPr>
            <p:spPr bwMode="auto">
              <a:xfrm>
                <a:off x="11" y="2418"/>
                <a:ext cx="803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消化系統不適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41" name="Rectangle 117"/>
              <p:cNvSpPr>
                <a:spLocks noChangeArrowheads="1"/>
              </p:cNvSpPr>
              <p:nvPr/>
            </p:nvSpPr>
            <p:spPr bwMode="auto">
              <a:xfrm>
                <a:off x="0" y="2418"/>
                <a:ext cx="825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79" name="Group 118"/>
            <p:cNvGrpSpPr>
              <a:grpSpLocks/>
            </p:cNvGrpSpPr>
            <p:nvPr/>
          </p:nvGrpSpPr>
          <p:grpSpPr bwMode="auto">
            <a:xfrm>
              <a:off x="7046" y="7330"/>
              <a:ext cx="1282" cy="653"/>
              <a:chOff x="1567" y="2418"/>
              <a:chExt cx="383" cy="403"/>
            </a:xfrm>
          </p:grpSpPr>
          <p:sp>
            <p:nvSpPr>
              <p:cNvPr id="91238" name="Rectangle 119"/>
              <p:cNvSpPr>
                <a:spLocks noChangeArrowheads="1"/>
              </p:cNvSpPr>
              <p:nvPr/>
            </p:nvSpPr>
            <p:spPr bwMode="auto">
              <a:xfrm>
                <a:off x="1578" y="2418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5.5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39" name="Rectangle 120"/>
              <p:cNvSpPr>
                <a:spLocks noChangeArrowheads="1"/>
              </p:cNvSpPr>
              <p:nvPr/>
            </p:nvSpPr>
            <p:spPr bwMode="auto">
              <a:xfrm>
                <a:off x="1567" y="2418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80" name="Group 121"/>
            <p:cNvGrpSpPr>
              <a:grpSpLocks/>
            </p:cNvGrpSpPr>
            <p:nvPr/>
          </p:nvGrpSpPr>
          <p:grpSpPr bwMode="auto">
            <a:xfrm>
              <a:off x="8328" y="7330"/>
              <a:ext cx="1282" cy="653"/>
              <a:chOff x="1950" y="2418"/>
              <a:chExt cx="383" cy="403"/>
            </a:xfrm>
          </p:grpSpPr>
          <p:sp>
            <p:nvSpPr>
              <p:cNvPr id="91236" name="Rectangle 122"/>
              <p:cNvSpPr>
                <a:spLocks noChangeArrowheads="1"/>
              </p:cNvSpPr>
              <p:nvPr/>
            </p:nvSpPr>
            <p:spPr bwMode="auto">
              <a:xfrm>
                <a:off x="1961" y="2418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11.4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37" name="Rectangle 123"/>
              <p:cNvSpPr>
                <a:spLocks noChangeArrowheads="1"/>
              </p:cNvSpPr>
              <p:nvPr/>
            </p:nvSpPr>
            <p:spPr bwMode="auto">
              <a:xfrm>
                <a:off x="1950" y="2418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81" name="Group 124"/>
            <p:cNvGrpSpPr>
              <a:grpSpLocks/>
            </p:cNvGrpSpPr>
            <p:nvPr/>
          </p:nvGrpSpPr>
          <p:grpSpPr bwMode="auto">
            <a:xfrm>
              <a:off x="9610" y="7330"/>
              <a:ext cx="1282" cy="653"/>
              <a:chOff x="2333" y="2418"/>
              <a:chExt cx="383" cy="403"/>
            </a:xfrm>
          </p:grpSpPr>
          <p:sp>
            <p:nvSpPr>
              <p:cNvPr id="91234" name="Rectangle 125"/>
              <p:cNvSpPr>
                <a:spLocks noChangeArrowheads="1"/>
              </p:cNvSpPr>
              <p:nvPr/>
            </p:nvSpPr>
            <p:spPr bwMode="auto">
              <a:xfrm>
                <a:off x="2344" y="2418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20.6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35" name="Rectangle 126"/>
              <p:cNvSpPr>
                <a:spLocks noChangeArrowheads="1"/>
              </p:cNvSpPr>
              <p:nvPr/>
            </p:nvSpPr>
            <p:spPr bwMode="auto">
              <a:xfrm>
                <a:off x="2333" y="2418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82" name="Group 127"/>
            <p:cNvGrpSpPr>
              <a:grpSpLocks/>
            </p:cNvGrpSpPr>
            <p:nvPr/>
          </p:nvGrpSpPr>
          <p:grpSpPr bwMode="auto">
            <a:xfrm>
              <a:off x="10892" y="7330"/>
              <a:ext cx="1363" cy="653"/>
              <a:chOff x="2716" y="2418"/>
              <a:chExt cx="407" cy="403"/>
            </a:xfrm>
          </p:grpSpPr>
          <p:sp>
            <p:nvSpPr>
              <p:cNvPr id="91232" name="Rectangle 128"/>
              <p:cNvSpPr>
                <a:spLocks noChangeArrowheads="1"/>
              </p:cNvSpPr>
              <p:nvPr/>
            </p:nvSpPr>
            <p:spPr bwMode="auto">
              <a:xfrm>
                <a:off x="2727" y="2418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5.1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33" name="Rectangle 129"/>
              <p:cNvSpPr>
                <a:spLocks noChangeArrowheads="1"/>
              </p:cNvSpPr>
              <p:nvPr/>
            </p:nvSpPr>
            <p:spPr bwMode="auto">
              <a:xfrm>
                <a:off x="2716" y="2418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83" name="Group 130"/>
            <p:cNvGrpSpPr>
              <a:grpSpLocks/>
            </p:cNvGrpSpPr>
            <p:nvPr/>
          </p:nvGrpSpPr>
          <p:grpSpPr bwMode="auto">
            <a:xfrm>
              <a:off x="12255" y="7330"/>
              <a:ext cx="1362" cy="653"/>
              <a:chOff x="3123" y="2418"/>
              <a:chExt cx="407" cy="403"/>
            </a:xfrm>
          </p:grpSpPr>
          <p:sp>
            <p:nvSpPr>
              <p:cNvPr id="91230" name="Rectangle 131"/>
              <p:cNvSpPr>
                <a:spLocks noChangeArrowheads="1"/>
              </p:cNvSpPr>
              <p:nvPr/>
            </p:nvSpPr>
            <p:spPr bwMode="auto">
              <a:xfrm>
                <a:off x="3134" y="2418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12.5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31" name="Rectangle 132"/>
              <p:cNvSpPr>
                <a:spLocks noChangeArrowheads="1"/>
              </p:cNvSpPr>
              <p:nvPr/>
            </p:nvSpPr>
            <p:spPr bwMode="auto">
              <a:xfrm>
                <a:off x="3123" y="2418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84" name="Group 133"/>
            <p:cNvGrpSpPr>
              <a:grpSpLocks/>
            </p:cNvGrpSpPr>
            <p:nvPr/>
          </p:nvGrpSpPr>
          <p:grpSpPr bwMode="auto">
            <a:xfrm>
              <a:off x="13617" y="7330"/>
              <a:ext cx="1363" cy="653"/>
              <a:chOff x="3530" y="2418"/>
              <a:chExt cx="407" cy="403"/>
            </a:xfrm>
          </p:grpSpPr>
          <p:sp>
            <p:nvSpPr>
              <p:cNvPr id="91228" name="Rectangle 134"/>
              <p:cNvSpPr>
                <a:spLocks noChangeArrowheads="1"/>
              </p:cNvSpPr>
              <p:nvPr/>
            </p:nvSpPr>
            <p:spPr bwMode="auto">
              <a:xfrm>
                <a:off x="3541" y="2418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19.8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29" name="Rectangle 135"/>
              <p:cNvSpPr>
                <a:spLocks noChangeArrowheads="1"/>
              </p:cNvSpPr>
              <p:nvPr/>
            </p:nvSpPr>
            <p:spPr bwMode="auto">
              <a:xfrm>
                <a:off x="3530" y="2418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85" name="Group 136"/>
            <p:cNvGrpSpPr>
              <a:grpSpLocks/>
            </p:cNvGrpSpPr>
            <p:nvPr/>
          </p:nvGrpSpPr>
          <p:grpSpPr bwMode="auto">
            <a:xfrm>
              <a:off x="4258" y="7983"/>
              <a:ext cx="2762" cy="652"/>
              <a:chOff x="0" y="2821"/>
              <a:chExt cx="825" cy="403"/>
            </a:xfrm>
          </p:grpSpPr>
          <p:sp>
            <p:nvSpPr>
              <p:cNvPr id="91226" name="Rectangle 137"/>
              <p:cNvSpPr>
                <a:spLocks noChangeArrowheads="1"/>
              </p:cNvSpPr>
              <p:nvPr/>
            </p:nvSpPr>
            <p:spPr bwMode="auto">
              <a:xfrm>
                <a:off x="11" y="2821"/>
                <a:ext cx="803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頭痛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27" name="Rectangle 138"/>
              <p:cNvSpPr>
                <a:spLocks noChangeArrowheads="1"/>
              </p:cNvSpPr>
              <p:nvPr/>
            </p:nvSpPr>
            <p:spPr bwMode="auto">
              <a:xfrm>
                <a:off x="0" y="2821"/>
                <a:ext cx="825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86" name="Group 139"/>
            <p:cNvGrpSpPr>
              <a:grpSpLocks/>
            </p:cNvGrpSpPr>
            <p:nvPr/>
          </p:nvGrpSpPr>
          <p:grpSpPr bwMode="auto">
            <a:xfrm>
              <a:off x="7046" y="7983"/>
              <a:ext cx="1282" cy="652"/>
              <a:chOff x="1567" y="2821"/>
              <a:chExt cx="383" cy="403"/>
            </a:xfrm>
          </p:grpSpPr>
          <p:sp>
            <p:nvSpPr>
              <p:cNvPr id="91224" name="Rectangle 140"/>
              <p:cNvSpPr>
                <a:spLocks noChangeArrowheads="1"/>
              </p:cNvSpPr>
              <p:nvPr/>
            </p:nvSpPr>
            <p:spPr bwMode="auto">
              <a:xfrm>
                <a:off x="1578" y="2821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4.8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25" name="Rectangle 141"/>
              <p:cNvSpPr>
                <a:spLocks noChangeArrowheads="1"/>
              </p:cNvSpPr>
              <p:nvPr/>
            </p:nvSpPr>
            <p:spPr bwMode="auto">
              <a:xfrm>
                <a:off x="1567" y="2821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87" name="Group 142"/>
            <p:cNvGrpSpPr>
              <a:grpSpLocks/>
            </p:cNvGrpSpPr>
            <p:nvPr/>
          </p:nvGrpSpPr>
          <p:grpSpPr bwMode="auto">
            <a:xfrm>
              <a:off x="8328" y="7983"/>
              <a:ext cx="1282" cy="652"/>
              <a:chOff x="1950" y="2821"/>
              <a:chExt cx="383" cy="403"/>
            </a:xfrm>
          </p:grpSpPr>
          <p:sp>
            <p:nvSpPr>
              <p:cNvPr id="91222" name="Rectangle 143"/>
              <p:cNvSpPr>
                <a:spLocks noChangeArrowheads="1"/>
              </p:cNvSpPr>
              <p:nvPr/>
            </p:nvSpPr>
            <p:spPr bwMode="auto">
              <a:xfrm>
                <a:off x="1961" y="2821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11.0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23" name="Rectangle 144"/>
              <p:cNvSpPr>
                <a:spLocks noChangeArrowheads="1"/>
              </p:cNvSpPr>
              <p:nvPr/>
            </p:nvSpPr>
            <p:spPr bwMode="auto">
              <a:xfrm>
                <a:off x="1950" y="2821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88" name="Group 145"/>
            <p:cNvGrpSpPr>
              <a:grpSpLocks/>
            </p:cNvGrpSpPr>
            <p:nvPr/>
          </p:nvGrpSpPr>
          <p:grpSpPr bwMode="auto">
            <a:xfrm>
              <a:off x="9610" y="7983"/>
              <a:ext cx="1282" cy="652"/>
              <a:chOff x="2333" y="2821"/>
              <a:chExt cx="383" cy="403"/>
            </a:xfrm>
          </p:grpSpPr>
          <p:sp>
            <p:nvSpPr>
              <p:cNvPr id="91220" name="Rectangle 146"/>
              <p:cNvSpPr>
                <a:spLocks noChangeArrowheads="1"/>
              </p:cNvSpPr>
              <p:nvPr/>
            </p:nvSpPr>
            <p:spPr bwMode="auto">
              <a:xfrm>
                <a:off x="2344" y="2821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12.9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21" name="Rectangle 147"/>
              <p:cNvSpPr>
                <a:spLocks noChangeArrowheads="1"/>
              </p:cNvSpPr>
              <p:nvPr/>
            </p:nvSpPr>
            <p:spPr bwMode="auto">
              <a:xfrm>
                <a:off x="2333" y="2821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89" name="Group 148"/>
            <p:cNvGrpSpPr>
              <a:grpSpLocks/>
            </p:cNvGrpSpPr>
            <p:nvPr/>
          </p:nvGrpSpPr>
          <p:grpSpPr bwMode="auto">
            <a:xfrm>
              <a:off x="10892" y="7983"/>
              <a:ext cx="1363" cy="652"/>
              <a:chOff x="2716" y="2821"/>
              <a:chExt cx="407" cy="403"/>
            </a:xfrm>
          </p:grpSpPr>
          <p:sp>
            <p:nvSpPr>
              <p:cNvPr id="91218" name="Rectangle 149"/>
              <p:cNvSpPr>
                <a:spLocks noChangeArrowheads="1"/>
              </p:cNvSpPr>
              <p:nvPr/>
            </p:nvSpPr>
            <p:spPr bwMode="auto">
              <a:xfrm>
                <a:off x="2727" y="2821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7.7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19" name="Rectangle 150"/>
              <p:cNvSpPr>
                <a:spLocks noChangeArrowheads="1"/>
              </p:cNvSpPr>
              <p:nvPr/>
            </p:nvSpPr>
            <p:spPr bwMode="auto">
              <a:xfrm>
                <a:off x="2716" y="2821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90" name="Group 151"/>
            <p:cNvGrpSpPr>
              <a:grpSpLocks/>
            </p:cNvGrpSpPr>
            <p:nvPr/>
          </p:nvGrpSpPr>
          <p:grpSpPr bwMode="auto">
            <a:xfrm>
              <a:off x="12255" y="7983"/>
              <a:ext cx="1362" cy="652"/>
              <a:chOff x="3123" y="2821"/>
              <a:chExt cx="407" cy="403"/>
            </a:xfrm>
          </p:grpSpPr>
          <p:sp>
            <p:nvSpPr>
              <p:cNvPr id="91216" name="Rectangle 152"/>
              <p:cNvSpPr>
                <a:spLocks noChangeArrowheads="1"/>
              </p:cNvSpPr>
              <p:nvPr/>
            </p:nvSpPr>
            <p:spPr bwMode="auto">
              <a:xfrm>
                <a:off x="3134" y="2821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15.5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17" name="Rectangle 153"/>
              <p:cNvSpPr>
                <a:spLocks noChangeArrowheads="1"/>
              </p:cNvSpPr>
              <p:nvPr/>
            </p:nvSpPr>
            <p:spPr bwMode="auto">
              <a:xfrm>
                <a:off x="3123" y="2821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91" name="Group 154"/>
            <p:cNvGrpSpPr>
              <a:grpSpLocks/>
            </p:cNvGrpSpPr>
            <p:nvPr/>
          </p:nvGrpSpPr>
          <p:grpSpPr bwMode="auto">
            <a:xfrm>
              <a:off x="13617" y="7983"/>
              <a:ext cx="1363" cy="652"/>
              <a:chOff x="3530" y="2821"/>
              <a:chExt cx="407" cy="403"/>
            </a:xfrm>
          </p:grpSpPr>
          <p:sp>
            <p:nvSpPr>
              <p:cNvPr id="91214" name="Rectangle 155"/>
              <p:cNvSpPr>
                <a:spLocks noChangeArrowheads="1"/>
              </p:cNvSpPr>
              <p:nvPr/>
            </p:nvSpPr>
            <p:spPr bwMode="auto">
              <a:xfrm>
                <a:off x="3541" y="2821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17.8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15" name="Rectangle 156"/>
              <p:cNvSpPr>
                <a:spLocks noChangeArrowheads="1"/>
              </p:cNvSpPr>
              <p:nvPr/>
            </p:nvSpPr>
            <p:spPr bwMode="auto">
              <a:xfrm>
                <a:off x="3530" y="2821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92" name="Group 157"/>
            <p:cNvGrpSpPr>
              <a:grpSpLocks/>
            </p:cNvGrpSpPr>
            <p:nvPr/>
          </p:nvGrpSpPr>
          <p:grpSpPr bwMode="auto">
            <a:xfrm>
              <a:off x="4258" y="8635"/>
              <a:ext cx="2762" cy="652"/>
              <a:chOff x="0" y="3224"/>
              <a:chExt cx="825" cy="403"/>
            </a:xfrm>
          </p:grpSpPr>
          <p:sp>
            <p:nvSpPr>
              <p:cNvPr id="91212" name="Rectangle 158"/>
              <p:cNvSpPr>
                <a:spLocks noChangeArrowheads="1"/>
              </p:cNvSpPr>
              <p:nvPr/>
            </p:nvSpPr>
            <p:spPr bwMode="auto">
              <a:xfrm>
                <a:off x="11" y="3224"/>
                <a:ext cx="803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zh-TW" altLang="en-US" sz="1800">
                    <a:solidFill>
                      <a:srgbClr val="000000"/>
                    </a:solidFill>
                    <a:ea typeface="新細明體" pitchFamily="18" charset="-120"/>
                  </a:rPr>
                  <a:t>骨骼肌肉不適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13" name="Rectangle 159"/>
              <p:cNvSpPr>
                <a:spLocks noChangeArrowheads="1"/>
              </p:cNvSpPr>
              <p:nvPr/>
            </p:nvSpPr>
            <p:spPr bwMode="auto">
              <a:xfrm>
                <a:off x="0" y="3224"/>
                <a:ext cx="825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93" name="Group 160"/>
            <p:cNvGrpSpPr>
              <a:grpSpLocks/>
            </p:cNvGrpSpPr>
            <p:nvPr/>
          </p:nvGrpSpPr>
          <p:grpSpPr bwMode="auto">
            <a:xfrm>
              <a:off x="7046" y="8635"/>
              <a:ext cx="1282" cy="652"/>
              <a:chOff x="1567" y="3224"/>
              <a:chExt cx="383" cy="403"/>
            </a:xfrm>
          </p:grpSpPr>
          <p:sp>
            <p:nvSpPr>
              <p:cNvPr id="91210" name="Rectangle 161"/>
              <p:cNvSpPr>
                <a:spLocks noChangeArrowheads="1"/>
              </p:cNvSpPr>
              <p:nvPr/>
            </p:nvSpPr>
            <p:spPr bwMode="auto">
              <a:xfrm>
                <a:off x="1578" y="3224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33.1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11" name="Rectangle 162"/>
              <p:cNvSpPr>
                <a:spLocks noChangeArrowheads="1"/>
              </p:cNvSpPr>
              <p:nvPr/>
            </p:nvSpPr>
            <p:spPr bwMode="auto">
              <a:xfrm>
                <a:off x="1567" y="3224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94" name="Group 163"/>
            <p:cNvGrpSpPr>
              <a:grpSpLocks/>
            </p:cNvGrpSpPr>
            <p:nvPr/>
          </p:nvGrpSpPr>
          <p:grpSpPr bwMode="auto">
            <a:xfrm>
              <a:off x="8328" y="8635"/>
              <a:ext cx="1282" cy="652"/>
              <a:chOff x="1950" y="3224"/>
              <a:chExt cx="383" cy="403"/>
            </a:xfrm>
          </p:grpSpPr>
          <p:sp>
            <p:nvSpPr>
              <p:cNvPr id="91208" name="Rectangle 164"/>
              <p:cNvSpPr>
                <a:spLocks noChangeArrowheads="1"/>
              </p:cNvSpPr>
              <p:nvPr/>
            </p:nvSpPr>
            <p:spPr bwMode="auto">
              <a:xfrm>
                <a:off x="1961" y="3224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47.6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09" name="Rectangle 165"/>
              <p:cNvSpPr>
                <a:spLocks noChangeArrowheads="1"/>
              </p:cNvSpPr>
              <p:nvPr/>
            </p:nvSpPr>
            <p:spPr bwMode="auto">
              <a:xfrm>
                <a:off x="1950" y="3224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95" name="Group 166"/>
            <p:cNvGrpSpPr>
              <a:grpSpLocks/>
            </p:cNvGrpSpPr>
            <p:nvPr/>
          </p:nvGrpSpPr>
          <p:grpSpPr bwMode="auto">
            <a:xfrm>
              <a:off x="9610" y="8635"/>
              <a:ext cx="1282" cy="652"/>
              <a:chOff x="2333" y="3224"/>
              <a:chExt cx="383" cy="403"/>
            </a:xfrm>
          </p:grpSpPr>
          <p:sp>
            <p:nvSpPr>
              <p:cNvPr id="91206" name="Rectangle 167"/>
              <p:cNvSpPr>
                <a:spLocks noChangeArrowheads="1"/>
              </p:cNvSpPr>
              <p:nvPr/>
            </p:nvSpPr>
            <p:spPr bwMode="auto">
              <a:xfrm>
                <a:off x="2344" y="3224"/>
                <a:ext cx="361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51.8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07" name="Rectangle 168"/>
              <p:cNvSpPr>
                <a:spLocks noChangeArrowheads="1"/>
              </p:cNvSpPr>
              <p:nvPr/>
            </p:nvSpPr>
            <p:spPr bwMode="auto">
              <a:xfrm>
                <a:off x="2333" y="3224"/>
                <a:ext cx="383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96" name="Group 169"/>
            <p:cNvGrpSpPr>
              <a:grpSpLocks/>
            </p:cNvGrpSpPr>
            <p:nvPr/>
          </p:nvGrpSpPr>
          <p:grpSpPr bwMode="auto">
            <a:xfrm>
              <a:off x="10892" y="8635"/>
              <a:ext cx="1363" cy="652"/>
              <a:chOff x="2716" y="3224"/>
              <a:chExt cx="407" cy="403"/>
            </a:xfrm>
          </p:grpSpPr>
          <p:sp>
            <p:nvSpPr>
              <p:cNvPr id="91204" name="Rectangle 170"/>
              <p:cNvSpPr>
                <a:spLocks noChangeArrowheads="1"/>
              </p:cNvSpPr>
              <p:nvPr/>
            </p:nvSpPr>
            <p:spPr bwMode="auto">
              <a:xfrm>
                <a:off x="2727" y="3224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36.9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05" name="Rectangle 171"/>
              <p:cNvSpPr>
                <a:spLocks noChangeArrowheads="1"/>
              </p:cNvSpPr>
              <p:nvPr/>
            </p:nvSpPr>
            <p:spPr bwMode="auto">
              <a:xfrm>
                <a:off x="2716" y="3224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97" name="Group 172"/>
            <p:cNvGrpSpPr>
              <a:grpSpLocks/>
            </p:cNvGrpSpPr>
            <p:nvPr/>
          </p:nvGrpSpPr>
          <p:grpSpPr bwMode="auto">
            <a:xfrm>
              <a:off x="12255" y="8635"/>
              <a:ext cx="1362" cy="652"/>
              <a:chOff x="3123" y="3224"/>
              <a:chExt cx="407" cy="403"/>
            </a:xfrm>
          </p:grpSpPr>
          <p:sp>
            <p:nvSpPr>
              <p:cNvPr id="91202" name="Rectangle 173"/>
              <p:cNvSpPr>
                <a:spLocks noChangeArrowheads="1"/>
              </p:cNvSpPr>
              <p:nvPr/>
            </p:nvSpPr>
            <p:spPr bwMode="auto">
              <a:xfrm>
                <a:off x="3134" y="3224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60.4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03" name="Rectangle 174"/>
              <p:cNvSpPr>
                <a:spLocks noChangeArrowheads="1"/>
              </p:cNvSpPr>
              <p:nvPr/>
            </p:nvSpPr>
            <p:spPr bwMode="auto">
              <a:xfrm>
                <a:off x="3123" y="3224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grpSp>
          <p:nvGrpSpPr>
            <p:cNvPr id="91198" name="Group 175"/>
            <p:cNvGrpSpPr>
              <a:grpSpLocks/>
            </p:cNvGrpSpPr>
            <p:nvPr/>
          </p:nvGrpSpPr>
          <p:grpSpPr bwMode="auto">
            <a:xfrm>
              <a:off x="13617" y="8635"/>
              <a:ext cx="1363" cy="652"/>
              <a:chOff x="3530" y="3224"/>
              <a:chExt cx="407" cy="403"/>
            </a:xfrm>
          </p:grpSpPr>
          <p:sp>
            <p:nvSpPr>
              <p:cNvPr id="91200" name="Rectangle 176"/>
              <p:cNvSpPr>
                <a:spLocks noChangeArrowheads="1"/>
              </p:cNvSpPr>
              <p:nvPr/>
            </p:nvSpPr>
            <p:spPr bwMode="auto">
              <a:xfrm>
                <a:off x="3541" y="3224"/>
                <a:ext cx="38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TW" sz="1800">
                    <a:solidFill>
                      <a:srgbClr val="000000"/>
                    </a:solidFill>
                    <a:ea typeface="新細明體" pitchFamily="18" charset="-120"/>
                  </a:rPr>
                  <a:t>65.0</a:t>
                </a:r>
              </a:p>
              <a:p>
                <a:pPr eaLnBrk="0" hangingPunct="0"/>
                <a:endParaRPr lang="en-US" altLang="zh-TW" sz="1800">
                  <a:solidFill>
                    <a:srgbClr val="000000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91201" name="Rectangle 177"/>
              <p:cNvSpPr>
                <a:spLocks noChangeArrowheads="1"/>
              </p:cNvSpPr>
              <p:nvPr/>
            </p:nvSpPr>
            <p:spPr bwMode="auto">
              <a:xfrm>
                <a:off x="3530" y="3224"/>
                <a:ext cx="407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kumimoji="1" lang="zh-TW" altLang="en-US">
                  <a:ea typeface="新細明體" pitchFamily="18" charset="-120"/>
                </a:endParaRPr>
              </a:p>
            </p:txBody>
          </p:sp>
        </p:grpSp>
        <p:sp>
          <p:nvSpPr>
            <p:cNvPr id="91199" name="Line 178"/>
            <p:cNvSpPr>
              <a:spLocks noChangeShapeType="1"/>
            </p:cNvSpPr>
            <p:nvPr/>
          </p:nvSpPr>
          <p:spPr bwMode="auto">
            <a:xfrm>
              <a:off x="4320" y="3417"/>
              <a:ext cx="2700" cy="126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91140" name="Text Box 179"/>
          <p:cNvSpPr txBox="1">
            <a:spLocks noChangeArrowheads="1"/>
          </p:cNvSpPr>
          <p:nvPr/>
        </p:nvSpPr>
        <p:spPr bwMode="auto">
          <a:xfrm>
            <a:off x="1258888" y="333375"/>
            <a:ext cx="6842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TW" altLang="en-US" sz="3600" b="1">
                <a:solidFill>
                  <a:srgbClr val="993300"/>
                </a:solidFill>
                <a:latin typeface="華康新儷粗黑" pitchFamily="34" charset="-120"/>
                <a:ea typeface="華康新儷粗黑" pitchFamily="34" charset="-120"/>
              </a:rPr>
              <a:t>勞工健康問題與感受壓力大小</a:t>
            </a:r>
          </a:p>
        </p:txBody>
      </p:sp>
      <p:sp>
        <p:nvSpPr>
          <p:cNvPr id="180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39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內容版面配置區 8"/>
          <p:cNvGraphicFramePr>
            <a:graphicFrameLocks noGrp="1"/>
          </p:cNvGraphicFramePr>
          <p:nvPr>
            <p:ph idx="1"/>
            <p:extLst/>
          </p:nvPr>
        </p:nvGraphicFramePr>
        <p:xfrm>
          <a:off x="755650" y="765175"/>
          <a:ext cx="7918449" cy="5589589"/>
        </p:xfrm>
        <a:graphic>
          <a:graphicData uri="http://schemas.openxmlformats.org/drawingml/2006/table">
            <a:tbl>
              <a:tblPr/>
              <a:tblGrid>
                <a:gridCol w="636740"/>
                <a:gridCol w="653068"/>
                <a:gridCol w="658073"/>
                <a:gridCol w="564253"/>
                <a:gridCol w="524886"/>
                <a:gridCol w="538006"/>
                <a:gridCol w="538006"/>
                <a:gridCol w="551129"/>
                <a:gridCol w="524886"/>
                <a:gridCol w="551129"/>
                <a:gridCol w="577372"/>
                <a:gridCol w="551129"/>
                <a:gridCol w="524886"/>
                <a:gridCol w="524886"/>
              </a:tblGrid>
              <a:tr h="375015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　</a:t>
                      </a: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合</a:t>
                      </a:r>
                      <a:endParaRPr lang="en-US" altLang="zh-TW" sz="2400" b="1" i="0" u="none" strike="noStrike" dirty="0" smtClean="0">
                        <a:solidFill>
                          <a:srgbClr val="0000CC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 fontAlgn="t"/>
                      <a:r>
                        <a:rPr lang="zh-TW" altLang="en-US" sz="2400" b="1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計</a:t>
                      </a:r>
                      <a:endParaRPr lang="zh-TW" altLang="en-US" sz="2400" b="1" i="0" u="none" strike="noStrike" dirty="0">
                        <a:solidFill>
                          <a:srgbClr val="0000CC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手臂肩頸</a:t>
                      </a:r>
                    </a:p>
                  </a:txBody>
                  <a:tcPr marL="1729" marR="1729" marT="17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礦工塵肺症及併發症</a:t>
                      </a:r>
                    </a:p>
                  </a:txBody>
                  <a:tcPr marL="1729" marR="1729" marT="17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職業性下背痛</a:t>
                      </a:r>
                    </a:p>
                  </a:txBody>
                  <a:tcPr marL="1729" marR="1729" marT="17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腦血管疾病</a:t>
                      </a:r>
                    </a:p>
                  </a:txBody>
                  <a:tcPr marL="1729" marR="1729" marT="17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生物性危害</a:t>
                      </a:r>
                    </a:p>
                  </a:txBody>
                  <a:tcPr marL="1729" marR="1729" marT="17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有機溶劑或化學物質</a:t>
                      </a:r>
                      <a:endParaRPr lang="zh-TW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職業相關癌症</a:t>
                      </a:r>
                    </a:p>
                  </a:txBody>
                  <a:tcPr marL="1729" marR="1729" marT="17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石綿肺症及其併發症</a:t>
                      </a:r>
                      <a:endParaRPr lang="zh-TW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異常溫度</a:t>
                      </a:r>
                    </a:p>
                  </a:txBody>
                  <a:tcPr marL="1729" marR="1729" marT="17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職業性氣喘、過敏性肺炎</a:t>
                      </a:r>
                    </a:p>
                  </a:txBody>
                  <a:tcPr marL="1729" marR="1729" marT="17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矽肺症及併發症</a:t>
                      </a:r>
                    </a:p>
                  </a:txBody>
                  <a:tcPr marL="1729" marR="1729" marT="17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職業性皮膚病</a:t>
                      </a:r>
                      <a:endParaRPr lang="zh-TW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711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傷病</a:t>
                      </a: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524</a:t>
                      </a:r>
                      <a:endParaRPr lang="en-US" altLang="zh-TW" sz="2400" b="1" i="0" u="none" strike="noStrike" dirty="0">
                        <a:solidFill>
                          <a:srgbClr val="0000CC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348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7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106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>
                          <a:solidFill>
                            <a:srgbClr val="FF6D6D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28</a:t>
                      </a: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　</a:t>
                      </a: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711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失能</a:t>
                      </a: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206</a:t>
                      </a:r>
                      <a:endParaRPr lang="en-US" altLang="zh-TW" sz="2400" b="1" i="0" u="none" strike="noStrike" dirty="0">
                        <a:solidFill>
                          <a:srgbClr val="0000CC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147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FF6D6D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20</a:t>
                      </a:r>
                      <a:endParaRPr lang="en-US" altLang="zh-TW" sz="2400" b="1" i="0" u="none" strike="noStrike" dirty="0">
                        <a:solidFill>
                          <a:srgbClr val="FF6D6D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0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lang="zh-TW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　</a:t>
                      </a: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600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死亡</a:t>
                      </a: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27</a:t>
                      </a:r>
                      <a:endParaRPr lang="en-US" altLang="zh-TW" sz="2400" b="1" i="0" u="none" strike="noStrike" dirty="0">
                        <a:solidFill>
                          <a:srgbClr val="0000CC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　</a:t>
                      </a: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　</a:t>
                      </a: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19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　</a:t>
                      </a: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　</a:t>
                      </a: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　</a:t>
                      </a: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729" marR="1729" marT="1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321" name="文字版面配置區 9"/>
          <p:cNvSpPr>
            <a:spLocks noGrp="1"/>
          </p:cNvSpPr>
          <p:nvPr>
            <p:ph type="body" idx="4294967295"/>
          </p:nvPr>
        </p:nvSpPr>
        <p:spPr>
          <a:xfrm>
            <a:off x="1371600" y="0"/>
            <a:ext cx="7772400" cy="833437"/>
          </a:xfrm>
        </p:spPr>
        <p:txBody>
          <a:bodyPr/>
          <a:lstStyle/>
          <a:p>
            <a:pPr>
              <a:buNone/>
            </a:pPr>
            <a:r>
              <a:rPr lang="zh-TW" altLang="en-US" dirty="0" smtClean="0"/>
              <a:t>   </a:t>
            </a:r>
            <a:r>
              <a:rPr lang="en-US" altLang="zh-TW" dirty="0" smtClean="0"/>
              <a:t>105</a:t>
            </a:r>
            <a:r>
              <a:rPr lang="zh-TW" altLang="en-US" dirty="0" smtClean="0"/>
              <a:t>年勞保職業病給付主要成因</a:t>
            </a:r>
            <a:endParaRPr lang="en-US" altLang="zh-TW" dirty="0" smtClean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294967295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14AC363-09B0-4E39-B54B-4471FF3589D7}" type="slidenum">
              <a:rPr lang="en-US" altLang="zh-TW" smtClean="0">
                <a:solidFill>
                  <a:srgbClr val="009999"/>
                </a:solidFill>
              </a:rPr>
              <a:pPr>
                <a:defRPr/>
              </a:pPr>
              <a:t>40</a:t>
            </a:fld>
            <a:endParaRPr lang="en-US" altLang="zh-TW" dirty="0">
              <a:solidFill>
                <a:srgbClr val="009999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7092280" y="6400800"/>
            <a:ext cx="1898650" cy="457200"/>
          </a:xfrm>
        </p:spPr>
        <p:txBody>
          <a:bodyPr/>
          <a:lstStyle/>
          <a:p>
            <a:pPr>
              <a:defRPr/>
            </a:pPr>
            <a:endParaRPr lang="en-US" altLang="zh-TW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34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4294967295"/>
          </p:nvPr>
        </p:nvSpPr>
        <p:spPr>
          <a:xfrm>
            <a:off x="8316416" y="6210721"/>
            <a:ext cx="370384" cy="5355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E6A8ABF-E12E-4A6A-B79F-45F2B3655D0B}" type="slidenum">
              <a:rPr lang="zh-TW" altLang="en-US" sz="1800" smtClean="0"/>
              <a:pPr>
                <a:defRPr/>
              </a:pPr>
              <a:t>41</a:t>
            </a:fld>
            <a:endParaRPr lang="en-US" altLang="zh-TW" sz="1800" dirty="0"/>
          </a:p>
        </p:txBody>
      </p:sp>
      <p:sp>
        <p:nvSpPr>
          <p:cNvPr id="3" name="矩形 2"/>
          <p:cNvSpPr/>
          <p:nvPr/>
        </p:nvSpPr>
        <p:spPr bwMode="auto">
          <a:xfrm>
            <a:off x="2267744" y="5949280"/>
            <a:ext cx="4968552" cy="105841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graphicFrame>
        <p:nvGraphicFramePr>
          <p:cNvPr id="7" name="圖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4355567"/>
              </p:ext>
            </p:extLst>
          </p:nvPr>
        </p:nvGraphicFramePr>
        <p:xfrm>
          <a:off x="1331640" y="980728"/>
          <a:ext cx="69847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361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4294967295"/>
          </p:nvPr>
        </p:nvSpPr>
        <p:spPr>
          <a:xfrm>
            <a:off x="8316416" y="6165304"/>
            <a:ext cx="370384" cy="5355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1F7478-80F0-469A-BAA2-87DB283A3414}" type="slidenum">
              <a:rPr lang="zh-TW" altLang="en-US" sz="1600" smtClean="0"/>
              <a:pPr>
                <a:defRPr/>
              </a:pPr>
              <a:t>42</a:t>
            </a:fld>
            <a:endParaRPr lang="zh-TW" altLang="zh-TW" sz="1600" dirty="0"/>
          </a:p>
        </p:txBody>
      </p:sp>
      <p:sp>
        <p:nvSpPr>
          <p:cNvPr id="7" name="矩形 6"/>
          <p:cNvSpPr/>
          <p:nvPr/>
        </p:nvSpPr>
        <p:spPr bwMode="auto">
          <a:xfrm>
            <a:off x="2267744" y="5661248"/>
            <a:ext cx="5040560" cy="43204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graphicFrame>
        <p:nvGraphicFramePr>
          <p:cNvPr id="11" name="圖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1846456"/>
              </p:ext>
            </p:extLst>
          </p:nvPr>
        </p:nvGraphicFramePr>
        <p:xfrm>
          <a:off x="683568" y="980728"/>
          <a:ext cx="756084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707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BABC206-22FA-4220-A6A8-F6E9679A06C4}" type="slidenum">
              <a:rPr lang="zh-TW" altLang="en-US" sz="1600" smtClean="0"/>
              <a:pPr>
                <a:defRPr/>
              </a:pPr>
              <a:t>43</a:t>
            </a:fld>
            <a:endParaRPr lang="zh-TW" altLang="zh-TW" sz="1600" dirty="0"/>
          </a:p>
        </p:txBody>
      </p:sp>
      <p:graphicFrame>
        <p:nvGraphicFramePr>
          <p:cNvPr id="3" name="圖表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0830703"/>
              </p:ext>
            </p:extLst>
          </p:nvPr>
        </p:nvGraphicFramePr>
        <p:xfrm>
          <a:off x="1259632" y="1196752"/>
          <a:ext cx="727280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573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BABC206-22FA-4220-A6A8-F6E9679A06C4}" type="slidenum">
              <a:rPr lang="zh-TW" altLang="en-US" smtClean="0"/>
              <a:pPr>
                <a:defRPr/>
              </a:pPr>
              <a:t>44</a:t>
            </a:fld>
            <a:endParaRPr lang="zh-TW" altLang="zh-TW"/>
          </a:p>
        </p:txBody>
      </p:sp>
      <p:graphicFrame>
        <p:nvGraphicFramePr>
          <p:cNvPr id="4" name="圖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110122"/>
              </p:ext>
            </p:extLst>
          </p:nvPr>
        </p:nvGraphicFramePr>
        <p:xfrm>
          <a:off x="4427984" y="1844824"/>
          <a:ext cx="4824536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圖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3164876"/>
              </p:ext>
            </p:extLst>
          </p:nvPr>
        </p:nvGraphicFramePr>
        <p:xfrm>
          <a:off x="147148" y="1850816"/>
          <a:ext cx="4680520" cy="3666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文字方塊 1"/>
          <p:cNvSpPr txBox="1"/>
          <p:nvPr/>
        </p:nvSpPr>
        <p:spPr>
          <a:xfrm>
            <a:off x="1331640" y="3458982"/>
            <a:ext cx="720080" cy="25805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>
                <a:solidFill>
                  <a:schemeClr val="bg2"/>
                </a:solidFill>
              </a:rPr>
              <a:t>(26</a:t>
            </a:r>
            <a:r>
              <a:rPr lang="zh-TW" altLang="en-US" sz="1400" dirty="0" smtClean="0">
                <a:solidFill>
                  <a:schemeClr val="bg2"/>
                </a:solidFill>
              </a:rPr>
              <a:t>人</a:t>
            </a:r>
            <a:r>
              <a:rPr lang="en-US" altLang="zh-TW" sz="1400" dirty="0" smtClean="0">
                <a:solidFill>
                  <a:schemeClr val="bg2"/>
                </a:solidFill>
              </a:rPr>
              <a:t>)</a:t>
            </a:r>
            <a:endParaRPr lang="zh-TW" altLang="en-US" sz="1400" dirty="0">
              <a:solidFill>
                <a:schemeClr val="bg2"/>
              </a:solidFill>
            </a:endParaRPr>
          </a:p>
        </p:txBody>
      </p:sp>
      <p:sp>
        <p:nvSpPr>
          <p:cNvPr id="9" name="文字方塊 1"/>
          <p:cNvSpPr txBox="1"/>
          <p:nvPr/>
        </p:nvSpPr>
        <p:spPr>
          <a:xfrm>
            <a:off x="3358649" y="3618881"/>
            <a:ext cx="574312" cy="25805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>
                <a:solidFill>
                  <a:schemeClr val="bg2"/>
                </a:solidFill>
              </a:rPr>
              <a:t>(36</a:t>
            </a:r>
            <a:r>
              <a:rPr lang="zh-TW" altLang="en-US" sz="1400" dirty="0" smtClean="0">
                <a:solidFill>
                  <a:schemeClr val="bg2"/>
                </a:solidFill>
              </a:rPr>
              <a:t>人</a:t>
            </a:r>
            <a:r>
              <a:rPr lang="en-US" altLang="zh-TW" sz="1400" dirty="0" smtClean="0">
                <a:solidFill>
                  <a:schemeClr val="bg2"/>
                </a:solidFill>
              </a:rPr>
              <a:t>)</a:t>
            </a:r>
            <a:endParaRPr lang="zh-TW" altLang="en-US" sz="1400" dirty="0">
              <a:solidFill>
                <a:schemeClr val="bg2"/>
              </a:solidFill>
            </a:endParaRPr>
          </a:p>
        </p:txBody>
      </p:sp>
      <p:sp>
        <p:nvSpPr>
          <p:cNvPr id="10" name="文字方塊 1"/>
          <p:cNvSpPr txBox="1"/>
          <p:nvPr/>
        </p:nvSpPr>
        <p:spPr>
          <a:xfrm>
            <a:off x="2179576" y="4291120"/>
            <a:ext cx="574312" cy="25805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>
                <a:solidFill>
                  <a:schemeClr val="bg2"/>
                </a:solidFill>
              </a:rPr>
              <a:t>(21</a:t>
            </a:r>
            <a:r>
              <a:rPr lang="zh-TW" altLang="en-US" sz="1400" dirty="0" smtClean="0">
                <a:solidFill>
                  <a:schemeClr val="bg2"/>
                </a:solidFill>
              </a:rPr>
              <a:t>人</a:t>
            </a:r>
            <a:r>
              <a:rPr lang="en-US" altLang="zh-TW" sz="1400" dirty="0" smtClean="0">
                <a:solidFill>
                  <a:schemeClr val="bg2"/>
                </a:solidFill>
              </a:rPr>
              <a:t>)</a:t>
            </a:r>
            <a:endParaRPr lang="zh-TW" alt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22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9632" y="609600"/>
            <a:ext cx="7655768" cy="1143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TW" altLang="en-US" sz="3600" dirty="0" smtClean="0"/>
              <a:t>    </a:t>
            </a:r>
            <a:r>
              <a:rPr lang="zh-TW" altLang="en-US" sz="4000" dirty="0" smtClean="0"/>
              <a:t>行業別</a:t>
            </a:r>
            <a:r>
              <a:rPr lang="en-US" altLang="zh-TW" sz="4000" dirty="0" smtClean="0"/>
              <a:t>(</a:t>
            </a:r>
            <a:r>
              <a:rPr lang="en-US" altLang="zh-TW" sz="4000" dirty="0" smtClean="0">
                <a:solidFill>
                  <a:srgbClr val="C00000"/>
                </a:solidFill>
              </a:rPr>
              <a:t>104</a:t>
            </a:r>
            <a:r>
              <a:rPr lang="zh-TW" altLang="en-US" sz="4000" dirty="0" smtClean="0">
                <a:solidFill>
                  <a:srgbClr val="C00000"/>
                </a:solidFill>
              </a:rPr>
              <a:t>年</a:t>
            </a:r>
            <a:r>
              <a:rPr lang="en-US" altLang="zh-TW" sz="4000" dirty="0" smtClean="0">
                <a:solidFill>
                  <a:srgbClr val="C00000"/>
                </a:solidFill>
              </a:rPr>
              <a:t>58</a:t>
            </a:r>
            <a:r>
              <a:rPr lang="zh-TW" altLang="en-US" sz="4000" dirty="0" smtClean="0">
                <a:solidFill>
                  <a:srgbClr val="C00000"/>
                </a:solidFill>
              </a:rPr>
              <a:t>位過勞個案</a:t>
            </a:r>
            <a:r>
              <a:rPr lang="en-US" altLang="zh-TW" sz="4000" dirty="0" smtClean="0"/>
              <a:t>)</a:t>
            </a:r>
            <a:br>
              <a:rPr lang="en-US" altLang="zh-TW" sz="4000" dirty="0" smtClean="0"/>
            </a:br>
            <a:endParaRPr lang="zh-TW" altLang="en-US" sz="4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29D33A1-04B8-4A50-AF4C-C0227A4C7E7F}" type="slidenum">
              <a:rPr lang="zh-TW" altLang="en-US" smtClean="0"/>
              <a:pPr>
                <a:defRPr/>
              </a:pPr>
              <a:t>45</a:t>
            </a:fld>
            <a:endParaRPr lang="zh-TW" altLang="zh-TW"/>
          </a:p>
        </p:txBody>
      </p:sp>
      <p:pic>
        <p:nvPicPr>
          <p:cNvPr id="9830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7704857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034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mtClean="0"/>
              <a:t>過 勞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2060575"/>
            <a:ext cx="7772400" cy="3614738"/>
          </a:xfrm>
        </p:spPr>
        <p:txBody>
          <a:bodyPr/>
          <a:lstStyle/>
          <a:p>
            <a:pPr eaLnBrk="1" hangingPunct="1">
              <a:spcBef>
                <a:spcPct val="40000"/>
              </a:spcBef>
            </a:pPr>
            <a:r>
              <a:rPr lang="zh-TW" altLang="en-US" smtClean="0"/>
              <a:t>疲勞</a:t>
            </a:r>
            <a:r>
              <a:rPr lang="en-US" altLang="zh-TW" smtClean="0"/>
              <a:t>→</a:t>
            </a:r>
            <a:r>
              <a:rPr lang="zh-TW" altLang="en-US" smtClean="0"/>
              <a:t>病態的疲勞</a:t>
            </a:r>
          </a:p>
          <a:p>
            <a:pPr eaLnBrk="1" hangingPunct="1">
              <a:spcBef>
                <a:spcPct val="40000"/>
              </a:spcBef>
            </a:pPr>
            <a:r>
              <a:rPr lang="zh-TW" altLang="en-US" smtClean="0"/>
              <a:t>機能衰退</a:t>
            </a:r>
            <a:r>
              <a:rPr lang="en-US" altLang="zh-TW" smtClean="0"/>
              <a:t>→</a:t>
            </a:r>
            <a:r>
              <a:rPr lang="zh-TW" altLang="en-US" smtClean="0"/>
              <a:t>器質障害</a:t>
            </a:r>
          </a:p>
          <a:p>
            <a:pPr eaLnBrk="1" hangingPunct="1">
              <a:spcBef>
                <a:spcPct val="40000"/>
              </a:spcBef>
            </a:pPr>
            <a:r>
              <a:rPr lang="zh-TW" altLang="en-US" smtClean="0"/>
              <a:t>可逆變化</a:t>
            </a:r>
            <a:r>
              <a:rPr lang="en-US" altLang="zh-TW" smtClean="0"/>
              <a:t>→</a:t>
            </a:r>
            <a:r>
              <a:rPr lang="zh-TW" altLang="en-US" smtClean="0"/>
              <a:t>不可逆變化</a:t>
            </a:r>
          </a:p>
          <a:p>
            <a:pPr eaLnBrk="1" hangingPunct="1">
              <a:spcBef>
                <a:spcPct val="40000"/>
              </a:spcBef>
            </a:pPr>
            <a:r>
              <a:rPr lang="zh-TW" altLang="en-US" smtClean="0"/>
              <a:t>過多的壓力，疲勞蓄積</a:t>
            </a:r>
          </a:p>
          <a:p>
            <a:pPr eaLnBrk="1" hangingPunct="1">
              <a:spcBef>
                <a:spcPct val="40000"/>
              </a:spcBef>
            </a:pPr>
            <a:r>
              <a:rPr lang="zh-TW" altLang="en-US" smtClean="0"/>
              <a:t>慢性疲勞症候群（心情焦慮、休息不足）</a:t>
            </a:r>
          </a:p>
          <a:p>
            <a:pPr eaLnBrk="1" hangingPunct="1">
              <a:spcBef>
                <a:spcPct val="40000"/>
              </a:spcBef>
            </a:pPr>
            <a:r>
              <a:rPr lang="zh-TW" altLang="en-US" smtClean="0"/>
              <a:t>直接面對嚴重的疾病致死（急性循環器官突然發病）</a:t>
            </a:r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46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Picture 2" descr="11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60648"/>
            <a:ext cx="5644480" cy="59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47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ja-JP" altLang="en-US" smtClean="0"/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ja-JP" altLang="en-US" smtClean="0"/>
          </a:p>
        </p:txBody>
      </p:sp>
      <p:pic>
        <p:nvPicPr>
          <p:cNvPr id="199684" name="Picture 4" descr="Image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1600"/>
            <a:ext cx="9144000" cy="613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48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838200"/>
          </a:xfrm>
        </p:spPr>
        <p:txBody>
          <a:bodyPr/>
          <a:lstStyle/>
          <a:p>
            <a:pPr eaLnBrk="1" hangingPunct="1"/>
            <a:r>
              <a:rPr lang="zh-TW" altLang="en-US" smtClean="0"/>
              <a:t>     慢 性 疲 勞 症 候 群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12875"/>
            <a:ext cx="8070850" cy="4683125"/>
          </a:xfrm>
        </p:spPr>
        <p:txBody>
          <a:bodyPr/>
          <a:lstStyle/>
          <a:p>
            <a:pPr marL="185738" indent="-185738" eaLnBrk="1" hangingPunct="1">
              <a:spcBef>
                <a:spcPct val="30000"/>
              </a:spcBef>
            </a:pPr>
            <a:r>
              <a:rPr lang="zh-TW" altLang="en-US" sz="2400" smtClean="0"/>
              <a:t>世界衛生組織（</a:t>
            </a:r>
            <a:r>
              <a:rPr lang="en-US" altLang="zh-TW" sz="2400" smtClean="0"/>
              <a:t>WHO</a:t>
            </a:r>
            <a:r>
              <a:rPr lang="zh-TW" altLang="en-US" sz="2400" smtClean="0"/>
              <a:t>）於一九八八年正式定義「慢性疲勞症候群」（</a:t>
            </a:r>
            <a:r>
              <a:rPr lang="en-US" altLang="zh-TW" sz="2400" smtClean="0"/>
              <a:t>Chronic Fatigue Syndrome </a:t>
            </a:r>
            <a:r>
              <a:rPr lang="zh-TW" altLang="en-US" sz="2400" smtClean="0"/>
              <a:t>，</a:t>
            </a:r>
            <a:r>
              <a:rPr lang="en-US" altLang="zh-TW" sz="2400" smtClean="0"/>
              <a:t>CFS</a:t>
            </a:r>
            <a:r>
              <a:rPr lang="zh-TW" altLang="en-US" sz="2400" smtClean="0"/>
              <a:t>），向全球提出疲勞也是「病」，甚至可能致命的警訊。</a:t>
            </a:r>
          </a:p>
          <a:p>
            <a:pPr marL="185738" indent="-185738" eaLnBrk="1" hangingPunct="1">
              <a:spcBef>
                <a:spcPct val="30000"/>
              </a:spcBef>
            </a:pPr>
            <a:r>
              <a:rPr lang="zh-TW" altLang="en-US" sz="2400" smtClean="0"/>
              <a:t>慢性疲勞病患年齡層已有下降現象，二、三十歲就中風、心肌梗塞的個案愈來愈常見；除了飲食西化之外，生活壓力及工作競爭愈來愈大，也是原因。</a:t>
            </a:r>
          </a:p>
          <a:p>
            <a:pPr marL="185738" indent="-185738" eaLnBrk="1" hangingPunct="1">
              <a:spcBef>
                <a:spcPct val="30000"/>
              </a:spcBef>
            </a:pPr>
            <a:r>
              <a:rPr lang="zh-TW" altLang="en-US" sz="2400" smtClean="0"/>
              <a:t>凡排除與疾病、藥物副作用，各項生理、生化檢驗也未見異狀，卻感到十分疲勞，活動力比平常減少百分之五十以上，休息、睡覺也無法改善；同時經常有喉嚨痛、輕微發燒、肌肉酸等類似感冒的不適感，持續長達半年以上，即可能是「慢性疲勞症候群」上身。</a:t>
            </a:r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49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Text Box 2"/>
          <p:cNvSpPr txBox="1">
            <a:spLocks noChangeArrowheads="1"/>
          </p:cNvSpPr>
          <p:nvPr/>
        </p:nvSpPr>
        <p:spPr bwMode="auto">
          <a:xfrm>
            <a:off x="1295400" y="1781175"/>
            <a:ext cx="2438400" cy="5794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TW" altLang="en-US" sz="3200" b="1">
                <a:solidFill>
                  <a:schemeClr val="bg1"/>
                </a:solidFill>
                <a:ea typeface="新細明體" pitchFamily="18" charset="-120"/>
              </a:rPr>
              <a:t>加班工作</a:t>
            </a:r>
          </a:p>
        </p:txBody>
      </p:sp>
      <p:sp>
        <p:nvSpPr>
          <p:cNvPr id="247811" name="Text Box 3"/>
          <p:cNvSpPr txBox="1">
            <a:spLocks noChangeArrowheads="1"/>
          </p:cNvSpPr>
          <p:nvPr/>
        </p:nvSpPr>
        <p:spPr bwMode="auto">
          <a:xfrm>
            <a:off x="1116013" y="2565400"/>
            <a:ext cx="2663825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kumimoji="1" lang="zh-TW" altLang="en-US" sz="2800" dirty="0" smtClean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每</a:t>
            </a:r>
            <a:r>
              <a:rPr kumimoji="1" lang="ja-JP" altLang="en-US" sz="2800" dirty="0" smtClean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月</a:t>
            </a:r>
            <a:r>
              <a:rPr kumimoji="1" lang="en-US" altLang="zh-TW" sz="2800" dirty="0" smtClean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100</a:t>
            </a:r>
            <a:r>
              <a:rPr kumimoji="1" lang="zh-TW" altLang="en-US" sz="2800" dirty="0" smtClean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小</a:t>
            </a:r>
            <a:r>
              <a:rPr kumimoji="1" lang="ja-JP" altLang="en-US" sz="2800" dirty="0" smtClean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時</a:t>
            </a:r>
            <a:r>
              <a:rPr kumimoji="1" lang="ja-JP" altLang="en-US" sz="2800" dirty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以上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kumimoji="1" lang="zh-TW" altLang="en-US" sz="2800" dirty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或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kumimoji="1" lang="en-US" altLang="ja-JP" sz="2800" dirty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2</a:t>
            </a:r>
            <a:r>
              <a:rPr kumimoji="1" lang="ja-JP" altLang="en-US" sz="2800" dirty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～</a:t>
            </a:r>
            <a:r>
              <a:rPr kumimoji="1" lang="en-US" altLang="ja-JP" sz="2800" dirty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6</a:t>
            </a:r>
            <a:r>
              <a:rPr kumimoji="1" lang="ja-JP" altLang="en-US" sz="2800" dirty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月平均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kumimoji="1" lang="zh-TW" altLang="en-US" sz="2800" dirty="0" smtClean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每</a:t>
            </a:r>
            <a:r>
              <a:rPr kumimoji="1" lang="ja-JP" altLang="en-US" sz="2800" dirty="0" smtClean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月</a:t>
            </a:r>
            <a:r>
              <a:rPr kumimoji="1" lang="en-US" altLang="zh-TW" sz="2800" dirty="0" smtClean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80</a:t>
            </a:r>
            <a:r>
              <a:rPr kumimoji="1" lang="zh-TW" altLang="en-US" sz="2800" dirty="0" smtClean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小</a:t>
            </a:r>
            <a:r>
              <a:rPr kumimoji="1" lang="ja-JP" altLang="en-US" sz="2800" dirty="0" smtClean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時 </a:t>
            </a:r>
            <a:r>
              <a:rPr kumimoji="1" lang="ja-JP" altLang="en-US" sz="2800" dirty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以上</a:t>
            </a:r>
          </a:p>
        </p:txBody>
      </p:sp>
      <p:sp>
        <p:nvSpPr>
          <p:cNvPr id="247812" name="Text Box 4"/>
          <p:cNvSpPr txBox="1">
            <a:spLocks noChangeArrowheads="1"/>
          </p:cNvSpPr>
          <p:nvPr/>
        </p:nvSpPr>
        <p:spPr bwMode="auto">
          <a:xfrm>
            <a:off x="1042988" y="5734050"/>
            <a:ext cx="28082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TW" altLang="en-US" sz="2800" b="1" dirty="0" smtClean="0">
                <a:latin typeface="新細明體" pitchFamily="18" charset="-120"/>
                <a:ea typeface="新細明體" pitchFamily="18" charset="-120"/>
              </a:rPr>
              <a:t>每</a:t>
            </a:r>
            <a:r>
              <a:rPr kumimoji="1" lang="ja-JP" altLang="en-US" sz="2800" b="1" dirty="0" smtClean="0">
                <a:latin typeface="新細明體" pitchFamily="18" charset="-120"/>
                <a:ea typeface="新細明體" pitchFamily="18" charset="-120"/>
              </a:rPr>
              <a:t>月</a:t>
            </a:r>
            <a:r>
              <a:rPr kumimoji="1" lang="en-US" altLang="zh-TW" sz="2800" b="1" dirty="0" smtClean="0">
                <a:latin typeface="新細明體" pitchFamily="18" charset="-120"/>
                <a:ea typeface="新細明體" pitchFamily="18" charset="-120"/>
              </a:rPr>
              <a:t>45</a:t>
            </a:r>
            <a:r>
              <a:rPr kumimoji="1" lang="zh-TW" altLang="en-US" sz="2800" b="1" dirty="0" smtClean="0">
                <a:latin typeface="新細明體" pitchFamily="18" charset="-120"/>
                <a:ea typeface="新細明體" pitchFamily="18" charset="-120"/>
              </a:rPr>
              <a:t>小</a:t>
            </a:r>
            <a:r>
              <a:rPr kumimoji="1" lang="ja-JP" altLang="en-US" sz="2800" b="1" dirty="0" smtClean="0">
                <a:latin typeface="新細明體" pitchFamily="18" charset="-120"/>
                <a:ea typeface="新細明體" pitchFamily="18" charset="-120"/>
              </a:rPr>
              <a:t>時</a:t>
            </a:r>
            <a:r>
              <a:rPr kumimoji="1" lang="ja-JP" altLang="en-US" sz="2800" b="1" dirty="0">
                <a:latin typeface="新細明體" pitchFamily="18" charset="-120"/>
                <a:ea typeface="新細明體" pitchFamily="18" charset="-120"/>
              </a:rPr>
              <a:t>以内</a:t>
            </a:r>
          </a:p>
        </p:txBody>
      </p:sp>
      <p:sp>
        <p:nvSpPr>
          <p:cNvPr id="247813" name="Oval 5"/>
          <p:cNvSpPr>
            <a:spLocks noChangeArrowheads="1"/>
          </p:cNvSpPr>
          <p:nvPr/>
        </p:nvSpPr>
        <p:spPr bwMode="auto">
          <a:xfrm>
            <a:off x="6978650" y="2438400"/>
            <a:ext cx="914400" cy="914400"/>
          </a:xfrm>
          <a:prstGeom prst="ellipse">
            <a:avLst/>
          </a:prstGeom>
          <a:noFill/>
          <a:ln w="38100">
            <a:solidFill>
              <a:srgbClr val="EF241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kumimoji="1" lang="ja-JP" altLang="en-US" sz="4000">
                <a:solidFill>
                  <a:srgbClr val="DA2626"/>
                </a:solidFill>
                <a:latin typeface="MS PGothic" pitchFamily="34" charset="-128"/>
                <a:ea typeface="MS PGothic" pitchFamily="34" charset="-128"/>
              </a:rPr>
              <a:t>高</a:t>
            </a:r>
          </a:p>
        </p:txBody>
      </p:sp>
      <p:sp>
        <p:nvSpPr>
          <p:cNvPr id="247814" name="Oval 6"/>
          <p:cNvSpPr>
            <a:spLocks noChangeArrowheads="1"/>
          </p:cNvSpPr>
          <p:nvPr/>
        </p:nvSpPr>
        <p:spPr bwMode="auto">
          <a:xfrm>
            <a:off x="7067550" y="5237163"/>
            <a:ext cx="914400" cy="914400"/>
          </a:xfrm>
          <a:prstGeom prst="ellipse">
            <a:avLst/>
          </a:prstGeom>
          <a:noFill/>
          <a:ln w="38100">
            <a:solidFill>
              <a:srgbClr val="0033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kumimoji="1" lang="ja-JP" altLang="en-US" sz="4000">
                <a:solidFill>
                  <a:srgbClr val="000099"/>
                </a:solidFill>
                <a:latin typeface="MS PGothic" pitchFamily="34" charset="-128"/>
                <a:ea typeface="MS PGothic" pitchFamily="34" charset="-128"/>
              </a:rPr>
              <a:t>低</a:t>
            </a:r>
          </a:p>
        </p:txBody>
      </p:sp>
      <p:sp>
        <p:nvSpPr>
          <p:cNvPr id="247815" name="AutoShape 7"/>
          <p:cNvSpPr>
            <a:spLocks noChangeArrowheads="1"/>
          </p:cNvSpPr>
          <p:nvPr/>
        </p:nvSpPr>
        <p:spPr bwMode="auto">
          <a:xfrm>
            <a:off x="4038600" y="1600200"/>
            <a:ext cx="1130300" cy="4803775"/>
          </a:xfrm>
          <a:prstGeom prst="upArrow">
            <a:avLst>
              <a:gd name="adj1" fmla="val 50000"/>
              <a:gd name="adj2" fmla="val 91572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spcBef>
                <a:spcPct val="50000"/>
              </a:spcBef>
            </a:pPr>
            <a:r>
              <a:rPr kumimoji="1" lang="zh-TW" altLang="en-US" sz="320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時間愈長</a:t>
            </a:r>
          </a:p>
        </p:txBody>
      </p:sp>
      <p:sp>
        <p:nvSpPr>
          <p:cNvPr id="247816" name="Rectangle 8"/>
          <p:cNvSpPr>
            <a:spLocks noChangeArrowheads="1"/>
          </p:cNvSpPr>
          <p:nvPr/>
        </p:nvSpPr>
        <p:spPr bwMode="auto">
          <a:xfrm>
            <a:off x="5838825" y="1295400"/>
            <a:ext cx="2605088" cy="5486400"/>
          </a:xfrm>
          <a:prstGeom prst="rect">
            <a:avLst/>
          </a:prstGeom>
          <a:gradFill rotWithShape="0">
            <a:gsLst>
              <a:gs pos="0">
                <a:srgbClr val="FF0000"/>
              </a:gs>
              <a:gs pos="100000">
                <a:srgbClr val="02BA21"/>
              </a:gs>
            </a:gsLst>
            <a:lin ang="5400000" scaled="1"/>
          </a:gradFill>
          <a:ln w="9525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zh-TW" altLang="en-US"/>
          </a:p>
        </p:txBody>
      </p:sp>
      <p:sp>
        <p:nvSpPr>
          <p:cNvPr id="247817" name="Rectangle 9"/>
          <p:cNvSpPr>
            <a:spLocks noChangeArrowheads="1"/>
          </p:cNvSpPr>
          <p:nvPr/>
        </p:nvSpPr>
        <p:spPr bwMode="auto">
          <a:xfrm>
            <a:off x="5838825" y="838200"/>
            <a:ext cx="2619375" cy="525401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l"/>
            <a:r>
              <a:rPr kumimoji="1" lang="ja-JP" altLang="en-US" dirty="0">
                <a:solidFill>
                  <a:srgbClr val="FFFF00"/>
                </a:solidFill>
                <a:latin typeface=""/>
                <a:ea typeface="HGS創英角ｺﾞｼｯｸUB" pitchFamily="50" charset="-128"/>
              </a:rPr>
              <a:t>健康障害</a:t>
            </a:r>
            <a:r>
              <a:rPr kumimoji="1" lang="zh-TW" altLang="en-US" dirty="0" smtClean="0">
                <a:solidFill>
                  <a:srgbClr val="FFFF00"/>
                </a:solidFill>
                <a:latin typeface=""/>
                <a:ea typeface="新細明體" pitchFamily="18" charset="-120"/>
              </a:rPr>
              <a:t>危險</a:t>
            </a:r>
            <a:endParaRPr kumimoji="1" lang="ja-JP" altLang="en-US" dirty="0">
              <a:solidFill>
                <a:srgbClr val="FFFF00"/>
              </a:solidFill>
              <a:latin typeface=""/>
              <a:ea typeface="新細明體" pitchFamily="18" charset="-120"/>
            </a:endParaRPr>
          </a:p>
        </p:txBody>
      </p:sp>
      <p:sp>
        <p:nvSpPr>
          <p:cNvPr id="247818" name="Oval 10"/>
          <p:cNvSpPr>
            <a:spLocks noChangeArrowheads="1"/>
          </p:cNvSpPr>
          <p:nvPr/>
        </p:nvSpPr>
        <p:spPr bwMode="auto">
          <a:xfrm>
            <a:off x="6677025" y="1524000"/>
            <a:ext cx="990600" cy="990600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kumimoji="1" lang="ja-JP" altLang="en-US" sz="4000">
                <a:ea typeface="HGS創英角ｺﾞｼｯｸUB" pitchFamily="50" charset="-128"/>
              </a:rPr>
              <a:t>高</a:t>
            </a:r>
          </a:p>
        </p:txBody>
      </p:sp>
      <p:sp>
        <p:nvSpPr>
          <p:cNvPr id="247819" name="Oval 11"/>
          <p:cNvSpPr>
            <a:spLocks noChangeArrowheads="1"/>
          </p:cNvSpPr>
          <p:nvPr/>
        </p:nvSpPr>
        <p:spPr bwMode="auto">
          <a:xfrm>
            <a:off x="6829425" y="5943600"/>
            <a:ext cx="609600" cy="609600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kumimoji="1" lang="ja-JP" altLang="en-US" sz="2800">
                <a:ea typeface="HGS創英角ｺﾞｼｯｸUB" pitchFamily="50" charset="-128"/>
              </a:rPr>
              <a:t>低</a:t>
            </a:r>
          </a:p>
        </p:txBody>
      </p:sp>
      <p:sp>
        <p:nvSpPr>
          <p:cNvPr id="247820" name="Line 12"/>
          <p:cNvSpPr>
            <a:spLocks noChangeShapeType="1"/>
          </p:cNvSpPr>
          <p:nvPr/>
        </p:nvSpPr>
        <p:spPr bwMode="auto">
          <a:xfrm>
            <a:off x="5915025" y="3124200"/>
            <a:ext cx="2409825" cy="0"/>
          </a:xfrm>
          <a:prstGeom prst="line">
            <a:avLst/>
          </a:prstGeom>
          <a:noFill/>
          <a:ln w="57150">
            <a:solidFill>
              <a:srgbClr val="FFFF00"/>
            </a:solidFill>
            <a:prstDash val="sysDot"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endParaRPr lang="zh-TW" altLang="en-US"/>
          </a:p>
        </p:txBody>
      </p:sp>
      <p:sp>
        <p:nvSpPr>
          <p:cNvPr id="247821" name="Line 13"/>
          <p:cNvSpPr>
            <a:spLocks noChangeShapeType="1"/>
          </p:cNvSpPr>
          <p:nvPr/>
        </p:nvSpPr>
        <p:spPr bwMode="auto">
          <a:xfrm>
            <a:off x="5915025" y="4191000"/>
            <a:ext cx="2409825" cy="0"/>
          </a:xfrm>
          <a:prstGeom prst="line">
            <a:avLst/>
          </a:prstGeom>
          <a:noFill/>
          <a:ln w="57150">
            <a:solidFill>
              <a:srgbClr val="FFFF00"/>
            </a:solidFill>
            <a:prstDash val="sysDot"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endParaRPr lang="zh-TW" altLang="en-US"/>
          </a:p>
        </p:txBody>
      </p:sp>
      <p:sp>
        <p:nvSpPr>
          <p:cNvPr id="247822" name="Line 14"/>
          <p:cNvSpPr>
            <a:spLocks noChangeShapeType="1"/>
          </p:cNvSpPr>
          <p:nvPr/>
        </p:nvSpPr>
        <p:spPr bwMode="auto">
          <a:xfrm>
            <a:off x="5915025" y="5715000"/>
            <a:ext cx="2409825" cy="0"/>
          </a:xfrm>
          <a:prstGeom prst="line">
            <a:avLst/>
          </a:prstGeom>
          <a:noFill/>
          <a:ln w="57150">
            <a:solidFill>
              <a:srgbClr val="FFFF00"/>
            </a:solidFill>
            <a:prstDash val="sysDot"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endParaRPr lang="zh-TW" altLang="en-US"/>
          </a:p>
        </p:txBody>
      </p:sp>
      <p:sp>
        <p:nvSpPr>
          <p:cNvPr id="247823" name="Oval 15"/>
          <p:cNvSpPr>
            <a:spLocks noChangeArrowheads="1"/>
          </p:cNvSpPr>
          <p:nvPr/>
        </p:nvSpPr>
        <p:spPr bwMode="auto">
          <a:xfrm>
            <a:off x="6677025" y="4343400"/>
            <a:ext cx="990600" cy="914400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r>
              <a:rPr kumimoji="1" lang="zh-TW" altLang="en-US" sz="2800">
                <a:ea typeface="新細明體" pitchFamily="18" charset="-120"/>
              </a:rPr>
              <a:t>稍高</a:t>
            </a:r>
          </a:p>
        </p:txBody>
      </p:sp>
      <p:sp>
        <p:nvSpPr>
          <p:cNvPr id="247824" name="AutoShape 16"/>
          <p:cNvSpPr>
            <a:spLocks noChangeArrowheads="1"/>
          </p:cNvSpPr>
          <p:nvPr/>
        </p:nvSpPr>
        <p:spPr bwMode="auto">
          <a:xfrm>
            <a:off x="468313" y="188913"/>
            <a:ext cx="4967287" cy="10795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l"/>
            <a:r>
              <a:rPr kumimoji="1" lang="zh-TW" altLang="en-US" sz="3600" b="1" dirty="0">
                <a:solidFill>
                  <a:srgbClr val="FF0000"/>
                </a:solidFill>
                <a:ea typeface="新細明體" pitchFamily="18" charset="-120"/>
              </a:rPr>
              <a:t>加班與</a:t>
            </a:r>
            <a:r>
              <a:rPr kumimoji="1" lang="ja-JP" altLang="en-US" sz="3600" b="1" dirty="0">
                <a:solidFill>
                  <a:srgbClr val="FF0000"/>
                </a:solidFill>
                <a:ea typeface="新細明體" pitchFamily="18" charset="-120"/>
              </a:rPr>
              <a:t>健康障</a:t>
            </a:r>
            <a:r>
              <a:rPr kumimoji="1" lang="zh-TW" altLang="en-US" sz="3600" b="1" dirty="0">
                <a:solidFill>
                  <a:srgbClr val="FF0000"/>
                </a:solidFill>
                <a:ea typeface="新細明體" pitchFamily="18" charset="-120"/>
              </a:rPr>
              <a:t>礙危險性</a:t>
            </a:r>
            <a:endParaRPr kumimoji="1" lang="ja-JP" altLang="en-US" sz="3600" b="1" dirty="0">
              <a:solidFill>
                <a:srgbClr val="FF0000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872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7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7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7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78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47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75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0" grpId="0" animBg="1" autoUpdateAnimBg="0"/>
      <p:bldP spid="247811" grpId="0" autoUpdateAnimBg="0"/>
      <p:bldP spid="247812" grpId="0" autoUpdateAnimBg="0"/>
      <p:bldP spid="247813" grpId="0" animBg="1" autoUpdateAnimBg="0"/>
      <p:bldP spid="247814" grpId="0" animBg="1" autoUpdateAnimBg="0"/>
      <p:bldP spid="247815" grpId="0" animBg="1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Oval 2"/>
          <p:cNvSpPr>
            <a:spLocks noChangeArrowheads="1"/>
          </p:cNvSpPr>
          <p:nvPr/>
        </p:nvSpPr>
        <p:spPr bwMode="auto">
          <a:xfrm>
            <a:off x="2133600" y="2819400"/>
            <a:ext cx="4953000" cy="2971800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E5CB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zh-TW" altLang="en-US"/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3581400" y="990600"/>
            <a:ext cx="1981200" cy="9144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TW" altLang="en-US" sz="2000" b="1">
                <a:solidFill>
                  <a:srgbClr val="000099"/>
                </a:solidFill>
                <a:ea typeface="新細明體" pitchFamily="18" charset="-120"/>
              </a:rPr>
              <a:t>職場壓力源</a:t>
            </a:r>
            <a:endParaRPr kumimoji="1" lang="ja-JP" altLang="en-US" sz="2000" b="1">
              <a:solidFill>
                <a:srgbClr val="000099"/>
              </a:solidFill>
              <a:ea typeface="新細明體" pitchFamily="18" charset="-120"/>
            </a:endParaRPr>
          </a:p>
          <a:p>
            <a:r>
              <a:rPr kumimoji="1" lang="zh-TW" altLang="en-US" sz="1600">
                <a:ea typeface="新細明體" pitchFamily="18" charset="-120"/>
              </a:rPr>
              <a:t>過勞等</a:t>
            </a:r>
            <a:r>
              <a:rPr kumimoji="1" lang="ja-JP" altLang="en-US" sz="1600">
                <a:ea typeface="HGP創英角ｺﾞｼｯｸUB" pitchFamily="50" charset="-128"/>
              </a:rPr>
              <a:t>）</a:t>
            </a:r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3505200" y="3200400"/>
            <a:ext cx="2133600" cy="838200"/>
          </a:xfrm>
          <a:prstGeom prst="rect">
            <a:avLst/>
          </a:prstGeom>
          <a:solidFill>
            <a:srgbClr val="000099"/>
          </a:solidFill>
          <a:ln w="2857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TW" altLang="en-US" sz="2000">
                <a:solidFill>
                  <a:srgbClr val="FFFFFF"/>
                </a:solidFill>
                <a:ea typeface="新細明體" pitchFamily="18" charset="-120"/>
              </a:rPr>
              <a:t>壓力反應等</a:t>
            </a:r>
            <a:endParaRPr kumimoji="1" lang="ja-JP" altLang="en-US" sz="2000">
              <a:solidFill>
                <a:srgbClr val="FFFFFF"/>
              </a:solidFill>
              <a:ea typeface="HGP創英角ｺﾞｼｯｸUB" pitchFamily="50" charset="-128"/>
            </a:endParaRPr>
          </a:p>
          <a:p>
            <a:r>
              <a:rPr kumimoji="1" lang="ja-JP" altLang="en-US" sz="1600">
                <a:solidFill>
                  <a:srgbClr val="FFFFFF"/>
                </a:solidFill>
                <a:ea typeface="HGP創英角ｺﾞｼｯｸUB" pitchFamily="50" charset="-128"/>
              </a:rPr>
              <a:t>（過労及</a:t>
            </a:r>
            <a:r>
              <a:rPr kumimoji="1" lang="zh-TW" altLang="en-US" sz="1600">
                <a:solidFill>
                  <a:srgbClr val="FFFFFF"/>
                </a:solidFill>
                <a:ea typeface="新細明體" pitchFamily="18" charset="-120"/>
              </a:rPr>
              <a:t>壓力太大</a:t>
            </a:r>
            <a:r>
              <a:rPr kumimoji="1" lang="ja-JP" altLang="en-US" sz="1600">
                <a:solidFill>
                  <a:srgbClr val="FFFFFF"/>
                </a:solidFill>
                <a:ea typeface="HGP創英角ｺﾞｼｯｸUB" pitchFamily="50" charset="-128"/>
              </a:rPr>
              <a:t>）</a:t>
            </a:r>
          </a:p>
        </p:txBody>
      </p:sp>
      <p:sp>
        <p:nvSpPr>
          <p:cNvPr id="266245" name="Rectangle 5"/>
          <p:cNvSpPr>
            <a:spLocks noChangeArrowheads="1"/>
          </p:cNvSpPr>
          <p:nvPr/>
        </p:nvSpPr>
        <p:spPr bwMode="auto">
          <a:xfrm>
            <a:off x="4953000" y="4419600"/>
            <a:ext cx="1676400" cy="609600"/>
          </a:xfrm>
          <a:prstGeom prst="rect">
            <a:avLst/>
          </a:prstGeom>
          <a:solidFill>
            <a:srgbClr val="99CC00"/>
          </a:solidFill>
          <a:ln w="28575">
            <a:solidFill>
              <a:srgbClr val="99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1" lang="zh-TW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新細明體" pitchFamily="18" charset="-120"/>
              </a:rPr>
              <a:t>精神障礙等</a:t>
            </a:r>
          </a:p>
          <a:p>
            <a:r>
              <a:rPr kumimoji="1" lang="ja-JP" altLang="en-US" sz="1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HGP創英角ｺﾞｼｯｸUB" pitchFamily="50" charset="-128"/>
              </a:rPr>
              <a:t>（</a:t>
            </a:r>
            <a:r>
              <a:rPr kumimoji="1" lang="zh-TW" altLang="en-US" sz="1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新細明體" pitchFamily="18" charset="-120"/>
              </a:rPr>
              <a:t>憂鬱</a:t>
            </a:r>
            <a:r>
              <a:rPr kumimoji="1" lang="ja-JP" altLang="en-US" sz="1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HGP創英角ｺﾞｼｯｸUB" pitchFamily="50" charset="-128"/>
              </a:rPr>
              <a:t>・自殺等）</a:t>
            </a:r>
          </a:p>
        </p:txBody>
      </p:sp>
      <p:sp>
        <p:nvSpPr>
          <p:cNvPr id="116742" name="Rectangle 6"/>
          <p:cNvSpPr>
            <a:spLocks noChangeArrowheads="1"/>
          </p:cNvSpPr>
          <p:nvPr/>
        </p:nvSpPr>
        <p:spPr bwMode="auto">
          <a:xfrm>
            <a:off x="6096000" y="2133600"/>
            <a:ext cx="1600200" cy="6096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ja-JP" altLang="en-US" sz="2000">
                <a:ea typeface="HGP創英角ｺﾞｼｯｸUB" pitchFamily="50" charset="-128"/>
              </a:rPr>
              <a:t>個体要因</a:t>
            </a:r>
          </a:p>
        </p:txBody>
      </p:sp>
      <p:sp>
        <p:nvSpPr>
          <p:cNvPr id="116743" name="Rectangle 7"/>
          <p:cNvSpPr>
            <a:spLocks noChangeArrowheads="1"/>
          </p:cNvSpPr>
          <p:nvPr/>
        </p:nvSpPr>
        <p:spPr bwMode="auto">
          <a:xfrm>
            <a:off x="1447800" y="1828800"/>
            <a:ext cx="1676400" cy="6096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ja-JP" altLang="en-US" sz="2000">
                <a:ea typeface="HGP創英角ｺﾞｼｯｸUB" pitchFamily="50" charset="-128"/>
              </a:rPr>
              <a:t>職場以外</a:t>
            </a:r>
            <a:r>
              <a:rPr kumimoji="1" lang="zh-TW" altLang="en-US" sz="2000">
                <a:ea typeface="新細明體" pitchFamily="18" charset="-120"/>
              </a:rPr>
              <a:t>的</a:t>
            </a:r>
            <a:endParaRPr kumimoji="1" lang="ja-JP" altLang="en-US" sz="2000">
              <a:ea typeface="新細明體" pitchFamily="18" charset="-120"/>
            </a:endParaRPr>
          </a:p>
          <a:p>
            <a:r>
              <a:rPr kumimoji="1" lang="zh-TW" altLang="en-US" sz="2000">
                <a:ea typeface="新細明體" pitchFamily="18" charset="-120"/>
              </a:rPr>
              <a:t>壓力源</a:t>
            </a:r>
            <a:endParaRPr kumimoji="1" lang="ja-JP" altLang="en-US" sz="2000">
              <a:ea typeface="HGP創英角ｺﾞｼｯｸUB" pitchFamily="50" charset="-128"/>
            </a:endParaRPr>
          </a:p>
        </p:txBody>
      </p:sp>
      <p:sp>
        <p:nvSpPr>
          <p:cNvPr id="116744" name="Line 8"/>
          <p:cNvSpPr>
            <a:spLocks noChangeShapeType="1"/>
          </p:cNvSpPr>
          <p:nvPr/>
        </p:nvSpPr>
        <p:spPr bwMode="auto">
          <a:xfrm>
            <a:off x="3124200" y="2286000"/>
            <a:ext cx="1447800" cy="0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 type="triangle" w="sm" len="sm"/>
          </a:ln>
          <a:effectLst/>
        </p:spPr>
        <p:txBody>
          <a:bodyPr wrap="none"/>
          <a:lstStyle/>
          <a:p>
            <a:endParaRPr lang="zh-TW" altLang="en-US"/>
          </a:p>
        </p:txBody>
      </p:sp>
      <p:sp>
        <p:nvSpPr>
          <p:cNvPr id="116745" name="Line 9"/>
          <p:cNvSpPr>
            <a:spLocks noChangeShapeType="1"/>
          </p:cNvSpPr>
          <p:nvPr/>
        </p:nvSpPr>
        <p:spPr bwMode="auto">
          <a:xfrm rot="-2513975">
            <a:off x="2286000" y="5486400"/>
            <a:ext cx="1143000" cy="1588"/>
          </a:xfrm>
          <a:prstGeom prst="line">
            <a:avLst/>
          </a:prstGeom>
          <a:noFill/>
          <a:ln w="127000">
            <a:solidFill>
              <a:schemeClr val="tx1"/>
            </a:solidFill>
            <a:miter lim="800000"/>
            <a:headEnd/>
            <a:tailEnd type="triangle" w="sm" len="sm"/>
          </a:ln>
          <a:effectLst/>
        </p:spPr>
        <p:txBody>
          <a:bodyPr wrap="none"/>
          <a:lstStyle/>
          <a:p>
            <a:endParaRPr lang="zh-TW" altLang="en-US"/>
          </a:p>
        </p:txBody>
      </p:sp>
      <p:sp>
        <p:nvSpPr>
          <p:cNvPr id="116746" name="Line 10"/>
          <p:cNvSpPr>
            <a:spLocks noChangeShapeType="1"/>
          </p:cNvSpPr>
          <p:nvPr/>
        </p:nvSpPr>
        <p:spPr bwMode="auto">
          <a:xfrm rot="5401163">
            <a:off x="3922713" y="2551113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 type="triangle" w="sm" len="sm"/>
          </a:ln>
          <a:effectLst/>
        </p:spPr>
        <p:txBody>
          <a:bodyPr wrap="none"/>
          <a:lstStyle/>
          <a:p>
            <a:endParaRPr lang="zh-TW" altLang="en-US"/>
          </a:p>
        </p:txBody>
      </p:sp>
      <p:sp>
        <p:nvSpPr>
          <p:cNvPr id="116747" name="Text Box 11"/>
          <p:cNvSpPr txBox="1">
            <a:spLocks noChangeArrowheads="1"/>
          </p:cNvSpPr>
          <p:nvPr/>
        </p:nvSpPr>
        <p:spPr bwMode="auto">
          <a:xfrm>
            <a:off x="838200" y="228600"/>
            <a:ext cx="7391400" cy="5191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TW" altLang="en-US" sz="2800" b="1">
                <a:ea typeface="新細明體" pitchFamily="18" charset="-120"/>
              </a:rPr>
              <a:t>過勞及腦</a:t>
            </a:r>
            <a:r>
              <a:rPr kumimoji="1" lang="ja-JP" altLang="en-US" sz="2800" b="1">
                <a:ea typeface="HGS創英角ｺﾞｼｯｸUB" pitchFamily="50" charset="-128"/>
              </a:rPr>
              <a:t>・</a:t>
            </a:r>
            <a:r>
              <a:rPr kumimoji="1" lang="zh-TW" altLang="en-US" sz="2800" b="1">
                <a:ea typeface="新細明體" pitchFamily="18" charset="-120"/>
              </a:rPr>
              <a:t>心臟疾病及精神障礙關係</a:t>
            </a:r>
          </a:p>
        </p:txBody>
      </p:sp>
      <p:sp>
        <p:nvSpPr>
          <p:cNvPr id="116748" name="Rectangle 12"/>
          <p:cNvSpPr>
            <a:spLocks noChangeArrowheads="1"/>
          </p:cNvSpPr>
          <p:nvPr/>
        </p:nvSpPr>
        <p:spPr bwMode="auto">
          <a:xfrm>
            <a:off x="1447800" y="2438400"/>
            <a:ext cx="1676400" cy="6096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TW" altLang="en-US" sz="2000">
                <a:ea typeface="新細明體" pitchFamily="18" charset="-120"/>
              </a:rPr>
              <a:t>因應策略</a:t>
            </a:r>
          </a:p>
        </p:txBody>
      </p:sp>
      <p:sp>
        <p:nvSpPr>
          <p:cNvPr id="266253" name="Rectangle 13"/>
          <p:cNvSpPr>
            <a:spLocks noChangeArrowheads="1"/>
          </p:cNvSpPr>
          <p:nvPr/>
        </p:nvSpPr>
        <p:spPr bwMode="auto">
          <a:xfrm>
            <a:off x="2667000" y="4495800"/>
            <a:ext cx="1676400" cy="609600"/>
          </a:xfrm>
          <a:prstGeom prst="rect">
            <a:avLst/>
          </a:prstGeom>
          <a:solidFill>
            <a:srgbClr val="FF6600"/>
          </a:solidFill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1" lang="zh-TW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新細明體" pitchFamily="18" charset="-120"/>
              </a:rPr>
              <a:t>腦</a:t>
            </a:r>
            <a:r>
              <a:rPr kumimoji="1" lang="ja-JP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HGP創英角ｺﾞｼｯｸUB" pitchFamily="50" charset="-128"/>
              </a:rPr>
              <a:t>・</a:t>
            </a:r>
            <a:r>
              <a:rPr kumimoji="1" lang="zh-TW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新細明體" pitchFamily="18" charset="-120"/>
              </a:rPr>
              <a:t>心臟疾病</a:t>
            </a:r>
            <a:endParaRPr kumimoji="1" lang="ja-JP" altLang="en-US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新細明體" pitchFamily="18" charset="-120"/>
            </a:endParaRPr>
          </a:p>
          <a:p>
            <a:r>
              <a:rPr kumimoji="1" lang="ja-JP" altLang="en-US" sz="1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HGP創英角ｺﾞｼｯｸUB" pitchFamily="50" charset="-128"/>
              </a:rPr>
              <a:t>（</a:t>
            </a:r>
            <a:r>
              <a:rPr kumimoji="1" lang="zh-TW" altLang="en-US" sz="1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新細明體" pitchFamily="18" charset="-120"/>
              </a:rPr>
              <a:t>過勞死等</a:t>
            </a:r>
            <a:r>
              <a:rPr kumimoji="1" lang="ja-JP" altLang="en-US" sz="1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HGP創英角ｺﾞｼｯｸUB" pitchFamily="50" charset="-128"/>
              </a:rPr>
              <a:t>）</a:t>
            </a:r>
          </a:p>
        </p:txBody>
      </p:sp>
      <p:sp>
        <p:nvSpPr>
          <p:cNvPr id="116750" name="AutoShape 14"/>
          <p:cNvSpPr>
            <a:spLocks noChangeArrowheads="1"/>
          </p:cNvSpPr>
          <p:nvPr/>
        </p:nvSpPr>
        <p:spPr bwMode="auto">
          <a:xfrm>
            <a:off x="838200" y="5867400"/>
            <a:ext cx="2971800" cy="685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FFB265"/>
              </a:gs>
            </a:gsLst>
            <a:lin ang="5400000" scaled="1"/>
          </a:gra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kumimoji="1" lang="zh-TW" altLang="en-US">
                <a:ea typeface="新細明體" pitchFamily="18" charset="-120"/>
              </a:rPr>
              <a:t>過勞對策</a:t>
            </a:r>
            <a:endParaRPr kumimoji="1" lang="ja-JP" altLang="en-US">
              <a:ea typeface="HGS創英角ｺﾞｼｯｸUB" pitchFamily="50" charset="-128"/>
            </a:endParaRPr>
          </a:p>
        </p:txBody>
      </p:sp>
      <p:sp>
        <p:nvSpPr>
          <p:cNvPr id="116751" name="Line 15"/>
          <p:cNvSpPr>
            <a:spLocks noChangeShapeType="1"/>
          </p:cNvSpPr>
          <p:nvPr/>
        </p:nvSpPr>
        <p:spPr bwMode="auto">
          <a:xfrm>
            <a:off x="3124200" y="2590800"/>
            <a:ext cx="1447800" cy="0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 type="triangle" w="sm" len="sm"/>
          </a:ln>
          <a:effectLst/>
        </p:spPr>
        <p:txBody>
          <a:bodyPr wrap="none"/>
          <a:lstStyle/>
          <a:p>
            <a:endParaRPr lang="zh-TW" altLang="en-US"/>
          </a:p>
        </p:txBody>
      </p:sp>
      <p:sp>
        <p:nvSpPr>
          <p:cNvPr id="116752" name="Line 16"/>
          <p:cNvSpPr>
            <a:spLocks noChangeShapeType="1"/>
          </p:cNvSpPr>
          <p:nvPr/>
        </p:nvSpPr>
        <p:spPr bwMode="auto">
          <a:xfrm rot="10800000">
            <a:off x="4648200" y="2438400"/>
            <a:ext cx="1447800" cy="1588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 type="triangle" w="sm" len="sm"/>
          </a:ln>
          <a:effectLst/>
        </p:spPr>
        <p:txBody>
          <a:bodyPr wrap="none"/>
          <a:lstStyle/>
          <a:p>
            <a:endParaRPr lang="zh-TW" altLang="en-US"/>
          </a:p>
        </p:txBody>
      </p:sp>
      <p:sp>
        <p:nvSpPr>
          <p:cNvPr id="116753" name="Line 17"/>
          <p:cNvSpPr>
            <a:spLocks noChangeShapeType="1"/>
          </p:cNvSpPr>
          <p:nvPr/>
        </p:nvSpPr>
        <p:spPr bwMode="auto">
          <a:xfrm rot="8485911" flipV="1">
            <a:off x="3657600" y="4267200"/>
            <a:ext cx="595313" cy="30163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sm" len="sm"/>
          </a:ln>
          <a:effectLst/>
        </p:spPr>
        <p:txBody>
          <a:bodyPr wrap="none"/>
          <a:lstStyle/>
          <a:p>
            <a:endParaRPr lang="zh-TW" altLang="en-US"/>
          </a:p>
        </p:txBody>
      </p:sp>
      <p:sp>
        <p:nvSpPr>
          <p:cNvPr id="116754" name="Line 18"/>
          <p:cNvSpPr>
            <a:spLocks noChangeShapeType="1"/>
          </p:cNvSpPr>
          <p:nvPr/>
        </p:nvSpPr>
        <p:spPr bwMode="auto">
          <a:xfrm rot="-8614856">
            <a:off x="5808663" y="5391150"/>
            <a:ext cx="1219200" cy="38100"/>
          </a:xfrm>
          <a:prstGeom prst="line">
            <a:avLst/>
          </a:prstGeom>
          <a:noFill/>
          <a:ln w="127000">
            <a:solidFill>
              <a:schemeClr val="tx1"/>
            </a:solidFill>
            <a:miter lim="800000"/>
            <a:headEnd/>
            <a:tailEnd type="triangle" w="sm" len="sm"/>
          </a:ln>
          <a:effectLst/>
        </p:spPr>
        <p:txBody>
          <a:bodyPr wrap="none"/>
          <a:lstStyle/>
          <a:p>
            <a:endParaRPr lang="zh-TW" altLang="en-US"/>
          </a:p>
        </p:txBody>
      </p:sp>
      <p:sp>
        <p:nvSpPr>
          <p:cNvPr id="116755" name="AutoShape 19"/>
          <p:cNvSpPr>
            <a:spLocks noChangeArrowheads="1"/>
          </p:cNvSpPr>
          <p:nvPr/>
        </p:nvSpPr>
        <p:spPr bwMode="auto">
          <a:xfrm>
            <a:off x="5334000" y="5791200"/>
            <a:ext cx="3048000" cy="685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BDFF03"/>
              </a:gs>
            </a:gsLst>
            <a:lin ang="5400000" scaled="1"/>
          </a:gradFill>
          <a:ln w="38100">
            <a:solidFill>
              <a:srgbClr val="99CC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r>
              <a:rPr kumimoji="1" lang="en-US" altLang="zh-TW">
                <a:ea typeface="新細明體" pitchFamily="18" charset="-120"/>
              </a:rPr>
              <a:t>Mental health </a:t>
            </a:r>
            <a:r>
              <a:rPr kumimoji="1" lang="ja-JP" altLang="en-US">
                <a:ea typeface="HGS創英角ｺﾞｼｯｸUB" pitchFamily="50" charset="-128"/>
              </a:rPr>
              <a:t>対策</a:t>
            </a:r>
          </a:p>
        </p:txBody>
      </p:sp>
      <p:sp>
        <p:nvSpPr>
          <p:cNvPr id="116756" name="Line 20"/>
          <p:cNvSpPr>
            <a:spLocks noChangeShapeType="1"/>
          </p:cNvSpPr>
          <p:nvPr/>
        </p:nvSpPr>
        <p:spPr bwMode="auto">
          <a:xfrm rot="2921477" flipV="1">
            <a:off x="5013325" y="4168776"/>
            <a:ext cx="604837" cy="144462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sm" len="sm"/>
          </a:ln>
          <a:effectLst/>
        </p:spPr>
        <p:txBody>
          <a:bodyPr wrap="none"/>
          <a:lstStyle/>
          <a:p>
            <a:endParaRPr lang="zh-TW" altLang="en-US"/>
          </a:p>
        </p:txBody>
      </p:sp>
      <p:sp>
        <p:nvSpPr>
          <p:cNvPr id="21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51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5795963" y="2997200"/>
            <a:ext cx="3200400" cy="8255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ja-JP" altLang="en-US" sz="1600">
                <a:solidFill>
                  <a:srgbClr val="003300"/>
                </a:solidFill>
                <a:ea typeface="HGP創英角ｺﾞｼｯｸUB" pitchFamily="50" charset="-128"/>
              </a:rPr>
              <a:t>・ </a:t>
            </a:r>
            <a:r>
              <a:rPr lang="en-US" altLang="ja-JP" sz="1600" b="1">
                <a:solidFill>
                  <a:srgbClr val="003300"/>
                </a:solidFill>
                <a:ea typeface="HGP創英角ｺﾞｼｯｸUB" pitchFamily="50" charset="-128"/>
              </a:rPr>
              <a:t>Improvement of work</a:t>
            </a:r>
            <a:r>
              <a:rPr lang="en-US" altLang="zh-TW" sz="1600" b="1">
                <a:solidFill>
                  <a:srgbClr val="003300"/>
                </a:solidFill>
                <a:ea typeface="HGP創英角ｺﾞｼｯｸUB" pitchFamily="50" charset="-128"/>
              </a:rPr>
              <a:t>place</a:t>
            </a:r>
            <a:r>
              <a:rPr lang="en-US" altLang="ja-JP" sz="1600" b="1">
                <a:solidFill>
                  <a:srgbClr val="003300"/>
                </a:solidFill>
                <a:ea typeface="HGP創英角ｺﾞｼｯｸUB" pitchFamily="50" charset="-128"/>
              </a:rPr>
              <a:t> </a:t>
            </a:r>
            <a:br>
              <a:rPr lang="en-US" altLang="ja-JP" sz="1600" b="1">
                <a:solidFill>
                  <a:srgbClr val="003300"/>
                </a:solidFill>
                <a:ea typeface="HGP創英角ｺﾞｼｯｸUB" pitchFamily="50" charset="-128"/>
              </a:rPr>
            </a:br>
            <a:r>
              <a:rPr lang="ja-JP" altLang="en-US" sz="1600" b="1">
                <a:solidFill>
                  <a:srgbClr val="003300"/>
                </a:solidFill>
                <a:ea typeface="HGP創英角ｺﾞｼｯｸUB" pitchFamily="50" charset="-128"/>
              </a:rPr>
              <a:t>・ </a:t>
            </a:r>
            <a:r>
              <a:rPr lang="en-US" altLang="ja-JP" sz="1600" b="1">
                <a:solidFill>
                  <a:srgbClr val="003300"/>
                </a:solidFill>
                <a:ea typeface="HGP創英角ｺﾞｼｯｸUB" pitchFamily="50" charset="-128"/>
              </a:rPr>
              <a:t>Dealing with individual</a:t>
            </a:r>
            <a:br>
              <a:rPr lang="en-US" altLang="ja-JP" sz="1600" b="1">
                <a:solidFill>
                  <a:srgbClr val="003300"/>
                </a:solidFill>
                <a:ea typeface="HGP創英角ｺﾞｼｯｸUB" pitchFamily="50" charset="-128"/>
              </a:rPr>
            </a:br>
            <a:r>
              <a:rPr lang="en-US" altLang="ja-JP" sz="1600" b="1">
                <a:solidFill>
                  <a:srgbClr val="003300"/>
                </a:solidFill>
                <a:ea typeface="HGP創英角ｺﾞｼｯｸUB" pitchFamily="50" charset="-128"/>
              </a:rPr>
              <a:t>  consultation</a:t>
            </a: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304800" y="1371600"/>
            <a:ext cx="3505200" cy="5181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0836" name="AutoShape 4"/>
          <p:cNvSpPr>
            <a:spLocks noChangeArrowheads="1"/>
          </p:cNvSpPr>
          <p:nvPr/>
        </p:nvSpPr>
        <p:spPr bwMode="auto">
          <a:xfrm>
            <a:off x="533400" y="838200"/>
            <a:ext cx="3124200" cy="914400"/>
          </a:xfrm>
          <a:prstGeom prst="roundRect">
            <a:avLst>
              <a:gd name="adj" fmla="val 16667"/>
            </a:avLst>
          </a:prstGeom>
          <a:solidFill>
            <a:srgbClr val="DDBB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46800" anchor="ctr" anchorCtr="1"/>
          <a:lstStyle/>
          <a:p>
            <a:pPr eaLnBrk="0" hangingPunct="0"/>
            <a:r>
              <a:rPr lang="en-US" altLang="ja-JP" sz="2000" b="1">
                <a:solidFill>
                  <a:srgbClr val="003300"/>
                </a:solidFill>
                <a:ea typeface="HGP創英角ｺﾞｼｯｸUB" pitchFamily="50" charset="-128"/>
              </a:rPr>
              <a:t>Establishment of</a:t>
            </a:r>
            <a:br>
              <a:rPr lang="en-US" altLang="ja-JP" sz="2000" b="1">
                <a:solidFill>
                  <a:srgbClr val="003300"/>
                </a:solidFill>
                <a:ea typeface="HGP創英角ｺﾞｼｯｸUB" pitchFamily="50" charset="-128"/>
              </a:rPr>
            </a:br>
            <a:r>
              <a:rPr lang="en-US" altLang="ja-JP" sz="2000" b="1">
                <a:solidFill>
                  <a:srgbClr val="003300"/>
                </a:solidFill>
                <a:ea typeface="HGP創英角ｺﾞｼｯｸUB" pitchFamily="50" charset="-128"/>
              </a:rPr>
              <a:t>Mental Health Care</a:t>
            </a:r>
            <a:br>
              <a:rPr lang="en-US" altLang="ja-JP" sz="2000" b="1">
                <a:solidFill>
                  <a:srgbClr val="003300"/>
                </a:solidFill>
                <a:ea typeface="HGP創英角ｺﾞｼｯｸUB" pitchFamily="50" charset="-128"/>
              </a:rPr>
            </a:br>
            <a:r>
              <a:rPr lang="en-US" altLang="ja-JP" sz="2000" b="1">
                <a:solidFill>
                  <a:srgbClr val="003300"/>
                </a:solidFill>
                <a:ea typeface="HGP創英角ｺﾞｼｯｸUB" pitchFamily="50" charset="-128"/>
              </a:rPr>
              <a:t>Promotion Program</a:t>
            </a:r>
            <a:endParaRPr kumimoji="1" lang="en-US" altLang="ja-JP" sz="2000" b="1">
              <a:solidFill>
                <a:srgbClr val="003300"/>
              </a:solidFill>
              <a:ea typeface="HGP創英角ｺﾞｼｯｸUB" pitchFamily="50" charset="-128"/>
            </a:endParaRPr>
          </a:p>
        </p:txBody>
      </p:sp>
      <p:sp>
        <p:nvSpPr>
          <p:cNvPr id="120837" name="AutoShape 5"/>
          <p:cNvSpPr>
            <a:spLocks noChangeArrowheads="1"/>
          </p:cNvSpPr>
          <p:nvPr/>
        </p:nvSpPr>
        <p:spPr bwMode="auto">
          <a:xfrm>
            <a:off x="609600" y="1981200"/>
            <a:ext cx="2743200" cy="914400"/>
          </a:xfrm>
          <a:prstGeom prst="roundRect">
            <a:avLst>
              <a:gd name="adj" fmla="val 16667"/>
            </a:avLst>
          </a:prstGeom>
          <a:solidFill>
            <a:srgbClr val="FFD5E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46800" anchor="ctr" anchorCtr="1"/>
          <a:lstStyle/>
          <a:p>
            <a:pPr eaLnBrk="0" hangingPunct="0"/>
            <a:r>
              <a:rPr lang="en-US" altLang="ja-JP" b="1">
                <a:solidFill>
                  <a:srgbClr val="003300"/>
                </a:solidFill>
                <a:ea typeface="HGP創英角ｺﾞｼｯｸUB" pitchFamily="50" charset="-128"/>
              </a:rPr>
              <a:t>Self-care</a:t>
            </a:r>
          </a:p>
        </p:txBody>
      </p:sp>
      <p:sp>
        <p:nvSpPr>
          <p:cNvPr id="120838" name="AutoShape 6"/>
          <p:cNvSpPr>
            <a:spLocks noChangeArrowheads="1"/>
          </p:cNvSpPr>
          <p:nvPr/>
        </p:nvSpPr>
        <p:spPr bwMode="auto">
          <a:xfrm>
            <a:off x="609600" y="4191000"/>
            <a:ext cx="2743200" cy="914400"/>
          </a:xfrm>
          <a:prstGeom prst="roundRect">
            <a:avLst>
              <a:gd name="adj" fmla="val 16667"/>
            </a:avLst>
          </a:prstGeom>
          <a:solidFill>
            <a:srgbClr val="FFFFC7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46800" anchor="ctr" anchorCtr="1"/>
          <a:lstStyle/>
          <a:p>
            <a:pPr eaLnBrk="0" hangingPunct="0"/>
            <a:r>
              <a:rPr lang="en-US" altLang="ja-JP">
                <a:ea typeface="HGP創英角ｺﾞｼｯｸUB" pitchFamily="50" charset="-128"/>
              </a:rPr>
              <a:t>Professional care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609600" y="5334000"/>
            <a:ext cx="2743200" cy="91440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46800" anchor="ctr" anchorCtr="1"/>
          <a:lstStyle/>
          <a:p>
            <a:pPr eaLnBrk="0" hangingPunct="0"/>
            <a:r>
              <a:rPr lang="en-US" altLang="ja-JP">
                <a:ea typeface="HGP創英角ｺﾞｼｯｸUB" pitchFamily="50" charset="-128"/>
              </a:rPr>
              <a:t>Outside-care</a:t>
            </a:r>
          </a:p>
        </p:txBody>
      </p:sp>
      <p:sp>
        <p:nvSpPr>
          <p:cNvPr id="120840" name="AutoShape 8"/>
          <p:cNvSpPr>
            <a:spLocks noChangeArrowheads="1"/>
          </p:cNvSpPr>
          <p:nvPr/>
        </p:nvSpPr>
        <p:spPr bwMode="auto">
          <a:xfrm>
            <a:off x="611188" y="3141663"/>
            <a:ext cx="2743200" cy="914400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46800" anchor="ctr" anchorCtr="1"/>
          <a:lstStyle/>
          <a:p>
            <a:pPr eaLnBrk="0" hangingPunct="0"/>
            <a:r>
              <a:rPr lang="en-US" altLang="ja-JP" b="1">
                <a:ea typeface="HGP創英角ｺﾞｼｯｸUB" pitchFamily="50" charset="-128"/>
              </a:rPr>
              <a:t>Line care</a:t>
            </a:r>
          </a:p>
        </p:txBody>
      </p:sp>
      <p:sp>
        <p:nvSpPr>
          <p:cNvPr id="120841" name="Rectangle 9"/>
          <p:cNvSpPr>
            <a:spLocks noChangeArrowheads="1"/>
          </p:cNvSpPr>
          <p:nvPr/>
        </p:nvSpPr>
        <p:spPr bwMode="auto">
          <a:xfrm>
            <a:off x="5795963" y="1773238"/>
            <a:ext cx="3200400" cy="1069975"/>
          </a:xfrm>
          <a:prstGeom prst="rect">
            <a:avLst/>
          </a:prstGeom>
          <a:solidFill>
            <a:srgbClr val="FFD5EA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ja-JP" altLang="en-US" sz="1600">
                <a:solidFill>
                  <a:srgbClr val="003300"/>
                </a:solidFill>
                <a:latin typeface="HGP創英角ｺﾞｼｯｸUB" pitchFamily="50" charset="-128"/>
                <a:ea typeface="HGP創英角ｺﾞｼｯｸUB" pitchFamily="50" charset="-128"/>
              </a:rPr>
              <a:t>・ </a:t>
            </a:r>
            <a:r>
              <a:rPr lang="en-US" altLang="ja-JP" sz="1600" b="1">
                <a:solidFill>
                  <a:srgbClr val="003300"/>
                </a:solidFill>
                <a:ea typeface="HGP創英角ｺﾞｼｯｸUB" pitchFamily="50" charset="-128"/>
              </a:rPr>
              <a:t>Finding of stress</a:t>
            </a:r>
          </a:p>
          <a:p>
            <a:pPr algn="l" eaLnBrk="0" hangingPunct="0">
              <a:spcBef>
                <a:spcPct val="50000"/>
              </a:spcBef>
            </a:pPr>
            <a:r>
              <a:rPr lang="ja-JP" altLang="en-US" sz="1600" b="1">
                <a:solidFill>
                  <a:srgbClr val="003300"/>
                </a:solidFill>
                <a:ea typeface="HGP創英角ｺﾞｼｯｸUB" pitchFamily="50" charset="-128"/>
              </a:rPr>
              <a:t>・ </a:t>
            </a:r>
            <a:r>
              <a:rPr lang="en-US" altLang="ja-JP" sz="1600" b="1">
                <a:solidFill>
                  <a:srgbClr val="003300"/>
                </a:solidFill>
                <a:ea typeface="HGP創英角ｺﾞｼｯｸUB" pitchFamily="50" charset="-128"/>
              </a:rPr>
              <a:t>Dealing with stress</a:t>
            </a:r>
          </a:p>
          <a:p>
            <a:pPr algn="l" eaLnBrk="0" hangingPunct="0">
              <a:spcBef>
                <a:spcPct val="50000"/>
              </a:spcBef>
            </a:pPr>
            <a:r>
              <a:rPr lang="ja-JP" altLang="en-US" sz="1600" b="1">
                <a:solidFill>
                  <a:srgbClr val="003300"/>
                </a:solidFill>
                <a:ea typeface="HGP創英角ｺﾞｼｯｸUB" pitchFamily="50" charset="-128"/>
              </a:rPr>
              <a:t>・ </a:t>
            </a:r>
            <a:r>
              <a:rPr lang="en-US" altLang="ja-JP" sz="1600" b="1">
                <a:solidFill>
                  <a:srgbClr val="003300"/>
                </a:solidFill>
                <a:ea typeface="HGP創英角ｺﾞｼｯｸUB" pitchFamily="50" charset="-128"/>
              </a:rPr>
              <a:t>Voluntary consultation</a:t>
            </a:r>
          </a:p>
        </p:txBody>
      </p:sp>
      <p:sp>
        <p:nvSpPr>
          <p:cNvPr id="120842" name="Rectangle 10"/>
          <p:cNvSpPr>
            <a:spLocks noChangeArrowheads="1"/>
          </p:cNvSpPr>
          <p:nvPr/>
        </p:nvSpPr>
        <p:spPr bwMode="auto">
          <a:xfrm>
            <a:off x="3886200" y="1066800"/>
            <a:ext cx="1905000" cy="396875"/>
          </a:xfrm>
          <a:prstGeom prst="rect">
            <a:avLst/>
          </a:prstGeom>
          <a:solidFill>
            <a:srgbClr val="DDBB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en-US" altLang="ja-JP" sz="2000" b="1">
                <a:solidFill>
                  <a:srgbClr val="003300"/>
                </a:solidFill>
                <a:ea typeface="HGP創英角ｺﾞｼｯｸUB" pitchFamily="50" charset="-128"/>
              </a:rPr>
              <a:t>By employers</a:t>
            </a:r>
          </a:p>
        </p:txBody>
      </p:sp>
      <p:sp>
        <p:nvSpPr>
          <p:cNvPr id="120843" name="Rectangle 11"/>
          <p:cNvSpPr>
            <a:spLocks noChangeArrowheads="1"/>
          </p:cNvSpPr>
          <p:nvPr/>
        </p:nvSpPr>
        <p:spPr bwMode="auto">
          <a:xfrm>
            <a:off x="3851275" y="2205038"/>
            <a:ext cx="1905000" cy="457200"/>
          </a:xfrm>
          <a:prstGeom prst="rect">
            <a:avLst/>
          </a:prstGeom>
          <a:solidFill>
            <a:srgbClr val="FFD5EA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en-US" altLang="ja-JP" b="1">
                <a:solidFill>
                  <a:srgbClr val="003300"/>
                </a:solidFill>
                <a:ea typeface="HGP創英角ｺﾞｼｯｸUB" pitchFamily="50" charset="-128"/>
              </a:rPr>
              <a:t>By workers</a:t>
            </a:r>
          </a:p>
        </p:txBody>
      </p:sp>
      <p:sp>
        <p:nvSpPr>
          <p:cNvPr id="120844" name="Rectangle 12"/>
          <p:cNvSpPr>
            <a:spLocks noChangeArrowheads="1"/>
          </p:cNvSpPr>
          <p:nvPr/>
        </p:nvSpPr>
        <p:spPr bwMode="auto">
          <a:xfrm>
            <a:off x="3886200" y="3200400"/>
            <a:ext cx="1905000" cy="70167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ja-JP" sz="2000" b="1">
                <a:solidFill>
                  <a:srgbClr val="003300"/>
                </a:solidFill>
                <a:ea typeface="HGP創英角ｺﾞｼｯｸUB" pitchFamily="50" charset="-128"/>
              </a:rPr>
              <a:t>By managers and supervisors</a:t>
            </a:r>
          </a:p>
        </p:txBody>
      </p:sp>
      <p:sp>
        <p:nvSpPr>
          <p:cNvPr id="120845" name="Rectangle 13"/>
          <p:cNvSpPr>
            <a:spLocks noChangeArrowheads="1"/>
          </p:cNvSpPr>
          <p:nvPr/>
        </p:nvSpPr>
        <p:spPr bwMode="auto">
          <a:xfrm>
            <a:off x="5795963" y="3933825"/>
            <a:ext cx="3200400" cy="1687513"/>
          </a:xfrm>
          <a:prstGeom prst="rect">
            <a:avLst/>
          </a:prstGeom>
          <a:solidFill>
            <a:srgbClr val="FFFFC7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ja-JP" altLang="en-US" sz="1200" b="1">
                <a:solidFill>
                  <a:srgbClr val="003300"/>
                </a:solidFill>
                <a:latin typeface="HGP創英角ｺﾞｼｯｸUB" pitchFamily="50" charset="-128"/>
                <a:ea typeface="HGP創英角ｺﾞｼｯｸUB" pitchFamily="50" charset="-128"/>
              </a:rPr>
              <a:t>・</a:t>
            </a:r>
            <a:r>
              <a:rPr lang="ja-JP" altLang="en-US" sz="1200">
                <a:solidFill>
                  <a:srgbClr val="003300"/>
                </a:solidFill>
                <a:latin typeface="HGP創英角ｺﾞｼｯｸUB" pitchFamily="50" charset="-128"/>
                <a:ea typeface="HGP創英角ｺﾞｼｯｸUB" pitchFamily="50" charset="-128"/>
              </a:rPr>
              <a:t> </a:t>
            </a:r>
            <a:r>
              <a:rPr lang="en-US" altLang="ja-JP" sz="1400" b="1">
                <a:solidFill>
                  <a:srgbClr val="003300"/>
                </a:solidFill>
                <a:ea typeface="HGP創英角ｺﾞｼｯｸUB" pitchFamily="50" charset="-128"/>
              </a:rPr>
              <a:t>Improvement of work</a:t>
            </a:r>
            <a:r>
              <a:rPr lang="en-US" altLang="zh-TW" sz="1400" b="1">
                <a:solidFill>
                  <a:srgbClr val="003300"/>
                </a:solidFill>
                <a:ea typeface="HGP創英角ｺﾞｼｯｸUB" pitchFamily="50" charset="-128"/>
              </a:rPr>
              <a:t>place</a:t>
            </a:r>
            <a:r>
              <a:rPr lang="en-US" altLang="ja-JP" sz="1400" b="1">
                <a:solidFill>
                  <a:srgbClr val="003300"/>
                </a:solidFill>
                <a:ea typeface="HGP創英角ｺﾞｼｯｸUB" pitchFamily="50" charset="-128"/>
              </a:rPr>
              <a:t> </a:t>
            </a:r>
          </a:p>
          <a:p>
            <a:pPr algn="l" eaLnBrk="0" hangingPunct="0">
              <a:spcBef>
                <a:spcPct val="50000"/>
              </a:spcBef>
            </a:pPr>
            <a:r>
              <a:rPr lang="ja-JP" altLang="en-US" sz="1400" b="1">
                <a:solidFill>
                  <a:srgbClr val="003300"/>
                </a:solidFill>
                <a:ea typeface="HGP創英角ｺﾞｼｯｸUB" pitchFamily="50" charset="-128"/>
              </a:rPr>
              <a:t>・ </a:t>
            </a:r>
            <a:r>
              <a:rPr lang="en-US" altLang="ja-JP" sz="1400" b="1">
                <a:solidFill>
                  <a:srgbClr val="003300"/>
                </a:solidFill>
                <a:ea typeface="HGP創英角ｺﾞｼｯｸUB" pitchFamily="50" charset="-128"/>
              </a:rPr>
              <a:t>Dealing with individual consultation</a:t>
            </a:r>
          </a:p>
          <a:p>
            <a:pPr algn="l" eaLnBrk="0" hangingPunct="0">
              <a:spcBef>
                <a:spcPct val="50000"/>
              </a:spcBef>
            </a:pPr>
            <a:r>
              <a:rPr lang="ja-JP" altLang="en-US" sz="1400" b="1">
                <a:solidFill>
                  <a:srgbClr val="003300"/>
                </a:solidFill>
                <a:ea typeface="HGP創英角ｺﾞｼｯｸUB" pitchFamily="50" charset="-128"/>
              </a:rPr>
              <a:t>・ </a:t>
            </a:r>
            <a:r>
              <a:rPr lang="en-US" altLang="ja-JP" sz="1400" b="1">
                <a:solidFill>
                  <a:srgbClr val="003300"/>
                </a:solidFill>
                <a:ea typeface="HGP創英角ｺﾞｼｯｸUB" pitchFamily="50" charset="-128"/>
              </a:rPr>
              <a:t>Support of care by line</a:t>
            </a:r>
          </a:p>
          <a:p>
            <a:pPr algn="l" eaLnBrk="0" hangingPunct="0">
              <a:spcBef>
                <a:spcPct val="50000"/>
              </a:spcBef>
            </a:pPr>
            <a:r>
              <a:rPr lang="ja-JP" altLang="en-US" sz="1400" b="1">
                <a:solidFill>
                  <a:srgbClr val="003300"/>
                </a:solidFill>
                <a:ea typeface="HGP創英角ｺﾞｼｯｸUB" pitchFamily="50" charset="-128"/>
              </a:rPr>
              <a:t>・ </a:t>
            </a:r>
            <a:r>
              <a:rPr lang="en-US" altLang="ja-JP" sz="1400" b="1">
                <a:solidFill>
                  <a:srgbClr val="003300"/>
                </a:solidFill>
                <a:ea typeface="HGP創英角ｺﾞｼｯｸUB" pitchFamily="50" charset="-128"/>
              </a:rPr>
              <a:t>Improvement of education and </a:t>
            </a:r>
            <a:r>
              <a:rPr lang="en-US" altLang="zh-TW" sz="1400" b="1">
                <a:solidFill>
                  <a:srgbClr val="003300"/>
                </a:solidFill>
                <a:ea typeface="HGP創英角ｺﾞｼｯｸUB" pitchFamily="50" charset="-128"/>
              </a:rPr>
              <a:t>     </a:t>
            </a:r>
            <a:r>
              <a:rPr lang="en-US" altLang="ja-JP" sz="1400" b="1">
                <a:solidFill>
                  <a:srgbClr val="003300"/>
                </a:solidFill>
                <a:ea typeface="HGP創英角ｺﾞｼｯｸUB" pitchFamily="50" charset="-128"/>
              </a:rPr>
              <a:t>training</a:t>
            </a:r>
            <a:br>
              <a:rPr lang="en-US" altLang="ja-JP" sz="1400" b="1">
                <a:solidFill>
                  <a:srgbClr val="003300"/>
                </a:solidFill>
                <a:ea typeface="HGP創英角ｺﾞｼｯｸUB" pitchFamily="50" charset="-128"/>
              </a:rPr>
            </a:br>
            <a:r>
              <a:rPr lang="ja-JP" altLang="en-US" sz="1400" b="1">
                <a:solidFill>
                  <a:srgbClr val="003300"/>
                </a:solidFill>
                <a:ea typeface="HGP創英角ｺﾞｼｯｸUB" pitchFamily="50" charset="-128"/>
              </a:rPr>
              <a:t>・ </a:t>
            </a:r>
            <a:r>
              <a:rPr lang="en-US" altLang="ja-JP" sz="1400" b="1">
                <a:solidFill>
                  <a:srgbClr val="003300"/>
                </a:solidFill>
                <a:ea typeface="HGP創英角ｺﾞｼｯｸUB" pitchFamily="50" charset="-128"/>
              </a:rPr>
              <a:t>Creation of Network</a:t>
            </a:r>
          </a:p>
        </p:txBody>
      </p:sp>
      <p:sp>
        <p:nvSpPr>
          <p:cNvPr id="120846" name="Rectangle 14"/>
          <p:cNvSpPr>
            <a:spLocks noChangeArrowheads="1"/>
          </p:cNvSpPr>
          <p:nvPr/>
        </p:nvSpPr>
        <p:spPr bwMode="auto">
          <a:xfrm>
            <a:off x="3886200" y="4191000"/>
            <a:ext cx="1905000" cy="1311275"/>
          </a:xfrm>
          <a:prstGeom prst="rect">
            <a:avLst/>
          </a:prstGeom>
          <a:solidFill>
            <a:srgbClr val="FFFFC7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fontAlgn="ctr">
              <a:spcBef>
                <a:spcPct val="50000"/>
              </a:spcBef>
            </a:pPr>
            <a:r>
              <a:rPr lang="en-US" altLang="ja-JP" sz="2000" b="1">
                <a:solidFill>
                  <a:srgbClr val="003300"/>
                </a:solidFill>
                <a:ea typeface="HGP創英角ｺﾞｼｯｸUB" pitchFamily="50" charset="-128"/>
              </a:rPr>
              <a:t>By Industrial physicians,health managers and other</a:t>
            </a:r>
          </a:p>
        </p:txBody>
      </p:sp>
      <p:sp>
        <p:nvSpPr>
          <p:cNvPr id="120847" name="Rectangle 15"/>
          <p:cNvSpPr>
            <a:spLocks noChangeArrowheads="1"/>
          </p:cNvSpPr>
          <p:nvPr/>
        </p:nvSpPr>
        <p:spPr bwMode="auto">
          <a:xfrm>
            <a:off x="5795963" y="5805488"/>
            <a:ext cx="3200400" cy="9429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ja-JP" altLang="en-US" sz="1200">
                <a:solidFill>
                  <a:srgbClr val="003300"/>
                </a:solidFill>
                <a:latin typeface="HGP創英角ｺﾞｼｯｸUB" pitchFamily="50" charset="-128"/>
                <a:ea typeface="HGP創英角ｺﾞｼｯｸUB" pitchFamily="50" charset="-128"/>
              </a:rPr>
              <a:t>・ </a:t>
            </a:r>
            <a:r>
              <a:rPr lang="en-US" altLang="ja-JP" sz="1400" b="1">
                <a:solidFill>
                  <a:srgbClr val="003300"/>
                </a:solidFill>
                <a:ea typeface="HGP創英角ｺﾞｼｯｸUB" pitchFamily="50" charset="-128"/>
              </a:rPr>
              <a:t>Utilization of direct service</a:t>
            </a:r>
          </a:p>
          <a:p>
            <a:pPr algn="l" eaLnBrk="0" hangingPunct="0">
              <a:spcBef>
                <a:spcPct val="50000"/>
              </a:spcBef>
            </a:pPr>
            <a:r>
              <a:rPr lang="ja-JP" altLang="en-US" sz="1400" b="1">
                <a:solidFill>
                  <a:srgbClr val="003300"/>
                </a:solidFill>
                <a:ea typeface="HGP創英角ｺﾞｼｯｸUB" pitchFamily="50" charset="-128"/>
              </a:rPr>
              <a:t>・ </a:t>
            </a:r>
            <a:r>
              <a:rPr lang="en-US" altLang="ja-JP" sz="1400" b="1">
                <a:solidFill>
                  <a:srgbClr val="003300"/>
                </a:solidFill>
                <a:ea typeface="HGP創英角ｺﾞｼｯｸUB" pitchFamily="50" charset="-128"/>
              </a:rPr>
              <a:t>Utilization of support service</a:t>
            </a:r>
          </a:p>
          <a:p>
            <a:pPr algn="l" eaLnBrk="0" hangingPunct="0">
              <a:spcBef>
                <a:spcPct val="50000"/>
              </a:spcBef>
            </a:pPr>
            <a:r>
              <a:rPr lang="ja-JP" altLang="en-US" sz="1400" b="1">
                <a:solidFill>
                  <a:srgbClr val="003300"/>
                </a:solidFill>
                <a:ea typeface="HGP創英角ｺﾞｼｯｸUB" pitchFamily="50" charset="-128"/>
              </a:rPr>
              <a:t>・ </a:t>
            </a:r>
            <a:r>
              <a:rPr lang="en-US" altLang="ja-JP" sz="1400" b="1">
                <a:solidFill>
                  <a:srgbClr val="003300"/>
                </a:solidFill>
                <a:ea typeface="HGP創英角ｺﾞｼｯｸUB" pitchFamily="50" charset="-128"/>
              </a:rPr>
              <a:t>Utilization of network</a:t>
            </a:r>
          </a:p>
        </p:txBody>
      </p:sp>
      <p:sp>
        <p:nvSpPr>
          <p:cNvPr id="120848" name="Rectangle 16"/>
          <p:cNvSpPr>
            <a:spLocks noChangeArrowheads="1"/>
          </p:cNvSpPr>
          <p:nvPr/>
        </p:nvSpPr>
        <p:spPr bwMode="auto">
          <a:xfrm>
            <a:off x="3886200" y="5486400"/>
            <a:ext cx="1905000" cy="10064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fontAlgn="ctr">
              <a:spcBef>
                <a:spcPct val="50000"/>
              </a:spcBef>
            </a:pPr>
            <a:r>
              <a:rPr lang="en-US" altLang="ja-JP" sz="2000" b="1">
                <a:solidFill>
                  <a:srgbClr val="003300"/>
                </a:solidFill>
                <a:ea typeface="AR MinchoL JIS" pitchFamily="49" charset="-128"/>
              </a:rPr>
              <a:t>By outside organizations and specialists</a:t>
            </a:r>
          </a:p>
        </p:txBody>
      </p:sp>
      <p:sp>
        <p:nvSpPr>
          <p:cNvPr id="270353" name="Text Box 17"/>
          <p:cNvSpPr txBox="1">
            <a:spLocks noChangeArrowheads="1"/>
          </p:cNvSpPr>
          <p:nvPr/>
        </p:nvSpPr>
        <p:spPr bwMode="auto">
          <a:xfrm>
            <a:off x="381000" y="228600"/>
            <a:ext cx="8382000" cy="455613"/>
          </a:xfrm>
          <a:prstGeom prst="rect">
            <a:avLst/>
          </a:prstGeom>
          <a:solidFill>
            <a:srgbClr val="9900CC"/>
          </a:solidFill>
          <a:ln>
            <a:noFill/>
          </a:ln>
          <a:effectLst>
            <a:outerShdw dist="28398" dir="3806097" algn="ctr" rotWithShape="0">
              <a:srgbClr val="FFFF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kumimoji="1" lang="en-US" altLang="ja-JP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HGP創英角ﾎﾟｯﾌﾟ体" pitchFamily="50" charset="-128"/>
              </a:rPr>
              <a:t>Basic Concept of Mental Health Care Activities</a:t>
            </a:r>
          </a:p>
        </p:txBody>
      </p:sp>
      <p:sp>
        <p:nvSpPr>
          <p:cNvPr id="18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52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785786" y="1285860"/>
            <a:ext cx="8923337" cy="497366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defTabSz="762000" eaLnBrk="0" hangingPunct="0">
              <a:lnSpc>
                <a:spcPct val="120000"/>
              </a:lnSpc>
              <a:tabLst>
                <a:tab pos="2943225" algn="l"/>
              </a:tabLst>
            </a:pPr>
            <a:r>
              <a:rPr kumimoji="1" lang="zh-TW" altLang="en-US" sz="3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過勞量表</a:t>
            </a:r>
          </a:p>
          <a:p>
            <a:pPr algn="l" defTabSz="762000" eaLnBrk="0" hangingPunct="0">
              <a:lnSpc>
                <a:spcPct val="120000"/>
              </a:lnSpc>
              <a:tabLst>
                <a:tab pos="2943225" algn="l"/>
              </a:tabLst>
            </a:pPr>
            <a:r>
              <a:rPr kumimoji="1" lang="en-US" altLang="zh-TW" sz="24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kumimoji="1" lang="zh-TW" altLang="en-US" sz="24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你常覺得疲勞嗎？</a:t>
            </a:r>
          </a:p>
          <a:p>
            <a:pPr algn="l" defTabSz="762000" eaLnBrk="0" hangingPunct="0">
              <a:lnSpc>
                <a:spcPct val="120000"/>
              </a:lnSpc>
              <a:tabLst>
                <a:tab pos="2943225" algn="l"/>
              </a:tabLst>
            </a:pPr>
            <a:r>
              <a:rPr kumimoji="1" lang="en-US" altLang="zh-TW" sz="2000" b="1" dirty="0">
                <a:latin typeface="標楷體" pitchFamily="65" charset="-120"/>
                <a:ea typeface="標楷體" pitchFamily="65" charset="-120"/>
              </a:rPr>
              <a:t>□</a:t>
            </a:r>
            <a:r>
              <a:rPr kumimoji="1" lang="zh-TW" altLang="en-US" sz="2000" b="1" dirty="0">
                <a:latin typeface="標楷體" pitchFamily="65" charset="-120"/>
                <a:ea typeface="標楷體" pitchFamily="65" charset="-120"/>
              </a:rPr>
              <a:t>總是</a:t>
            </a:r>
            <a:r>
              <a:rPr kumimoji="1" lang="en-US" altLang="zh-TW" sz="2000" b="1" dirty="0">
                <a:latin typeface="標楷體" pitchFamily="65" charset="-120"/>
                <a:ea typeface="標楷體" pitchFamily="65" charset="-120"/>
              </a:rPr>
              <a:t>(1),□</a:t>
            </a:r>
            <a:r>
              <a:rPr kumimoji="1" lang="zh-TW" altLang="en-US" sz="2000" b="1" dirty="0">
                <a:latin typeface="標楷體" pitchFamily="65" charset="-120"/>
                <a:ea typeface="標楷體" pitchFamily="65" charset="-120"/>
              </a:rPr>
              <a:t>常常</a:t>
            </a:r>
            <a:r>
              <a:rPr kumimoji="1" lang="en-US" altLang="zh-TW" sz="2000" b="1" dirty="0">
                <a:latin typeface="標楷體" pitchFamily="65" charset="-120"/>
                <a:ea typeface="標楷體" pitchFamily="65" charset="-120"/>
              </a:rPr>
              <a:t>(2),□</a:t>
            </a:r>
            <a:r>
              <a:rPr kumimoji="1" lang="zh-TW" altLang="en-US" sz="2000" b="1" dirty="0">
                <a:latin typeface="標楷體" pitchFamily="65" charset="-120"/>
                <a:ea typeface="標楷體" pitchFamily="65" charset="-120"/>
              </a:rPr>
              <a:t>有時候</a:t>
            </a:r>
            <a:r>
              <a:rPr kumimoji="1" lang="en-US" altLang="zh-TW" sz="2000" b="1" dirty="0">
                <a:latin typeface="標楷體" pitchFamily="65" charset="-120"/>
                <a:ea typeface="標楷體" pitchFamily="65" charset="-120"/>
              </a:rPr>
              <a:t>(3,)□</a:t>
            </a:r>
            <a:r>
              <a:rPr kumimoji="1" lang="zh-TW" altLang="en-US" sz="2000" b="1" dirty="0">
                <a:latin typeface="標楷體" pitchFamily="65" charset="-120"/>
                <a:ea typeface="標楷體" pitchFamily="65" charset="-120"/>
              </a:rPr>
              <a:t>不常</a:t>
            </a:r>
            <a:r>
              <a:rPr kumimoji="1" lang="en-US" altLang="zh-TW" sz="2000" b="1" dirty="0">
                <a:latin typeface="標楷體" pitchFamily="65" charset="-120"/>
                <a:ea typeface="標楷體" pitchFamily="65" charset="-120"/>
              </a:rPr>
              <a:t>(4),□</a:t>
            </a:r>
            <a:r>
              <a:rPr kumimoji="1" lang="zh-TW" altLang="en-US" sz="2000" b="1" dirty="0">
                <a:latin typeface="標楷體" pitchFamily="65" charset="-120"/>
                <a:ea typeface="標楷體" pitchFamily="65" charset="-120"/>
              </a:rPr>
              <a:t>從未或幾乎從未</a:t>
            </a:r>
            <a:r>
              <a:rPr kumimoji="1" lang="en-US" altLang="zh-TW" sz="2000" b="1" dirty="0">
                <a:latin typeface="標楷體" pitchFamily="65" charset="-120"/>
                <a:ea typeface="標楷體" pitchFamily="65" charset="-120"/>
              </a:rPr>
              <a:t>(5)</a:t>
            </a:r>
          </a:p>
          <a:p>
            <a:pPr algn="l" defTabSz="762000" eaLnBrk="0" hangingPunct="0">
              <a:lnSpc>
                <a:spcPct val="120000"/>
              </a:lnSpc>
              <a:tabLst>
                <a:tab pos="2943225" algn="l"/>
              </a:tabLst>
            </a:pPr>
            <a:r>
              <a:rPr kumimoji="1" lang="en-US" altLang="zh-TW" sz="24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kumimoji="1" lang="zh-TW" altLang="en-US" sz="24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你常覺得身體上體力透支嗎？</a:t>
            </a:r>
          </a:p>
          <a:p>
            <a:pPr algn="l" defTabSz="762000" eaLnBrk="0" hangingPunct="0">
              <a:lnSpc>
                <a:spcPct val="120000"/>
              </a:lnSpc>
              <a:tabLst>
                <a:tab pos="2943225" algn="l"/>
              </a:tabLst>
            </a:pPr>
            <a:r>
              <a:rPr kumimoji="1" lang="en-US" altLang="zh-TW" sz="2400" b="1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kumimoji="1" lang="zh-TW" altLang="en-US" sz="24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你常覺得情緒上心力交瘁嗎？</a:t>
            </a:r>
          </a:p>
          <a:p>
            <a:pPr algn="l" defTabSz="762000" eaLnBrk="0" hangingPunct="0">
              <a:lnSpc>
                <a:spcPct val="120000"/>
              </a:lnSpc>
              <a:tabLst>
                <a:tab pos="2943225" algn="l"/>
              </a:tabLst>
            </a:pPr>
            <a:r>
              <a:rPr kumimoji="1" lang="en-US" altLang="zh-TW" sz="2400" b="1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4</a:t>
            </a:r>
            <a:r>
              <a:rPr kumimoji="1" lang="zh-TW" altLang="en-US" sz="24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你常會覺得，「我快要撐不下去了」嗎？</a:t>
            </a:r>
          </a:p>
          <a:p>
            <a:pPr algn="l" defTabSz="762000" eaLnBrk="0" hangingPunct="0">
              <a:lnSpc>
                <a:spcPct val="120000"/>
              </a:lnSpc>
              <a:tabLst>
                <a:tab pos="2943225" algn="l"/>
              </a:tabLst>
            </a:pPr>
            <a:r>
              <a:rPr kumimoji="1" lang="en-US" altLang="zh-TW" sz="2400" b="1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kumimoji="1" lang="zh-TW" altLang="en-US" sz="24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你常覺得精疲力竭嗎？</a:t>
            </a:r>
          </a:p>
          <a:p>
            <a:pPr algn="l" defTabSz="762000" eaLnBrk="0" hangingPunct="0">
              <a:lnSpc>
                <a:spcPct val="120000"/>
              </a:lnSpc>
              <a:tabLst>
                <a:tab pos="2943225" algn="l"/>
              </a:tabLst>
            </a:pPr>
            <a:r>
              <a:rPr kumimoji="1" lang="en-US" altLang="zh-TW" sz="2400" b="1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1" lang="zh-TW" altLang="en-US" sz="24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你常覺得虛弱，好像快要生病了嗎？</a:t>
            </a:r>
          </a:p>
        </p:txBody>
      </p:sp>
    </p:spTree>
    <p:extLst>
      <p:ext uri="{BB962C8B-B14F-4D97-AF65-F5344CB8AC3E}">
        <p14:creationId xmlns:p14="http://schemas.microsoft.com/office/powerpoint/2010/main" val="49379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ChangeArrowheads="1"/>
          </p:cNvSpPr>
          <p:nvPr/>
        </p:nvSpPr>
        <p:spPr bwMode="auto">
          <a:xfrm>
            <a:off x="642910" y="500042"/>
            <a:ext cx="8501090" cy="73186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 defTabSz="762000" eaLnBrk="0" hangingPunct="0">
              <a:lnSpc>
                <a:spcPct val="120000"/>
              </a:lnSpc>
              <a:tabLst>
                <a:tab pos="228600" algn="l"/>
              </a:tabLst>
            </a:pP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   過勞量表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續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l" defTabSz="762000" eaLnBrk="0" hangingPunct="0">
              <a:lnSpc>
                <a:spcPct val="120000"/>
              </a:lnSpc>
              <a:tabLst>
                <a:tab pos="228600" algn="l"/>
              </a:tabLst>
            </a:pPr>
            <a:r>
              <a:rPr kumimoji="1" lang="en-US" altLang="zh-TW" sz="2400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7</a:t>
            </a:r>
            <a:r>
              <a:rPr kumimoji="1" lang="zh-TW" altLang="en-US" sz="2400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你的工作會令人情緒上心力交瘁嗎？</a:t>
            </a:r>
          </a:p>
          <a:p>
            <a:pPr algn="l" defTabSz="762000" eaLnBrk="0" hangingPunct="0">
              <a:lnSpc>
                <a:spcPct val="120000"/>
              </a:lnSpc>
              <a:tabLst>
                <a:tab pos="228600" algn="l"/>
              </a:tabLst>
            </a:pPr>
            <a:r>
              <a:rPr kumimoji="1" lang="en-US" altLang="zh-TW" sz="2000" dirty="0">
                <a:latin typeface="標楷體" pitchFamily="65" charset="-120"/>
                <a:ea typeface="標楷體" pitchFamily="65" charset="-120"/>
              </a:rPr>
              <a:t>□</a:t>
            </a:r>
            <a:r>
              <a:rPr kumimoji="1" lang="zh-TW" altLang="en-US" sz="2000" dirty="0">
                <a:latin typeface="標楷體" pitchFamily="65" charset="-120"/>
                <a:ea typeface="標楷體" pitchFamily="65" charset="-120"/>
              </a:rPr>
              <a:t>很嚴重</a:t>
            </a:r>
            <a:r>
              <a:rPr kumimoji="1" lang="en-US" altLang="zh-TW" sz="2000" dirty="0">
                <a:latin typeface="標楷體" pitchFamily="65" charset="-120"/>
                <a:ea typeface="標楷體" pitchFamily="65" charset="-120"/>
              </a:rPr>
              <a:t>(1),□</a:t>
            </a:r>
            <a:r>
              <a:rPr kumimoji="1" lang="zh-TW" altLang="en-US" sz="2000" dirty="0">
                <a:latin typeface="標楷體" pitchFamily="65" charset="-120"/>
                <a:ea typeface="標楷體" pitchFamily="65" charset="-120"/>
              </a:rPr>
              <a:t>嚴重</a:t>
            </a:r>
            <a:r>
              <a:rPr kumimoji="1" lang="en-US" altLang="zh-TW" sz="2000" dirty="0">
                <a:latin typeface="標楷體" pitchFamily="65" charset="-120"/>
                <a:ea typeface="標楷體" pitchFamily="65" charset="-120"/>
              </a:rPr>
              <a:t>(2), □</a:t>
            </a:r>
            <a:r>
              <a:rPr kumimoji="1" lang="zh-TW" altLang="en-US" sz="2000" dirty="0">
                <a:latin typeface="標楷體" pitchFamily="65" charset="-120"/>
                <a:ea typeface="標楷體" pitchFamily="65" charset="-120"/>
              </a:rPr>
              <a:t>有一些</a:t>
            </a:r>
            <a:r>
              <a:rPr kumimoji="1" lang="en-US" altLang="zh-TW" sz="2000" dirty="0">
                <a:latin typeface="標楷體" pitchFamily="65" charset="-120"/>
                <a:ea typeface="標楷體" pitchFamily="65" charset="-120"/>
              </a:rPr>
              <a:t>(3),□</a:t>
            </a:r>
            <a:r>
              <a:rPr kumimoji="1" lang="zh-TW" altLang="en-US" sz="2000" dirty="0">
                <a:latin typeface="標楷體" pitchFamily="65" charset="-120"/>
                <a:ea typeface="標楷體" pitchFamily="65" charset="-120"/>
              </a:rPr>
              <a:t>輕微</a:t>
            </a:r>
            <a:r>
              <a:rPr kumimoji="1" lang="en-US" altLang="zh-TW" sz="2000" dirty="0">
                <a:latin typeface="標楷體" pitchFamily="65" charset="-120"/>
                <a:ea typeface="標楷體" pitchFamily="65" charset="-120"/>
              </a:rPr>
              <a:t>(4),□</a:t>
            </a:r>
            <a:r>
              <a:rPr kumimoji="1" lang="zh-TW" altLang="en-US" sz="2000" dirty="0">
                <a:latin typeface="標楷體" pitchFamily="65" charset="-120"/>
                <a:ea typeface="標楷體" pitchFamily="65" charset="-120"/>
              </a:rPr>
              <a:t>非常輕微</a:t>
            </a:r>
            <a:r>
              <a:rPr kumimoji="1" lang="en-US" altLang="zh-TW" sz="2000" dirty="0">
                <a:latin typeface="標楷體" pitchFamily="65" charset="-120"/>
                <a:ea typeface="標楷體" pitchFamily="65" charset="-120"/>
              </a:rPr>
              <a:t>(5)</a:t>
            </a:r>
          </a:p>
          <a:p>
            <a:pPr algn="l" defTabSz="762000" eaLnBrk="0" hangingPunct="0">
              <a:lnSpc>
                <a:spcPct val="120000"/>
              </a:lnSpc>
              <a:tabLst>
                <a:tab pos="228600" algn="l"/>
              </a:tabLst>
            </a:pPr>
            <a:r>
              <a:rPr kumimoji="1" lang="en-US" altLang="zh-TW" sz="2400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8</a:t>
            </a:r>
            <a:r>
              <a:rPr kumimoji="1" lang="zh-TW" altLang="en-US" sz="2400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你的工作會讓你覺得快要累垮了嗎？</a:t>
            </a:r>
          </a:p>
          <a:p>
            <a:pPr algn="l" defTabSz="762000" eaLnBrk="0" hangingPunct="0">
              <a:lnSpc>
                <a:spcPct val="120000"/>
              </a:lnSpc>
              <a:tabLst>
                <a:tab pos="228600" algn="l"/>
              </a:tabLst>
            </a:pPr>
            <a:r>
              <a:rPr kumimoji="1" lang="en-US" altLang="zh-TW" sz="2400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9</a:t>
            </a:r>
            <a:r>
              <a:rPr kumimoji="1" lang="zh-TW" altLang="en-US" sz="2400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你的工作讓你覺得挫折嗎？</a:t>
            </a:r>
          </a:p>
          <a:p>
            <a:pPr algn="l" defTabSz="762000" eaLnBrk="0" hangingPunct="0">
              <a:lnSpc>
                <a:spcPct val="120000"/>
              </a:lnSpc>
              <a:tabLst>
                <a:tab pos="228600" algn="l"/>
              </a:tabLst>
            </a:pPr>
            <a:r>
              <a:rPr kumimoji="1" lang="en-US" altLang="zh-TW" sz="2400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kumimoji="1" lang="zh-TW" altLang="en-US" sz="2400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工作一整天之後，你覺得精疲力竭嗎？</a:t>
            </a:r>
          </a:p>
          <a:p>
            <a:pPr algn="l" defTabSz="762000" eaLnBrk="0" hangingPunct="0">
              <a:lnSpc>
                <a:spcPct val="120000"/>
              </a:lnSpc>
              <a:tabLst>
                <a:tab pos="228600" algn="l"/>
              </a:tabLst>
            </a:pPr>
            <a:r>
              <a:rPr kumimoji="1" lang="en-US" altLang="zh-TW" sz="2400" dirty="0" smtClean="0">
                <a:solidFill>
                  <a:srgbClr val="000099"/>
                </a:solidFill>
                <a:latin typeface="華康粗黑體" pitchFamily="49" charset="-120"/>
                <a:ea typeface="華康粗黑體" pitchFamily="49" charset="-120"/>
              </a:rPr>
              <a:t>11</a:t>
            </a:r>
            <a:r>
              <a:rPr kumimoji="1" lang="zh-TW" altLang="en-US" sz="2400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上班前只要想到又要工作一整天，你就覺得沒力了嗎？</a:t>
            </a:r>
          </a:p>
          <a:p>
            <a:pPr algn="l" defTabSz="762000" eaLnBrk="0" hangingPunct="0">
              <a:lnSpc>
                <a:spcPct val="120000"/>
              </a:lnSpc>
              <a:tabLst>
                <a:tab pos="228600" algn="l"/>
              </a:tabLst>
            </a:pPr>
            <a:r>
              <a:rPr kumimoji="1" lang="en-US" altLang="zh-TW" sz="2000" dirty="0">
                <a:latin typeface="標楷體" pitchFamily="65" charset="-120"/>
                <a:ea typeface="標楷體" pitchFamily="65" charset="-120"/>
              </a:rPr>
              <a:t>□</a:t>
            </a:r>
            <a:r>
              <a:rPr kumimoji="1" lang="zh-TW" altLang="en-US" sz="2000" dirty="0">
                <a:latin typeface="標楷體" pitchFamily="65" charset="-120"/>
                <a:ea typeface="標楷體" pitchFamily="65" charset="-120"/>
              </a:rPr>
              <a:t>總是</a:t>
            </a:r>
            <a:r>
              <a:rPr kumimoji="1" lang="en-US" altLang="zh-TW" sz="2000" dirty="0">
                <a:latin typeface="標楷體" pitchFamily="65" charset="-120"/>
                <a:ea typeface="標楷體" pitchFamily="65" charset="-120"/>
              </a:rPr>
              <a:t>(1),□</a:t>
            </a:r>
            <a:r>
              <a:rPr kumimoji="1" lang="zh-TW" altLang="en-US" sz="2000" dirty="0">
                <a:latin typeface="標楷體" pitchFamily="65" charset="-120"/>
                <a:ea typeface="標楷體" pitchFamily="65" charset="-120"/>
              </a:rPr>
              <a:t>常常</a:t>
            </a:r>
            <a:r>
              <a:rPr kumimoji="1" lang="en-US" altLang="zh-TW" sz="2000" dirty="0">
                <a:latin typeface="標楷體" pitchFamily="65" charset="-120"/>
                <a:ea typeface="標楷體" pitchFamily="65" charset="-120"/>
              </a:rPr>
              <a:t>(2),□</a:t>
            </a:r>
            <a:r>
              <a:rPr kumimoji="1" lang="zh-TW" altLang="en-US" sz="2000" dirty="0">
                <a:latin typeface="標楷體" pitchFamily="65" charset="-120"/>
                <a:ea typeface="標楷體" pitchFamily="65" charset="-120"/>
              </a:rPr>
              <a:t>有時候</a:t>
            </a:r>
            <a:r>
              <a:rPr kumimoji="1" lang="en-US" altLang="zh-TW" sz="2000" dirty="0">
                <a:latin typeface="標楷體" pitchFamily="65" charset="-120"/>
                <a:ea typeface="標楷體" pitchFamily="65" charset="-120"/>
              </a:rPr>
              <a:t>(3,)□</a:t>
            </a:r>
            <a:r>
              <a:rPr kumimoji="1" lang="zh-TW" altLang="en-US" sz="2000" dirty="0">
                <a:latin typeface="標楷體" pitchFamily="65" charset="-120"/>
                <a:ea typeface="標楷體" pitchFamily="65" charset="-120"/>
              </a:rPr>
              <a:t>不常</a:t>
            </a:r>
            <a:r>
              <a:rPr kumimoji="1" lang="en-US" altLang="zh-TW" sz="2000" dirty="0">
                <a:latin typeface="標楷體" pitchFamily="65" charset="-120"/>
                <a:ea typeface="標楷體" pitchFamily="65" charset="-120"/>
              </a:rPr>
              <a:t>(4),□</a:t>
            </a:r>
            <a:r>
              <a:rPr kumimoji="1" lang="zh-TW" altLang="en-US" sz="2000" dirty="0">
                <a:latin typeface="標楷體" pitchFamily="65" charset="-120"/>
                <a:ea typeface="標楷體" pitchFamily="65" charset="-120"/>
              </a:rPr>
              <a:t>從未或幾乎從未</a:t>
            </a:r>
            <a:r>
              <a:rPr kumimoji="1" lang="en-US" altLang="zh-TW" sz="2000" dirty="0">
                <a:latin typeface="標楷體" pitchFamily="65" charset="-120"/>
                <a:ea typeface="標楷體" pitchFamily="65" charset="-120"/>
              </a:rPr>
              <a:t>(5</a:t>
            </a:r>
            <a:r>
              <a:rPr kumimoji="1"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algn="l" defTabSz="762000" eaLnBrk="0" hangingPunct="0">
              <a:lnSpc>
                <a:spcPct val="120000"/>
              </a:lnSpc>
              <a:tabLst>
                <a:tab pos="228600" algn="l"/>
              </a:tabLst>
            </a:pPr>
            <a:r>
              <a:rPr kumimoji="1" lang="en-US" altLang="zh-TW" sz="2400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12</a:t>
            </a:r>
            <a:r>
              <a:rPr kumimoji="1" lang="zh-TW" altLang="en-US" sz="2400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上班時你會覺得每一刻都很難熬嗎？</a:t>
            </a:r>
          </a:p>
          <a:p>
            <a:pPr algn="l" defTabSz="762000" eaLnBrk="0" hangingPunct="0">
              <a:lnSpc>
                <a:spcPct val="120000"/>
              </a:lnSpc>
              <a:tabLst>
                <a:tab pos="228600" algn="l"/>
              </a:tabLst>
            </a:pPr>
            <a:r>
              <a:rPr kumimoji="1" lang="en-US" altLang="zh-TW" sz="2400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13</a:t>
            </a:r>
            <a:r>
              <a:rPr kumimoji="1" lang="zh-TW" altLang="en-US" sz="2400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不工作的時候，你有足夠的精力陪伴家人或朋友嗎？</a:t>
            </a:r>
          </a:p>
          <a:p>
            <a:pPr algn="l" defTabSz="762000" eaLnBrk="0" hangingPunct="0">
              <a:lnSpc>
                <a:spcPct val="120000"/>
              </a:lnSpc>
              <a:tabLst>
                <a:tab pos="228600" algn="l"/>
              </a:tabLst>
            </a:pPr>
            <a:endParaRPr kumimoji="1" lang="zh-TW" altLang="en-US" sz="2100" dirty="0">
              <a:latin typeface="標楷體" pitchFamily="65" charset="-120"/>
              <a:ea typeface="標楷體" pitchFamily="65" charset="-120"/>
            </a:endParaRPr>
          </a:p>
          <a:p>
            <a:pPr algn="l" defTabSz="762000" eaLnBrk="0" hangingPunct="0">
              <a:lnSpc>
                <a:spcPct val="120000"/>
              </a:lnSpc>
              <a:tabLst>
                <a:tab pos="228600" algn="l"/>
              </a:tabLst>
            </a:pPr>
            <a:endParaRPr kumimoji="1" lang="zh-TW" altLang="en-US" sz="22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4221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1763713" y="2060575"/>
            <a:ext cx="5832475" cy="19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r>
              <a:rPr lang="zh-TW" altLang="en-US" sz="6000" dirty="0" smtClean="0">
                <a:solidFill>
                  <a:srgbClr val="0018FE"/>
                </a:solidFill>
                <a:latin typeface="Arial" pitchFamily="34" charset="0"/>
              </a:rPr>
              <a:t>健康管理</a:t>
            </a:r>
            <a:r>
              <a:rPr lang="en-US" altLang="zh-TW" sz="6000" dirty="0" smtClean="0">
                <a:solidFill>
                  <a:srgbClr val="0018FE"/>
                </a:solidFill>
                <a:latin typeface="Arial" pitchFamily="34" charset="0"/>
              </a:rPr>
              <a:t>---</a:t>
            </a:r>
          </a:p>
          <a:p>
            <a:pPr algn="l"/>
            <a:r>
              <a:rPr lang="zh-TW" altLang="en-US" sz="4800" b="1" dirty="0">
                <a:solidFill>
                  <a:srgbClr val="C00000"/>
                </a:solidFill>
                <a:latin typeface="Arial" pitchFamily="34" charset="0"/>
              </a:rPr>
              <a:t>肌肉骨骼傷病預防</a:t>
            </a:r>
            <a:endParaRPr lang="zh-TW" altLang="en-US" sz="6600" b="1" dirty="0">
              <a:solidFill>
                <a:srgbClr val="C00000"/>
              </a:solidFill>
              <a:latin typeface="Arial" pitchFamily="34" charset="0"/>
            </a:endParaRP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273050" y="3481388"/>
            <a:ext cx="821531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85763" defTabSz="762000">
              <a:spcBef>
                <a:spcPct val="20000"/>
              </a:spcBef>
              <a:buClr>
                <a:srgbClr val="3333FF"/>
              </a:buClr>
              <a:buSzPct val="70000"/>
              <a:buFont typeface="Wingdings" pitchFamily="2" charset="2"/>
              <a:buNone/>
            </a:pPr>
            <a:endParaRPr lang="zh-TW" altLang="en-US" sz="3200" b="1">
              <a:solidFill>
                <a:srgbClr val="006600"/>
              </a:solidFill>
              <a:latin typeface="Arial" pitchFamily="34" charset="0"/>
              <a:ea typeface="華康粗圓體" pitchFamily="49" charset="-120"/>
            </a:endParaRPr>
          </a:p>
        </p:txBody>
      </p:sp>
      <p:sp>
        <p:nvSpPr>
          <p:cNvPr id="6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55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3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內容版面配置區 2"/>
          <p:cNvSpPr>
            <a:spLocks/>
          </p:cNvSpPr>
          <p:nvPr/>
        </p:nvSpPr>
        <p:spPr bwMode="auto">
          <a:xfrm>
            <a:off x="2195513" y="620713"/>
            <a:ext cx="82296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zh-TW" altLang="en-US" sz="3200">
                <a:latin typeface="標楷體" pitchFamily="65" charset="-120"/>
              </a:rPr>
              <a:t>肌肉骨骼傷病概況</a:t>
            </a:r>
          </a:p>
        </p:txBody>
      </p:sp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539750" y="5516563"/>
            <a:ext cx="5349875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zh-TW">
                <a:solidFill>
                  <a:srgbClr val="1103D3"/>
                </a:solidFill>
                <a:latin typeface="Arial" pitchFamily="34" charset="0"/>
                <a:ea typeface="華康粗黑體" pitchFamily="49" charset="-120"/>
              </a:rPr>
              <a:t>86</a:t>
            </a:r>
            <a:r>
              <a:rPr lang="zh-TW" altLang="en-US">
                <a:solidFill>
                  <a:srgbClr val="1103D3"/>
                </a:solidFill>
                <a:latin typeface="Arial" pitchFamily="34" charset="0"/>
                <a:ea typeface="華康粗黑體" pitchFamily="49" charset="-120"/>
              </a:rPr>
              <a:t>年 勞保職業病給付</a:t>
            </a:r>
            <a:r>
              <a:rPr lang="en-US" altLang="zh-TW">
                <a:solidFill>
                  <a:srgbClr val="1103D3"/>
                </a:solidFill>
                <a:latin typeface="Arial" pitchFamily="34" charset="0"/>
                <a:ea typeface="華康粗黑體" pitchFamily="49" charset="-120"/>
              </a:rPr>
              <a:t>4</a:t>
            </a:r>
            <a:r>
              <a:rPr lang="zh-TW" altLang="en-US">
                <a:solidFill>
                  <a:srgbClr val="1103D3"/>
                </a:solidFill>
                <a:latin typeface="Arial" pitchFamily="34" charset="0"/>
                <a:ea typeface="華康粗黑體" pitchFamily="49" charset="-120"/>
              </a:rPr>
              <a:t>項肌肉骨骼傷病</a:t>
            </a:r>
          </a:p>
          <a:p>
            <a:pPr algn="l" eaLnBrk="0" hangingPunct="0"/>
            <a:r>
              <a:rPr lang="en-US" altLang="zh-TW">
                <a:solidFill>
                  <a:srgbClr val="1103D3"/>
                </a:solidFill>
                <a:latin typeface="Arial" pitchFamily="34" charset="0"/>
                <a:ea typeface="華康粗黑體" pitchFamily="49" charset="-120"/>
              </a:rPr>
              <a:t>99</a:t>
            </a:r>
            <a:r>
              <a:rPr lang="zh-TW" altLang="en-US">
                <a:solidFill>
                  <a:srgbClr val="1103D3"/>
                </a:solidFill>
                <a:latin typeface="Arial" pitchFamily="34" charset="0"/>
                <a:ea typeface="華康粗黑體" pitchFamily="49" charset="-120"/>
              </a:rPr>
              <a:t>年 增為</a:t>
            </a:r>
            <a:r>
              <a:rPr lang="en-US" altLang="zh-TW">
                <a:solidFill>
                  <a:srgbClr val="1103D3"/>
                </a:solidFill>
                <a:latin typeface="Arial" pitchFamily="34" charset="0"/>
                <a:ea typeface="華康粗黑體" pitchFamily="49" charset="-120"/>
              </a:rPr>
              <a:t>8</a:t>
            </a:r>
            <a:r>
              <a:rPr lang="zh-TW" altLang="en-US">
                <a:solidFill>
                  <a:srgbClr val="1103D3"/>
                </a:solidFill>
                <a:latin typeface="Arial" pitchFamily="34" charset="0"/>
                <a:ea typeface="華康粗黑體" pitchFamily="49" charset="-120"/>
              </a:rPr>
              <a:t>項</a:t>
            </a:r>
          </a:p>
        </p:txBody>
      </p:sp>
      <p:sp>
        <p:nvSpPr>
          <p:cNvPr id="125956" name="文字方塊 5"/>
          <p:cNvSpPr txBox="1">
            <a:spLocks noChangeArrowheads="1"/>
          </p:cNvSpPr>
          <p:nvPr/>
        </p:nvSpPr>
        <p:spPr bwMode="auto">
          <a:xfrm>
            <a:off x="755650" y="1771650"/>
            <a:ext cx="3816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1800" b="1">
                <a:latin typeface="Arial" pitchFamily="34" charset="0"/>
                <a:ea typeface="微軟正黑體" pitchFamily="34" charset="-120"/>
              </a:rPr>
              <a:t>  </a:t>
            </a:r>
            <a:r>
              <a:rPr lang="en-US" altLang="zh-TW" sz="1800" b="1">
                <a:latin typeface="Arial" pitchFamily="34" charset="0"/>
                <a:ea typeface="微軟正黑體" pitchFamily="34" charset="-120"/>
              </a:rPr>
              <a:t>WMSDs / Occupational Diseases</a:t>
            </a:r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5122863" y="3876675"/>
            <a:ext cx="372745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174625" indent="-174625" algn="l" eaLnBrk="0" hangingPunct="0">
              <a:spcBef>
                <a:spcPct val="50000"/>
              </a:spcBef>
            </a:pPr>
            <a:r>
              <a:rPr lang="en-US" altLang="zh-TW" b="1">
                <a:latin typeface="Arial" pitchFamily="34" charset="0"/>
                <a:ea typeface="華康粗黑體" pitchFamily="49" charset="-120"/>
              </a:rPr>
              <a:t>WMSDs</a:t>
            </a:r>
            <a:r>
              <a:rPr kumimoji="1" lang="en-US" altLang="zh-TW">
                <a:latin typeface="Arial" pitchFamily="34" charset="0"/>
                <a:ea typeface="華康粗黑體" pitchFamily="49" charset="-120"/>
              </a:rPr>
              <a:t> :</a:t>
            </a:r>
            <a:r>
              <a:rPr kumimoji="1" lang="zh-TW" altLang="en-US">
                <a:latin typeface="Arial" pitchFamily="34" charset="0"/>
                <a:ea typeface="華康粗黑體" pitchFamily="49" charset="-120"/>
              </a:rPr>
              <a:t>工作導致</a:t>
            </a:r>
            <a:r>
              <a:rPr lang="zh-TW" altLang="en-US">
                <a:latin typeface="Arial" pitchFamily="34" charset="0"/>
                <a:ea typeface="華康粗黑體" pitchFamily="49" charset="-120"/>
              </a:rPr>
              <a:t>肌肉骨骼不適</a:t>
            </a:r>
          </a:p>
        </p:txBody>
      </p:sp>
      <p:pic>
        <p:nvPicPr>
          <p:cNvPr id="125958" name="Picture 6" descr="圖片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600" y="2074863"/>
            <a:ext cx="4554538" cy="319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56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17145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背景分析</a:t>
            </a:r>
            <a:endParaRPr lang="en-US" altLang="zh-TW" sz="2800" smtClean="0">
              <a:effectLst>
                <a:outerShdw blurRad="38100" dist="38100" dir="2700000" algn="tl">
                  <a:srgbClr val="C0C0C0"/>
                </a:outerShdw>
              </a:effectLst>
              <a:ea typeface="微軟正黑體" pitchFamily="34" charset="-120"/>
            </a:endParaRPr>
          </a:p>
        </p:txBody>
      </p:sp>
      <p:sp>
        <p:nvSpPr>
          <p:cNvPr id="21913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908050"/>
            <a:ext cx="8785225" cy="792163"/>
          </a:xfrm>
        </p:spPr>
        <p:txBody>
          <a:bodyPr/>
          <a:lstStyle/>
          <a:p>
            <a:pPr marL="365125" indent="-282575" eaLnBrk="1" hangingPunct="1"/>
            <a:r>
              <a:rPr lang="zh-TW" altLang="en-US" sz="2400" smtClean="0">
                <a:solidFill>
                  <a:srgbClr val="FF0000"/>
                </a:solidFill>
                <a:ea typeface="微軟正黑體" pitchFamily="34" charset="-120"/>
              </a:rPr>
              <a:t>造成骨骼肌肉傷害的</a:t>
            </a:r>
          </a:p>
          <a:p>
            <a:pPr marL="365125" indent="-282575" eaLnBrk="1" hangingPunct="1">
              <a:buFontTx/>
              <a:buNone/>
            </a:pPr>
            <a:r>
              <a:rPr lang="zh-TW" altLang="en-US" sz="2400" smtClean="0">
                <a:solidFill>
                  <a:srgbClr val="FF0000"/>
                </a:solidFill>
                <a:ea typeface="微軟正黑體" pitchFamily="34" charset="-120"/>
              </a:rPr>
              <a:t>	五大成因</a:t>
            </a:r>
          </a:p>
          <a:p>
            <a:pPr marL="365125" indent="-282575" eaLnBrk="1" hangingPunct="1">
              <a:buFontTx/>
              <a:buNone/>
            </a:pPr>
            <a:r>
              <a:rPr lang="zh-TW" altLang="en-US" sz="2900" smtClean="0">
                <a:ea typeface="微軟正黑體" pitchFamily="34" charset="-120"/>
              </a:rPr>
              <a:t>		</a:t>
            </a:r>
            <a:endParaRPr lang="zh-TW" altLang="en-US" sz="2100" smtClean="0">
              <a:ea typeface="微軟正黑體" pitchFamily="34" charset="-120"/>
            </a:endParaRPr>
          </a:p>
          <a:p>
            <a:pPr marL="885825" lvl="2" eaLnBrk="1" fontAlgn="t" hangingPunct="1">
              <a:buFontTx/>
              <a:buNone/>
            </a:pPr>
            <a:endParaRPr lang="zh-TW" altLang="en-US" sz="2800" smtClean="0">
              <a:ea typeface="微軟正黑體" pitchFamily="34" charset="-120"/>
            </a:endParaRPr>
          </a:p>
          <a:p>
            <a:pPr marL="885825" lvl="2" eaLnBrk="1" hangingPunct="1"/>
            <a:endParaRPr lang="zh-TW" altLang="en-US" sz="2800" smtClean="0">
              <a:ea typeface="微軟正黑體" pitchFamily="34" charset="-120"/>
            </a:endParaRPr>
          </a:p>
          <a:p>
            <a:pPr marL="885825" lvl="2" eaLnBrk="1" hangingPunct="1"/>
            <a:endParaRPr lang="zh-TW" altLang="en-US" sz="2500" smtClean="0">
              <a:ea typeface="微軟正黑體" pitchFamily="34" charset="-120"/>
            </a:endParaRPr>
          </a:p>
          <a:p>
            <a:pPr marL="885825" lvl="2" eaLnBrk="1" hangingPunct="1"/>
            <a:endParaRPr lang="en-US" altLang="zh-TW" sz="2500" smtClean="0">
              <a:ea typeface="微軟正黑體" pitchFamily="34" charset="-120"/>
            </a:endParaRPr>
          </a:p>
        </p:txBody>
      </p:sp>
      <p:sp>
        <p:nvSpPr>
          <p:cNvPr id="219140" name="Oval 1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812088" y="333375"/>
            <a:ext cx="1008062" cy="1008063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zh-TW" altLang="zh-TW"/>
          </a:p>
        </p:txBody>
      </p:sp>
      <p:pic>
        <p:nvPicPr>
          <p:cNvPr id="115718" name="Picture 5" descr="DSC05409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4440" y="2414181"/>
            <a:ext cx="2383008" cy="23719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9142" name="文字方塊 23"/>
          <p:cNvSpPr txBox="1">
            <a:spLocks noChangeArrowheads="1"/>
          </p:cNvSpPr>
          <p:nvPr/>
        </p:nvSpPr>
        <p:spPr bwMode="auto">
          <a:xfrm>
            <a:off x="1619250" y="5468938"/>
            <a:ext cx="950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zh-TW" altLang="en-US" sz="2000" b="1">
                <a:solidFill>
                  <a:srgbClr val="FF0000"/>
                </a:solidFill>
                <a:latin typeface="標楷體" pitchFamily="65" charset="-120"/>
              </a:rPr>
              <a:t>振動</a:t>
            </a:r>
          </a:p>
        </p:txBody>
      </p:sp>
      <p:pic>
        <p:nvPicPr>
          <p:cNvPr id="115723" name="Picture 5" descr="破碎機01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4824" y="4483844"/>
            <a:ext cx="2381429" cy="23633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9144" name="文字方塊 20"/>
          <p:cNvSpPr txBox="1">
            <a:spLocks noChangeArrowheads="1"/>
          </p:cNvSpPr>
          <p:nvPr/>
        </p:nvSpPr>
        <p:spPr bwMode="auto">
          <a:xfrm>
            <a:off x="4244975" y="620713"/>
            <a:ext cx="1357313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zh-TW" altLang="en-US" sz="2000" b="1">
                <a:solidFill>
                  <a:srgbClr val="FF0000"/>
                </a:solidFill>
                <a:latin typeface="標楷體" pitchFamily="65" charset="-120"/>
              </a:rPr>
              <a:t>過度施力</a:t>
            </a:r>
          </a:p>
        </p:txBody>
      </p:sp>
      <p:pic>
        <p:nvPicPr>
          <p:cNvPr id="115724" name="Picture 12" descr="搬水泥04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93245" y="903955"/>
            <a:ext cx="2381925" cy="23687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6830" name="Picture 30" descr="DSC01741"/>
          <p:cNvPicPr preferRelativeResize="0">
            <a:picLocks noChangeArrowheads="1"/>
          </p:cNvPicPr>
          <p:nvPr/>
        </p:nvPicPr>
        <p:blipFill>
          <a:blip r:embed="rId7" cstate="print"/>
          <a:srcRect l="54524" t="33470" r="1880" b="34386"/>
          <a:stretch>
            <a:fillRect/>
          </a:stretch>
        </p:blipFill>
        <p:spPr bwMode="auto">
          <a:xfrm>
            <a:off x="4894051" y="4479519"/>
            <a:ext cx="2372148" cy="23719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9147" name="文字方塊 22"/>
          <p:cNvSpPr txBox="1">
            <a:spLocks noChangeArrowheads="1"/>
          </p:cNvSpPr>
          <p:nvPr/>
        </p:nvSpPr>
        <p:spPr bwMode="auto">
          <a:xfrm>
            <a:off x="7199313" y="5468938"/>
            <a:ext cx="1117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zh-TW" altLang="en-US" sz="2000" b="1">
                <a:solidFill>
                  <a:srgbClr val="FF0000"/>
                </a:solidFill>
                <a:latin typeface="標楷體" pitchFamily="65" charset="-120"/>
              </a:rPr>
              <a:t>低溫</a:t>
            </a:r>
          </a:p>
        </p:txBody>
      </p:sp>
      <p:sp>
        <p:nvSpPr>
          <p:cNvPr id="219148" name="文字方塊 21"/>
          <p:cNvSpPr txBox="1">
            <a:spLocks noChangeArrowheads="1"/>
          </p:cNvSpPr>
          <p:nvPr/>
        </p:nvSpPr>
        <p:spPr bwMode="auto">
          <a:xfrm>
            <a:off x="6081713" y="2092325"/>
            <a:ext cx="2136775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zh-TW" altLang="en-US" sz="2000" b="1">
                <a:solidFill>
                  <a:srgbClr val="FF0000"/>
                </a:solidFill>
                <a:latin typeface="標楷體" pitchFamily="65" charset="-120"/>
              </a:rPr>
              <a:t>高重複動作</a:t>
            </a:r>
          </a:p>
        </p:txBody>
      </p:sp>
      <p:pic>
        <p:nvPicPr>
          <p:cNvPr id="115727" name="Picture 8" descr="綁鋼筋01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14769" y="2416359"/>
            <a:ext cx="2372754" cy="23697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9150" name="AutoShape 78"/>
          <p:cNvSpPr>
            <a:spLocks noChangeAspect="1" noChangeArrowheads="1"/>
          </p:cNvSpPr>
          <p:nvPr/>
        </p:nvSpPr>
        <p:spPr bwMode="auto">
          <a:xfrm>
            <a:off x="5200650" y="3405188"/>
            <a:ext cx="1281113" cy="1220787"/>
          </a:xfrm>
          <a:prstGeom prst="pentagon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zh-TW" altLang="zh-TW">
              <a:ea typeface="華康粗黑體" pitchFamily="49" charset="-120"/>
            </a:endParaRPr>
          </a:p>
        </p:txBody>
      </p:sp>
      <p:grpSp>
        <p:nvGrpSpPr>
          <p:cNvPr id="219151" name="Group 15"/>
          <p:cNvGrpSpPr>
            <a:grpSpLocks/>
          </p:cNvGrpSpPr>
          <p:nvPr/>
        </p:nvGrpSpPr>
        <p:grpSpPr bwMode="auto">
          <a:xfrm>
            <a:off x="4005263" y="3124200"/>
            <a:ext cx="1755775" cy="1662113"/>
            <a:chOff x="3152" y="1842"/>
            <a:chExt cx="1043" cy="995"/>
          </a:xfrm>
        </p:grpSpPr>
        <p:pic>
          <p:nvPicPr>
            <p:cNvPr id="219152" name="Picture 3" descr="C:\Documents and Settings\Administrator\桌面\未命名11111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248" y="1935"/>
              <a:ext cx="794" cy="9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9153" name="AutoShape 45"/>
            <p:cNvSpPr>
              <a:spLocks noChangeArrowheads="1"/>
            </p:cNvSpPr>
            <p:nvPr/>
          </p:nvSpPr>
          <p:spPr bwMode="auto">
            <a:xfrm>
              <a:off x="3152" y="1842"/>
              <a:ext cx="1043" cy="991"/>
            </a:xfrm>
            <a:prstGeom prst="pentagon">
              <a:avLst/>
            </a:prstGeom>
            <a:solidFill>
              <a:srgbClr val="FFCC00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0" hangingPunct="0"/>
              <a:endParaRPr lang="zh-TW" altLang="zh-TW"/>
            </a:p>
          </p:txBody>
        </p:sp>
        <p:sp>
          <p:nvSpPr>
            <p:cNvPr id="35" name="橢圓 34"/>
            <p:cNvSpPr>
              <a:spLocks noChangeArrowheads="1"/>
            </p:cNvSpPr>
            <p:nvPr/>
          </p:nvSpPr>
          <p:spPr bwMode="auto">
            <a:xfrm>
              <a:off x="3600" y="1935"/>
              <a:ext cx="360" cy="225"/>
            </a:xfrm>
            <a:prstGeom prst="ellipse">
              <a:avLst/>
            </a:prstGeom>
            <a:solidFill>
              <a:srgbClr val="FF0000"/>
            </a:solidFill>
            <a:ln w="25400" algn="ctr">
              <a:noFill/>
              <a:round/>
              <a:headEnd/>
              <a:tailEnd/>
            </a:ln>
            <a:effectLst>
              <a:softEdge rad="127000"/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zh-TW" altLang="en-US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6" name="橢圓 35"/>
            <p:cNvSpPr>
              <a:spLocks noChangeArrowheads="1"/>
            </p:cNvSpPr>
            <p:nvPr/>
          </p:nvSpPr>
          <p:spPr bwMode="auto">
            <a:xfrm>
              <a:off x="3330" y="2430"/>
              <a:ext cx="315" cy="270"/>
            </a:xfrm>
            <a:prstGeom prst="ellipse">
              <a:avLst/>
            </a:prstGeom>
            <a:solidFill>
              <a:srgbClr val="FF0000"/>
            </a:solidFill>
            <a:ln w="25400" algn="ctr">
              <a:noFill/>
              <a:round/>
              <a:headEnd/>
              <a:tailEnd/>
            </a:ln>
            <a:effectLst>
              <a:softEdge rad="127000"/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zh-TW" altLang="en-US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7" name="橢圓 36"/>
            <p:cNvSpPr>
              <a:spLocks noChangeArrowheads="1"/>
            </p:cNvSpPr>
            <p:nvPr/>
          </p:nvSpPr>
          <p:spPr bwMode="auto">
            <a:xfrm>
              <a:off x="3600" y="2295"/>
              <a:ext cx="270" cy="270"/>
            </a:xfrm>
            <a:prstGeom prst="ellipse">
              <a:avLst/>
            </a:prstGeom>
            <a:solidFill>
              <a:srgbClr val="FF0000"/>
            </a:solidFill>
            <a:ln w="25400" algn="ctr">
              <a:noFill/>
              <a:round/>
              <a:headEnd/>
              <a:tailEnd/>
            </a:ln>
            <a:effectLst>
              <a:softEdge rad="127000"/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zh-TW" altLang="en-US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3" name="橢圓 32"/>
            <p:cNvSpPr>
              <a:spLocks noChangeArrowheads="1"/>
            </p:cNvSpPr>
            <p:nvPr/>
          </p:nvSpPr>
          <p:spPr bwMode="auto">
            <a:xfrm>
              <a:off x="3420" y="2115"/>
              <a:ext cx="360" cy="225"/>
            </a:xfrm>
            <a:prstGeom prst="ellipse">
              <a:avLst/>
            </a:prstGeom>
            <a:solidFill>
              <a:srgbClr val="FF0000"/>
            </a:solidFill>
            <a:ln w="25400" algn="ctr">
              <a:noFill/>
              <a:round/>
              <a:headEnd/>
              <a:tailEnd/>
            </a:ln>
            <a:effectLst>
              <a:softEdge rad="127000"/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zh-TW" altLang="en-US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19166" name="文字方塊 21"/>
          <p:cNvSpPr txBox="1">
            <a:spLocks noChangeArrowheads="1"/>
          </p:cNvSpPr>
          <p:nvPr/>
        </p:nvSpPr>
        <p:spPr bwMode="auto">
          <a:xfrm>
            <a:off x="2195513" y="2060575"/>
            <a:ext cx="1368425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zh-TW" altLang="en-US" sz="2000" b="1">
                <a:solidFill>
                  <a:srgbClr val="FF0000"/>
                </a:solidFill>
                <a:latin typeface="標楷體" pitchFamily="65" charset="-120"/>
              </a:rPr>
              <a:t>不良姿勢</a:t>
            </a:r>
          </a:p>
        </p:txBody>
      </p:sp>
      <p:sp>
        <p:nvSpPr>
          <p:cNvPr id="23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57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累積性職業傷害產生因子</a:t>
            </a:r>
          </a:p>
        </p:txBody>
      </p:sp>
      <p:sp>
        <p:nvSpPr>
          <p:cNvPr id="217091" name="Line 3"/>
          <p:cNvSpPr>
            <a:spLocks noChangeShapeType="1"/>
          </p:cNvSpPr>
          <p:nvPr/>
        </p:nvSpPr>
        <p:spPr bwMode="auto">
          <a:xfrm flipH="1">
            <a:off x="6019800" y="5867400"/>
            <a:ext cx="990600" cy="0"/>
          </a:xfrm>
          <a:prstGeom prst="line">
            <a:avLst/>
          </a:prstGeom>
          <a:noFill/>
          <a:ln w="2540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grpSp>
        <p:nvGrpSpPr>
          <p:cNvPr id="217092" name="Group 4"/>
          <p:cNvGrpSpPr>
            <a:grpSpLocks/>
          </p:cNvGrpSpPr>
          <p:nvPr/>
        </p:nvGrpSpPr>
        <p:grpSpPr bwMode="auto">
          <a:xfrm>
            <a:off x="1371600" y="2743200"/>
            <a:ext cx="6629400" cy="3657600"/>
            <a:chOff x="864" y="1728"/>
            <a:chExt cx="4176" cy="2304"/>
          </a:xfrm>
        </p:grpSpPr>
        <p:sp>
          <p:nvSpPr>
            <p:cNvPr id="217093" name="AutoShape 5"/>
            <p:cNvSpPr>
              <a:spLocks noChangeArrowheads="1"/>
            </p:cNvSpPr>
            <p:nvPr/>
          </p:nvSpPr>
          <p:spPr bwMode="auto">
            <a:xfrm>
              <a:off x="2496" y="2688"/>
              <a:ext cx="864" cy="384"/>
            </a:xfrm>
            <a:prstGeom prst="flowChartAlternateProcess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r>
                <a:rPr kumimoji="1" lang="zh-TW" altLang="en-US">
                  <a:solidFill>
                    <a:srgbClr val="000099"/>
                  </a:solidFill>
                </a:rPr>
                <a:t>傷害</a:t>
              </a:r>
              <a:endParaRPr kumimoji="1" lang="zh-TW" altLang="en-US"/>
            </a:p>
          </p:txBody>
        </p:sp>
        <p:sp>
          <p:nvSpPr>
            <p:cNvPr id="217094" name="AutoShape 6"/>
            <p:cNvSpPr>
              <a:spLocks noChangeArrowheads="1"/>
            </p:cNvSpPr>
            <p:nvPr/>
          </p:nvSpPr>
          <p:spPr bwMode="auto">
            <a:xfrm>
              <a:off x="2880" y="3120"/>
              <a:ext cx="144" cy="240"/>
            </a:xfrm>
            <a:prstGeom prst="downArrow">
              <a:avLst>
                <a:gd name="adj1" fmla="val 50000"/>
                <a:gd name="adj2" fmla="val 41667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vert="eaVert" wrap="none" anchor="ctr"/>
            <a:lstStyle/>
            <a:p>
              <a:endParaRPr lang="zh-TW" altLang="en-US"/>
            </a:p>
          </p:txBody>
        </p:sp>
        <p:sp>
          <p:nvSpPr>
            <p:cNvPr id="217095" name="Rectangle 7"/>
            <p:cNvSpPr>
              <a:spLocks noChangeArrowheads="1"/>
            </p:cNvSpPr>
            <p:nvPr/>
          </p:nvSpPr>
          <p:spPr bwMode="auto">
            <a:xfrm>
              <a:off x="2160" y="3408"/>
              <a:ext cx="1584" cy="624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l"/>
              <a:r>
                <a:rPr kumimoji="1" lang="zh-TW" altLang="en-US">
                  <a:solidFill>
                    <a:srgbClr val="000099"/>
                  </a:solidFill>
                </a:rPr>
                <a:t>肌肉柔軟度減少</a:t>
              </a:r>
            </a:p>
            <a:p>
              <a:pPr algn="l"/>
              <a:r>
                <a:rPr kumimoji="1" lang="zh-TW" altLang="en-US">
                  <a:solidFill>
                    <a:srgbClr val="000099"/>
                  </a:solidFill>
                </a:rPr>
                <a:t>肌力、肌耐力降低</a:t>
              </a:r>
              <a:endParaRPr kumimoji="1" lang="zh-TW" altLang="en-US"/>
            </a:p>
          </p:txBody>
        </p:sp>
        <p:sp>
          <p:nvSpPr>
            <p:cNvPr id="217096" name="Oval 8"/>
            <p:cNvSpPr>
              <a:spLocks noChangeArrowheads="1"/>
            </p:cNvSpPr>
            <p:nvPr/>
          </p:nvSpPr>
          <p:spPr bwMode="auto">
            <a:xfrm>
              <a:off x="864" y="2112"/>
              <a:ext cx="1056" cy="528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r>
                <a:rPr kumimoji="1" lang="zh-TW" altLang="en-US">
                  <a:solidFill>
                    <a:srgbClr val="000099"/>
                  </a:solidFill>
                </a:rPr>
                <a:t>重複動作</a:t>
              </a:r>
              <a:endParaRPr kumimoji="1" lang="zh-TW" altLang="en-US"/>
            </a:p>
          </p:txBody>
        </p:sp>
        <p:sp>
          <p:nvSpPr>
            <p:cNvPr id="217097" name="Oval 9"/>
            <p:cNvSpPr>
              <a:spLocks noChangeArrowheads="1"/>
            </p:cNvSpPr>
            <p:nvPr/>
          </p:nvSpPr>
          <p:spPr bwMode="auto">
            <a:xfrm>
              <a:off x="2400" y="1728"/>
              <a:ext cx="1056" cy="528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r>
                <a:rPr kumimoji="1" lang="zh-TW" altLang="en-US">
                  <a:solidFill>
                    <a:srgbClr val="000099"/>
                  </a:solidFill>
                </a:rPr>
                <a:t>過度使用</a:t>
              </a:r>
              <a:endParaRPr kumimoji="1" lang="zh-TW" altLang="en-US"/>
            </a:p>
          </p:txBody>
        </p:sp>
        <p:sp>
          <p:nvSpPr>
            <p:cNvPr id="217098" name="Oval 10"/>
            <p:cNvSpPr>
              <a:spLocks noChangeArrowheads="1"/>
            </p:cNvSpPr>
            <p:nvPr/>
          </p:nvSpPr>
          <p:spPr bwMode="auto">
            <a:xfrm>
              <a:off x="3984" y="2064"/>
              <a:ext cx="1056" cy="528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r>
                <a:rPr kumimoji="1" lang="zh-TW" altLang="en-US">
                  <a:solidFill>
                    <a:srgbClr val="000099"/>
                  </a:solidFill>
                </a:rPr>
                <a:t>不當姿勢</a:t>
              </a:r>
              <a:endParaRPr kumimoji="1" lang="zh-TW" altLang="en-US"/>
            </a:p>
          </p:txBody>
        </p:sp>
        <p:sp>
          <p:nvSpPr>
            <p:cNvPr id="217099" name="Line 11"/>
            <p:cNvSpPr>
              <a:spLocks noChangeShapeType="1"/>
            </p:cNvSpPr>
            <p:nvPr/>
          </p:nvSpPr>
          <p:spPr bwMode="auto">
            <a:xfrm flipH="1">
              <a:off x="1440" y="3696"/>
              <a:ext cx="624" cy="0"/>
            </a:xfrm>
            <a:prstGeom prst="line">
              <a:avLst/>
            </a:prstGeom>
            <a:noFill/>
            <a:ln w="2540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7100" name="Line 12"/>
            <p:cNvSpPr>
              <a:spLocks noChangeShapeType="1"/>
            </p:cNvSpPr>
            <p:nvPr/>
          </p:nvSpPr>
          <p:spPr bwMode="auto">
            <a:xfrm flipV="1">
              <a:off x="1440" y="2688"/>
              <a:ext cx="0" cy="960"/>
            </a:xfrm>
            <a:prstGeom prst="line">
              <a:avLst/>
            </a:prstGeom>
            <a:noFill/>
            <a:ln w="2540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7101" name="Line 13"/>
            <p:cNvSpPr>
              <a:spLocks noChangeShapeType="1"/>
            </p:cNvSpPr>
            <p:nvPr/>
          </p:nvSpPr>
          <p:spPr bwMode="auto">
            <a:xfrm flipV="1">
              <a:off x="4464" y="2736"/>
              <a:ext cx="0" cy="960"/>
            </a:xfrm>
            <a:prstGeom prst="line">
              <a:avLst/>
            </a:prstGeom>
            <a:noFill/>
            <a:ln w="2540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7102" name="Line 14"/>
            <p:cNvSpPr>
              <a:spLocks noChangeShapeType="1"/>
            </p:cNvSpPr>
            <p:nvPr/>
          </p:nvSpPr>
          <p:spPr bwMode="auto">
            <a:xfrm flipH="1">
              <a:off x="3456" y="2496"/>
              <a:ext cx="528" cy="192"/>
            </a:xfrm>
            <a:prstGeom prst="line">
              <a:avLst/>
            </a:prstGeom>
            <a:noFill/>
            <a:ln w="1270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7103" name="Line 15"/>
            <p:cNvSpPr>
              <a:spLocks noChangeShapeType="1"/>
            </p:cNvSpPr>
            <p:nvPr/>
          </p:nvSpPr>
          <p:spPr bwMode="auto">
            <a:xfrm>
              <a:off x="2928" y="2304"/>
              <a:ext cx="0" cy="288"/>
            </a:xfrm>
            <a:prstGeom prst="line">
              <a:avLst/>
            </a:prstGeom>
            <a:noFill/>
            <a:ln w="1270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17104" name="Line 16"/>
            <p:cNvSpPr>
              <a:spLocks noChangeShapeType="1"/>
            </p:cNvSpPr>
            <p:nvPr/>
          </p:nvSpPr>
          <p:spPr bwMode="auto">
            <a:xfrm>
              <a:off x="1968" y="2496"/>
              <a:ext cx="480" cy="240"/>
            </a:xfrm>
            <a:prstGeom prst="line">
              <a:avLst/>
            </a:prstGeom>
            <a:noFill/>
            <a:ln w="1270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17105" name="Line 17"/>
          <p:cNvSpPr>
            <a:spLocks noChangeShapeType="1"/>
          </p:cNvSpPr>
          <p:nvPr/>
        </p:nvSpPr>
        <p:spPr bwMode="auto">
          <a:xfrm>
            <a:off x="2514600" y="2667000"/>
            <a:ext cx="1676400" cy="1447800"/>
          </a:xfrm>
          <a:prstGeom prst="line">
            <a:avLst/>
          </a:prstGeom>
          <a:noFill/>
          <a:ln w="101600" cap="sq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17106" name="Oval 18"/>
          <p:cNvSpPr>
            <a:spLocks noChangeArrowheads="1"/>
          </p:cNvSpPr>
          <p:nvPr/>
        </p:nvSpPr>
        <p:spPr bwMode="auto">
          <a:xfrm>
            <a:off x="685800" y="1905000"/>
            <a:ext cx="1828800" cy="762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kumimoji="1" lang="zh-TW" altLang="en-US">
                <a:solidFill>
                  <a:srgbClr val="000099"/>
                </a:solidFill>
              </a:rPr>
              <a:t>其他因子</a:t>
            </a:r>
            <a:endParaRPr kumimoji="1" lang="zh-TW" altLang="en-US"/>
          </a:p>
        </p:txBody>
      </p:sp>
      <p:sp>
        <p:nvSpPr>
          <p:cNvPr id="19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58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5715000" cy="4114800"/>
          </a:xfrm>
        </p:spPr>
        <p:txBody>
          <a:bodyPr/>
          <a:lstStyle/>
          <a:p>
            <a:r>
              <a:rPr lang="zh-TW" altLang="en-US" sz="3200" smtClean="0">
                <a:solidFill>
                  <a:srgbClr val="FF0066"/>
                </a:solidFill>
              </a:rPr>
              <a:t>症狀</a:t>
            </a:r>
          </a:p>
          <a:p>
            <a:pPr lvl="1"/>
            <a:r>
              <a:rPr lang="zh-TW" altLang="en-US" sz="2800" smtClean="0"/>
              <a:t>疼痛：上背部、肩膀與上肢</a:t>
            </a:r>
          </a:p>
          <a:p>
            <a:pPr lvl="1"/>
            <a:r>
              <a:rPr lang="zh-TW" altLang="en-US" sz="2800" smtClean="0"/>
              <a:t>手部或前臂無力</a:t>
            </a:r>
          </a:p>
          <a:p>
            <a:pPr lvl="1"/>
            <a:r>
              <a:rPr lang="zh-TW" altLang="en-US" sz="2800" smtClean="0"/>
              <a:t>麻感、刺痛、觸覺喪失</a:t>
            </a:r>
          </a:p>
          <a:p>
            <a:pPr lvl="1"/>
            <a:r>
              <a:rPr lang="zh-TW" altLang="en-US" sz="2800" smtClean="0"/>
              <a:t>沈重感</a:t>
            </a:r>
          </a:p>
          <a:p>
            <a:pPr lvl="1"/>
            <a:r>
              <a:rPr lang="zh-TW" altLang="en-US" sz="2800" smtClean="0"/>
              <a:t>笨拙感</a:t>
            </a:r>
          </a:p>
          <a:p>
            <a:pPr lvl="1"/>
            <a:r>
              <a:rPr lang="zh-TW" altLang="en-US" sz="2800" smtClean="0"/>
              <a:t>手部僵硬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 smtClean="0"/>
              <a:t>累積性職業傷害</a:t>
            </a:r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59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549275"/>
            <a:ext cx="6624637" cy="1143000"/>
          </a:xfrm>
        </p:spPr>
        <p:txBody>
          <a:bodyPr/>
          <a:lstStyle/>
          <a:p>
            <a:r>
              <a:rPr lang="zh-TW" altLang="en-US" sz="4800" b="0" smtClean="0"/>
              <a:t>累積性職業傷害的預防</a:t>
            </a:r>
            <a:endParaRPr lang="zh-TW" altLang="en-US" sz="5400" b="0" smtClean="0"/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2057400"/>
            <a:ext cx="7091363" cy="5083175"/>
          </a:xfrm>
        </p:spPr>
        <p:txBody>
          <a:bodyPr/>
          <a:lstStyle/>
          <a:p>
            <a:r>
              <a:rPr lang="zh-TW" altLang="en-US" sz="3600" smtClean="0">
                <a:solidFill>
                  <a:srgbClr val="3333CC"/>
                </a:solidFill>
              </a:rPr>
              <a:t>工作環境的設計改善</a:t>
            </a:r>
          </a:p>
          <a:p>
            <a:r>
              <a:rPr lang="zh-TW" altLang="en-US" sz="3600" smtClean="0">
                <a:solidFill>
                  <a:srgbClr val="3333CC"/>
                </a:solidFill>
              </a:rPr>
              <a:t>注意工作時的姿勢</a:t>
            </a:r>
          </a:p>
          <a:p>
            <a:r>
              <a:rPr lang="zh-TW" altLang="en-US" sz="3600" smtClean="0">
                <a:solidFill>
                  <a:srgbClr val="3333CC"/>
                </a:solidFill>
              </a:rPr>
              <a:t>從事運動以增加體能</a:t>
            </a:r>
          </a:p>
          <a:p>
            <a:r>
              <a:rPr lang="zh-TW" altLang="en-US" sz="3600" smtClean="0">
                <a:solidFill>
                  <a:srgbClr val="3333CC"/>
                </a:solidFill>
              </a:rPr>
              <a:t>自我簡易保養與治療</a:t>
            </a:r>
          </a:p>
          <a:p>
            <a:endParaRPr lang="zh-TW" altLang="en-US" smtClean="0">
              <a:solidFill>
                <a:srgbClr val="3333CC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60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ChangeArrowheads="1"/>
          </p:cNvSpPr>
          <p:nvPr/>
        </p:nvSpPr>
        <p:spPr bwMode="auto">
          <a:xfrm>
            <a:off x="1331913" y="1916113"/>
            <a:ext cx="6911975" cy="395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 eaLnBrk="0" hangingPunct="0">
              <a:buFontTx/>
              <a:buChar char="•"/>
            </a:pPr>
            <a:r>
              <a:rPr lang="zh-TW" altLang="en-US" sz="3200"/>
              <a:t>配合人因工學，調整適當工作平台、辦公設備及設計恰當的手工具</a:t>
            </a:r>
          </a:p>
          <a:p>
            <a:pPr algn="l" eaLnBrk="0" hangingPunct="0">
              <a:buFontTx/>
              <a:buChar char="•"/>
            </a:pPr>
            <a:r>
              <a:rPr lang="zh-TW" altLang="en-US" sz="3200"/>
              <a:t>勞工需懂得自我調適，調整工作步調、增加工作休息次數、增加身體活動的頻率</a:t>
            </a:r>
          </a:p>
          <a:p>
            <a:pPr algn="l" eaLnBrk="0" hangingPunct="0">
              <a:buFontTx/>
              <a:buChar char="•"/>
            </a:pPr>
            <a:endParaRPr lang="zh-TW" altLang="en-US" sz="3200">
              <a:solidFill>
                <a:srgbClr val="9999FF"/>
              </a:solidFill>
            </a:endParaRPr>
          </a:p>
          <a:p>
            <a:pPr algn="l" eaLnBrk="0" hangingPunct="0">
              <a:buFontTx/>
              <a:buChar char="•"/>
            </a:pPr>
            <a:endParaRPr lang="zh-TW" altLang="en-US" sz="3200">
              <a:latin typeface="標楷體" pitchFamily="65" charset="-120"/>
            </a:endParaRPr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zh-TW" altLang="en-US" smtClean="0"/>
              <a:t>工作環境的設計改善</a:t>
            </a:r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61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578" name="Picture 2" descr="CA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600200"/>
            <a:ext cx="4843463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1600200" y="609600"/>
            <a:ext cx="6127750" cy="641350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TW" altLang="en-US" sz="3600">
                <a:solidFill>
                  <a:schemeClr val="tx2"/>
                </a:solidFill>
              </a:rPr>
              <a:t>調整適當工作平台及辦公設備</a:t>
            </a:r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62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過久靜態姿勢</a:t>
            </a:r>
          </a:p>
        </p:txBody>
      </p:sp>
      <p:pic>
        <p:nvPicPr>
          <p:cNvPr id="223235" name="Picture 3" descr="CH14"/>
          <p:cNvPicPr>
            <a:picLocks noChangeAspect="1" noChangeArrowheads="1"/>
          </p:cNvPicPr>
          <p:nvPr/>
        </p:nvPicPr>
        <p:blipFill>
          <a:blip r:embed="rId3" cstate="print"/>
          <a:srcRect b="10095"/>
          <a:stretch>
            <a:fillRect/>
          </a:stretch>
        </p:blipFill>
        <p:spPr bwMode="auto">
          <a:xfrm>
            <a:off x="381000" y="1981200"/>
            <a:ext cx="8401050" cy="4133850"/>
          </a:xfrm>
          <a:prstGeom prst="rect">
            <a:avLst/>
          </a:prstGeom>
          <a:noFill/>
        </p:spPr>
      </p:pic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63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0" name="Picture 2" descr="FR27"/>
          <p:cNvPicPr>
            <a:picLocks noChangeAspect="1" noChangeArrowheads="1"/>
          </p:cNvPicPr>
          <p:nvPr/>
        </p:nvPicPr>
        <p:blipFill>
          <a:blip r:embed="rId3" cstate="print">
            <a:lum bright="-36000" contrast="60000"/>
          </a:blip>
          <a:srcRect/>
          <a:stretch>
            <a:fillRect/>
          </a:stretch>
        </p:blipFill>
        <p:spPr bwMode="auto">
          <a:xfrm>
            <a:off x="762000" y="2057400"/>
            <a:ext cx="2438400" cy="2136775"/>
          </a:xfrm>
          <a:prstGeom prst="rect">
            <a:avLst/>
          </a:prstGeom>
          <a:noFill/>
        </p:spPr>
      </p:pic>
      <p:pic>
        <p:nvPicPr>
          <p:cNvPr id="227331" name="Picture 3" descr="FR28"/>
          <p:cNvPicPr>
            <a:picLocks noChangeAspect="1" noChangeArrowheads="1"/>
          </p:cNvPicPr>
          <p:nvPr/>
        </p:nvPicPr>
        <p:blipFill>
          <a:blip r:embed="rId4" cstate="print">
            <a:lum bright="-36000" contrast="60000"/>
          </a:blip>
          <a:srcRect r="55034" b="7346"/>
          <a:stretch>
            <a:fillRect/>
          </a:stretch>
        </p:blipFill>
        <p:spPr bwMode="auto">
          <a:xfrm>
            <a:off x="3657600" y="1844824"/>
            <a:ext cx="1892300" cy="4495800"/>
          </a:xfrm>
          <a:prstGeom prst="rect">
            <a:avLst/>
          </a:prstGeom>
          <a:noFill/>
        </p:spPr>
      </p:pic>
      <p:pic>
        <p:nvPicPr>
          <p:cNvPr id="227332" name="Picture 4" descr="FR30"/>
          <p:cNvPicPr>
            <a:picLocks noChangeAspect="1" noChangeArrowheads="1"/>
          </p:cNvPicPr>
          <p:nvPr/>
        </p:nvPicPr>
        <p:blipFill>
          <a:blip r:embed="rId5" cstate="print">
            <a:lum bright="-30000" contrast="48000"/>
          </a:blip>
          <a:srcRect t="18115" r="53932" b="9058"/>
          <a:stretch>
            <a:fillRect/>
          </a:stretch>
        </p:blipFill>
        <p:spPr bwMode="auto">
          <a:xfrm>
            <a:off x="685800" y="4473575"/>
            <a:ext cx="2514600" cy="2368550"/>
          </a:xfrm>
          <a:prstGeom prst="rect">
            <a:avLst/>
          </a:prstGeom>
          <a:noFill/>
        </p:spPr>
      </p:pic>
      <p:pic>
        <p:nvPicPr>
          <p:cNvPr id="227333" name="Picture 5" descr="FR34"/>
          <p:cNvPicPr>
            <a:picLocks noChangeAspect="1" noChangeArrowheads="1"/>
          </p:cNvPicPr>
          <p:nvPr/>
        </p:nvPicPr>
        <p:blipFill>
          <a:blip r:embed="rId6" cstate="print">
            <a:lum bright="-42000" contrast="72000"/>
          </a:blip>
          <a:srcRect l="1262" r="52998" b="19331"/>
          <a:stretch>
            <a:fillRect/>
          </a:stretch>
        </p:blipFill>
        <p:spPr bwMode="auto">
          <a:xfrm>
            <a:off x="5867400" y="2209800"/>
            <a:ext cx="2711450" cy="3743325"/>
          </a:xfrm>
          <a:prstGeom prst="rect">
            <a:avLst/>
          </a:prstGeom>
          <a:noFill/>
        </p:spPr>
      </p:pic>
      <p:sp>
        <p:nvSpPr>
          <p:cNvPr id="22733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noFill/>
          <a:ln/>
        </p:spPr>
        <p:txBody>
          <a:bodyPr lIns="92075" tIns="46038" rIns="92075" bIns="46038" anchor="b"/>
          <a:lstStyle/>
          <a:p>
            <a:r>
              <a:rPr lang="zh-TW" altLang="en-US" smtClean="0"/>
              <a:t>下背痛與肩頸疼痛症候群：</a:t>
            </a:r>
            <a:br>
              <a:rPr lang="zh-TW" altLang="en-US" smtClean="0"/>
            </a:br>
            <a:r>
              <a:rPr lang="zh-TW" altLang="en-US" smtClean="0">
                <a:solidFill>
                  <a:schemeClr val="tx1"/>
                </a:solidFill>
              </a:rPr>
              <a:t>不當工作姿勢</a:t>
            </a:r>
          </a:p>
        </p:txBody>
      </p:sp>
      <p:sp>
        <p:nvSpPr>
          <p:cNvPr id="7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64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zh-TW" altLang="en-US" smtClean="0"/>
              <a:t>不良工作姿勢</a:t>
            </a:r>
          </a:p>
        </p:txBody>
      </p:sp>
      <p:pic>
        <p:nvPicPr>
          <p:cNvPr id="235523" name="Picture 3" descr="FR1"/>
          <p:cNvPicPr>
            <a:picLocks noChangeAspect="1" noChangeArrowheads="1"/>
          </p:cNvPicPr>
          <p:nvPr/>
        </p:nvPicPr>
        <p:blipFill>
          <a:blip r:embed="rId3" cstate="print"/>
          <a:srcRect t="4448"/>
          <a:stretch>
            <a:fillRect/>
          </a:stretch>
        </p:blipFill>
        <p:spPr bwMode="auto">
          <a:xfrm>
            <a:off x="457200" y="2057400"/>
            <a:ext cx="3533775" cy="3657600"/>
          </a:xfrm>
          <a:prstGeom prst="rect">
            <a:avLst/>
          </a:prstGeom>
          <a:noFill/>
        </p:spPr>
      </p:pic>
      <p:pic>
        <p:nvPicPr>
          <p:cNvPr id="235524" name="Picture 4" descr="FR40"/>
          <p:cNvPicPr>
            <a:picLocks noChangeAspect="1" noChangeArrowheads="1"/>
          </p:cNvPicPr>
          <p:nvPr/>
        </p:nvPicPr>
        <p:blipFill>
          <a:blip r:embed="rId4" cstate="print"/>
          <a:srcRect t="2135"/>
          <a:stretch>
            <a:fillRect/>
          </a:stretch>
        </p:blipFill>
        <p:spPr bwMode="auto">
          <a:xfrm>
            <a:off x="4953000" y="1925638"/>
            <a:ext cx="2976563" cy="4475162"/>
          </a:xfrm>
          <a:prstGeom prst="rect">
            <a:avLst/>
          </a:prstGeom>
          <a:noFill/>
        </p:spPr>
      </p:pic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65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肩撞擊症候群</a:t>
            </a:r>
          </a:p>
        </p:txBody>
      </p:sp>
      <p:pic>
        <p:nvPicPr>
          <p:cNvPr id="237571" name="Picture 3" descr="impinge fig 1"/>
          <p:cNvPicPr>
            <a:picLocks noChangeAspect="1" noChangeArrowheads="1"/>
          </p:cNvPicPr>
          <p:nvPr/>
        </p:nvPicPr>
        <p:blipFill>
          <a:blip r:embed="rId3" cstate="print"/>
          <a:srcRect l="2519" t="3230" r="2519" b="3230"/>
          <a:stretch>
            <a:fillRect/>
          </a:stretch>
        </p:blipFill>
        <p:spPr bwMode="auto">
          <a:xfrm>
            <a:off x="5029200" y="2895600"/>
            <a:ext cx="3762375" cy="2889250"/>
          </a:xfrm>
          <a:prstGeom prst="rect">
            <a:avLst/>
          </a:prstGeom>
          <a:noFill/>
        </p:spPr>
      </p:pic>
      <p:pic>
        <p:nvPicPr>
          <p:cNvPr id="237572" name="Picture 4" descr="impinge fig 4"/>
          <p:cNvPicPr>
            <a:picLocks noChangeAspect="1" noChangeArrowheads="1"/>
          </p:cNvPicPr>
          <p:nvPr/>
        </p:nvPicPr>
        <p:blipFill>
          <a:blip r:embed="rId4" cstate="print"/>
          <a:srcRect l="1360" t="2124" r="1360" b="2124"/>
          <a:stretch>
            <a:fillRect/>
          </a:stretch>
        </p:blipFill>
        <p:spPr bwMode="auto">
          <a:xfrm>
            <a:off x="300038" y="1976438"/>
            <a:ext cx="4805362" cy="3028950"/>
          </a:xfrm>
          <a:prstGeom prst="rect">
            <a:avLst/>
          </a:prstGeom>
          <a:noFill/>
        </p:spPr>
      </p:pic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66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肩撞擊症候群</a:t>
            </a:r>
          </a:p>
        </p:txBody>
      </p:sp>
      <p:pic>
        <p:nvPicPr>
          <p:cNvPr id="239619" name="Picture 3" descr="FR21"/>
          <p:cNvPicPr>
            <a:picLocks noChangeAspect="1" noChangeArrowheads="1"/>
          </p:cNvPicPr>
          <p:nvPr/>
        </p:nvPicPr>
        <p:blipFill>
          <a:blip r:embed="rId3" cstate="print"/>
          <a:srcRect l="7719" t="5649" r="50177"/>
          <a:stretch>
            <a:fillRect/>
          </a:stretch>
        </p:blipFill>
        <p:spPr bwMode="auto">
          <a:xfrm>
            <a:off x="620713" y="2133600"/>
            <a:ext cx="2928937" cy="4481513"/>
          </a:xfrm>
          <a:prstGeom prst="rect">
            <a:avLst/>
          </a:prstGeom>
          <a:noFill/>
        </p:spPr>
      </p:pic>
      <p:pic>
        <p:nvPicPr>
          <p:cNvPr id="239620" name="Picture 4" descr="FR23"/>
          <p:cNvPicPr>
            <a:picLocks noChangeAspect="1" noChangeArrowheads="1"/>
          </p:cNvPicPr>
          <p:nvPr/>
        </p:nvPicPr>
        <p:blipFill>
          <a:blip r:embed="rId4" cstate="print"/>
          <a:srcRect l="6818" t="5649" r="51131" b="16945"/>
          <a:stretch>
            <a:fillRect/>
          </a:stretch>
        </p:blipFill>
        <p:spPr bwMode="auto">
          <a:xfrm>
            <a:off x="4191000" y="2209800"/>
            <a:ext cx="3635375" cy="4038600"/>
          </a:xfrm>
          <a:prstGeom prst="rect">
            <a:avLst/>
          </a:prstGeom>
          <a:noFill/>
        </p:spPr>
      </p:pic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67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b"/>
          <a:lstStyle/>
          <a:p>
            <a:r>
              <a:rPr lang="zh-TW" altLang="en-US" smtClean="0"/>
              <a:t>腕道症候群</a:t>
            </a:r>
          </a:p>
        </p:txBody>
      </p:sp>
      <p:pic>
        <p:nvPicPr>
          <p:cNvPr id="260099" name="Picture 3" descr="cts 7 fig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124200"/>
            <a:ext cx="4267200" cy="3092450"/>
          </a:xfrm>
          <a:prstGeom prst="rect">
            <a:avLst/>
          </a:prstGeom>
          <a:noFill/>
        </p:spPr>
      </p:pic>
      <p:pic>
        <p:nvPicPr>
          <p:cNvPr id="260100" name="Picture 4" descr="cts 10 fig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2895600"/>
            <a:ext cx="3657600" cy="3397250"/>
          </a:xfrm>
          <a:prstGeom prst="rect">
            <a:avLst/>
          </a:prstGeom>
          <a:noFill/>
        </p:spPr>
      </p:pic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68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下背痛</a:t>
            </a:r>
          </a:p>
        </p:txBody>
      </p:sp>
      <p:pic>
        <p:nvPicPr>
          <p:cNvPr id="266243" name="Picture 3" descr="lbp fig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1628775"/>
            <a:ext cx="6324600" cy="4743450"/>
          </a:xfrm>
          <a:prstGeom prst="rect">
            <a:avLst/>
          </a:prstGeom>
          <a:noFill/>
        </p:spPr>
      </p:pic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69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ChangeArrowheads="1"/>
          </p:cNvSpPr>
          <p:nvPr/>
        </p:nvSpPr>
        <p:spPr bwMode="auto">
          <a:xfrm>
            <a:off x="863600" y="620713"/>
            <a:ext cx="8280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l" eaLnBrk="0" hangingPunct="0"/>
            <a:r>
              <a:rPr lang="zh-TW" altLang="en-US" sz="44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</a:rPr>
              <a:t>健 康 體 能</a:t>
            </a:r>
            <a:r>
              <a:rPr lang="zh-TW" altLang="en-US" sz="4400">
                <a:solidFill>
                  <a:srgbClr val="FF0000"/>
                </a:solidFill>
                <a:latin typeface="標楷體" pitchFamily="65" charset="-120"/>
              </a:rPr>
              <a:t/>
            </a:r>
            <a:br>
              <a:rPr lang="zh-TW" altLang="en-US" sz="4400">
                <a:solidFill>
                  <a:srgbClr val="FF0000"/>
                </a:solidFill>
                <a:latin typeface="標楷體" pitchFamily="65" charset="-120"/>
              </a:rPr>
            </a:br>
            <a:r>
              <a:rPr lang="zh-TW" altLang="en-US" sz="4000">
                <a:solidFill>
                  <a:srgbClr val="FF0000"/>
                </a:solidFill>
                <a:latin typeface="標楷體" pitchFamily="65" charset="-120"/>
              </a:rPr>
              <a:t>			</a:t>
            </a:r>
            <a:endParaRPr lang="zh-TW" altLang="en-US" sz="4000" b="1">
              <a:solidFill>
                <a:srgbClr val="FF0000"/>
              </a:solidFill>
              <a:latin typeface="標楷體" pitchFamily="65" charset="-120"/>
            </a:endParaRPr>
          </a:p>
        </p:txBody>
      </p:sp>
      <p:sp>
        <p:nvSpPr>
          <p:cNvPr id="212995" name="Rectangle 3"/>
          <p:cNvSpPr>
            <a:spLocks noChangeArrowheads="1"/>
          </p:cNvSpPr>
          <p:nvPr/>
        </p:nvSpPr>
        <p:spPr bwMode="auto">
          <a:xfrm>
            <a:off x="677863" y="1371600"/>
            <a:ext cx="7932737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 eaLnBrk="0" hangingPunct="0">
              <a:lnSpc>
                <a:spcPct val="50000"/>
              </a:lnSpc>
              <a:spcBef>
                <a:spcPct val="20000"/>
              </a:spcBef>
              <a:buClr>
                <a:srgbClr val="3333FF"/>
              </a:buClr>
              <a:buSzPct val="70000"/>
              <a:buFont typeface="Wingdings" pitchFamily="2" charset="2"/>
              <a:buNone/>
            </a:pPr>
            <a:endParaRPr lang="zh-TW" altLang="en-US" sz="2800" i="1">
              <a:solidFill>
                <a:srgbClr val="FF6699"/>
              </a:solidFill>
              <a:latin typeface="標楷體" pitchFamily="65" charset="-120"/>
            </a:endParaRPr>
          </a:p>
          <a:p>
            <a:pPr marL="342900" indent="-342900" algn="l" eaLnBrk="0" hangingPunct="0">
              <a:lnSpc>
                <a:spcPct val="50000"/>
              </a:lnSpc>
              <a:spcBef>
                <a:spcPct val="20000"/>
              </a:spcBef>
              <a:buClr>
                <a:srgbClr val="3333FF"/>
              </a:buClr>
              <a:buSzPct val="70000"/>
              <a:buFont typeface="Wingdings" pitchFamily="2" charset="2"/>
              <a:buNone/>
            </a:pPr>
            <a:endParaRPr lang="zh-TW" altLang="en-US" sz="2800" i="1">
              <a:solidFill>
                <a:srgbClr val="FF6699"/>
              </a:solidFill>
              <a:latin typeface="標楷體" pitchFamily="65" charset="-120"/>
            </a:endParaRPr>
          </a:p>
          <a:p>
            <a:pPr marL="342900" indent="-342900" algn="l" eaLnBrk="0" hangingPunct="0">
              <a:spcBef>
                <a:spcPct val="20000"/>
              </a:spcBef>
              <a:buClr>
                <a:srgbClr val="3333FF"/>
              </a:buClr>
              <a:buSzPct val="70000"/>
              <a:buFont typeface="Wingdings" pitchFamily="2" charset="2"/>
              <a:buChar char="v"/>
            </a:pPr>
            <a:r>
              <a:rPr lang="zh-TW" altLang="en-US" sz="3000">
                <a:solidFill>
                  <a:srgbClr val="CC00FF"/>
                </a:solidFill>
                <a:latin typeface="標楷體" pitchFamily="65" charset="-120"/>
              </a:rPr>
              <a:t>身體組成</a:t>
            </a:r>
          </a:p>
          <a:p>
            <a:pPr marL="342900" indent="-342900" algn="l" eaLnBrk="0" hangingPunct="0">
              <a:spcBef>
                <a:spcPct val="20000"/>
              </a:spcBef>
              <a:buClr>
                <a:srgbClr val="3333FF"/>
              </a:buClr>
              <a:buSzPct val="70000"/>
              <a:buFont typeface="Wingdings" pitchFamily="2" charset="2"/>
              <a:buChar char="v"/>
            </a:pPr>
            <a:r>
              <a:rPr lang="zh-TW" altLang="en-US" sz="3000">
                <a:solidFill>
                  <a:srgbClr val="CC00FF"/>
                </a:solidFill>
                <a:latin typeface="標楷體" pitchFamily="65" charset="-120"/>
              </a:rPr>
              <a:t>肌力與肌耐力</a:t>
            </a:r>
          </a:p>
          <a:p>
            <a:pPr marL="342900" indent="-342900" algn="l" eaLnBrk="0" hangingPunct="0">
              <a:spcBef>
                <a:spcPct val="20000"/>
              </a:spcBef>
              <a:buClr>
                <a:srgbClr val="3333FF"/>
              </a:buClr>
              <a:buSzPct val="70000"/>
              <a:buFont typeface="Wingdings" pitchFamily="2" charset="2"/>
              <a:buChar char="v"/>
            </a:pPr>
            <a:r>
              <a:rPr lang="zh-TW" altLang="en-US" sz="3000">
                <a:solidFill>
                  <a:srgbClr val="CC00FF"/>
                </a:solidFill>
                <a:latin typeface="標楷體" pitchFamily="65" charset="-120"/>
              </a:rPr>
              <a:t>柔軟度與關節活動度</a:t>
            </a:r>
          </a:p>
          <a:p>
            <a:pPr marL="342900" indent="-342900" algn="l" eaLnBrk="0" hangingPunct="0">
              <a:spcBef>
                <a:spcPct val="20000"/>
              </a:spcBef>
              <a:buClr>
                <a:srgbClr val="3333FF"/>
              </a:buClr>
              <a:buSzPct val="70000"/>
              <a:buFont typeface="Wingdings" pitchFamily="2" charset="2"/>
              <a:buChar char="v"/>
            </a:pPr>
            <a:r>
              <a:rPr lang="zh-TW" altLang="en-US" sz="3000">
                <a:solidFill>
                  <a:srgbClr val="CC00FF"/>
                </a:solidFill>
                <a:latin typeface="標楷體" pitchFamily="65" charset="-120"/>
              </a:rPr>
              <a:t>平衡、協調能力或反應速度</a:t>
            </a:r>
          </a:p>
          <a:p>
            <a:pPr marL="342900" indent="-342900" algn="l" eaLnBrk="0" hangingPunct="0">
              <a:spcBef>
                <a:spcPct val="20000"/>
              </a:spcBef>
              <a:buClr>
                <a:srgbClr val="3333FF"/>
              </a:buClr>
              <a:buSzPct val="70000"/>
              <a:buFont typeface="Wingdings" pitchFamily="2" charset="2"/>
              <a:buChar char="v"/>
            </a:pPr>
            <a:r>
              <a:rPr lang="zh-TW" altLang="en-US" sz="3000">
                <a:solidFill>
                  <a:srgbClr val="CC00FF"/>
                </a:solidFill>
                <a:latin typeface="標楷體" pitchFamily="65" charset="-120"/>
              </a:rPr>
              <a:t>心肺適能</a:t>
            </a:r>
          </a:p>
          <a:p>
            <a:pPr marL="342900" indent="-342900" algn="l" eaLnBrk="0" hangingPunct="0">
              <a:spcBef>
                <a:spcPct val="20000"/>
              </a:spcBef>
              <a:buClr>
                <a:srgbClr val="3333FF"/>
              </a:buClr>
              <a:buSzPct val="70000"/>
              <a:buFont typeface="Wingdings" pitchFamily="2" charset="2"/>
              <a:buChar char="v"/>
            </a:pPr>
            <a:endParaRPr lang="zh-TW" altLang="en-US" sz="2800">
              <a:solidFill>
                <a:srgbClr val="CC00FF"/>
              </a:solidFill>
              <a:latin typeface="標楷體" pitchFamily="65" charset="-120"/>
            </a:endParaRPr>
          </a:p>
        </p:txBody>
      </p:sp>
      <p:graphicFrame>
        <p:nvGraphicFramePr>
          <p:cNvPr id="212996" name="Object 4"/>
          <p:cNvGraphicFramePr>
            <a:graphicFrameLocks noChangeAspect="1"/>
          </p:cNvGraphicFramePr>
          <p:nvPr/>
        </p:nvGraphicFramePr>
        <p:xfrm>
          <a:off x="5715000" y="2133600"/>
          <a:ext cx="30480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15" name="多媒體項目" r:id="rId3" imgW="3283920" imgH="4190760" progId="">
                  <p:embed/>
                </p:oleObj>
              </mc:Choice>
              <mc:Fallback>
                <p:oleObj name="多媒體項目" r:id="rId3" imgW="3283920" imgH="419076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2133600"/>
                        <a:ext cx="3048000" cy="396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70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333375"/>
            <a:ext cx="8001000" cy="1216025"/>
          </a:xfrm>
        </p:spPr>
        <p:txBody>
          <a:bodyPr/>
          <a:lstStyle/>
          <a:p>
            <a:r>
              <a:rPr lang="zh-TW" altLang="en-US" b="0" smtClean="0"/>
              <a:t>運動的好處</a:t>
            </a:r>
            <a:r>
              <a:rPr lang="zh-TW" altLang="zh-TW" b="0" smtClean="0">
                <a:latin typeface="Verdana"/>
              </a:rPr>
              <a:t>—</a:t>
            </a:r>
            <a:r>
              <a:rPr lang="zh-TW" altLang="en-US" b="0" smtClean="0"/>
              <a:t>延緩老化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2600" smtClean="0">
                <a:latin typeface="Times New Roman" pitchFamily="18" charset="0"/>
              </a:rPr>
              <a:t>運動科學的研究顯示，人類生理及生化機能自</a:t>
            </a:r>
            <a:r>
              <a:rPr lang="en-US" altLang="zh-TW" sz="2600" smtClean="0">
                <a:latin typeface="Times New Roman" pitchFamily="18" charset="0"/>
              </a:rPr>
              <a:t>30</a:t>
            </a:r>
            <a:r>
              <a:rPr lang="zh-TW" altLang="en-US" sz="2600" smtClean="0">
                <a:latin typeface="Times New Roman" pitchFamily="18" charset="0"/>
              </a:rPr>
              <a:t>歲以後就開始逐年退化，例如；心肺最大氧耗量</a:t>
            </a:r>
            <a:r>
              <a:rPr lang="en-US" altLang="zh-TW" sz="2600" smtClean="0">
                <a:latin typeface="Times New Roman" pitchFamily="18" charset="0"/>
              </a:rPr>
              <a:t>〈VO</a:t>
            </a:r>
            <a:r>
              <a:rPr lang="en-US" altLang="zh-TW" sz="2600" baseline="-25000" smtClean="0">
                <a:latin typeface="Times New Roman" pitchFamily="18" charset="0"/>
              </a:rPr>
              <a:t>2 </a:t>
            </a:r>
            <a:r>
              <a:rPr lang="en-US" altLang="zh-TW" sz="2600" smtClean="0">
                <a:latin typeface="Times New Roman" pitchFamily="18" charset="0"/>
              </a:rPr>
              <a:t>max〉</a:t>
            </a:r>
            <a:r>
              <a:rPr lang="zh-TW" altLang="en-US" sz="2600" smtClean="0">
                <a:latin typeface="Times New Roman" pitchFamily="18" charset="0"/>
              </a:rPr>
              <a:t>的減低、肌力的退化、血糖脂質的增高，以及體型的改變等等都直接或間接的影響到生命的品質。</a:t>
            </a:r>
          </a:p>
          <a:p>
            <a:endParaRPr lang="zh-TW" altLang="en-US" sz="2600" smtClean="0"/>
          </a:p>
          <a:p>
            <a:r>
              <a:rPr lang="zh-TW" altLang="en-US" sz="2600" smtClean="0"/>
              <a:t>研究指出，</a:t>
            </a:r>
            <a:r>
              <a:rPr lang="zh-TW" altLang="en-US" sz="2600" smtClean="0">
                <a:solidFill>
                  <a:srgbClr val="FF0000"/>
                </a:solidFill>
              </a:rPr>
              <a:t>有計畫的運動管理</a:t>
            </a:r>
            <a:r>
              <a:rPr lang="zh-TW" altLang="en-US" sz="2600" smtClean="0"/>
              <a:t>可以</a:t>
            </a:r>
            <a:r>
              <a:rPr lang="zh-TW" altLang="en-US" sz="2600" smtClean="0">
                <a:solidFill>
                  <a:srgbClr val="FF0000"/>
                </a:solidFill>
              </a:rPr>
              <a:t>延緩老化</a:t>
            </a:r>
            <a:r>
              <a:rPr lang="zh-TW" altLang="en-US" sz="2600" smtClean="0"/>
              <a:t>，創造生命品質。</a:t>
            </a:r>
          </a:p>
          <a:p>
            <a:endParaRPr lang="zh-TW" altLang="en-US" b="0" smtClean="0"/>
          </a:p>
        </p:txBody>
      </p:sp>
      <p:pic>
        <p:nvPicPr>
          <p:cNvPr id="214020" name="Picture 4" descr="ccow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857250" cy="1200150"/>
          </a:xfrm>
          <a:prstGeom prst="rect">
            <a:avLst/>
          </a:prstGeom>
          <a:noFill/>
        </p:spPr>
      </p:pic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71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60350"/>
            <a:ext cx="8001000" cy="1216025"/>
          </a:xfrm>
        </p:spPr>
        <p:txBody>
          <a:bodyPr/>
          <a:lstStyle/>
          <a:p>
            <a:r>
              <a:rPr lang="zh-TW" altLang="en-US" b="0" smtClean="0"/>
              <a:t>有氧運動的好處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1050" y="1484313"/>
            <a:ext cx="5792788" cy="3984625"/>
          </a:xfrm>
        </p:spPr>
        <p:txBody>
          <a:bodyPr/>
          <a:lstStyle/>
          <a:p>
            <a:endParaRPr lang="zh-TW" altLang="en-US" sz="3200" smtClean="0"/>
          </a:p>
          <a:p>
            <a:pPr lvl="1">
              <a:buFont typeface="Wingdings" pitchFamily="2" charset="2"/>
              <a:buBlip>
                <a:blip r:embed="rId2"/>
              </a:buBlip>
            </a:pPr>
            <a:r>
              <a:rPr lang="zh-TW" altLang="en-US" b="0" smtClean="0"/>
              <a:t>協助控制慢性病如；高血壓，高血脂，糖尿病等。</a:t>
            </a:r>
          </a:p>
          <a:p>
            <a:pPr lvl="1">
              <a:buFont typeface="Wingdings" pitchFamily="2" charset="2"/>
              <a:buBlip>
                <a:blip r:embed="rId2"/>
              </a:buBlip>
            </a:pPr>
            <a:r>
              <a:rPr lang="zh-TW" altLang="en-US" b="0" smtClean="0"/>
              <a:t>減輕體重預防肥胖。</a:t>
            </a:r>
          </a:p>
          <a:p>
            <a:pPr lvl="1">
              <a:buFont typeface="Wingdings" pitchFamily="2" charset="2"/>
              <a:buBlip>
                <a:blip r:embed="rId2"/>
              </a:buBlip>
            </a:pPr>
            <a:r>
              <a:rPr lang="zh-TW" altLang="en-US" b="0" smtClean="0"/>
              <a:t>減緩骨質流失。</a:t>
            </a:r>
          </a:p>
          <a:p>
            <a:pPr lvl="1">
              <a:buFont typeface="Wingdings" pitchFamily="2" charset="2"/>
              <a:buBlip>
                <a:blip r:embed="rId2"/>
              </a:buBlip>
            </a:pPr>
            <a:r>
              <a:rPr lang="zh-TW" altLang="en-US" b="0" smtClean="0"/>
              <a:t>減低癌症風險。</a:t>
            </a:r>
          </a:p>
          <a:p>
            <a:pPr lvl="1">
              <a:buFont typeface="Wingdings" pitchFamily="2" charset="2"/>
              <a:buBlip>
                <a:blip r:embed="rId2"/>
              </a:buBlip>
            </a:pPr>
            <a:r>
              <a:rPr lang="zh-TW" altLang="en-US" b="0" smtClean="0"/>
              <a:t>舒緩情緒與壓力。</a:t>
            </a:r>
          </a:p>
          <a:p>
            <a:pPr lvl="1">
              <a:buFontTx/>
              <a:buNone/>
            </a:pPr>
            <a:r>
              <a:rPr lang="zh-TW" altLang="en-US" b="0" smtClean="0"/>
              <a:t>  </a:t>
            </a:r>
          </a:p>
        </p:txBody>
      </p:sp>
      <p:pic>
        <p:nvPicPr>
          <p:cNvPr id="2150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1628775"/>
            <a:ext cx="6858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3068638"/>
            <a:ext cx="82867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4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713" y="4797425"/>
            <a:ext cx="9048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47" name="Picture 7" descr="ccow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850" y="188913"/>
            <a:ext cx="857250" cy="1200150"/>
          </a:xfrm>
          <a:prstGeom prst="rect">
            <a:avLst/>
          </a:prstGeom>
          <a:noFill/>
        </p:spPr>
      </p:pic>
      <p:sp>
        <p:nvSpPr>
          <p:cNvPr id="8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72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0" smtClean="0"/>
              <a:t>   不運動的壞處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844675"/>
            <a:ext cx="6264275" cy="4525963"/>
          </a:xfrm>
        </p:spPr>
        <p:txBody>
          <a:bodyPr/>
          <a:lstStyle/>
          <a:p>
            <a:pPr lvl="1"/>
            <a:r>
              <a:rPr lang="zh-TW" altLang="en-US" sz="2800" smtClean="0"/>
              <a:t>肌肉萎縮</a:t>
            </a:r>
          </a:p>
          <a:p>
            <a:pPr lvl="1"/>
            <a:r>
              <a:rPr lang="zh-TW" altLang="en-US" sz="2800" smtClean="0"/>
              <a:t>骨質流失</a:t>
            </a:r>
          </a:p>
          <a:p>
            <a:pPr lvl="1"/>
            <a:r>
              <a:rPr lang="zh-TW" altLang="en-US" sz="2800" smtClean="0"/>
              <a:t>心輸出量及最大心博量減少</a:t>
            </a:r>
          </a:p>
          <a:p>
            <a:pPr lvl="1"/>
            <a:r>
              <a:rPr lang="zh-TW" altLang="en-US" sz="2800" smtClean="0"/>
              <a:t>胰島素抗性</a:t>
            </a:r>
          </a:p>
          <a:p>
            <a:pPr lvl="1"/>
            <a:r>
              <a:rPr lang="zh-TW" altLang="en-US" sz="2800" smtClean="0"/>
              <a:t>免疫功能降低</a:t>
            </a:r>
          </a:p>
          <a:p>
            <a:pPr lvl="1"/>
            <a:r>
              <a:rPr lang="zh-TW" altLang="en-US" sz="2800" smtClean="0"/>
              <a:t>體能降低</a:t>
            </a:r>
          </a:p>
        </p:txBody>
      </p:sp>
      <p:pic>
        <p:nvPicPr>
          <p:cNvPr id="216068" name="Picture 4" descr="ccow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857250" cy="1200150"/>
          </a:xfrm>
          <a:prstGeom prst="rect">
            <a:avLst/>
          </a:prstGeom>
          <a:noFill/>
        </p:spPr>
      </p:pic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73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ChangeArrowheads="1"/>
          </p:cNvSpPr>
          <p:nvPr/>
        </p:nvSpPr>
        <p:spPr bwMode="auto">
          <a:xfrm>
            <a:off x="971550" y="1844675"/>
            <a:ext cx="7416800" cy="456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 eaLnBrk="0" hangingPunct="0">
              <a:buFontTx/>
              <a:buChar char="•"/>
            </a:pPr>
            <a:r>
              <a:rPr lang="zh-TW" altLang="en-US" sz="3200">
                <a:solidFill>
                  <a:srgbClr val="FF0066"/>
                </a:solidFill>
                <a:latin typeface="標楷體" pitchFamily="65" charset="-120"/>
              </a:rPr>
              <a:t>早期認知</a:t>
            </a:r>
            <a:r>
              <a:rPr lang="zh-TW" altLang="en-US" sz="3200">
                <a:latin typeface="標楷體" pitchFamily="65" charset="-120"/>
              </a:rPr>
              <a:t>初期的不舒服症狀</a:t>
            </a:r>
          </a:p>
          <a:p>
            <a:pPr algn="l" eaLnBrk="0" hangingPunct="0">
              <a:buFontTx/>
              <a:buChar char="•"/>
            </a:pPr>
            <a:r>
              <a:rPr lang="zh-TW" altLang="en-US" sz="3200">
                <a:latin typeface="標楷體" pitchFamily="65" charset="-120"/>
              </a:rPr>
              <a:t>可用一些簡單保養治療方法來緩和</a:t>
            </a:r>
          </a:p>
          <a:p>
            <a:pPr marL="1047750" lvl="2" algn="l" eaLnBrk="0" hangingPunct="0">
              <a:buFontTx/>
              <a:buChar char="•"/>
            </a:pPr>
            <a:r>
              <a:rPr lang="zh-TW" altLang="en-US" sz="3200">
                <a:solidFill>
                  <a:srgbClr val="FF0066"/>
                </a:solidFill>
                <a:latin typeface="標楷體" pitchFamily="65" charset="-120"/>
              </a:rPr>
              <a:t>冷熱敷</a:t>
            </a:r>
          </a:p>
          <a:p>
            <a:pPr marL="1047750" lvl="2" algn="l" eaLnBrk="0" hangingPunct="0">
              <a:buFontTx/>
              <a:buChar char="•"/>
            </a:pPr>
            <a:r>
              <a:rPr lang="zh-TW" altLang="en-US" sz="3200">
                <a:solidFill>
                  <a:srgbClr val="FF0066"/>
                </a:solidFill>
                <a:latin typeface="標楷體" pitchFamily="65" charset="-120"/>
              </a:rPr>
              <a:t>組織或肌肉按摩</a:t>
            </a:r>
          </a:p>
          <a:p>
            <a:pPr marL="190500" lvl="1" algn="l" eaLnBrk="0" hangingPunct="0">
              <a:buFontTx/>
              <a:buChar char="•"/>
            </a:pPr>
            <a:r>
              <a:rPr lang="zh-TW" altLang="en-US" sz="3200">
                <a:latin typeface="標楷體" pitchFamily="65" charset="-120"/>
              </a:rPr>
              <a:t>如果自我保養治療無法使情況改善，則要儘早尋求醫療協助，以避免傷害的程度加重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defTabSz="762000" eaLnBrk="1" hangingPunct="1"/>
            <a:r>
              <a:rPr lang="zh-TW" altLang="en-US" sz="3600" smtClean="0"/>
              <a:t>肌肉骨骼傷害</a:t>
            </a:r>
            <a:br>
              <a:rPr lang="zh-TW" altLang="en-US" sz="3600" smtClean="0"/>
            </a:br>
            <a:r>
              <a:rPr lang="en-US" altLang="zh-TW" sz="3600" smtClean="0"/>
              <a:t>-</a:t>
            </a:r>
            <a:r>
              <a:rPr lang="zh-TW" altLang="en-US" sz="3600" smtClean="0"/>
              <a:t>自我簡易保養與治療</a:t>
            </a:r>
            <a:br>
              <a:rPr lang="zh-TW" altLang="en-US" sz="3600" smtClean="0"/>
            </a:br>
            <a:endParaRPr lang="zh-TW" altLang="en-US" sz="3600" smtClean="0"/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74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Picture 2" descr="3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5025" y="109538"/>
            <a:ext cx="4483199" cy="603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585D4B5E-6DEA-48A0-B8D6-C190107351C3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75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49500" y="750888"/>
            <a:ext cx="6256338" cy="576262"/>
          </a:xfrm>
        </p:spPr>
        <p:txBody>
          <a:bodyPr/>
          <a:lstStyle/>
          <a:p>
            <a:pPr eaLnBrk="1" hangingPunct="1"/>
            <a:r>
              <a:rPr lang="zh-TW" altLang="en-US" smtClean="0"/>
              <a:t>保 健 之 道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79575" y="2087563"/>
            <a:ext cx="6592888" cy="31273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mtClean="0"/>
              <a:t>良好生活習慣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mtClean="0"/>
              <a:t>壓力與疲勞管理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mtClean="0"/>
              <a:t>時間管理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mtClean="0"/>
              <a:t>均衡飲食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mtClean="0"/>
              <a:t>養成持續與適度運動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mtClean="0"/>
              <a:t>合宜休息及休閒活動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mtClean="0"/>
              <a:t>避免體重過重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mtClean="0"/>
              <a:t>定期健康檢查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mtClean="0"/>
              <a:t>避免吸菸、酗酒</a:t>
            </a:r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76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3800" b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推動健康促進之效益</a:t>
            </a:r>
            <a:endParaRPr lang="zh-TW" altLang="en-US" smtClean="0"/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5638800" cy="51816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TW" altLang="en-US" sz="3200" b="1" smtClean="0">
                <a:solidFill>
                  <a:schemeClr val="accent2"/>
                </a:solidFill>
              </a:rPr>
              <a:t>醫療費用之下降</a:t>
            </a:r>
          </a:p>
          <a:p>
            <a:pPr eaLnBrk="1" hangingPunct="1">
              <a:lnSpc>
                <a:spcPct val="120000"/>
              </a:lnSpc>
            </a:pPr>
            <a:r>
              <a:rPr lang="zh-TW" altLang="en-US" sz="3200" b="1" smtClean="0">
                <a:solidFill>
                  <a:schemeClr val="accent2"/>
                </a:solidFill>
              </a:rPr>
              <a:t>缺席天數、流動率以及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TW" altLang="en-US" sz="3200" b="1" smtClean="0">
                <a:solidFill>
                  <a:schemeClr val="accent2"/>
                </a:solidFill>
              </a:rPr>
              <a:t>   與工作相關傷害之減少</a:t>
            </a:r>
          </a:p>
          <a:p>
            <a:pPr eaLnBrk="1" hangingPunct="1">
              <a:lnSpc>
                <a:spcPct val="120000"/>
              </a:lnSpc>
            </a:pPr>
            <a:r>
              <a:rPr lang="zh-TW" altLang="en-US" sz="3200" b="1" smtClean="0">
                <a:solidFill>
                  <a:schemeClr val="accent2"/>
                </a:solidFill>
              </a:rPr>
              <a:t>生產力、工作動機與工作表現之提昇</a:t>
            </a:r>
          </a:p>
          <a:p>
            <a:pPr eaLnBrk="1" hangingPunct="1">
              <a:lnSpc>
                <a:spcPct val="120000"/>
              </a:lnSpc>
            </a:pPr>
            <a:r>
              <a:rPr lang="zh-TW" altLang="en-US" sz="3200" b="1" smtClean="0">
                <a:solidFill>
                  <a:schemeClr val="accent2"/>
                </a:solidFill>
              </a:rPr>
              <a:t>生理、心理功能的改善</a:t>
            </a:r>
          </a:p>
          <a:p>
            <a:pPr eaLnBrk="1" hangingPunct="1">
              <a:lnSpc>
                <a:spcPct val="120000"/>
              </a:lnSpc>
            </a:pPr>
            <a:r>
              <a:rPr lang="zh-TW" altLang="en-US" sz="3200" b="1" smtClean="0">
                <a:solidFill>
                  <a:schemeClr val="accent2"/>
                </a:solidFill>
              </a:rPr>
              <a:t>勞資關係的改善</a:t>
            </a:r>
          </a:p>
          <a:p>
            <a:pPr eaLnBrk="1" hangingPunct="1">
              <a:lnSpc>
                <a:spcPct val="120000"/>
              </a:lnSpc>
            </a:pPr>
            <a:r>
              <a:rPr lang="zh-TW" altLang="en-US" sz="3200" b="1" smtClean="0">
                <a:solidFill>
                  <a:schemeClr val="accent2"/>
                </a:solidFill>
                <a:latin typeface="全真隸書" pitchFamily="49" charset="-120"/>
              </a:rPr>
              <a:t>提昇國民健康和生活品質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5689600" y="1676400"/>
          <a:ext cx="31115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43" name="多媒體項目" r:id="rId3" imgW="3885840" imgH="3944520" progId="MS_ClipArt_Gallery.2">
                  <p:embed/>
                </p:oleObj>
              </mc:Choice>
              <mc:Fallback>
                <p:oleObj name="多媒體項目" r:id="rId3" imgW="3885840" imgH="394452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9600" y="1676400"/>
                        <a:ext cx="311150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05794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549275"/>
            <a:ext cx="7199313" cy="11430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zh-TW" altLang="en-US" b="0" smtClean="0"/>
              <a:t>職場健康促進效益－員工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41525" y="2203450"/>
            <a:ext cx="5461000" cy="3405188"/>
          </a:xfrm>
        </p:spPr>
        <p:txBody>
          <a:bodyPr/>
          <a:lstStyle/>
          <a:p>
            <a:pPr marL="84138" indent="-84138" eaLnBrk="1" hangingPunct="1"/>
            <a:r>
              <a:rPr lang="zh-TW" altLang="en-US" b="0" smtClean="0">
                <a:solidFill>
                  <a:srgbClr val="000066"/>
                </a:solidFill>
              </a:rPr>
              <a:t>改善健康狀況</a:t>
            </a:r>
          </a:p>
          <a:p>
            <a:pPr marL="84138" indent="-84138" eaLnBrk="1" hangingPunct="1"/>
            <a:r>
              <a:rPr lang="zh-TW" altLang="en-US" b="0" smtClean="0">
                <a:solidFill>
                  <a:srgbClr val="000066"/>
                </a:solidFill>
              </a:rPr>
              <a:t>增加維護健康的技巧與知識</a:t>
            </a:r>
          </a:p>
          <a:p>
            <a:pPr marL="84138" indent="-84138" eaLnBrk="1" hangingPunct="1"/>
            <a:r>
              <a:rPr lang="zh-TW" altLang="en-US" b="0" smtClean="0">
                <a:solidFill>
                  <a:srgbClr val="000066"/>
                </a:solidFill>
              </a:rPr>
              <a:t>提升士氣</a:t>
            </a:r>
          </a:p>
          <a:p>
            <a:pPr marL="84138" indent="-84138" eaLnBrk="1" hangingPunct="1"/>
            <a:r>
              <a:rPr lang="zh-TW" altLang="en-US" b="0" smtClean="0">
                <a:solidFill>
                  <a:srgbClr val="000066"/>
                </a:solidFill>
              </a:rPr>
              <a:t>維持勞動力、延長工作年限</a:t>
            </a:r>
          </a:p>
          <a:p>
            <a:pPr marL="84138" indent="-84138" eaLnBrk="1" hangingPunct="1"/>
            <a:r>
              <a:rPr lang="zh-TW" altLang="en-US" b="0" smtClean="0">
                <a:solidFill>
                  <a:srgbClr val="000066"/>
                </a:solidFill>
              </a:rPr>
              <a:t>增加就業滿意度</a:t>
            </a:r>
          </a:p>
          <a:p>
            <a:pPr marL="84138" indent="-84138" eaLnBrk="1" hangingPunct="1"/>
            <a:r>
              <a:rPr lang="zh-TW" altLang="en-US" b="0" smtClean="0">
                <a:solidFill>
                  <a:srgbClr val="000066"/>
                </a:solidFill>
              </a:rPr>
              <a:t>提升自尊</a:t>
            </a:r>
          </a:p>
          <a:p>
            <a:pPr marL="84138" indent="-84138" eaLnBrk="1" hangingPunct="1"/>
            <a:r>
              <a:rPr lang="zh-TW" altLang="en-US" b="0" smtClean="0">
                <a:solidFill>
                  <a:srgbClr val="000066"/>
                </a:solidFill>
              </a:rPr>
              <a:t>健康的家庭</a:t>
            </a:r>
          </a:p>
        </p:txBody>
      </p:sp>
      <p:sp>
        <p:nvSpPr>
          <p:cNvPr id="4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78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0" smtClean="0"/>
              <a:t>健康員工是永續發展的基礎</a:t>
            </a:r>
            <a:r>
              <a:rPr lang="zh-TW" altLang="en-US" smtClean="0"/>
              <a:t> 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916113"/>
            <a:ext cx="6477000" cy="4572000"/>
          </a:xfrm>
        </p:spPr>
        <p:txBody>
          <a:bodyPr/>
          <a:lstStyle/>
          <a:p>
            <a:pPr marL="469900" indent="-179388" algn="ctr" defTabSz="190500" eaLnBrk="1" hangingPunct="1">
              <a:lnSpc>
                <a:spcPct val="90000"/>
              </a:lnSpc>
              <a:buFont typeface="Wingdings" pitchFamily="2" charset="2"/>
              <a:buNone/>
              <a:tabLst>
                <a:tab pos="3810000" algn="l"/>
                <a:tab pos="5245100" algn="l"/>
                <a:tab pos="5908675" algn="l"/>
                <a:tab pos="6281738" algn="l"/>
                <a:tab pos="6764338" algn="l"/>
              </a:tabLst>
            </a:pPr>
            <a:r>
              <a:rPr lang="zh-TW" altLang="en-US" sz="2400" b="0" smtClean="0"/>
              <a:t>健康的員工</a:t>
            </a:r>
          </a:p>
          <a:p>
            <a:pPr marL="469900" indent="-179388" algn="ctr" defTabSz="190500" eaLnBrk="1" hangingPunct="1">
              <a:lnSpc>
                <a:spcPct val="90000"/>
              </a:lnSpc>
              <a:buFont typeface="Wingdings" pitchFamily="2" charset="2"/>
              <a:buNone/>
              <a:tabLst>
                <a:tab pos="3810000" algn="l"/>
                <a:tab pos="5245100" algn="l"/>
                <a:tab pos="5908675" algn="l"/>
                <a:tab pos="6281738" algn="l"/>
                <a:tab pos="6764338" algn="l"/>
              </a:tabLst>
            </a:pPr>
            <a:r>
              <a:rPr lang="zh-TW" altLang="en-US" sz="2400" b="0" smtClean="0">
                <a:sym typeface="Wingdings" pitchFamily="2" charset="2"/>
              </a:rPr>
              <a:t></a:t>
            </a:r>
            <a:endParaRPr lang="zh-TW" altLang="en-US" sz="2400" b="0" smtClean="0"/>
          </a:p>
          <a:p>
            <a:pPr marL="469900" indent="-179388" algn="ctr" defTabSz="190500" eaLnBrk="1" hangingPunct="1">
              <a:lnSpc>
                <a:spcPct val="90000"/>
              </a:lnSpc>
              <a:buFont typeface="Wingdings" pitchFamily="2" charset="2"/>
              <a:buNone/>
              <a:tabLst>
                <a:tab pos="3810000" algn="l"/>
                <a:tab pos="5245100" algn="l"/>
                <a:tab pos="5908675" algn="l"/>
                <a:tab pos="6281738" algn="l"/>
                <a:tab pos="6764338" algn="l"/>
              </a:tabLst>
            </a:pPr>
            <a:r>
              <a:rPr lang="zh-TW" altLang="en-US" sz="2400" b="0" smtClean="0"/>
              <a:t>績效優良的員工</a:t>
            </a:r>
          </a:p>
          <a:p>
            <a:pPr marL="469900" indent="-179388" algn="ctr" defTabSz="190500" eaLnBrk="1" hangingPunct="1">
              <a:lnSpc>
                <a:spcPct val="90000"/>
              </a:lnSpc>
              <a:buFont typeface="Wingdings" pitchFamily="2" charset="2"/>
              <a:buNone/>
              <a:tabLst>
                <a:tab pos="3810000" algn="l"/>
                <a:tab pos="5245100" algn="l"/>
                <a:tab pos="5908675" algn="l"/>
                <a:tab pos="6281738" algn="l"/>
                <a:tab pos="6764338" algn="l"/>
              </a:tabLst>
            </a:pPr>
            <a:r>
              <a:rPr lang="zh-TW" altLang="en-US" sz="2400" b="0" smtClean="0">
                <a:sym typeface="Wingdings" pitchFamily="2" charset="2"/>
              </a:rPr>
              <a:t></a:t>
            </a:r>
            <a:endParaRPr lang="zh-TW" altLang="en-US" sz="2400" b="0" smtClean="0"/>
          </a:p>
          <a:p>
            <a:pPr marL="469900" indent="-179388" algn="ctr" defTabSz="190500" eaLnBrk="1" hangingPunct="1">
              <a:lnSpc>
                <a:spcPct val="90000"/>
              </a:lnSpc>
              <a:buFont typeface="Wingdings" pitchFamily="2" charset="2"/>
              <a:buNone/>
              <a:tabLst>
                <a:tab pos="3810000" algn="l"/>
                <a:tab pos="5245100" algn="l"/>
                <a:tab pos="5908675" algn="l"/>
                <a:tab pos="6281738" algn="l"/>
                <a:tab pos="6764338" algn="l"/>
              </a:tabLst>
            </a:pPr>
            <a:r>
              <a:rPr lang="zh-TW" altLang="en-US" sz="2400" b="0" smtClean="0"/>
              <a:t>成功的企業</a:t>
            </a:r>
          </a:p>
          <a:p>
            <a:pPr marL="469900" indent="-179388" algn="ctr" defTabSz="190500" eaLnBrk="1" hangingPunct="1">
              <a:lnSpc>
                <a:spcPct val="90000"/>
              </a:lnSpc>
              <a:buFont typeface="Wingdings" pitchFamily="2" charset="2"/>
              <a:buNone/>
              <a:tabLst>
                <a:tab pos="3810000" algn="l"/>
                <a:tab pos="5245100" algn="l"/>
                <a:tab pos="5908675" algn="l"/>
                <a:tab pos="6281738" algn="l"/>
                <a:tab pos="6764338" algn="l"/>
              </a:tabLst>
            </a:pPr>
            <a:r>
              <a:rPr lang="zh-TW" altLang="en-US" sz="2400" b="0" smtClean="0">
                <a:sym typeface="Wingdings" pitchFamily="2" charset="2"/>
              </a:rPr>
              <a:t></a:t>
            </a:r>
            <a:endParaRPr lang="zh-TW" altLang="en-US" sz="2400" b="0" smtClean="0"/>
          </a:p>
          <a:p>
            <a:pPr marL="469900" indent="-179388" algn="ctr" defTabSz="190500" eaLnBrk="1" hangingPunct="1">
              <a:lnSpc>
                <a:spcPct val="90000"/>
              </a:lnSpc>
              <a:buFont typeface="Wingdings" pitchFamily="2" charset="2"/>
              <a:buNone/>
              <a:tabLst>
                <a:tab pos="3810000" algn="l"/>
                <a:tab pos="5245100" algn="l"/>
                <a:tab pos="5908675" algn="l"/>
                <a:tab pos="6281738" algn="l"/>
                <a:tab pos="6764338" algn="l"/>
              </a:tabLst>
            </a:pPr>
            <a:r>
              <a:rPr lang="zh-TW" altLang="en-US" sz="2400" b="0" smtClean="0"/>
              <a:t>健全的經濟</a:t>
            </a:r>
          </a:p>
          <a:p>
            <a:pPr marL="469900" indent="-179388" algn="ctr" defTabSz="190500" eaLnBrk="1" hangingPunct="1">
              <a:lnSpc>
                <a:spcPct val="90000"/>
              </a:lnSpc>
              <a:buFont typeface="Wingdings" pitchFamily="2" charset="2"/>
              <a:buNone/>
              <a:tabLst>
                <a:tab pos="3810000" algn="l"/>
                <a:tab pos="5245100" algn="l"/>
                <a:tab pos="5908675" algn="l"/>
                <a:tab pos="6281738" algn="l"/>
                <a:tab pos="6764338" algn="l"/>
              </a:tabLst>
            </a:pPr>
            <a:r>
              <a:rPr lang="zh-TW" altLang="en-US" sz="2400" b="0" smtClean="0">
                <a:sym typeface="Wingdings" pitchFamily="2" charset="2"/>
              </a:rPr>
              <a:t></a:t>
            </a:r>
            <a:endParaRPr lang="zh-TW" altLang="en-US" sz="2400" b="0" smtClean="0"/>
          </a:p>
          <a:p>
            <a:pPr marL="469900" indent="-179388" algn="ctr" defTabSz="190500" eaLnBrk="1" hangingPunct="1">
              <a:lnSpc>
                <a:spcPct val="90000"/>
              </a:lnSpc>
              <a:buFont typeface="Wingdings" pitchFamily="2" charset="2"/>
              <a:buNone/>
              <a:tabLst>
                <a:tab pos="3810000" algn="l"/>
                <a:tab pos="5245100" algn="l"/>
                <a:tab pos="5908675" algn="l"/>
                <a:tab pos="6281738" algn="l"/>
                <a:tab pos="6764338" algn="l"/>
              </a:tabLst>
            </a:pPr>
            <a:r>
              <a:rPr lang="zh-TW" altLang="en-US" sz="2400" b="0" smtClean="0"/>
              <a:t>永續的發展 </a:t>
            </a:r>
          </a:p>
        </p:txBody>
      </p:sp>
      <p:pic>
        <p:nvPicPr>
          <p:cNvPr id="153604" name="Picture 4" descr="snoopy-te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886200"/>
            <a:ext cx="27432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5" name="Text Box 5"/>
          <p:cNvSpPr txBox="1">
            <a:spLocks noChangeArrowheads="1"/>
          </p:cNvSpPr>
          <p:nvPr/>
        </p:nvSpPr>
        <p:spPr bwMode="auto">
          <a:xfrm>
            <a:off x="6084888" y="6165850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TW" sz="1800" b="1">
                <a:solidFill>
                  <a:srgbClr val="663300"/>
                </a:solidFill>
              </a:rPr>
              <a:t>WHO, 1999</a:t>
            </a:r>
          </a:p>
        </p:txBody>
      </p:sp>
      <p:sp>
        <p:nvSpPr>
          <p:cNvPr id="6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79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628650"/>
            <a:ext cx="8610600" cy="1512888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TW" sz="4400" b="0" smtClean="0">
                <a:latin typeface="全真隸書"/>
              </a:rPr>
              <a:t>Ending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1050" y="1916113"/>
            <a:ext cx="6553200" cy="890587"/>
          </a:xfrm>
        </p:spPr>
        <p:txBody>
          <a:bodyPr/>
          <a:lstStyle/>
          <a:p>
            <a:pPr marL="84138" indent="-84138" eaLnBrk="1" hangingPunct="1">
              <a:lnSpc>
                <a:spcPct val="110000"/>
              </a:lnSpc>
            </a:pPr>
            <a:r>
              <a:rPr lang="zh-TW" altLang="en-US" sz="3200" b="0" smtClean="0">
                <a:latin typeface="全真隸書"/>
              </a:rPr>
              <a:t>健康促進創造員工最大產能</a:t>
            </a:r>
          </a:p>
        </p:txBody>
      </p:sp>
      <p:pic>
        <p:nvPicPr>
          <p:cNvPr id="1546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95663" y="3148013"/>
            <a:ext cx="3184525" cy="30099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1FC44F3-179A-4A99-8F56-4ACA9C985BC1}" type="slidenum">
              <a:rPr kumimoji="1" lang="zh-TW" altLang="en-US" sz="1400">
                <a:ea typeface="新細明體" pitchFamily="18" charset="-120"/>
                <a:cs typeface="Times New Roman" pitchFamily="18" charset="0"/>
              </a:rPr>
              <a:pPr/>
              <a:t>80</a:t>
            </a:fld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5"/>
          <p:cNvSpPr>
            <a:spLocks noGrp="1"/>
          </p:cNvSpPr>
          <p:nvPr>
            <p:ph type="sldNum" sz="quarter" idx="4294967295"/>
          </p:nvPr>
        </p:nvSpPr>
        <p:spPr>
          <a:xfrm>
            <a:off x="7010400" y="6381750"/>
            <a:ext cx="2133600" cy="476250"/>
          </a:xfrm>
          <a:prstGeom prst="rect">
            <a:avLst/>
          </a:prstGeom>
          <a:noFill/>
        </p:spPr>
        <p:txBody>
          <a:bodyPr/>
          <a:lstStyle/>
          <a:p>
            <a:fld id="{E555E11B-C079-4331-B777-71FE35B1535A}" type="slidenum">
              <a:rPr lang="en-US" altLang="zh-TW" smtClean="0">
                <a:latin typeface="Arial" charset="0"/>
                <a:ea typeface="新細明體" charset="-120"/>
              </a:rPr>
              <a:pPr/>
              <a:t>81</a:t>
            </a:fld>
            <a:endParaRPr lang="en-US" altLang="zh-TW" smtClean="0">
              <a:latin typeface="Arial" charset="0"/>
              <a:ea typeface="新細明體" charset="-12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8147050" cy="4525963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altLang="zh-TW" b="1" i="1" dirty="0" smtClean="0">
                <a:solidFill>
                  <a:srgbClr val="0000FF"/>
                </a:solidFill>
              </a:rPr>
              <a:t>“The wealth of business depends on the health of workers.”</a:t>
            </a:r>
          </a:p>
          <a:p>
            <a:pPr eaLnBrk="1" hangingPunct="1">
              <a:defRPr/>
            </a:pPr>
            <a:endParaRPr lang="en-US" altLang="zh-TW" i="1" dirty="0" smtClean="0"/>
          </a:p>
          <a:p>
            <a:pPr lvl="2" algn="r" eaLnBrk="1" hangingPunct="1">
              <a:defRPr/>
            </a:pPr>
            <a:endParaRPr lang="en-US" altLang="zh-TW" sz="1800" dirty="0" smtClean="0"/>
          </a:p>
          <a:p>
            <a:pPr lvl="2" algn="r" eaLnBrk="1" hangingPunct="1">
              <a:defRPr/>
            </a:pPr>
            <a:endParaRPr lang="en-US" altLang="zh-TW" sz="1800" dirty="0"/>
          </a:p>
          <a:p>
            <a:pPr lvl="2" algn="r" eaLnBrk="1" hangingPunct="1">
              <a:defRPr/>
            </a:pPr>
            <a:endParaRPr lang="en-US" altLang="zh-TW" sz="1800" dirty="0" smtClean="0"/>
          </a:p>
          <a:p>
            <a:pPr lvl="2" algn="r" eaLnBrk="1" hangingPunct="1">
              <a:defRPr/>
            </a:pPr>
            <a:endParaRPr lang="en-US" altLang="zh-TW" sz="1800" dirty="0"/>
          </a:p>
          <a:p>
            <a:pPr lvl="2" algn="r" eaLnBrk="1" hangingPunct="1">
              <a:defRPr/>
            </a:pPr>
            <a:endParaRPr lang="en-US" altLang="zh-TW" sz="1800" dirty="0" smtClean="0"/>
          </a:p>
          <a:p>
            <a:pPr lvl="2" algn="r" eaLnBrk="1" hangingPunct="1">
              <a:defRPr/>
            </a:pPr>
            <a:endParaRPr lang="en-US" altLang="zh-TW" sz="1800" dirty="0"/>
          </a:p>
          <a:p>
            <a:pPr lvl="2" algn="r" eaLnBrk="1" hangingPunct="1">
              <a:defRPr/>
            </a:pPr>
            <a:endParaRPr lang="en-US" altLang="zh-TW" sz="1800" dirty="0" smtClean="0"/>
          </a:p>
          <a:p>
            <a:pPr lvl="2" algn="r" eaLnBrk="1" hangingPunct="1">
              <a:defRPr/>
            </a:pPr>
            <a:endParaRPr lang="en-US" altLang="zh-TW" sz="1800" dirty="0"/>
          </a:p>
          <a:p>
            <a:pPr marL="623888" lvl="2" indent="-355600" algn="r" eaLnBrk="1" hangingPunct="1">
              <a:defRPr/>
            </a:pPr>
            <a:r>
              <a:rPr lang="en-US" altLang="zh-TW" sz="1800" dirty="0" err="1" smtClean="0"/>
              <a:t>Dr</a:t>
            </a:r>
            <a:r>
              <a:rPr lang="en-US" altLang="zh-TW" sz="1800" dirty="0" smtClean="0"/>
              <a:t> Maria </a:t>
            </a:r>
            <a:r>
              <a:rPr lang="en-US" altLang="zh-TW" sz="1800" dirty="0" err="1" smtClean="0"/>
              <a:t>Neira</a:t>
            </a:r>
            <a:r>
              <a:rPr lang="en-US" altLang="zh-TW" sz="1800" dirty="0" smtClean="0"/>
              <a:t>, </a:t>
            </a:r>
            <a:r>
              <a:rPr lang="en-US" altLang="zh-TW" sz="1800" i="1" dirty="0" smtClean="0"/>
              <a:t>Director, </a:t>
            </a:r>
            <a:r>
              <a:rPr lang="en-US" altLang="zh-TW" sz="1800" dirty="0" smtClean="0"/>
              <a:t>Department of Public Health and Environment, World Health Organization</a:t>
            </a: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2" cstate="print"/>
          <a:srcRect r="50000"/>
          <a:stretch>
            <a:fillRect/>
          </a:stretch>
        </p:blipFill>
        <p:spPr bwMode="auto">
          <a:xfrm>
            <a:off x="900113" y="2997200"/>
            <a:ext cx="1817687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0405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 portátil en casa. Vodafone(人因動畫-辦公電腦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7928" y="887066"/>
            <a:ext cx="6643315" cy="498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16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786050" y="1000108"/>
            <a:ext cx="3744912" cy="1679575"/>
          </a:xfrm>
        </p:spPr>
        <p:txBody>
          <a:bodyPr/>
          <a:lstStyle/>
          <a:p>
            <a:pPr defTabSz="762000" eaLnBrk="1" hangingPunct="1">
              <a:lnSpc>
                <a:spcPct val="130000"/>
              </a:lnSpc>
              <a:spcBef>
                <a:spcPct val="70000"/>
              </a:spcBef>
            </a:pPr>
            <a:r>
              <a:rPr lang="zh-TW" altLang="en-US" dirty="0" smtClean="0"/>
              <a:t>祝   健康快樂</a:t>
            </a:r>
          </a:p>
        </p:txBody>
      </p:sp>
      <p:pic>
        <p:nvPicPr>
          <p:cNvPr id="155651" name="Picture 3" descr="投影片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975" y="2981325"/>
            <a:ext cx="3681413" cy="27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52" name="Picture 4" descr="投影片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2163" y="2976563"/>
            <a:ext cx="3709987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投影片編號版面配置區 4"/>
          <p:cNvSpPr txBox="1">
            <a:spLocks/>
          </p:cNvSpPr>
          <p:nvPr/>
        </p:nvSpPr>
        <p:spPr bwMode="auto">
          <a:xfrm>
            <a:off x="3508375" y="65024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1" lang="en-US" altLang="zh-TW" sz="1400" dirty="0">
              <a:ea typeface="新細明體" pitchFamily="18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19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一般會議-2">
  <a:themeElements>
    <a:clrScheme name="一般會議-2 2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99CCFF"/>
      </a:hlink>
      <a:folHlink>
        <a:srgbClr val="E1E1B7"/>
      </a:folHlink>
    </a:clrScheme>
    <a:fontScheme name="一般會議-2">
      <a:majorFont>
        <a:latin typeface="標楷體"/>
        <a:ea typeface="標楷體"/>
        <a:cs typeface=""/>
      </a:majorFont>
      <a:minorFont>
        <a:latin typeface="標楷體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TW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TW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一般會議-2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一般會議-2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一般會議-2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一般會議-2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一般會議-2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一般會議-2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預設簡報設計">
  <a:themeElements>
    <a:clrScheme name="預設簡報設計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預設簡報設計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一般會議 (一般)">
  <a:themeElements>
    <a:clrScheme name="">
      <a:dk1>
        <a:srgbClr val="009999"/>
      </a:dk1>
      <a:lt1>
        <a:srgbClr val="FFFFFF"/>
      </a:lt1>
      <a:dk2>
        <a:srgbClr val="336699"/>
      </a:dk2>
      <a:lt2>
        <a:srgbClr val="010000"/>
      </a:lt2>
      <a:accent1>
        <a:srgbClr val="A3DCFF"/>
      </a:accent1>
      <a:accent2>
        <a:srgbClr val="FFFFCC"/>
      </a:accent2>
      <a:accent3>
        <a:srgbClr val="FFFFFF"/>
      </a:accent3>
      <a:accent4>
        <a:srgbClr val="008282"/>
      </a:accent4>
      <a:accent5>
        <a:srgbClr val="CEEBFF"/>
      </a:accent5>
      <a:accent6>
        <a:srgbClr val="E7E7B9"/>
      </a:accent6>
      <a:hlink>
        <a:srgbClr val="FF9966"/>
      </a:hlink>
      <a:folHlink>
        <a:srgbClr val="FFFFCC"/>
      </a:folHlink>
    </a:clrScheme>
    <a:fontScheme name="1_一般會議 (一般)">
      <a:majorFont>
        <a:latin typeface="Arial Narrow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zh-TW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zh-TW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一般會議 (一般)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一般會議 (一般)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一般會議 (一般)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2_Balloons">
  <a:themeElements>
    <a:clrScheme name="9_Balloons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9_Balloons">
      <a:majorFont>
        <a:latin typeface="Verdana"/>
        <a:ea typeface="新細明體"/>
        <a:cs typeface=""/>
      </a:majorFont>
      <a:minorFont>
        <a:latin typeface="Verdana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Balloons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Balloons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Balloons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Balloons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Balloons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Balloons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Balloons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Balloons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Balloons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一般會議 (一般)">
  <a:themeElements>
    <a:clrScheme name="">
      <a:dk1>
        <a:srgbClr val="009999"/>
      </a:dk1>
      <a:lt1>
        <a:srgbClr val="FFFFFF"/>
      </a:lt1>
      <a:dk2>
        <a:srgbClr val="336699"/>
      </a:dk2>
      <a:lt2>
        <a:srgbClr val="010000"/>
      </a:lt2>
      <a:accent1>
        <a:srgbClr val="A3DCFF"/>
      </a:accent1>
      <a:accent2>
        <a:srgbClr val="FFFFCC"/>
      </a:accent2>
      <a:accent3>
        <a:srgbClr val="FFFFFF"/>
      </a:accent3>
      <a:accent4>
        <a:srgbClr val="008282"/>
      </a:accent4>
      <a:accent5>
        <a:srgbClr val="CEEBFF"/>
      </a:accent5>
      <a:accent6>
        <a:srgbClr val="E7E7B9"/>
      </a:accent6>
      <a:hlink>
        <a:srgbClr val="FF9966"/>
      </a:hlink>
      <a:folHlink>
        <a:srgbClr val="FFFFCC"/>
      </a:folHlink>
    </a:clrScheme>
    <a:fontScheme name="5_一般會議 (一般)">
      <a:majorFont>
        <a:latin typeface="Arial Narrow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一般會議 (一般)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一般會議 (一般)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一般會議 (一般)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一般會議 (一般)">
  <a:themeElements>
    <a:clrScheme name="">
      <a:dk1>
        <a:srgbClr val="009999"/>
      </a:dk1>
      <a:lt1>
        <a:srgbClr val="FFFFFF"/>
      </a:lt1>
      <a:dk2>
        <a:srgbClr val="336699"/>
      </a:dk2>
      <a:lt2>
        <a:srgbClr val="010000"/>
      </a:lt2>
      <a:accent1>
        <a:srgbClr val="A3DCFF"/>
      </a:accent1>
      <a:accent2>
        <a:srgbClr val="FFFFCC"/>
      </a:accent2>
      <a:accent3>
        <a:srgbClr val="FFFFFF"/>
      </a:accent3>
      <a:accent4>
        <a:srgbClr val="008282"/>
      </a:accent4>
      <a:accent5>
        <a:srgbClr val="CEEBFF"/>
      </a:accent5>
      <a:accent6>
        <a:srgbClr val="E7E7B9"/>
      </a:accent6>
      <a:hlink>
        <a:srgbClr val="FF9966"/>
      </a:hlink>
      <a:folHlink>
        <a:srgbClr val="FFFFCC"/>
      </a:folHlink>
    </a:clrScheme>
    <a:fontScheme name="1_一般會議 (一般)">
      <a:majorFont>
        <a:latin typeface="Arial Narrow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zh-TW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zh-TW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一般會議 (一般)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一般會議 (一般)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一般會議 (一般)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3_一般會議 (一般)">
  <a:themeElements>
    <a:clrScheme name="">
      <a:dk1>
        <a:srgbClr val="009999"/>
      </a:dk1>
      <a:lt1>
        <a:srgbClr val="FFFFFF"/>
      </a:lt1>
      <a:dk2>
        <a:srgbClr val="336699"/>
      </a:dk2>
      <a:lt2>
        <a:srgbClr val="010000"/>
      </a:lt2>
      <a:accent1>
        <a:srgbClr val="A3DCFF"/>
      </a:accent1>
      <a:accent2>
        <a:srgbClr val="FFFFCC"/>
      </a:accent2>
      <a:accent3>
        <a:srgbClr val="FFFFFF"/>
      </a:accent3>
      <a:accent4>
        <a:srgbClr val="008282"/>
      </a:accent4>
      <a:accent5>
        <a:srgbClr val="CEEBFF"/>
      </a:accent5>
      <a:accent6>
        <a:srgbClr val="E7E7B9"/>
      </a:accent6>
      <a:hlink>
        <a:srgbClr val="FF9966"/>
      </a:hlink>
      <a:folHlink>
        <a:srgbClr val="FFFFCC"/>
      </a:folHlink>
    </a:clrScheme>
    <a:fontScheme name="1_一般會議 (一般)">
      <a:majorFont>
        <a:latin typeface="Arial Narrow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zh-TW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zh-TW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一般會議 (一般)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一般會議 (一般)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一般會議 (一般)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4_一般會議 (一般)">
  <a:themeElements>
    <a:clrScheme name="">
      <a:dk1>
        <a:srgbClr val="009999"/>
      </a:dk1>
      <a:lt1>
        <a:srgbClr val="FFFFFF"/>
      </a:lt1>
      <a:dk2>
        <a:srgbClr val="336699"/>
      </a:dk2>
      <a:lt2>
        <a:srgbClr val="010000"/>
      </a:lt2>
      <a:accent1>
        <a:srgbClr val="A3DCFF"/>
      </a:accent1>
      <a:accent2>
        <a:srgbClr val="FFFFCC"/>
      </a:accent2>
      <a:accent3>
        <a:srgbClr val="FFFFFF"/>
      </a:accent3>
      <a:accent4>
        <a:srgbClr val="008282"/>
      </a:accent4>
      <a:accent5>
        <a:srgbClr val="CEEBFF"/>
      </a:accent5>
      <a:accent6>
        <a:srgbClr val="E7E7B9"/>
      </a:accent6>
      <a:hlink>
        <a:srgbClr val="FF9966"/>
      </a:hlink>
      <a:folHlink>
        <a:srgbClr val="FFFFCC"/>
      </a:folHlink>
    </a:clrScheme>
    <a:fontScheme name="1_一般會議 (一般)">
      <a:majorFont>
        <a:latin typeface="Arial Narrow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zh-TW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zh-TW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一般會議 (一般)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一般會議 (一般)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一般會議 (一般)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6_一般會議 (一般)">
  <a:themeElements>
    <a:clrScheme name="">
      <a:dk1>
        <a:srgbClr val="009999"/>
      </a:dk1>
      <a:lt1>
        <a:srgbClr val="FFFFFF"/>
      </a:lt1>
      <a:dk2>
        <a:srgbClr val="336699"/>
      </a:dk2>
      <a:lt2>
        <a:srgbClr val="010000"/>
      </a:lt2>
      <a:accent1>
        <a:srgbClr val="A3DCFF"/>
      </a:accent1>
      <a:accent2>
        <a:srgbClr val="FFFFCC"/>
      </a:accent2>
      <a:accent3>
        <a:srgbClr val="FFFFFF"/>
      </a:accent3>
      <a:accent4>
        <a:srgbClr val="008282"/>
      </a:accent4>
      <a:accent5>
        <a:srgbClr val="CEEBFF"/>
      </a:accent5>
      <a:accent6>
        <a:srgbClr val="E7E7B9"/>
      </a:accent6>
      <a:hlink>
        <a:srgbClr val="FF9966"/>
      </a:hlink>
      <a:folHlink>
        <a:srgbClr val="FFFFCC"/>
      </a:folHlink>
    </a:clrScheme>
    <a:fontScheme name="1_一般會議 (一般)">
      <a:majorFont>
        <a:latin typeface="Arial Narrow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zh-TW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zh-TW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1_一般會議 (一般)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一般會議 (一般)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一般會議 (一般)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一般會議-2</Template>
  <TotalTime>2408</TotalTime>
  <Words>4406</Words>
  <Application>Microsoft Office PowerPoint</Application>
  <PresentationFormat>如螢幕大小 (4:3)</PresentationFormat>
  <Paragraphs>807</Paragraphs>
  <Slides>83</Slides>
  <Notes>25</Notes>
  <HiddenSlides>0</HiddenSlides>
  <MMClips>1</MMClips>
  <ScaleCrop>false</ScaleCrop>
  <HeadingPairs>
    <vt:vector size="8" baseType="variant">
      <vt:variant>
        <vt:lpstr>使用字型</vt:lpstr>
      </vt:variant>
      <vt:variant>
        <vt:i4>26</vt:i4>
      </vt:variant>
      <vt:variant>
        <vt:lpstr>佈景主題</vt:lpstr>
      </vt:variant>
      <vt:variant>
        <vt:i4>11</vt:i4>
      </vt:variant>
      <vt:variant>
        <vt:lpstr>內嵌 OLE 伺服程式</vt:lpstr>
      </vt:variant>
      <vt:variant>
        <vt:i4>6</vt:i4>
      </vt:variant>
      <vt:variant>
        <vt:lpstr>投影片標題</vt:lpstr>
      </vt:variant>
      <vt:variant>
        <vt:i4>83</vt:i4>
      </vt:variant>
    </vt:vector>
  </HeadingPairs>
  <TitlesOfParts>
    <vt:vector size="126" baseType="lpstr">
      <vt:lpstr>AR MinchoL JIS</vt:lpstr>
      <vt:lpstr>ＤＦ特太ゴシック体</vt:lpstr>
      <vt:lpstr>HGP創英角ｺﾞｼｯｸUB</vt:lpstr>
      <vt:lpstr>HGP創英角ﾎﾟｯﾌﾟ体</vt:lpstr>
      <vt:lpstr>HGS創英角ｺﾞｼｯｸUB</vt:lpstr>
      <vt:lpstr>MS Mincho</vt:lpstr>
      <vt:lpstr>MS PGothic</vt:lpstr>
      <vt:lpstr>MS PMincho</vt:lpstr>
      <vt:lpstr>全真隸書</vt:lpstr>
      <vt:lpstr>華康勘亭流</vt:lpstr>
      <vt:lpstr>華康粗黑體</vt:lpstr>
      <vt:lpstr>華康粗圓體</vt:lpstr>
      <vt:lpstr>華康新儷粗黑</vt:lpstr>
      <vt:lpstr>華康標楷體W5</vt:lpstr>
      <vt:lpstr>華康儷中黑(P)</vt:lpstr>
      <vt:lpstr>微軟正黑體</vt:lpstr>
      <vt:lpstr>新細明體</vt:lpstr>
      <vt:lpstr>標楷體</vt:lpstr>
      <vt:lpstr>Arial</vt:lpstr>
      <vt:lpstr>Arial Narrow</vt:lpstr>
      <vt:lpstr>Calibri</vt:lpstr>
      <vt:lpstr>Georgia</vt:lpstr>
      <vt:lpstr>Times New Roman</vt:lpstr>
      <vt:lpstr>Verdana</vt:lpstr>
      <vt:lpstr>Wingdings</vt:lpstr>
      <vt:lpstr>Wingdings 2</vt:lpstr>
      <vt:lpstr>一般會議-2</vt:lpstr>
      <vt:lpstr>Office 佈景主題</vt:lpstr>
      <vt:lpstr>3_預設簡報設計</vt:lpstr>
      <vt:lpstr>2_一般會議 (一般)</vt:lpstr>
      <vt:lpstr>1_市鎮</vt:lpstr>
      <vt:lpstr>12_Balloons</vt:lpstr>
      <vt:lpstr>5_一般會議 (一般)</vt:lpstr>
      <vt:lpstr>1_一般會議 (一般)</vt:lpstr>
      <vt:lpstr>3_一般會議 (一般)</vt:lpstr>
      <vt:lpstr>4_一般會議 (一般)</vt:lpstr>
      <vt:lpstr>6_一般會議 (一般)</vt:lpstr>
      <vt:lpstr>Document</vt:lpstr>
      <vt:lpstr>Chart</vt:lpstr>
      <vt:lpstr>圖表</vt:lpstr>
      <vt:lpstr>ビットマップ イメージ</vt:lpstr>
      <vt:lpstr>文件</vt:lpstr>
      <vt:lpstr>多媒體項目</vt:lpstr>
      <vt:lpstr>PowerPoint 簡報</vt:lpstr>
      <vt:lpstr>學經歷簡介</vt:lpstr>
      <vt:lpstr>職業安全衛生法(衛生部分)修正重點</vt:lpstr>
      <vt:lpstr>職業安全衛生法(衛生部分)修正重點</vt:lpstr>
      <vt:lpstr>職業安全衛生法(衛生部分)修正重點</vt:lpstr>
      <vt:lpstr>職業安全衛生法(衛生部分)修正重點</vt:lpstr>
      <vt:lpstr>上班族常見職業危害</vt:lpstr>
      <vt:lpstr>PowerPoint 簡報</vt:lpstr>
      <vt:lpstr>PowerPoint 簡報</vt:lpstr>
      <vt:lpstr>公共衛生三段五級</vt:lpstr>
      <vt:lpstr>工作相關疾病占一般疾病百分率</vt:lpstr>
      <vt:lpstr>新型職業健康問題</vt:lpstr>
      <vt:lpstr>PowerPoint 簡報</vt:lpstr>
      <vt:lpstr>--新興職業疾病興起，尤以骨骼肌肉疾病、腦心血管疾病   及精神疾病居多</vt:lpstr>
      <vt:lpstr>健康受哪些因素影響? </vt:lpstr>
      <vt:lpstr>疾病發生原因</vt:lpstr>
      <vt:lpstr>生活習慣病</vt:lpstr>
      <vt:lpstr>PowerPoint 簡報</vt:lpstr>
      <vt:lpstr>我們可以更長壽嗎?</vt:lpstr>
      <vt:lpstr>Relative  importance of various causes of cancer, United States</vt:lpstr>
      <vt:lpstr>PowerPoint 簡報</vt:lpstr>
      <vt:lpstr>PowerPoint 簡報</vt:lpstr>
      <vt:lpstr>健康職場的定義</vt:lpstr>
      <vt:lpstr>勞工工作環境與工作能力 (2010年工作環境安全衛生狀況認知調查)</vt:lpstr>
      <vt:lpstr>工作疲勞與工作滿意度、自覺健康 (2007年工作環境安全衛生狀況認知調查)</vt:lpstr>
      <vt:lpstr>勞工工作與生活壓力事件排行榜</vt:lpstr>
      <vt:lpstr>工作疲勞與身體不適無法工作天數 (勞工安全衛生研究所2007年工作環境安全衛生狀況認知調查)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major source of  life stress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   行業別(104年58位過勞個案) </vt:lpstr>
      <vt:lpstr>過 勞</vt:lpstr>
      <vt:lpstr>PowerPoint 簡報</vt:lpstr>
      <vt:lpstr>PowerPoint 簡報</vt:lpstr>
      <vt:lpstr>     慢 性 疲 勞 症 候 群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背景分析</vt:lpstr>
      <vt:lpstr>累積性職業傷害產生因子</vt:lpstr>
      <vt:lpstr>累積性職業傷害</vt:lpstr>
      <vt:lpstr>累積性職業傷害的預防</vt:lpstr>
      <vt:lpstr>工作環境的設計改善</vt:lpstr>
      <vt:lpstr>PowerPoint 簡報</vt:lpstr>
      <vt:lpstr>過久靜態姿勢</vt:lpstr>
      <vt:lpstr>下背痛與肩頸疼痛症候群： 不當工作姿勢</vt:lpstr>
      <vt:lpstr>不良工作姿勢</vt:lpstr>
      <vt:lpstr>肩撞擊症候群</vt:lpstr>
      <vt:lpstr>肩撞擊症候群</vt:lpstr>
      <vt:lpstr>腕道症候群</vt:lpstr>
      <vt:lpstr>下背痛</vt:lpstr>
      <vt:lpstr>PowerPoint 簡報</vt:lpstr>
      <vt:lpstr>運動的好處—延緩老化</vt:lpstr>
      <vt:lpstr>有氧運動的好處</vt:lpstr>
      <vt:lpstr>   不運動的壞處</vt:lpstr>
      <vt:lpstr>肌肉骨骼傷害 -自我簡易保養與治療 </vt:lpstr>
      <vt:lpstr>PowerPoint 簡報</vt:lpstr>
      <vt:lpstr>保 健 之 道</vt:lpstr>
      <vt:lpstr>推動健康促進之效益</vt:lpstr>
      <vt:lpstr>職場健康促進效益－員工</vt:lpstr>
      <vt:lpstr>健康員工是永續發展的基礎 </vt:lpstr>
      <vt:lpstr>Ending</vt:lpstr>
      <vt:lpstr>PowerPoint 簡報</vt:lpstr>
      <vt:lpstr>PowerPoint 簡報</vt:lpstr>
      <vt:lpstr>祝   健康快樂</vt:lpstr>
    </vt:vector>
  </TitlesOfParts>
  <Company>IOSH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職業駕駛職業危害</dc:title>
  <dc:subject>for PowerPoint Presentation Templates</dc:subject>
  <dc:creator>IOSH</dc:creator>
  <cp:keywords>PresentPack;Office3D;PowerPoint;Templates;BEXTech;Microsoft</cp:keywords>
  <dc:description>PresentPack Template: _x000d_
1. Full range of categories to simulate all your presentation scenarios. _x000d_
2. Your best partner in global communications. _x000d_
3. Hit the mark with amazing templates._x000d_
4. Impress your audience throughout the presentation.</dc:description>
  <cp:lastModifiedBy>陳秋蓉</cp:lastModifiedBy>
  <cp:revision>105</cp:revision>
  <cp:lastPrinted>2016-11-02T10:55:29Z</cp:lastPrinted>
  <dcterms:created xsi:type="dcterms:W3CDTF">2004-05-21T02:27:37Z</dcterms:created>
  <dcterms:modified xsi:type="dcterms:W3CDTF">2017-11-15T03:25:04Z</dcterms:modified>
  <cp:category>PowerPoint Templates</cp:category>
</cp:coreProperties>
</file>