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6"/>
  </p:notesMasterIdLst>
  <p:sldIdLst>
    <p:sldId id="256" r:id="rId2"/>
    <p:sldId id="280" r:id="rId3"/>
    <p:sldId id="257" r:id="rId4"/>
    <p:sldId id="260" r:id="rId5"/>
    <p:sldId id="284" r:id="rId6"/>
    <p:sldId id="262" r:id="rId7"/>
    <p:sldId id="285" r:id="rId8"/>
    <p:sldId id="293" r:id="rId9"/>
    <p:sldId id="263" r:id="rId10"/>
    <p:sldId id="264" r:id="rId11"/>
    <p:sldId id="286" r:id="rId12"/>
    <p:sldId id="265" r:id="rId13"/>
    <p:sldId id="287" r:id="rId14"/>
    <p:sldId id="266" r:id="rId15"/>
    <p:sldId id="288" r:id="rId16"/>
    <p:sldId id="267" r:id="rId17"/>
    <p:sldId id="289" r:id="rId18"/>
    <p:sldId id="268" r:id="rId19"/>
    <p:sldId id="269" r:id="rId20"/>
    <p:sldId id="270" r:id="rId21"/>
    <p:sldId id="290" r:id="rId22"/>
    <p:sldId id="271" r:id="rId23"/>
    <p:sldId id="272" r:id="rId24"/>
    <p:sldId id="273" r:id="rId25"/>
    <p:sldId id="275" r:id="rId26"/>
    <p:sldId id="276" r:id="rId27"/>
    <p:sldId id="277" r:id="rId28"/>
    <p:sldId id="278" r:id="rId29"/>
    <p:sldId id="291" r:id="rId30"/>
    <p:sldId id="292" r:id="rId31"/>
    <p:sldId id="279" r:id="rId32"/>
    <p:sldId id="281" r:id="rId33"/>
    <p:sldId id="282" r:id="rId34"/>
    <p:sldId id="283" r:id="rId3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4" autoAdjust="0"/>
    <p:restoredTop sz="94660"/>
  </p:normalViewPr>
  <p:slideViewPr>
    <p:cSldViewPr>
      <p:cViewPr varScale="1">
        <p:scale>
          <a:sx n="109" d="100"/>
          <a:sy n="109" d="100"/>
        </p:scale>
        <p:origin x="-16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4FD4F-DCB5-4AD2-8228-1A54DEDF970A}" type="datetimeFigureOut">
              <a:rPr lang="zh-TW" altLang="en-US" smtClean="0"/>
              <a:pPr/>
              <a:t>2017/9/12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63396-CCDF-4512-8878-6DCF06A1AFC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920321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C72E3-F6ED-4E8E-B8E0-E3AD9F0CF184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21621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96686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538286"/>
          </a:xfrm>
        </p:spPr>
        <p:txBody>
          <a:bodyPr anchor="b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73152" y="6400800"/>
            <a:ext cx="3200400" cy="283800"/>
          </a:xfrm>
        </p:spPr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5330952" y="6400800"/>
            <a:ext cx="3733800" cy="2838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43248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143248"/>
            <a:ext cx="77724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1643061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2017/9/12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2017/9/12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2017/9/12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2017/9/12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786050" y="1053546"/>
            <a:ext cx="59040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86050" y="228600"/>
            <a:ext cx="5900752" cy="842946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786050" y="1142984"/>
            <a:ext cx="5900750" cy="51435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5" y="1142984"/>
            <a:ext cx="2257408" cy="5143536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2017/9/12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6400800" cy="685800"/>
          </a:xfrm>
        </p:spPr>
        <p:txBody>
          <a:bodyPr anchor="ctr"/>
          <a:lstStyle>
            <a:lvl1pPr algn="l">
              <a:defRPr sz="24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701552" y="1143000"/>
            <a:ext cx="7223248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62200" y="5410200"/>
            <a:ext cx="5657888" cy="804862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2017/9/12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011882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011882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D1BF-FB3E-4282-85B4-2AF1091D032E}" type="datetimeFigureOut">
              <a:rPr lang="zh-TW" altLang="en-US" smtClean="0"/>
              <a:pPr/>
              <a:t>2017/9/12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678000"/>
            <a:ext cx="9144000" cy="180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68632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3800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4E46D1BF-FB3E-4282-85B4-2AF1091D032E}" type="datetimeFigureOut">
              <a:rPr lang="zh-TW" altLang="en-US" smtClean="0"/>
              <a:pPr/>
              <a:t>2017/9/12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3800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 eaLnBrk="1" latinLnBrk="0" hangingPunct="1">
              <a:defRPr kumimoji="0" sz="11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07D8EEC0-5D91-4B53-8FEF-E471367A1807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108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iPlus2015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udn.com/news/reporter/MDExMzU=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zh-TW" dirty="0"/>
              <a:t>工業</a:t>
            </a:r>
            <a:r>
              <a:rPr lang="en-US" altLang="zh-TW" dirty="0"/>
              <a:t>4.0</a:t>
            </a:r>
            <a:r>
              <a:rPr lang="zh-TW" altLang="zh-TW" dirty="0"/>
              <a:t>的新勞資關係與工會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主辦單位：電力工會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endParaRPr lang="en-US" altLang="zh-TW" dirty="0" smtClean="0"/>
          </a:p>
          <a:p>
            <a:r>
              <a:rPr lang="zh-TW" altLang="en-US" sz="2000" dirty="0" smtClean="0">
                <a:solidFill>
                  <a:srgbClr val="FF0000"/>
                </a:solidFill>
              </a:rPr>
              <a:t>主講人：實踐</a:t>
            </a:r>
            <a:r>
              <a:rPr lang="zh-TW" altLang="en-US" sz="2000" dirty="0">
                <a:solidFill>
                  <a:srgbClr val="FF0000"/>
                </a:solidFill>
              </a:rPr>
              <a:t>大學高雄校區會計稅務</a:t>
            </a:r>
            <a:r>
              <a:rPr lang="zh-TW" altLang="en-US" sz="2000" dirty="0" smtClean="0">
                <a:solidFill>
                  <a:srgbClr val="FF0000"/>
                </a:solidFill>
              </a:rPr>
              <a:t>系    李洙德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06966861"/>
              </p:ext>
            </p:extLst>
          </p:nvPr>
        </p:nvGraphicFramePr>
        <p:xfrm>
          <a:off x="971601" y="518160"/>
          <a:ext cx="5345103" cy="5699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497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727944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中國</a:t>
                      </a:r>
                      <a:r>
                        <a:rPr lang="zh-TW" altLang="en-US" sz="18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文化大學法學博士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中國政法大學法律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博士</a:t>
                      </a:r>
                      <a:endParaRPr lang="en-US" altLang="zh-TW" sz="18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政治大學法律碩士</a:t>
                      </a:r>
                      <a:endParaRPr lang="en-US" altLang="zh-TW" sz="18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輔仁大學法律系</a:t>
                      </a:r>
                      <a:endParaRPr lang="zh-TW" altLang="en-US" sz="18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實踐大學會計暨稅務系副教授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高雄應用科技大學會計系兼任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副教授</a:t>
                      </a:r>
                      <a:endParaRPr lang="en-US" altLang="zh-TW" sz="18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靜宜大學會計研究所兼任副教授</a:t>
                      </a:r>
                      <a:endParaRPr lang="zh-TW" altLang="en-US" sz="18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台北市政府勞動局勞資爭議調解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人</a:t>
                      </a:r>
                      <a:endParaRPr lang="zh-TW" altLang="en-US" sz="18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台北市政府勞動局勞動學院</a:t>
                      </a: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講師</a:t>
                      </a:r>
                      <a:endParaRPr lang="en-US" altLang="zh-TW" sz="18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怡華實業股份有限公司獨立董事</a:t>
                      </a:r>
                      <a:endParaRPr lang="en-US" altLang="zh-TW" sz="18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聯絡方式</a:t>
                      </a:r>
                      <a:endParaRPr lang="en-US" altLang="zh-TW" sz="180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None/>
                      </a:pPr>
                      <a:r>
                        <a:rPr lang="zh-TW" altLang="en-US" sz="180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 </a:t>
                      </a:r>
                      <a:r>
                        <a:rPr lang="en-US" altLang="zh-TW" sz="1800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FB</a:t>
                      </a:r>
                      <a:r>
                        <a:rPr lang="zh-TW" altLang="en-US" sz="1800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粉專：</a:t>
                      </a:r>
                      <a:r>
                        <a:rPr lang="zh-TW" altLang="en-US" sz="1800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逗陣來</a:t>
                      </a:r>
                      <a:r>
                        <a:rPr lang="zh-TW" altLang="en-US" sz="1800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讀冊</a:t>
                      </a:r>
                      <a:r>
                        <a:rPr kumimoji="0" lang="en-US" altLang="zh-TW" sz="1800" b="1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  <a:hlinkClick r:id="rId3"/>
                        </a:rPr>
                        <a:t>https://www.facebook.com/iPlus2015/</a:t>
                      </a:r>
                      <a:endParaRPr lang="en-US" altLang="zh-TW" sz="1800" b="1" dirty="0" smtClean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  <a:p>
                      <a:pPr marL="285750" indent="-285750">
                        <a:buFontTx/>
                        <a:buNone/>
                      </a:pPr>
                      <a:r>
                        <a:rPr lang="zh-TW" altLang="en-US" sz="2000" b="1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     </a:t>
                      </a:r>
                      <a:endParaRPr lang="en-US" altLang="zh-TW" sz="2000" b="1" dirty="0" smtClean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  <a:p>
                      <a:pPr marL="285750" indent="-285750">
                        <a:buFontTx/>
                        <a:buNone/>
                      </a:pPr>
                      <a:endParaRPr lang="en-US" altLang="zh-TW" sz="2400" b="1" dirty="0">
                        <a:latin typeface="+mj-ea"/>
                        <a:ea typeface="+mj-ea"/>
                      </a:endParaRPr>
                    </a:p>
                  </a:txBody>
                  <a:tcPr marL="135000" marR="13500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80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zh-TW" sz="18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zh-TW" sz="180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zh-TW" sz="18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zh-TW" sz="180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altLang="zh-TW" sz="1800" dirty="0">
                          <a:solidFill>
                            <a:schemeClr val="tx1"/>
                          </a:solidFill>
                        </a:rPr>
                      </a:br>
                      <a:endParaRPr kumimoji="0" lang="en-US" altLang="zh-TW" sz="1800" kern="12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135000" marR="13500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6" name="Picture 2" descr="C:\Users\有錢真好家族\Desktop\20708005_1629443953793424_974186166289882048_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229200"/>
            <a:ext cx="1368152" cy="13681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3173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en-US" altLang="zh-TW" sz="3600" dirty="0"/>
              <a:t/>
            </a:r>
            <a:br>
              <a:rPr lang="en-US" altLang="zh-TW" sz="3600" dirty="0"/>
            </a:br>
            <a:r>
              <a:rPr lang="zh-TW" altLang="en-US" sz="3600" dirty="0" smtClean="0"/>
              <a:t>壹、</a:t>
            </a:r>
            <a:r>
              <a:rPr lang="zh-TW" altLang="zh-TW" sz="3600" dirty="0" smtClean="0"/>
              <a:t>要</a:t>
            </a:r>
            <a:r>
              <a:rPr lang="zh-TW" altLang="zh-TW" sz="3600" dirty="0"/>
              <a:t>給大家什麼東西</a:t>
            </a:r>
            <a:r>
              <a:rPr lang="zh-TW" altLang="zh-TW" sz="3600" dirty="0" smtClean="0"/>
              <a:t>？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zh-TW" altLang="zh-TW" sz="3600" dirty="0" smtClean="0"/>
              <a:t>決定</a:t>
            </a:r>
            <a:r>
              <a:rPr lang="zh-TW" altLang="zh-TW" sz="3600" dirty="0"/>
              <a:t>從自己最熟悉的產業講起</a:t>
            </a:r>
            <a:r>
              <a:rPr lang="zh-TW" altLang="zh-TW" dirty="0"/>
              <a:t/>
            </a:r>
            <a:br>
              <a:rPr lang="zh-TW" altLang="zh-TW" dirty="0"/>
            </a:br>
            <a:r>
              <a:rPr lang="zh-TW" altLang="zh-TW" dirty="0"/>
              <a:t/>
            </a:r>
            <a:br>
              <a:rPr lang="zh-TW" altLang="zh-TW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zh-TW" dirty="0"/>
              <a:t>（一）</a:t>
            </a:r>
            <a:r>
              <a:rPr lang="en-US" altLang="zh-TW" dirty="0"/>
              <a:t>1998</a:t>
            </a:r>
            <a:r>
              <a:rPr lang="zh-TW" altLang="zh-TW" dirty="0"/>
              <a:t>年的教學型態</a:t>
            </a:r>
            <a:r>
              <a:rPr lang="zh-TW" altLang="zh-TW" dirty="0" smtClean="0"/>
              <a:t>：</a:t>
            </a:r>
            <a:endParaRPr lang="en-US" altLang="zh-TW" dirty="0" smtClean="0"/>
          </a:p>
          <a:p>
            <a:pPr>
              <a:buNone/>
            </a:pPr>
            <a:r>
              <a:rPr lang="en-US" altLang="zh-TW" dirty="0"/>
              <a:t>1.</a:t>
            </a:r>
            <a:r>
              <a:rPr lang="zh-TW" altLang="zh-TW" dirty="0"/>
              <a:t>火車</a:t>
            </a:r>
            <a:r>
              <a:rPr lang="en-US" altLang="zh-TW" dirty="0"/>
              <a:t>+</a:t>
            </a:r>
            <a:r>
              <a:rPr lang="zh-TW" altLang="zh-TW" dirty="0"/>
              <a:t>飛機</a:t>
            </a:r>
            <a:r>
              <a:rPr lang="en-US" altLang="zh-TW" dirty="0"/>
              <a:t>+</a:t>
            </a:r>
            <a:r>
              <a:rPr lang="en-US" altLang="zh-TW" dirty="0" smtClean="0"/>
              <a:t>BB</a:t>
            </a:r>
            <a:r>
              <a:rPr lang="zh-TW" altLang="en-US" dirty="0" smtClean="0"/>
              <a:t> </a:t>
            </a:r>
            <a:r>
              <a:rPr lang="en-US" altLang="zh-TW" dirty="0" smtClean="0"/>
              <a:t>CALL</a:t>
            </a:r>
            <a:r>
              <a:rPr lang="zh-TW" altLang="zh-TW" dirty="0" smtClean="0"/>
              <a:t>的年代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zh-TW" altLang="zh-TW" dirty="0"/>
          </a:p>
          <a:p>
            <a:pPr>
              <a:buNone/>
            </a:pPr>
            <a:endParaRPr lang="zh-TW" altLang="zh-TW" dirty="0"/>
          </a:p>
          <a:p>
            <a:endParaRPr lang="zh-TW" altLang="en-US" dirty="0"/>
          </a:p>
        </p:txBody>
      </p:sp>
      <p:pic>
        <p:nvPicPr>
          <p:cNvPr id="5" name="內容版面配置區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708920"/>
            <a:ext cx="489654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TW" dirty="0"/>
              <a:t>2.</a:t>
            </a:r>
            <a:r>
              <a:rPr lang="zh-TW" altLang="zh-TW" dirty="0"/>
              <a:t>人力需求</a:t>
            </a:r>
            <a:r>
              <a:rPr lang="zh-TW" altLang="zh-TW" dirty="0" smtClean="0"/>
              <a:t>：</a:t>
            </a:r>
            <a:endParaRPr lang="en-US" altLang="zh-TW" dirty="0" smtClean="0"/>
          </a:p>
          <a:p>
            <a:pPr>
              <a:buNone/>
            </a:pPr>
            <a:endParaRPr lang="zh-TW" altLang="zh-TW" dirty="0"/>
          </a:p>
          <a:p>
            <a:endParaRPr lang="zh-TW" altLang="en-US" dirty="0"/>
          </a:p>
        </p:txBody>
      </p:sp>
      <p:pic>
        <p:nvPicPr>
          <p:cNvPr id="4" name="圖片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204864"/>
            <a:ext cx="640871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3569" y="1600200"/>
            <a:ext cx="5176862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zh-TW" dirty="0"/>
              <a:t>（二）</a:t>
            </a:r>
            <a:r>
              <a:rPr lang="en-US" altLang="zh-TW" dirty="0"/>
              <a:t>2017</a:t>
            </a:r>
            <a:r>
              <a:rPr lang="zh-TW" altLang="zh-TW" dirty="0"/>
              <a:t>年的教學型態</a:t>
            </a:r>
            <a:r>
              <a:rPr lang="zh-TW" altLang="zh-TW" dirty="0" smtClean="0"/>
              <a:t>：</a:t>
            </a:r>
            <a:endParaRPr lang="en-US" altLang="zh-TW" dirty="0" smtClean="0"/>
          </a:p>
          <a:p>
            <a:pPr lvl="0">
              <a:buNone/>
            </a:pPr>
            <a:r>
              <a:rPr lang="en-US" altLang="zh-TW" dirty="0" smtClean="0"/>
              <a:t>1.</a:t>
            </a:r>
            <a:r>
              <a:rPr lang="zh-TW" altLang="zh-TW" dirty="0" smtClean="0"/>
              <a:t>高鐵</a:t>
            </a:r>
            <a:r>
              <a:rPr lang="en-US" altLang="zh-TW" dirty="0"/>
              <a:t>+PC+NB+</a:t>
            </a:r>
            <a:r>
              <a:rPr lang="zh-TW" altLang="zh-TW" dirty="0"/>
              <a:t>平板</a:t>
            </a:r>
            <a:r>
              <a:rPr lang="en-US" altLang="zh-TW" dirty="0"/>
              <a:t>+</a:t>
            </a:r>
            <a:r>
              <a:rPr lang="zh-TW" altLang="zh-TW" dirty="0" smtClean="0"/>
              <a:t>手機</a:t>
            </a:r>
            <a:endParaRPr lang="en-US" altLang="zh-TW" dirty="0" smtClean="0"/>
          </a:p>
          <a:p>
            <a:pPr lvl="0">
              <a:buNone/>
            </a:pPr>
            <a:endParaRPr lang="zh-TW" altLang="zh-TW" dirty="0"/>
          </a:p>
          <a:p>
            <a:pPr>
              <a:buNone/>
            </a:pPr>
            <a:endParaRPr lang="zh-TW" altLang="zh-TW" dirty="0"/>
          </a:p>
          <a:p>
            <a:endParaRPr lang="zh-TW" altLang="en-US" dirty="0"/>
          </a:p>
        </p:txBody>
      </p:sp>
      <p:pic>
        <p:nvPicPr>
          <p:cNvPr id="4" name="圖片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780928"/>
            <a:ext cx="4248472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28801"/>
            <a:ext cx="8229600" cy="462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TW" smtClean="0"/>
              <a:t>http://www.samebest.com.tw/go4win/</a:t>
            </a:r>
            <a:endParaRPr lang="zh-TW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TW" dirty="0" smtClean="0"/>
              <a:t>2.</a:t>
            </a:r>
            <a:r>
              <a:rPr lang="zh-TW" altLang="en-US" dirty="0" smtClean="0"/>
              <a:t>人力需求？</a:t>
            </a:r>
            <a:r>
              <a:rPr lang="en-US" altLang="zh-TW" dirty="0" smtClean="0"/>
              <a:t> http://www.ewant.org/</a:t>
            </a:r>
          </a:p>
          <a:p>
            <a:pPr>
              <a:buNone/>
            </a:pPr>
            <a:endParaRPr lang="zh-TW" altLang="en-US" dirty="0"/>
          </a:p>
        </p:txBody>
      </p:sp>
      <p:pic>
        <p:nvPicPr>
          <p:cNvPr id="4" name="圖片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276872"/>
            <a:ext cx="403244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zh-TW" altLang="en-US" dirty="0" smtClean="0"/>
              <a:t>貳、</a:t>
            </a:r>
            <a:r>
              <a:rPr lang="zh-TW" altLang="zh-TW" dirty="0" smtClean="0"/>
              <a:t>什麼</a:t>
            </a:r>
            <a:r>
              <a:rPr lang="zh-TW" altLang="zh-TW" dirty="0"/>
              <a:t>是工業</a:t>
            </a:r>
            <a:r>
              <a:rPr lang="en-US" altLang="zh-TW" dirty="0" smtClean="0"/>
              <a:t>4.0</a:t>
            </a:r>
          </a:p>
          <a:p>
            <a:pPr lvl="0">
              <a:buNone/>
            </a:pPr>
            <a:endParaRPr lang="zh-TW" altLang="zh-TW" dirty="0"/>
          </a:p>
          <a:p>
            <a:endParaRPr lang="zh-TW" altLang="en-US" dirty="0"/>
          </a:p>
        </p:txBody>
      </p:sp>
      <p:pic>
        <p:nvPicPr>
          <p:cNvPr id="4" name="圖片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204864"/>
            <a:ext cx="417646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823502"/>
            <a:ext cx="5040560" cy="4701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844824"/>
            <a:ext cx="468052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4071" y="1723744"/>
            <a:ext cx="3698169" cy="480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628800"/>
            <a:ext cx="388843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85786" y="1628801"/>
            <a:ext cx="347444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628800"/>
            <a:ext cx="403244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8376" y="1628800"/>
            <a:ext cx="3943903" cy="489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63167" y="1628800"/>
            <a:ext cx="3525057" cy="489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zh-TW" altLang="en-US" dirty="0" smtClean="0"/>
              <a:t>參、</a:t>
            </a:r>
            <a:r>
              <a:rPr lang="zh-TW" altLang="zh-TW" dirty="0" smtClean="0"/>
              <a:t>工業</a:t>
            </a:r>
            <a:r>
              <a:rPr lang="en-US" altLang="zh-TW" dirty="0"/>
              <a:t>4.0</a:t>
            </a:r>
            <a:r>
              <a:rPr lang="zh-TW" altLang="zh-TW" dirty="0"/>
              <a:t>的新</a:t>
            </a:r>
            <a:r>
              <a:rPr lang="zh-TW" altLang="zh-TW" dirty="0" smtClean="0"/>
              <a:t>勞資關係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一、</a:t>
            </a:r>
            <a:r>
              <a:rPr lang="zh-TW" altLang="zh-TW" dirty="0" smtClean="0"/>
              <a:t>人力</a:t>
            </a:r>
            <a:r>
              <a:rPr lang="zh-TW" altLang="zh-TW" dirty="0"/>
              <a:t>被機器人取代</a:t>
            </a:r>
            <a:r>
              <a:rPr lang="zh-TW" altLang="zh-TW" dirty="0" smtClean="0"/>
              <a:t>？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r>
              <a:rPr lang="zh-TW" altLang="zh-TW" dirty="0" smtClean="0"/>
              <a:t>同</a:t>
            </a:r>
            <a:r>
              <a:rPr lang="zh-TW" altLang="zh-TW" dirty="0"/>
              <a:t>質性過高的勞動力本來就會被</a:t>
            </a:r>
            <a:r>
              <a:rPr lang="zh-TW" altLang="zh-TW" dirty="0" smtClean="0"/>
              <a:t>取代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（一）全台灣只有一所</a:t>
            </a:r>
            <a:r>
              <a:rPr lang="zh-TW" altLang="en-US" dirty="0" smtClean="0"/>
              <a:t>大學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（二）偏差的職業教育</a:t>
            </a:r>
            <a:endParaRPr lang="zh-TW" altLang="zh-TW" dirty="0"/>
          </a:p>
          <a:p>
            <a:pPr>
              <a:buNone/>
            </a:pPr>
            <a:endParaRPr lang="zh-TW" altLang="zh-TW" dirty="0"/>
          </a:p>
          <a:p>
            <a:pPr lvl="0">
              <a:buNone/>
            </a:pPr>
            <a:endParaRPr lang="zh-TW" altLang="zh-TW" dirty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zh-TW" altLang="en-US" dirty="0" smtClean="0"/>
              <a:t>二、</a:t>
            </a:r>
            <a:r>
              <a:rPr lang="zh-TW" altLang="zh-TW" dirty="0" smtClean="0"/>
              <a:t>薪資</a:t>
            </a:r>
            <a:r>
              <a:rPr lang="zh-TW" altLang="zh-TW" dirty="0"/>
              <a:t>過低</a:t>
            </a:r>
            <a:r>
              <a:rPr lang="zh-TW" altLang="zh-TW" dirty="0" smtClean="0"/>
              <a:t>？</a:t>
            </a:r>
            <a:endParaRPr lang="en-US" altLang="zh-TW" dirty="0" smtClean="0"/>
          </a:p>
          <a:p>
            <a:pPr lvl="0">
              <a:buNone/>
            </a:pPr>
            <a:endParaRPr lang="zh-TW" altLang="zh-TW" dirty="0"/>
          </a:p>
          <a:p>
            <a:pPr>
              <a:buNone/>
            </a:pPr>
            <a:r>
              <a:rPr lang="zh-TW" altLang="zh-TW" dirty="0"/>
              <a:t>同質性過高的勞動力只好削價</a:t>
            </a:r>
            <a:r>
              <a:rPr lang="zh-TW" altLang="zh-TW" dirty="0" smtClean="0"/>
              <a:t>競爭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（一</a:t>
            </a:r>
            <a:r>
              <a:rPr lang="zh-TW" altLang="en-US" dirty="0" smtClean="0"/>
              <a:t>）台大與輔大的差別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（二）台大與台科大的</a:t>
            </a:r>
            <a:r>
              <a:rPr lang="zh-TW" altLang="en-US" dirty="0" smtClean="0"/>
              <a:t>差別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（三）你要用台大？輔大？台科大？</a:t>
            </a:r>
            <a:endParaRPr lang="zh-TW" altLang="zh-TW" dirty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en-US" dirty="0" smtClean="0"/>
              <a:t>三、過多的國立大學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（一）高中職免試缺額逾</a:t>
            </a:r>
            <a:r>
              <a:rPr lang="en-US" altLang="zh-TW" dirty="0" smtClean="0"/>
              <a:t>10</a:t>
            </a:r>
            <a:r>
              <a:rPr lang="zh-TW" altLang="en-US" dirty="0" smtClean="0"/>
              <a:t>萬 私校拉警報</a:t>
            </a:r>
          </a:p>
          <a:p>
            <a:pPr>
              <a:buNone/>
            </a:pPr>
            <a:r>
              <a:rPr lang="en-US" altLang="zh-TW" sz="2000" dirty="0" smtClean="0"/>
              <a:t>2017-07-16 23:26</a:t>
            </a:r>
            <a:r>
              <a:rPr lang="zh-TW" altLang="en-US" sz="2000" dirty="0" smtClean="0"/>
              <a:t>聯合報 記者</a:t>
            </a:r>
            <a:r>
              <a:rPr lang="zh-TW" altLang="en-US" sz="2000" u="sng" dirty="0" smtClean="0">
                <a:hlinkClick r:id="rId2"/>
              </a:rPr>
              <a:t>張錦弘</a:t>
            </a:r>
            <a:endParaRPr lang="en-US" altLang="zh-TW" sz="2000" u="sng" dirty="0" smtClean="0"/>
          </a:p>
          <a:p>
            <a:pPr>
              <a:buNone/>
            </a:pPr>
            <a:endParaRPr lang="en-US" altLang="zh-TW" sz="2000" u="sng" dirty="0" smtClean="0"/>
          </a:p>
          <a:p>
            <a:pPr>
              <a:buNone/>
            </a:pPr>
            <a:r>
              <a:rPr lang="zh-TW" altLang="en-US" dirty="0" smtClean="0"/>
              <a:t>（二）國家財政將陷入沈重負擔</a:t>
            </a:r>
            <a:endParaRPr lang="zh-TW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zh-TW" altLang="en-US" dirty="0" smtClean="0"/>
              <a:t>四、</a:t>
            </a:r>
            <a:r>
              <a:rPr lang="zh-TW" altLang="zh-TW" dirty="0" smtClean="0"/>
              <a:t>勞基法</a:t>
            </a:r>
            <a:r>
              <a:rPr lang="zh-TW" altLang="zh-TW" dirty="0"/>
              <a:t>保障是唯一</a:t>
            </a:r>
            <a:r>
              <a:rPr lang="zh-TW" altLang="zh-TW" dirty="0" smtClean="0"/>
              <a:t>？</a:t>
            </a:r>
            <a:endParaRPr lang="en-US" altLang="zh-TW" dirty="0" smtClean="0"/>
          </a:p>
          <a:p>
            <a:pPr lvl="0">
              <a:buNone/>
            </a:pPr>
            <a:endParaRPr lang="en-US" altLang="zh-TW" dirty="0" smtClean="0"/>
          </a:p>
          <a:p>
            <a:pPr lvl="0">
              <a:buNone/>
            </a:pPr>
            <a:r>
              <a:rPr lang="zh-TW" altLang="en-US" dirty="0" smtClean="0"/>
              <a:t>（一）</a:t>
            </a:r>
            <a:r>
              <a:rPr lang="zh-TW" altLang="zh-TW" dirty="0" smtClean="0"/>
              <a:t>勞基法</a:t>
            </a:r>
            <a:r>
              <a:rPr lang="zh-TW" altLang="zh-TW" dirty="0"/>
              <a:t>是個</a:t>
            </a:r>
            <a:r>
              <a:rPr lang="zh-TW" altLang="zh-TW" dirty="0" smtClean="0"/>
              <a:t>違建</a:t>
            </a:r>
            <a:endParaRPr lang="en-US" altLang="zh-TW" dirty="0" smtClean="0"/>
          </a:p>
          <a:p>
            <a:pPr lvl="0">
              <a:buNone/>
            </a:pPr>
            <a:endParaRPr lang="zh-TW" altLang="zh-TW" dirty="0"/>
          </a:p>
          <a:p>
            <a:endParaRPr lang="zh-TW" altLang="en-US" dirty="0"/>
          </a:p>
        </p:txBody>
      </p:sp>
      <p:pic>
        <p:nvPicPr>
          <p:cNvPr id="4" name="圖片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700808"/>
            <a:ext cx="270510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zh-TW" altLang="en-US" dirty="0" smtClean="0"/>
              <a:t>（二）</a:t>
            </a:r>
            <a:r>
              <a:rPr lang="zh-TW" altLang="zh-TW" dirty="0" smtClean="0"/>
              <a:t>勞動僵化</a:t>
            </a:r>
            <a:endParaRPr lang="en-US" altLang="zh-TW" dirty="0" smtClean="0"/>
          </a:p>
          <a:p>
            <a:pPr lvl="0">
              <a:buNone/>
            </a:pPr>
            <a:endParaRPr lang="en-US" altLang="zh-TW" dirty="0" smtClean="0"/>
          </a:p>
          <a:p>
            <a:pPr lvl="0">
              <a:buNone/>
            </a:pPr>
            <a:endParaRPr lang="zh-TW" altLang="zh-TW" dirty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9"/>
          <p:cNvGrpSpPr>
            <a:grpSpLocks/>
          </p:cNvGrpSpPr>
          <p:nvPr/>
        </p:nvGrpSpPr>
        <p:grpSpPr bwMode="auto">
          <a:xfrm>
            <a:off x="51435" y="2211705"/>
            <a:ext cx="8286750" cy="3324225"/>
            <a:chOff x="0" y="0"/>
            <a:chExt cx="8286750" cy="3324225"/>
          </a:xfrm>
          <a:solidFill>
            <a:schemeClr val="accent3">
              <a:lumMod val="20000"/>
              <a:lumOff val="8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grpSpPr>
        <p:cxnSp>
          <p:nvCxnSpPr>
            <p:cNvPr id="11" name="直線單箭頭接點 10"/>
            <p:cNvCxnSpPr/>
            <p:nvPr/>
          </p:nvCxnSpPr>
          <p:spPr>
            <a:xfrm>
              <a:off x="7439025" y="1562100"/>
              <a:ext cx="6858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cxnSp>
        <p:grpSp>
          <p:nvGrpSpPr>
            <p:cNvPr id="3" name="群組 11"/>
            <p:cNvGrpSpPr>
              <a:grpSpLocks/>
            </p:cNvGrpSpPr>
            <p:nvPr/>
          </p:nvGrpSpPr>
          <p:grpSpPr bwMode="auto">
            <a:xfrm>
              <a:off x="0" y="0"/>
              <a:ext cx="7362825" cy="3324225"/>
              <a:chOff x="0" y="0"/>
              <a:chExt cx="7362825" cy="3324225"/>
            </a:xfrm>
            <a:grpFill/>
          </p:grpSpPr>
          <p:grpSp>
            <p:nvGrpSpPr>
              <p:cNvPr id="4" name="群組 14"/>
              <p:cNvGrpSpPr>
                <a:grpSpLocks/>
              </p:cNvGrpSpPr>
              <p:nvPr/>
            </p:nvGrpSpPr>
            <p:grpSpPr bwMode="auto">
              <a:xfrm>
                <a:off x="3971925" y="0"/>
                <a:ext cx="3390900" cy="3257550"/>
                <a:chOff x="0" y="0"/>
                <a:chExt cx="3390900" cy="3257550"/>
              </a:xfrm>
              <a:grpFill/>
            </p:grpSpPr>
            <p:grpSp>
              <p:nvGrpSpPr>
                <p:cNvPr id="5" name="群組 2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3390900" cy="3257550"/>
                  <a:chOff x="0" y="0"/>
                  <a:chExt cx="3390900" cy="3257550"/>
                </a:xfrm>
                <a:grpFill/>
              </p:grpSpPr>
              <p:sp>
                <p:nvSpPr>
                  <p:cNvPr id="24" name="橢圓 23"/>
                  <p:cNvSpPr/>
                  <p:nvPr/>
                </p:nvSpPr>
                <p:spPr>
                  <a:xfrm>
                    <a:off x="0" y="0"/>
                    <a:ext cx="3390900" cy="3257550"/>
                  </a:xfrm>
                  <a:prstGeom prst="ellipse">
                    <a:avLst/>
                  </a:prstGeom>
                  <a:ln/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zh-TW" altLang="en-US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5" name="橢圓 24"/>
                  <p:cNvSpPr/>
                  <p:nvPr/>
                </p:nvSpPr>
                <p:spPr>
                  <a:xfrm>
                    <a:off x="95250" y="1257300"/>
                    <a:ext cx="1590675" cy="1533525"/>
                  </a:xfrm>
                  <a:prstGeom prst="ellipse">
                    <a:avLst/>
                  </a:prstGeom>
                  <a:ln/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zh-TW" altLang="en-US">
                      <a:solidFill>
                        <a:srgbClr val="FF0000"/>
                      </a:solidFill>
                    </a:endParaRPr>
                  </a:p>
                </p:txBody>
              </p:sp>
            </p:grpSp>
            <p:sp>
              <p:nvSpPr>
                <p:cNvPr id="23" name="橢圓 22"/>
                <p:cNvSpPr/>
                <p:nvPr/>
              </p:nvSpPr>
              <p:spPr>
                <a:xfrm>
                  <a:off x="1743075" y="1257300"/>
                  <a:ext cx="1524000" cy="1438275"/>
                </a:xfrm>
                <a:prstGeom prst="ellipse">
                  <a:avLst/>
                </a:prstGeom>
                <a:ln/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TW" altLang="en-US">
                    <a:solidFill>
                      <a:srgbClr val="FF0000"/>
                    </a:solidFill>
                  </a:endParaRPr>
                </a:p>
              </p:txBody>
            </p:sp>
          </p:grpSp>
          <p:cxnSp>
            <p:nvCxnSpPr>
              <p:cNvPr id="16" name="直線單箭頭接點 15"/>
              <p:cNvCxnSpPr/>
              <p:nvPr/>
            </p:nvCxnSpPr>
            <p:spPr>
              <a:xfrm>
                <a:off x="3390900" y="1714500"/>
                <a:ext cx="581025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</p:cxnSp>
          <p:grpSp>
            <p:nvGrpSpPr>
              <p:cNvPr id="6" name="群組 16"/>
              <p:cNvGrpSpPr>
                <a:grpSpLocks/>
              </p:cNvGrpSpPr>
              <p:nvPr/>
            </p:nvGrpSpPr>
            <p:grpSpPr bwMode="auto">
              <a:xfrm>
                <a:off x="0" y="66675"/>
                <a:ext cx="3390900" cy="3257550"/>
                <a:chOff x="0" y="0"/>
                <a:chExt cx="3390900" cy="3257550"/>
              </a:xfrm>
              <a:grpFill/>
            </p:grpSpPr>
            <p:sp>
              <p:nvSpPr>
                <p:cNvPr id="18" name="橢圓 17"/>
                <p:cNvSpPr/>
                <p:nvPr/>
              </p:nvSpPr>
              <p:spPr>
                <a:xfrm>
                  <a:off x="0" y="0"/>
                  <a:ext cx="3390900" cy="3257550"/>
                </a:xfrm>
                <a:prstGeom prst="ellipse">
                  <a:avLst/>
                </a:prstGeom>
                <a:ln/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TW" altLang="en-US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9" name="橢圓 18"/>
                <p:cNvSpPr/>
                <p:nvPr/>
              </p:nvSpPr>
              <p:spPr>
                <a:xfrm>
                  <a:off x="169863" y="1085850"/>
                  <a:ext cx="1781175" cy="1785937"/>
                </a:xfrm>
                <a:prstGeom prst="ellipse">
                  <a:avLst/>
                </a:prstGeom>
                <a:ln/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TW" alt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0" name="橢圓 19"/>
                <p:cNvSpPr/>
                <p:nvPr/>
              </p:nvSpPr>
              <p:spPr>
                <a:xfrm>
                  <a:off x="1933575" y="1190625"/>
                  <a:ext cx="1270000" cy="1500187"/>
                </a:xfrm>
                <a:prstGeom prst="ellipse">
                  <a:avLst/>
                </a:prstGeom>
                <a:ln/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TW" altLang="en-US" b="1" dirty="0">
                      <a:solidFill>
                        <a:srgbClr val="FF0000"/>
                      </a:solidFill>
                    </a:rPr>
                    <a:t>承攬</a:t>
                  </a:r>
                </a:p>
              </p:txBody>
            </p:sp>
            <p:cxnSp>
              <p:nvCxnSpPr>
                <p:cNvPr id="21" name="直線接點 20"/>
                <p:cNvCxnSpPr/>
                <p:nvPr/>
              </p:nvCxnSpPr>
              <p:spPr>
                <a:xfrm>
                  <a:off x="1062038" y="1257300"/>
                  <a:ext cx="19050" cy="1533525"/>
                </a:xfrm>
                <a:prstGeom prst="line">
                  <a:avLst/>
                </a:prstGeom>
                <a:ln/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</p:cxnSp>
          </p:grpSp>
        </p:grpSp>
        <p:cxnSp>
          <p:nvCxnSpPr>
            <p:cNvPr id="13" name="直線接點 12"/>
            <p:cNvCxnSpPr/>
            <p:nvPr/>
          </p:nvCxnSpPr>
          <p:spPr>
            <a:xfrm flipV="1">
              <a:off x="8124825" y="1390650"/>
              <a:ext cx="161925" cy="171450"/>
            </a:xfrm>
            <a:prstGeom prst="line">
              <a:avLst/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4" name="直線接點 13"/>
            <p:cNvCxnSpPr/>
            <p:nvPr/>
          </p:nvCxnSpPr>
          <p:spPr>
            <a:xfrm>
              <a:off x="8115300" y="1562100"/>
              <a:ext cx="161925" cy="152400"/>
            </a:xfrm>
            <a:prstGeom prst="line">
              <a:avLst/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</p:cxnSp>
      </p:grpSp>
      <p:sp>
        <p:nvSpPr>
          <p:cNvPr id="19460" name="文字方塊 28"/>
          <p:cNvSpPr txBox="1">
            <a:spLocks noChangeArrowheads="1"/>
          </p:cNvSpPr>
          <p:nvPr/>
        </p:nvSpPr>
        <p:spPr bwMode="auto">
          <a:xfrm>
            <a:off x="1308100" y="2578576"/>
            <a:ext cx="1257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b="1" dirty="0">
                <a:solidFill>
                  <a:srgbClr val="FF0000"/>
                </a:solidFill>
              </a:rPr>
              <a:t>委任</a:t>
            </a:r>
          </a:p>
        </p:txBody>
      </p:sp>
      <p:sp>
        <p:nvSpPr>
          <p:cNvPr id="19461" name="文字方塊 29"/>
          <p:cNvSpPr txBox="1">
            <a:spLocks noChangeArrowheads="1"/>
          </p:cNvSpPr>
          <p:nvPr/>
        </p:nvSpPr>
        <p:spPr bwMode="auto">
          <a:xfrm>
            <a:off x="1042988" y="1254125"/>
            <a:ext cx="1522412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傳統</a:t>
            </a:r>
          </a:p>
        </p:txBody>
      </p:sp>
      <p:sp>
        <p:nvSpPr>
          <p:cNvPr id="19462" name="文字方塊 30"/>
          <p:cNvSpPr txBox="1">
            <a:spLocks noChangeArrowheads="1"/>
          </p:cNvSpPr>
          <p:nvPr/>
        </p:nvSpPr>
        <p:spPr bwMode="auto">
          <a:xfrm>
            <a:off x="5089525" y="1270000"/>
            <a:ext cx="151288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現在</a:t>
            </a:r>
          </a:p>
        </p:txBody>
      </p:sp>
      <p:sp>
        <p:nvSpPr>
          <p:cNvPr id="19463" name="文字方塊 31"/>
          <p:cNvSpPr txBox="1">
            <a:spLocks noChangeArrowheads="1"/>
          </p:cNvSpPr>
          <p:nvPr/>
        </p:nvSpPr>
        <p:spPr bwMode="auto">
          <a:xfrm>
            <a:off x="1190625" y="3583955"/>
            <a:ext cx="5048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b="1" dirty="0">
                <a:solidFill>
                  <a:srgbClr val="FF0000"/>
                </a:solidFill>
              </a:rPr>
              <a:t>適用勞基法</a:t>
            </a:r>
          </a:p>
        </p:txBody>
      </p:sp>
      <p:sp>
        <p:nvSpPr>
          <p:cNvPr id="19464" name="文字方塊 32"/>
          <p:cNvSpPr txBox="1">
            <a:spLocks noChangeArrowheads="1"/>
          </p:cNvSpPr>
          <p:nvPr/>
        </p:nvSpPr>
        <p:spPr bwMode="auto">
          <a:xfrm flipH="1">
            <a:off x="615950" y="3462338"/>
            <a:ext cx="555625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b="1" dirty="0">
                <a:solidFill>
                  <a:srgbClr val="FF0000"/>
                </a:solidFill>
              </a:rPr>
              <a:t>不適用勞基法</a:t>
            </a:r>
          </a:p>
        </p:txBody>
      </p:sp>
      <p:sp>
        <p:nvSpPr>
          <p:cNvPr id="19465" name="文字方塊 33"/>
          <p:cNvSpPr txBox="1">
            <a:spLocks noChangeArrowheads="1"/>
          </p:cNvSpPr>
          <p:nvPr/>
        </p:nvSpPr>
        <p:spPr bwMode="auto">
          <a:xfrm>
            <a:off x="4849813" y="2590800"/>
            <a:ext cx="16144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zh-TW" b="1" dirty="0">
                <a:solidFill>
                  <a:srgbClr val="FF0000"/>
                </a:solidFill>
              </a:rPr>
              <a:t>雇傭≠勞基法</a:t>
            </a:r>
          </a:p>
          <a:p>
            <a:endParaRPr kumimoji="0"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19466" name="文字方塊 34"/>
          <p:cNvSpPr txBox="1">
            <a:spLocks noChangeArrowheads="1"/>
          </p:cNvSpPr>
          <p:nvPr/>
        </p:nvSpPr>
        <p:spPr bwMode="auto">
          <a:xfrm>
            <a:off x="4427538" y="3919538"/>
            <a:ext cx="8651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zh-TW"/>
            </a:defPPr>
            <a:lvl1pPr>
              <a:defRPr kumimoji="0" b="1">
                <a:solidFill>
                  <a:srgbClr val="FF0000"/>
                </a:solidFill>
              </a:defRPr>
            </a:lvl1pPr>
          </a:lstStyle>
          <a:p>
            <a:r>
              <a:rPr lang="zh-TW" altLang="en-US" dirty="0"/>
              <a:t>委任</a:t>
            </a:r>
          </a:p>
        </p:txBody>
      </p:sp>
      <p:sp>
        <p:nvSpPr>
          <p:cNvPr id="19467" name="文字方塊 36"/>
          <p:cNvSpPr txBox="1">
            <a:spLocks noChangeArrowheads="1"/>
          </p:cNvSpPr>
          <p:nvPr/>
        </p:nvSpPr>
        <p:spPr bwMode="auto">
          <a:xfrm>
            <a:off x="5997575" y="3937000"/>
            <a:ext cx="935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zh-TW"/>
            </a:defPPr>
            <a:lvl1pPr>
              <a:defRPr kumimoji="0" b="1">
                <a:solidFill>
                  <a:srgbClr val="FF0000"/>
                </a:solidFill>
              </a:defRPr>
            </a:lvl1pPr>
          </a:lstStyle>
          <a:p>
            <a:r>
              <a:rPr lang="zh-TW" altLang="en-US" dirty="0"/>
              <a:t>承攬</a:t>
            </a:r>
          </a:p>
        </p:txBody>
      </p:sp>
      <p:sp>
        <p:nvSpPr>
          <p:cNvPr id="19468" name="文字方塊 37"/>
          <p:cNvSpPr txBox="1">
            <a:spLocks noChangeArrowheads="1"/>
          </p:cNvSpPr>
          <p:nvPr/>
        </p:nvSpPr>
        <p:spPr bwMode="auto">
          <a:xfrm>
            <a:off x="8277225" y="3035300"/>
            <a:ext cx="342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zh-TW"/>
            </a:defPPr>
            <a:lvl1pPr>
              <a:defRPr kumimoji="0" b="1">
                <a:solidFill>
                  <a:srgbClr val="FF0000"/>
                </a:solidFill>
              </a:defRPr>
            </a:lvl1pPr>
          </a:lstStyle>
          <a:p>
            <a:r>
              <a:rPr lang="zh-TW" altLang="en-US" dirty="0"/>
              <a:t>低薪</a:t>
            </a:r>
          </a:p>
        </p:txBody>
      </p:sp>
      <p:sp>
        <p:nvSpPr>
          <p:cNvPr id="19469" name="文字方塊 38"/>
          <p:cNvSpPr txBox="1">
            <a:spLocks noChangeArrowheads="1"/>
          </p:cNvSpPr>
          <p:nvPr/>
        </p:nvSpPr>
        <p:spPr bwMode="auto">
          <a:xfrm>
            <a:off x="8315325" y="3937000"/>
            <a:ext cx="3857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zh-TW"/>
            </a:defPPr>
            <a:lvl1pPr>
              <a:defRPr kumimoji="0" b="1">
                <a:solidFill>
                  <a:srgbClr val="FF0000"/>
                </a:solidFill>
              </a:defRPr>
            </a:lvl1pPr>
          </a:lstStyle>
          <a:p>
            <a:r>
              <a:rPr lang="zh-TW" altLang="en-US" dirty="0" smtClean="0"/>
              <a:t>固化</a:t>
            </a:r>
            <a:endParaRPr lang="zh-TW" altLang="en-US" dirty="0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9ACEC-4983-4E10-A3E8-8F19AF299D39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zh-TW" dirty="0"/>
              <a:t/>
            </a:r>
            <a:br>
              <a:rPr lang="zh-TW" altLang="zh-TW" dirty="0"/>
            </a:b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90488" y="0"/>
          <a:ext cx="9036049" cy="68183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0038"/>
                <a:gridCol w="446994"/>
                <a:gridCol w="593116"/>
                <a:gridCol w="1919246"/>
                <a:gridCol w="730220"/>
                <a:gridCol w="730220"/>
                <a:gridCol w="829403"/>
                <a:gridCol w="570188"/>
                <a:gridCol w="2616624"/>
              </a:tblGrid>
              <a:tr h="8229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民法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指揮權強度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報酬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勞動基準法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勞保條例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退休金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公司法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所得稅法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</a:tr>
              <a:tr h="26061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僱傭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482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100%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○</a:t>
                      </a:r>
                      <a:r>
                        <a:rPr lang="en-US" sz="1800" kern="100" dirty="0">
                          <a:effectLst/>
                        </a:rPr>
                        <a:t/>
                      </a:r>
                      <a:br>
                        <a:rPr lang="en-US" sz="1800" kern="100" dirty="0">
                          <a:effectLst/>
                        </a:rPr>
                      </a:br>
                      <a:r>
                        <a:rPr lang="zh-TW" sz="1400" kern="100" dirty="0">
                          <a:effectLst/>
                        </a:rPr>
                        <a:t>勞動基準法第</a:t>
                      </a:r>
                      <a:r>
                        <a:rPr lang="en-US" sz="1400" kern="100" dirty="0">
                          <a:effectLst/>
                        </a:rPr>
                        <a:t>2</a:t>
                      </a:r>
                      <a:r>
                        <a:rPr lang="zh-TW" sz="1400" kern="100" dirty="0">
                          <a:effectLst/>
                        </a:rPr>
                        <a:t>條第</a:t>
                      </a:r>
                      <a:r>
                        <a:rPr lang="en-US" sz="1400" kern="100" dirty="0">
                          <a:effectLst/>
                        </a:rPr>
                        <a:t>1</a:t>
                      </a:r>
                      <a:r>
                        <a:rPr lang="zh-TW" sz="1400" kern="100" dirty="0">
                          <a:effectLst/>
                        </a:rPr>
                        <a:t>項第</a:t>
                      </a:r>
                      <a:r>
                        <a:rPr lang="en-US" sz="1400" kern="100" dirty="0">
                          <a:effectLst/>
                        </a:rPr>
                        <a:t>3</a:t>
                      </a:r>
                      <a:r>
                        <a:rPr lang="zh-TW" sz="1400" kern="100" dirty="0">
                          <a:effectLst/>
                        </a:rPr>
                        <a:t>款：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謂勞工因工作而獲得之報酬；包括工資、薪金及按計時、計日、計月、計件以現金或實物等方式給付之獎金、津貼及其他任何名義之經常性給與均屬之。 </a:t>
                      </a: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原則：○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例外：╳（勞基法第</a:t>
                      </a:r>
                      <a:r>
                        <a:rPr lang="en-US" sz="1800" kern="100" dirty="0">
                          <a:effectLst/>
                        </a:rPr>
                        <a:t>3</a:t>
                      </a:r>
                      <a:r>
                        <a:rPr lang="zh-TW" sz="1800" kern="100" dirty="0">
                          <a:effectLst/>
                        </a:rPr>
                        <a:t>條第</a:t>
                      </a:r>
                      <a:r>
                        <a:rPr lang="en-US" sz="1800" kern="100" dirty="0">
                          <a:effectLst/>
                        </a:rPr>
                        <a:t>4</a:t>
                      </a:r>
                      <a:r>
                        <a:rPr lang="zh-TW" sz="1800" kern="100" dirty="0">
                          <a:effectLst/>
                        </a:rPr>
                        <a:t>項）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00" dirty="0" smtClean="0">
                          <a:effectLst/>
                        </a:rPr>
                        <a:t>○</a:t>
                      </a:r>
                      <a:endParaRPr lang="zh-TW" altLang="zh-TW" sz="1800" kern="100" dirty="0" smtClean="0">
                        <a:effectLst/>
                        <a:latin typeface="Calibri"/>
                        <a:ea typeface="+mn-e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00" dirty="0" smtClean="0">
                          <a:effectLst/>
                        </a:rPr>
                        <a:t>○</a:t>
                      </a:r>
                      <a:endParaRPr lang="zh-TW" altLang="zh-TW" sz="1800" kern="100" dirty="0" smtClean="0">
                        <a:effectLst/>
                        <a:latin typeface="Calibri"/>
                        <a:ea typeface="+mn-e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6%+6%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╳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薪資所得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（所得類別：薪資所得</a:t>
                      </a:r>
                      <a:r>
                        <a:rPr lang="en-US" sz="1800" kern="100" dirty="0">
                          <a:effectLst/>
                        </a:rPr>
                        <a:t>        </a:t>
                      </a:r>
                      <a:r>
                        <a:rPr lang="zh-TW" sz="1800" kern="100" dirty="0">
                          <a:effectLst/>
                        </a:rPr>
                        <a:t>所得代碼：</a:t>
                      </a:r>
                      <a:r>
                        <a:rPr lang="en-US" sz="1800" kern="100" dirty="0">
                          <a:effectLst/>
                        </a:rPr>
                        <a:t> 50</a:t>
                      </a:r>
                      <a:r>
                        <a:rPr lang="zh-TW" sz="1800" kern="100" dirty="0">
                          <a:effectLst/>
                        </a:rPr>
                        <a:t>）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在職務上或工作上取得之各種收入，包括薪津、俸給、工資、津貼、歲費、獎金、紅利、各種補助費和其他給與</a:t>
                      </a:r>
                      <a:r>
                        <a:rPr lang="en-US" sz="1800" kern="100" dirty="0">
                          <a:effectLst/>
                        </a:rPr>
                        <a:t>(</a:t>
                      </a:r>
                      <a:r>
                        <a:rPr lang="zh-TW" sz="1800" kern="100" dirty="0">
                          <a:effectLst/>
                        </a:rPr>
                        <a:t>如車馬費等</a:t>
                      </a:r>
                      <a:r>
                        <a:rPr lang="en-US" sz="1800" kern="100" dirty="0">
                          <a:effectLst/>
                        </a:rPr>
                        <a:t>))</a:t>
                      </a:r>
                      <a:endParaRPr lang="zh-TW" sz="18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</a:tr>
              <a:tr h="25546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承攬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490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50%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○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╳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00" dirty="0" smtClean="0">
                          <a:effectLst/>
                        </a:rPr>
                        <a:t>○</a:t>
                      </a:r>
                      <a:endParaRPr lang="zh-TW" altLang="zh-TW" sz="1800" kern="100" dirty="0" smtClean="0">
                        <a:effectLst/>
                        <a:latin typeface="Calibri"/>
                        <a:ea typeface="+mn-e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00" dirty="0" smtClean="0">
                          <a:effectLst/>
                        </a:rPr>
                        <a:t>○</a:t>
                      </a:r>
                      <a:endParaRPr lang="zh-TW" altLang="zh-TW" sz="1800" kern="100" dirty="0" smtClean="0">
                        <a:effectLst/>
                        <a:latin typeface="Calibri"/>
                        <a:ea typeface="+mn-e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6%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╳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執行業務所得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 smtClean="0">
                          <a:effectLst/>
                        </a:rPr>
                        <a:t>（所得</a:t>
                      </a:r>
                      <a:r>
                        <a:rPr lang="zh-TW" sz="1800" kern="100" dirty="0">
                          <a:effectLst/>
                        </a:rPr>
                        <a:t>類別：執行業務所得</a:t>
                      </a:r>
                      <a:r>
                        <a:rPr lang="en-US" sz="1800" kern="100" dirty="0">
                          <a:effectLst/>
                        </a:rPr>
                        <a:t>        </a:t>
                      </a:r>
                      <a:r>
                        <a:rPr lang="zh-TW" sz="1800" kern="100" dirty="0">
                          <a:effectLst/>
                        </a:rPr>
                        <a:t>所得代碼：</a:t>
                      </a:r>
                      <a:r>
                        <a:rPr lang="en-US" sz="1800" kern="100" dirty="0">
                          <a:effectLst/>
                        </a:rPr>
                        <a:t>9A</a:t>
                      </a:r>
                      <a:r>
                        <a:rPr lang="zh-TW" sz="1800" kern="100" dirty="0">
                          <a:effectLst/>
                        </a:rPr>
                        <a:t>）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（律師、會計師、建築師、技師、醫師、藥師、助產士、著作人、經紀人、代書人、工匠、表演人及其他以技藝自力營生者的業務收入或演技收入。）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</a:tr>
              <a:tr h="8345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委任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528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0%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原則：╳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例外：○</a:t>
                      </a:r>
                      <a:endParaRPr lang="zh-TW" sz="18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╳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00" dirty="0" smtClean="0">
                          <a:effectLst/>
                        </a:rPr>
                        <a:t>╳</a:t>
                      </a:r>
                      <a:endParaRPr lang="zh-TW" altLang="zh-TW" sz="1800" kern="100" dirty="0" smtClean="0">
                        <a:effectLst/>
                        <a:latin typeface="Calibri"/>
                        <a:ea typeface="+mn-e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00" dirty="0" smtClean="0">
                          <a:effectLst/>
                        </a:rPr>
                        <a:t>╳</a:t>
                      </a:r>
                      <a:endParaRPr lang="en-US" altLang="zh-TW" sz="1800" kern="100" dirty="0" smtClean="0"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00" dirty="0" smtClean="0">
                          <a:effectLst/>
                          <a:latin typeface="Calibri"/>
                          <a:ea typeface="+mn-ea"/>
                          <a:cs typeface="Times New Roman"/>
                        </a:rPr>
                        <a:t>離職金</a:t>
                      </a:r>
                      <a:endParaRPr lang="zh-TW" altLang="zh-TW" sz="1800" kern="100" dirty="0" smtClean="0">
                        <a:effectLst/>
                        <a:latin typeface="Calibri"/>
                        <a:ea typeface="+mn-e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經理人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5282" marR="35282" marT="0" marB="0"/>
                </a:tc>
              </a:tr>
            </a:tbl>
          </a:graphicData>
        </a:graphic>
      </p:graphicFrame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9ACEC-4983-4E10-A3E8-8F19AF299D39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en-US" altLang="zh-TW" dirty="0" smtClean="0"/>
              <a:t>1.</a:t>
            </a:r>
            <a:r>
              <a:rPr lang="zh-TW" altLang="zh-TW" dirty="0" smtClean="0"/>
              <a:t>大法官</a:t>
            </a:r>
            <a:r>
              <a:rPr lang="zh-TW" altLang="zh-TW" dirty="0"/>
              <a:t>釋字</a:t>
            </a:r>
            <a:r>
              <a:rPr lang="en-US" altLang="zh-TW" dirty="0"/>
              <a:t>740</a:t>
            </a:r>
            <a:r>
              <a:rPr lang="zh-TW" altLang="zh-TW" dirty="0"/>
              <a:t>：保險業務員到底是雇傭還是承攬？</a:t>
            </a:r>
          </a:p>
          <a:p>
            <a:r>
              <a:rPr lang="zh-TW" altLang="zh-TW" dirty="0"/>
              <a:t>解釋理由書</a:t>
            </a:r>
          </a:p>
          <a:p>
            <a:r>
              <a:rPr lang="zh-TW" altLang="zh-TW" dirty="0"/>
              <a:t>保險業務員與其所屬保險公司所簽訂之保險招攬勞務契約，是否為勞動基準法第二條第六款所稱勞動契約，應視勞務債務人（保險業務員）得否自由決定勞務給付之方式（包含工作時間），並自行負擔業務風險（例如按所招攬之保險收受之保險費為基礎計算其報酬）以為斷，不得逕以保險業務員管理規則為認定依據。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en-US" altLang="zh-TW" dirty="0" smtClean="0"/>
              <a:t>2.</a:t>
            </a:r>
            <a:r>
              <a:rPr lang="zh-TW" altLang="zh-TW" dirty="0" smtClean="0"/>
              <a:t>大法官</a:t>
            </a:r>
            <a:r>
              <a:rPr lang="zh-TW" altLang="zh-TW" dirty="0"/>
              <a:t>釋字</a:t>
            </a:r>
            <a:r>
              <a:rPr lang="en-US" altLang="zh-TW" dirty="0"/>
              <a:t>745</a:t>
            </a:r>
            <a:r>
              <a:rPr lang="zh-TW" altLang="zh-TW" dirty="0"/>
              <a:t>：薪資所得與執行業務所得</a:t>
            </a:r>
          </a:p>
          <a:p>
            <a:r>
              <a:rPr lang="zh-TW" altLang="zh-TW" dirty="0"/>
              <a:t>解釋理由</a:t>
            </a:r>
            <a:r>
              <a:rPr lang="zh-TW" altLang="zh-TW" dirty="0" smtClean="0"/>
              <a:t>書</a:t>
            </a:r>
            <a:endParaRPr lang="en-US" altLang="zh-TW" dirty="0" smtClean="0"/>
          </a:p>
          <a:p>
            <a:endParaRPr lang="zh-TW" altLang="zh-TW" dirty="0"/>
          </a:p>
          <a:p>
            <a:pPr>
              <a:buNone/>
            </a:pPr>
            <a:r>
              <a:rPr lang="zh-TW" altLang="en-US" dirty="0" smtClean="0"/>
              <a:t>    </a:t>
            </a:r>
            <a:r>
              <a:rPr lang="zh-TW" altLang="zh-TW" dirty="0" smtClean="0"/>
              <a:t>所得稅法第</a:t>
            </a:r>
            <a:r>
              <a:rPr lang="en-US" altLang="zh-TW" dirty="0" smtClean="0"/>
              <a:t>14</a:t>
            </a:r>
            <a:r>
              <a:rPr lang="zh-TW" altLang="zh-TW" dirty="0" smtClean="0"/>
              <a:t>條第</a:t>
            </a:r>
            <a:r>
              <a:rPr lang="en-US" altLang="zh-TW" dirty="0" smtClean="0"/>
              <a:t>1</a:t>
            </a:r>
            <a:r>
              <a:rPr lang="zh-TW" altLang="zh-TW" dirty="0" smtClean="0"/>
              <a:t>項第</a:t>
            </a:r>
            <a:r>
              <a:rPr lang="en-US" altLang="zh-TW" dirty="0" smtClean="0"/>
              <a:t>3</a:t>
            </a:r>
            <a:r>
              <a:rPr lang="zh-TW" altLang="zh-TW" dirty="0" smtClean="0"/>
              <a:t>類第</a:t>
            </a:r>
            <a:r>
              <a:rPr lang="en-US" altLang="zh-TW" dirty="0" smtClean="0"/>
              <a:t>1</a:t>
            </a:r>
            <a:r>
              <a:rPr lang="zh-TW" altLang="zh-TW" dirty="0" smtClean="0"/>
              <a:t>款及第</a:t>
            </a:r>
            <a:r>
              <a:rPr lang="en-US" altLang="zh-TW" dirty="0" smtClean="0"/>
              <a:t>2</a:t>
            </a:r>
            <a:r>
              <a:rPr lang="zh-TW" altLang="zh-TW" dirty="0" smtClean="0"/>
              <a:t>款、同法第</a:t>
            </a:r>
            <a:r>
              <a:rPr lang="en-US" altLang="zh-TW" dirty="0" smtClean="0"/>
              <a:t>17</a:t>
            </a:r>
            <a:r>
              <a:rPr lang="zh-TW" altLang="zh-TW" dirty="0" smtClean="0"/>
              <a:t>條第</a:t>
            </a:r>
            <a:r>
              <a:rPr lang="en-US" altLang="zh-TW" dirty="0" smtClean="0"/>
              <a:t>1</a:t>
            </a:r>
            <a:r>
              <a:rPr lang="zh-TW" altLang="zh-TW" dirty="0" smtClean="0"/>
              <a:t>項第</a:t>
            </a:r>
            <a:r>
              <a:rPr lang="en-US" altLang="zh-TW" dirty="0" smtClean="0"/>
              <a:t>2</a:t>
            </a:r>
            <a:r>
              <a:rPr lang="zh-TW" altLang="zh-TW" dirty="0" smtClean="0"/>
              <a:t>款第</a:t>
            </a:r>
            <a:r>
              <a:rPr lang="en-US" altLang="zh-TW" dirty="0" smtClean="0"/>
              <a:t>3</a:t>
            </a:r>
            <a:r>
              <a:rPr lang="zh-TW" altLang="zh-TW" dirty="0" smtClean="0"/>
              <a:t>目之</a:t>
            </a:r>
            <a:r>
              <a:rPr lang="en-US" altLang="zh-TW" dirty="0" smtClean="0"/>
              <a:t>2</a:t>
            </a:r>
            <a:r>
              <a:rPr lang="zh-TW" altLang="zh-TW" dirty="0" smtClean="0"/>
              <a:t>關於薪資所得之計算，僅許薪資所得者就個人薪資收入，減除定額之薪資所得特別扣除額，而不許薪資所得者於該年度之必要費用超過法定扣除額時，得以列舉或其他方式減除必要費用，於此範圍內，與憲法第</a:t>
            </a:r>
            <a:r>
              <a:rPr lang="en-US" altLang="zh-TW" dirty="0" smtClean="0"/>
              <a:t>7</a:t>
            </a:r>
            <a:r>
              <a:rPr lang="zh-TW" altLang="zh-TW" dirty="0" smtClean="0"/>
              <a:t>條平等權保障之意旨不符，相關機關應自本解釋公布之日起二年內，依本解釋之意旨，檢討修正所得稅法相關規定。</a:t>
            </a:r>
          </a:p>
          <a:p>
            <a:pPr>
              <a:buNone/>
            </a:pPr>
            <a:r>
              <a:rPr lang="zh-TW" altLang="en-US" dirty="0" smtClean="0"/>
              <a:t>     </a:t>
            </a:r>
            <a:r>
              <a:rPr lang="zh-TW" altLang="zh-TW" dirty="0" smtClean="0"/>
              <a:t>財政部中華民國</a:t>
            </a:r>
            <a:r>
              <a:rPr lang="en-US" altLang="zh-TW" dirty="0" smtClean="0"/>
              <a:t>74</a:t>
            </a:r>
            <a:r>
              <a:rPr lang="zh-TW" altLang="zh-TW" dirty="0" smtClean="0"/>
              <a:t>年</a:t>
            </a:r>
            <a:r>
              <a:rPr lang="en-US" altLang="zh-TW" dirty="0" smtClean="0"/>
              <a:t>4</a:t>
            </a:r>
            <a:r>
              <a:rPr lang="zh-TW" altLang="zh-TW" dirty="0" smtClean="0"/>
              <a:t>月</a:t>
            </a:r>
            <a:r>
              <a:rPr lang="en-US" altLang="zh-TW" dirty="0" smtClean="0"/>
              <a:t>23</a:t>
            </a:r>
            <a:r>
              <a:rPr lang="zh-TW" altLang="zh-TW" dirty="0" smtClean="0"/>
              <a:t>日台財稅第</a:t>
            </a:r>
            <a:r>
              <a:rPr lang="en-US" altLang="zh-TW" dirty="0" smtClean="0"/>
              <a:t>14917</a:t>
            </a:r>
            <a:r>
              <a:rPr lang="zh-TW" altLang="zh-TW" dirty="0" smtClean="0"/>
              <a:t>號函釋關於大專院校兼任教師授課鐘點費亦屬薪資所得部分，與憲法第</a:t>
            </a:r>
            <a:r>
              <a:rPr lang="en-US" altLang="zh-TW" dirty="0" smtClean="0"/>
              <a:t>19</a:t>
            </a:r>
            <a:r>
              <a:rPr lang="zh-TW" altLang="zh-TW" dirty="0" smtClean="0"/>
              <a:t>條租稅法律主義及第</a:t>
            </a:r>
            <a:r>
              <a:rPr lang="en-US" altLang="zh-TW" dirty="0" smtClean="0"/>
              <a:t>23</a:t>
            </a:r>
            <a:r>
              <a:rPr lang="zh-TW" altLang="zh-TW" dirty="0" smtClean="0"/>
              <a:t>條規定尚無牴觸。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zh-TW" altLang="en-US" dirty="0" smtClean="0"/>
              <a:t>肆、</a:t>
            </a:r>
            <a:r>
              <a:rPr lang="zh-TW" altLang="zh-TW" dirty="0" smtClean="0"/>
              <a:t>工業</a:t>
            </a:r>
            <a:r>
              <a:rPr lang="en-US" altLang="zh-TW" dirty="0"/>
              <a:t>4.0</a:t>
            </a:r>
            <a:r>
              <a:rPr lang="zh-TW" altLang="zh-TW" dirty="0"/>
              <a:t>的新工會</a:t>
            </a:r>
            <a:r>
              <a:rPr lang="zh-TW" altLang="zh-TW" dirty="0" smtClean="0"/>
              <a:t>：</a:t>
            </a:r>
            <a:endParaRPr lang="en-US" altLang="zh-TW" dirty="0" smtClean="0"/>
          </a:p>
          <a:p>
            <a:pPr lvl="0">
              <a:buNone/>
            </a:pPr>
            <a:endParaRPr lang="en-US" altLang="zh-TW" dirty="0" smtClean="0"/>
          </a:p>
          <a:p>
            <a:pPr lvl="0">
              <a:buNone/>
            </a:pPr>
            <a:r>
              <a:rPr lang="zh-TW" altLang="en-US" dirty="0" smtClean="0"/>
              <a:t>一、</a:t>
            </a:r>
            <a:r>
              <a:rPr lang="zh-TW" altLang="zh-TW" dirty="0" smtClean="0"/>
              <a:t>主動</a:t>
            </a:r>
            <a:r>
              <a:rPr lang="zh-TW" altLang="zh-TW" dirty="0"/>
              <a:t>告訴訓練單位要什麼「人才」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en-US" dirty="0" smtClean="0"/>
              <a:t>二、工會的不變與應萬變</a:t>
            </a:r>
            <a:endParaRPr lang="en-US" altLang="zh-TW" dirty="0" smtClean="0"/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28775"/>
            <a:ext cx="8229600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zh-TW" altLang="en-US" dirty="0" smtClean="0"/>
              <a:t>伍、案例分析代</a:t>
            </a:r>
            <a:r>
              <a:rPr lang="zh-TW" altLang="zh-TW" dirty="0" smtClean="0"/>
              <a:t>結語</a:t>
            </a:r>
            <a:endParaRPr lang="en-US" altLang="zh-TW" dirty="0" smtClean="0"/>
          </a:p>
          <a:p>
            <a:pPr lvl="0">
              <a:buNone/>
            </a:pPr>
            <a:r>
              <a:rPr lang="zh-TW" altLang="en-US" dirty="0" smtClean="0"/>
              <a:t>一、台北地方法院</a:t>
            </a:r>
            <a:r>
              <a:rPr lang="en-US" altLang="zh-TW" dirty="0" smtClean="0"/>
              <a:t>102</a:t>
            </a:r>
            <a:r>
              <a:rPr lang="zh-TW" altLang="en-US" dirty="0" smtClean="0"/>
              <a:t>年勞訴</a:t>
            </a:r>
            <a:r>
              <a:rPr lang="en-US" altLang="zh-TW" dirty="0" smtClean="0"/>
              <a:t>158</a:t>
            </a:r>
          </a:p>
          <a:p>
            <a:pPr lvl="0">
              <a:buNone/>
            </a:pPr>
            <a:r>
              <a:rPr lang="zh-TW" altLang="en-US" dirty="0" smtClean="0"/>
              <a:t>二、臺灣高等法院</a:t>
            </a:r>
            <a:r>
              <a:rPr lang="en-US" altLang="zh-TW" dirty="0" smtClean="0"/>
              <a:t>103</a:t>
            </a:r>
            <a:r>
              <a:rPr lang="zh-TW" altLang="en-US" dirty="0" smtClean="0"/>
              <a:t>年勞訴</a:t>
            </a:r>
            <a:r>
              <a:rPr lang="en-US" altLang="zh-TW" dirty="0" smtClean="0"/>
              <a:t>30</a:t>
            </a:r>
          </a:p>
          <a:p>
            <a:pPr lvl="0">
              <a:buNone/>
            </a:pPr>
            <a:r>
              <a:rPr lang="zh-TW" altLang="en-US" dirty="0" smtClean="0"/>
              <a:t>三、最高法院</a:t>
            </a:r>
            <a:r>
              <a:rPr lang="en-US" altLang="zh-TW" dirty="0" smtClean="0"/>
              <a:t>106</a:t>
            </a:r>
            <a:r>
              <a:rPr lang="zh-TW" altLang="en-US" dirty="0" smtClean="0"/>
              <a:t>年台上</a:t>
            </a:r>
            <a:r>
              <a:rPr lang="en-US" altLang="zh-TW" dirty="0" smtClean="0"/>
              <a:t>1211</a:t>
            </a:r>
          </a:p>
          <a:p>
            <a:pPr lvl="0">
              <a:buNone/>
            </a:pPr>
            <a:r>
              <a:rPr lang="zh-TW" altLang="en-US" dirty="0" smtClean="0"/>
              <a:t>四、工會的進步與退步</a:t>
            </a:r>
            <a:endParaRPr lang="zh-TW" altLang="zh-TW" dirty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zh-TW" dirty="0"/>
              <a:t>【</a:t>
            </a:r>
            <a:r>
              <a:rPr lang="zh-TW" altLang="en-US" dirty="0"/>
              <a:t>裁判字號</a:t>
            </a:r>
            <a:r>
              <a:rPr lang="en-US" altLang="zh-TW" dirty="0"/>
              <a:t>】106,</a:t>
            </a:r>
            <a:r>
              <a:rPr lang="zh-TW" altLang="en-US" dirty="0"/>
              <a:t>台上</a:t>
            </a:r>
            <a:r>
              <a:rPr lang="en-US" altLang="zh-TW" dirty="0"/>
              <a:t>,1211 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/>
              <a:t>【</a:t>
            </a:r>
            <a:r>
              <a:rPr lang="zh-TW" altLang="en-US" dirty="0"/>
              <a:t>裁判日期</a:t>
            </a:r>
            <a:r>
              <a:rPr lang="en-US" altLang="zh-TW" dirty="0"/>
              <a:t>】1060601 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/>
              <a:t>【</a:t>
            </a:r>
            <a:r>
              <a:rPr lang="zh-TW" altLang="en-US" dirty="0"/>
              <a:t>裁判案由</a:t>
            </a:r>
            <a:r>
              <a:rPr lang="en-US" altLang="zh-TW" dirty="0"/>
              <a:t>】</a:t>
            </a:r>
            <a:r>
              <a:rPr lang="zh-TW" altLang="en-US" dirty="0"/>
              <a:t>請求確認僱傭關係存在等 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/>
              <a:t>【</a:t>
            </a:r>
            <a:r>
              <a:rPr lang="zh-TW" altLang="en-US" dirty="0"/>
              <a:t>裁判全文</a:t>
            </a:r>
            <a:r>
              <a:rPr lang="en-US" altLang="zh-TW" dirty="0"/>
              <a:t>】 </a:t>
            </a:r>
            <a:r>
              <a:rPr lang="zh-TW" altLang="en-US" dirty="0"/>
              <a:t>最高法院民事</a:t>
            </a:r>
            <a:r>
              <a:rPr lang="zh-TW" altLang="en-US" dirty="0" smtClean="0"/>
              <a:t>裁定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                     一○六</a:t>
            </a:r>
            <a:r>
              <a:rPr lang="zh-TW" altLang="en-US" dirty="0"/>
              <a:t>年度台上字第一二一一號 上　訴　人　許雅筑 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訴訟代理人</a:t>
            </a:r>
            <a:r>
              <a:rPr lang="zh-TW" altLang="en-US" dirty="0"/>
              <a:t>　</a:t>
            </a:r>
            <a:r>
              <a:rPr lang="zh-TW" altLang="en-US" dirty="0" smtClean="0"/>
              <a:t>陳金泉、葛百鈴、李瑞敏</a:t>
            </a:r>
            <a:r>
              <a:rPr lang="zh-TW" altLang="en-US" dirty="0"/>
              <a:t>律師 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被 </a:t>
            </a:r>
            <a:r>
              <a:rPr lang="zh-TW" altLang="en-US" dirty="0"/>
              <a:t>上 訴人　中華系統整合</a:t>
            </a:r>
            <a:r>
              <a:rPr lang="zh-TW" altLang="en-US" dirty="0" smtClean="0"/>
              <a:t>股份有限公司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法定</a:t>
            </a:r>
            <a:r>
              <a:rPr lang="zh-TW" altLang="en-US" dirty="0"/>
              <a:t>代理人　吳明德 </a:t>
            </a:r>
            <a:endParaRPr lang="en-US" altLang="zh-TW" smtClean="0"/>
          </a:p>
          <a:p>
            <a:pPr marL="0" indent="0">
              <a:buNone/>
            </a:pPr>
            <a:r>
              <a:rPr lang="zh-TW" altLang="en-US" smtClean="0"/>
              <a:t>訴訟代理人</a:t>
            </a:r>
            <a:r>
              <a:rPr lang="zh-TW" altLang="en-US" dirty="0"/>
              <a:t>　李成功律師</a:t>
            </a:r>
            <a:br>
              <a:rPr lang="zh-TW" altLang="en-US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xmlns="" val="2394758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zh-TW" altLang="en-US" dirty="0"/>
              <a:t>上訴人任職被上訴人公司財務專員 二年多，不僅推諉職務範圍內之工作，就所任之工作亦屢有疏誤 ，其主管即財務部門經理林春、劉怡君多次指正，要求改善，均 未獲置理；民國一○一年十二月十七日被上訴人公司召開人評會 ，上訴人未表示願意改進工作缺失；被上訴人於</a:t>
            </a:r>
            <a:r>
              <a:rPr lang="zh-TW" altLang="en-US" dirty="0" smtClean="0"/>
              <a:t>一○一年十月三十日</a:t>
            </a:r>
            <a:r>
              <a:rPr lang="zh-TW" altLang="en-US" dirty="0"/>
              <a:t>、十二月十七日二度徵詢各部門，並無其他適當職位可供轉 調；上訴人就所擔任之工作確不能勝任，被上訴人於</a:t>
            </a:r>
            <a:r>
              <a:rPr lang="zh-TW" altLang="en-US" dirty="0" smtClean="0"/>
              <a:t>一○一年十二月十八日</a:t>
            </a:r>
            <a:r>
              <a:rPr lang="zh-TW" altLang="en-US" dirty="0"/>
              <a:t>終止兩造間之勞動契約，核與勞動基準法第十一條</a:t>
            </a:r>
            <a:r>
              <a:rPr lang="zh-TW" altLang="en-US" dirty="0" smtClean="0"/>
              <a:t>第五</a:t>
            </a:r>
            <a:r>
              <a:rPr lang="zh-TW" altLang="en-US" dirty="0"/>
              <a:t>款規定無違；被上訴人一○二年十一月二十二日存證信函乃</a:t>
            </a:r>
            <a:r>
              <a:rPr lang="zh-TW" altLang="en-US" dirty="0" smtClean="0"/>
              <a:t>重申</a:t>
            </a:r>
            <a:r>
              <a:rPr lang="zh-TW" altLang="en-US" dirty="0"/>
              <a:t>終止雙方勞動契約之旨，對已終止之勞動契約，不生影響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032337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zh-TW" altLang="en-US" dirty="0"/>
              <a:t>被上訴人係因上訴人不能勝任所擔任之工作，始終止勞動契約，與上訴人當選勞方代表或加入工會無涉，自無被上訴人違反勞資</a:t>
            </a:r>
            <a:r>
              <a:rPr lang="zh-TW" altLang="en-US" dirty="0" smtClean="0"/>
              <a:t>會議</a:t>
            </a:r>
            <a:r>
              <a:rPr lang="zh-TW" altLang="en-US" dirty="0"/>
              <a:t>實施辦法第十二條第四項規定不當解僱上訴人之情事等情，</a:t>
            </a:r>
            <a:r>
              <a:rPr lang="zh-TW" altLang="en-US" dirty="0" smtClean="0"/>
              <a:t>指摘</a:t>
            </a:r>
            <a:r>
              <a:rPr lang="zh-TW" altLang="en-US" dirty="0"/>
              <a:t>其為不當，並就原審所為論斷，泛言未論斷或論斷矛盾，而未背法令之具體事實，並具體敘述為從事法之續造、確保裁判之</a:t>
            </a:r>
            <a:r>
              <a:rPr lang="zh-TW" altLang="en-US" dirty="0" smtClean="0"/>
              <a:t>一致性</a:t>
            </a:r>
            <a:r>
              <a:rPr lang="zh-TW" altLang="en-US" dirty="0"/>
              <a:t>或其他所涉及之法律見解具有原則上重要性之理由，難認</a:t>
            </a:r>
            <a:r>
              <a:rPr lang="zh-TW" altLang="en-US" dirty="0" smtClean="0"/>
              <a:t>其已</a:t>
            </a:r>
            <a:r>
              <a:rPr lang="zh-TW" altLang="en-US" dirty="0"/>
              <a:t>合法表明上訴理由。依首揭說明，應認其上訴為不合法。 </a:t>
            </a: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xmlns="" val="27386570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撲面">
  <a:themeElements>
    <a:clrScheme name="暗香撲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撲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撲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145</TotalTime>
  <Words>1180</Words>
  <Application>Microsoft Office PowerPoint</Application>
  <PresentationFormat>如螢幕大小 (4:3)</PresentationFormat>
  <Paragraphs>145</Paragraphs>
  <Slides>34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34</vt:i4>
      </vt:variant>
    </vt:vector>
  </HeadingPairs>
  <TitlesOfParts>
    <vt:vector size="35" baseType="lpstr">
      <vt:lpstr>暗香撲面</vt:lpstr>
      <vt:lpstr>工業4.0的新勞資關係與工會</vt:lpstr>
      <vt:lpstr>投影片 2</vt:lpstr>
      <vt:lpstr>  壹、要給大家什麼東西？ 決定從自己最熟悉的產業講起  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 </vt:lpstr>
      <vt:lpstr>投影片 26</vt:lpstr>
      <vt:lpstr>投影片 27</vt:lpstr>
      <vt:lpstr>投影片 28</vt:lpstr>
      <vt:lpstr>投影片 29</vt:lpstr>
      <vt:lpstr>投影片 30</vt:lpstr>
      <vt:lpstr>投影片 31</vt:lpstr>
      <vt:lpstr>投影片 32</vt:lpstr>
      <vt:lpstr>投影片 33</vt:lpstr>
      <vt:lpstr>投影片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工業4.0的新勞資關係與工會</dc:title>
  <dc:creator>有錢真好家族</dc:creator>
  <cp:lastModifiedBy>有錢真好家族</cp:lastModifiedBy>
  <cp:revision>23</cp:revision>
  <dcterms:created xsi:type="dcterms:W3CDTF">2017-07-04T02:58:57Z</dcterms:created>
  <dcterms:modified xsi:type="dcterms:W3CDTF">2017-09-11T23:25:19Z</dcterms:modified>
</cp:coreProperties>
</file>